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35999738" cy="35999738"/>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8" userDrawn="1">
          <p15:clr>
            <a:srgbClr val="A4A3A4"/>
          </p15:clr>
        </p15:guide>
        <p15:guide id="2" pos="113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C3550B"/>
    <a:srgbClr val="496B31"/>
    <a:srgbClr val="DA9566"/>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Normaali tyyli 4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0" autoAdjust="0"/>
    <p:restoredTop sz="94660"/>
  </p:normalViewPr>
  <p:slideViewPr>
    <p:cSldViewPr snapToGrid="0">
      <p:cViewPr>
        <p:scale>
          <a:sx n="40" d="100"/>
          <a:sy n="40" d="100"/>
        </p:scale>
        <p:origin x="-1482" y="-5304"/>
      </p:cViewPr>
      <p:guideLst>
        <p:guide orient="horz" pos="11338"/>
        <p:guide pos="113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699981" y="5891626"/>
            <a:ext cx="30599777" cy="12533242"/>
          </a:xfrm>
        </p:spPr>
        <p:txBody>
          <a:bodyPr anchor="b"/>
          <a:lstStyle>
            <a:lvl1pPr algn="ctr">
              <a:defRPr sz="23622"/>
            </a:lvl1pPr>
          </a:lstStyle>
          <a:p>
            <a:r>
              <a:rPr lang="fi-FI"/>
              <a:t>Muokkaa ots. perustyyl. napsautt.</a:t>
            </a:r>
            <a:endParaRPr lang="en-US" dirty="0"/>
          </a:p>
        </p:txBody>
      </p:sp>
      <p:sp>
        <p:nvSpPr>
          <p:cNvPr id="3" name="Subtitle 2"/>
          <p:cNvSpPr>
            <a:spLocks noGrp="1"/>
          </p:cNvSpPr>
          <p:nvPr>
            <p:ph type="subTitle" idx="1"/>
          </p:nvPr>
        </p:nvSpPr>
        <p:spPr>
          <a:xfrm>
            <a:off x="4499967" y="18908198"/>
            <a:ext cx="26999804" cy="8691601"/>
          </a:xfrm>
        </p:spPr>
        <p:txBody>
          <a:bodyPr/>
          <a:lstStyle>
            <a:lvl1pPr marL="0" indent="0" algn="ctr">
              <a:buNone/>
              <a:defRPr sz="9449"/>
            </a:lvl1pPr>
            <a:lvl2pPr marL="1799996" indent="0" algn="ctr">
              <a:buNone/>
              <a:defRPr sz="7874"/>
            </a:lvl2pPr>
            <a:lvl3pPr marL="3599993" indent="0" algn="ctr">
              <a:buNone/>
              <a:defRPr sz="7087"/>
            </a:lvl3pPr>
            <a:lvl4pPr marL="5399989" indent="0" algn="ctr">
              <a:buNone/>
              <a:defRPr sz="6299"/>
            </a:lvl4pPr>
            <a:lvl5pPr marL="7199986" indent="0" algn="ctr">
              <a:buNone/>
              <a:defRPr sz="6299"/>
            </a:lvl5pPr>
            <a:lvl6pPr marL="8999982" indent="0" algn="ctr">
              <a:buNone/>
              <a:defRPr sz="6299"/>
            </a:lvl6pPr>
            <a:lvl7pPr marL="10799978" indent="0" algn="ctr">
              <a:buNone/>
              <a:defRPr sz="6299"/>
            </a:lvl7pPr>
            <a:lvl8pPr marL="12599975" indent="0" algn="ctr">
              <a:buNone/>
              <a:defRPr sz="6299"/>
            </a:lvl8pPr>
            <a:lvl9pPr marL="14399971" indent="0" algn="ctr">
              <a:buNone/>
              <a:defRPr sz="6299"/>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A48A8BAE-17CD-4BF8-A775-9229F3573C0D}" type="datetimeFigureOut">
              <a:rPr lang="fi-FI" smtClean="0"/>
              <a:t>24.10.2018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1CC3175-F095-4FA3-82D8-52D781905A81}" type="slidenum">
              <a:rPr lang="fi-FI" smtClean="0"/>
              <a:t>‹#›</a:t>
            </a:fld>
            <a:endParaRPr lang="fi-FI"/>
          </a:p>
        </p:txBody>
      </p:sp>
    </p:spTree>
    <p:extLst>
      <p:ext uri="{BB962C8B-B14F-4D97-AF65-F5344CB8AC3E}">
        <p14:creationId xmlns:p14="http://schemas.microsoft.com/office/powerpoint/2010/main" val="428864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A48A8BAE-17CD-4BF8-A775-9229F3573C0D}" type="datetimeFigureOut">
              <a:rPr lang="fi-FI" smtClean="0"/>
              <a:t>24.10.2018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1CC3175-F095-4FA3-82D8-52D781905A81}" type="slidenum">
              <a:rPr lang="fi-FI" smtClean="0"/>
              <a:t>‹#›</a:t>
            </a:fld>
            <a:endParaRPr lang="fi-FI"/>
          </a:p>
        </p:txBody>
      </p:sp>
    </p:spTree>
    <p:extLst>
      <p:ext uri="{BB962C8B-B14F-4D97-AF65-F5344CB8AC3E}">
        <p14:creationId xmlns:p14="http://schemas.microsoft.com/office/powerpoint/2010/main" val="92743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4" y="1916653"/>
            <a:ext cx="7762444" cy="30508114"/>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2474984" y="1916653"/>
            <a:ext cx="22837334" cy="30508114"/>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A48A8BAE-17CD-4BF8-A775-9229F3573C0D}" type="datetimeFigureOut">
              <a:rPr lang="fi-FI" smtClean="0"/>
              <a:t>24.10.2018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1CC3175-F095-4FA3-82D8-52D781905A81}" type="slidenum">
              <a:rPr lang="fi-FI" smtClean="0"/>
              <a:t>‹#›</a:t>
            </a:fld>
            <a:endParaRPr lang="fi-FI"/>
          </a:p>
        </p:txBody>
      </p:sp>
    </p:spTree>
    <p:extLst>
      <p:ext uri="{BB962C8B-B14F-4D97-AF65-F5344CB8AC3E}">
        <p14:creationId xmlns:p14="http://schemas.microsoft.com/office/powerpoint/2010/main" val="346333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A48A8BAE-17CD-4BF8-A775-9229F3573C0D}" type="datetimeFigureOut">
              <a:rPr lang="fi-FI" smtClean="0"/>
              <a:t>24.10.2018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1CC3175-F095-4FA3-82D8-52D781905A81}" type="slidenum">
              <a:rPr lang="fi-FI" smtClean="0"/>
              <a:t>‹#›</a:t>
            </a:fld>
            <a:endParaRPr lang="fi-FI"/>
          </a:p>
        </p:txBody>
      </p:sp>
    </p:spTree>
    <p:extLst>
      <p:ext uri="{BB962C8B-B14F-4D97-AF65-F5344CB8AC3E}">
        <p14:creationId xmlns:p14="http://schemas.microsoft.com/office/powerpoint/2010/main" val="292865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456234" y="8974945"/>
            <a:ext cx="31049774" cy="14974888"/>
          </a:xfrm>
        </p:spPr>
        <p:txBody>
          <a:bodyPr anchor="b"/>
          <a:lstStyle>
            <a:lvl1pPr>
              <a:defRPr sz="23622"/>
            </a:lvl1pPr>
          </a:lstStyle>
          <a:p>
            <a:r>
              <a:rPr lang="fi-FI"/>
              <a:t>Muokkaa ots. perustyyl. napsautt.</a:t>
            </a:r>
            <a:endParaRPr lang="en-US" dirty="0"/>
          </a:p>
        </p:txBody>
      </p:sp>
      <p:sp>
        <p:nvSpPr>
          <p:cNvPr id="3" name="Text Placeholder 2"/>
          <p:cNvSpPr>
            <a:spLocks noGrp="1"/>
          </p:cNvSpPr>
          <p:nvPr>
            <p:ph type="body" idx="1"/>
          </p:nvPr>
        </p:nvSpPr>
        <p:spPr>
          <a:xfrm>
            <a:off x="2456234" y="24091502"/>
            <a:ext cx="31049774" cy="7874940"/>
          </a:xfrm>
        </p:spPr>
        <p:txBody>
          <a:bodyPr/>
          <a:lstStyle>
            <a:lvl1pPr marL="0" indent="0">
              <a:buNone/>
              <a:defRPr sz="9449">
                <a:solidFill>
                  <a:schemeClr val="tx1"/>
                </a:solidFill>
              </a:defRPr>
            </a:lvl1pPr>
            <a:lvl2pPr marL="1799996" indent="0">
              <a:buNone/>
              <a:defRPr sz="7874">
                <a:solidFill>
                  <a:schemeClr val="tx1">
                    <a:tint val="75000"/>
                  </a:schemeClr>
                </a:solidFill>
              </a:defRPr>
            </a:lvl2pPr>
            <a:lvl3pPr marL="3599993" indent="0">
              <a:buNone/>
              <a:defRPr sz="7087">
                <a:solidFill>
                  <a:schemeClr val="tx1">
                    <a:tint val="75000"/>
                  </a:schemeClr>
                </a:solidFill>
              </a:defRPr>
            </a:lvl3pPr>
            <a:lvl4pPr marL="5399989" indent="0">
              <a:buNone/>
              <a:defRPr sz="6299">
                <a:solidFill>
                  <a:schemeClr val="tx1">
                    <a:tint val="75000"/>
                  </a:schemeClr>
                </a:solidFill>
              </a:defRPr>
            </a:lvl4pPr>
            <a:lvl5pPr marL="7199986" indent="0">
              <a:buNone/>
              <a:defRPr sz="6299">
                <a:solidFill>
                  <a:schemeClr val="tx1">
                    <a:tint val="75000"/>
                  </a:schemeClr>
                </a:solidFill>
              </a:defRPr>
            </a:lvl5pPr>
            <a:lvl6pPr marL="8999982" indent="0">
              <a:buNone/>
              <a:defRPr sz="6299">
                <a:solidFill>
                  <a:schemeClr val="tx1">
                    <a:tint val="75000"/>
                  </a:schemeClr>
                </a:solidFill>
              </a:defRPr>
            </a:lvl6pPr>
            <a:lvl7pPr marL="10799978" indent="0">
              <a:buNone/>
              <a:defRPr sz="6299">
                <a:solidFill>
                  <a:schemeClr val="tx1">
                    <a:tint val="75000"/>
                  </a:schemeClr>
                </a:solidFill>
              </a:defRPr>
            </a:lvl7pPr>
            <a:lvl8pPr marL="12599975" indent="0">
              <a:buNone/>
              <a:defRPr sz="6299">
                <a:solidFill>
                  <a:schemeClr val="tx1">
                    <a:tint val="75000"/>
                  </a:schemeClr>
                </a:solidFill>
              </a:defRPr>
            </a:lvl8pPr>
            <a:lvl9pPr marL="14399971" indent="0">
              <a:buNone/>
              <a:defRPr sz="6299">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48A8BAE-17CD-4BF8-A775-9229F3573C0D}" type="datetimeFigureOut">
              <a:rPr lang="fi-FI" smtClean="0"/>
              <a:t>24.10.2018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1CC3175-F095-4FA3-82D8-52D781905A81}" type="slidenum">
              <a:rPr lang="fi-FI" smtClean="0"/>
              <a:t>‹#›</a:t>
            </a:fld>
            <a:endParaRPr lang="fi-FI"/>
          </a:p>
        </p:txBody>
      </p:sp>
    </p:spTree>
    <p:extLst>
      <p:ext uri="{BB962C8B-B14F-4D97-AF65-F5344CB8AC3E}">
        <p14:creationId xmlns:p14="http://schemas.microsoft.com/office/powerpoint/2010/main" val="310311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2474982" y="9583264"/>
            <a:ext cx="15299889" cy="2284150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18224867" y="9583264"/>
            <a:ext cx="15299889" cy="2284150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A48A8BAE-17CD-4BF8-A775-9229F3573C0D}" type="datetimeFigureOut">
              <a:rPr lang="fi-FI" smtClean="0"/>
              <a:t>24.10.2018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1CC3175-F095-4FA3-82D8-52D781905A81}" type="slidenum">
              <a:rPr lang="fi-FI" smtClean="0"/>
              <a:t>‹#›</a:t>
            </a:fld>
            <a:endParaRPr lang="fi-FI"/>
          </a:p>
        </p:txBody>
      </p:sp>
    </p:spTree>
    <p:extLst>
      <p:ext uri="{BB962C8B-B14F-4D97-AF65-F5344CB8AC3E}">
        <p14:creationId xmlns:p14="http://schemas.microsoft.com/office/powerpoint/2010/main" val="100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2479671" y="1916661"/>
            <a:ext cx="31049774" cy="6958285"/>
          </a:xfrm>
        </p:spPr>
        <p:txBody>
          <a:bodyPr/>
          <a:lstStyle/>
          <a:p>
            <a:r>
              <a:rPr lang="fi-FI"/>
              <a:t>Muokkaa ots. perustyyl. napsautt.</a:t>
            </a:r>
            <a:endParaRPr lang="en-US" dirty="0"/>
          </a:p>
        </p:txBody>
      </p:sp>
      <p:sp>
        <p:nvSpPr>
          <p:cNvPr id="3" name="Text Placeholder 2"/>
          <p:cNvSpPr>
            <a:spLocks noGrp="1"/>
          </p:cNvSpPr>
          <p:nvPr>
            <p:ph type="body" idx="1"/>
          </p:nvPr>
        </p:nvSpPr>
        <p:spPr>
          <a:xfrm>
            <a:off x="2479675" y="8824938"/>
            <a:ext cx="15229574" cy="4324966"/>
          </a:xfrm>
        </p:spPr>
        <p:txBody>
          <a:bodyPr anchor="b"/>
          <a:lstStyle>
            <a:lvl1pPr marL="0" indent="0">
              <a:buNone/>
              <a:defRPr sz="9449" b="1"/>
            </a:lvl1pPr>
            <a:lvl2pPr marL="1799996" indent="0">
              <a:buNone/>
              <a:defRPr sz="7874" b="1"/>
            </a:lvl2pPr>
            <a:lvl3pPr marL="3599993" indent="0">
              <a:buNone/>
              <a:defRPr sz="7087" b="1"/>
            </a:lvl3pPr>
            <a:lvl4pPr marL="5399989" indent="0">
              <a:buNone/>
              <a:defRPr sz="6299" b="1"/>
            </a:lvl4pPr>
            <a:lvl5pPr marL="7199986" indent="0">
              <a:buNone/>
              <a:defRPr sz="6299" b="1"/>
            </a:lvl5pPr>
            <a:lvl6pPr marL="8999982" indent="0">
              <a:buNone/>
              <a:defRPr sz="6299" b="1"/>
            </a:lvl6pPr>
            <a:lvl7pPr marL="10799978" indent="0">
              <a:buNone/>
              <a:defRPr sz="6299" b="1"/>
            </a:lvl7pPr>
            <a:lvl8pPr marL="12599975" indent="0">
              <a:buNone/>
              <a:defRPr sz="6299" b="1"/>
            </a:lvl8pPr>
            <a:lvl9pPr marL="14399971" indent="0">
              <a:buNone/>
              <a:defRPr sz="6299" b="1"/>
            </a:lvl9pPr>
          </a:lstStyle>
          <a:p>
            <a:pPr lvl="0"/>
            <a:r>
              <a:rPr lang="fi-FI"/>
              <a:t>Muokkaa tekstin perustyylejä</a:t>
            </a:r>
          </a:p>
        </p:txBody>
      </p:sp>
      <p:sp>
        <p:nvSpPr>
          <p:cNvPr id="4" name="Content Placeholder 3"/>
          <p:cNvSpPr>
            <a:spLocks noGrp="1"/>
          </p:cNvSpPr>
          <p:nvPr>
            <p:ph sz="half" idx="2"/>
          </p:nvPr>
        </p:nvSpPr>
        <p:spPr>
          <a:xfrm>
            <a:off x="2479675" y="13149904"/>
            <a:ext cx="15229574" cy="19341529"/>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18224869" y="8824938"/>
            <a:ext cx="15304578" cy="4324966"/>
          </a:xfrm>
        </p:spPr>
        <p:txBody>
          <a:bodyPr anchor="b"/>
          <a:lstStyle>
            <a:lvl1pPr marL="0" indent="0">
              <a:buNone/>
              <a:defRPr sz="9449" b="1"/>
            </a:lvl1pPr>
            <a:lvl2pPr marL="1799996" indent="0">
              <a:buNone/>
              <a:defRPr sz="7874" b="1"/>
            </a:lvl2pPr>
            <a:lvl3pPr marL="3599993" indent="0">
              <a:buNone/>
              <a:defRPr sz="7087" b="1"/>
            </a:lvl3pPr>
            <a:lvl4pPr marL="5399989" indent="0">
              <a:buNone/>
              <a:defRPr sz="6299" b="1"/>
            </a:lvl4pPr>
            <a:lvl5pPr marL="7199986" indent="0">
              <a:buNone/>
              <a:defRPr sz="6299" b="1"/>
            </a:lvl5pPr>
            <a:lvl6pPr marL="8999982" indent="0">
              <a:buNone/>
              <a:defRPr sz="6299" b="1"/>
            </a:lvl6pPr>
            <a:lvl7pPr marL="10799978" indent="0">
              <a:buNone/>
              <a:defRPr sz="6299" b="1"/>
            </a:lvl7pPr>
            <a:lvl8pPr marL="12599975" indent="0">
              <a:buNone/>
              <a:defRPr sz="6299" b="1"/>
            </a:lvl8pPr>
            <a:lvl9pPr marL="14399971" indent="0">
              <a:buNone/>
              <a:defRPr sz="6299" b="1"/>
            </a:lvl9pPr>
          </a:lstStyle>
          <a:p>
            <a:pPr lvl="0"/>
            <a:r>
              <a:rPr lang="fi-FI"/>
              <a:t>Muokkaa tekstin perustyylejä</a:t>
            </a:r>
          </a:p>
        </p:txBody>
      </p:sp>
      <p:sp>
        <p:nvSpPr>
          <p:cNvPr id="6" name="Content Placeholder 5"/>
          <p:cNvSpPr>
            <a:spLocks noGrp="1"/>
          </p:cNvSpPr>
          <p:nvPr>
            <p:ph sz="quarter" idx="4"/>
          </p:nvPr>
        </p:nvSpPr>
        <p:spPr>
          <a:xfrm>
            <a:off x="18224869" y="13149904"/>
            <a:ext cx="15304578" cy="19341529"/>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A48A8BAE-17CD-4BF8-A775-9229F3573C0D}" type="datetimeFigureOut">
              <a:rPr lang="fi-FI" smtClean="0"/>
              <a:t>24.10.2018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1CC3175-F095-4FA3-82D8-52D781905A81}" type="slidenum">
              <a:rPr lang="fi-FI" smtClean="0"/>
              <a:t>‹#›</a:t>
            </a:fld>
            <a:endParaRPr lang="fi-FI"/>
          </a:p>
        </p:txBody>
      </p:sp>
    </p:spTree>
    <p:extLst>
      <p:ext uri="{BB962C8B-B14F-4D97-AF65-F5344CB8AC3E}">
        <p14:creationId xmlns:p14="http://schemas.microsoft.com/office/powerpoint/2010/main" val="110843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A48A8BAE-17CD-4BF8-A775-9229F3573C0D}" type="datetimeFigureOut">
              <a:rPr lang="fi-FI" smtClean="0"/>
              <a:t>24.10.2018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1CC3175-F095-4FA3-82D8-52D781905A81}" type="slidenum">
              <a:rPr lang="fi-FI" smtClean="0"/>
              <a:t>‹#›</a:t>
            </a:fld>
            <a:endParaRPr lang="fi-FI"/>
          </a:p>
        </p:txBody>
      </p:sp>
    </p:spTree>
    <p:extLst>
      <p:ext uri="{BB962C8B-B14F-4D97-AF65-F5344CB8AC3E}">
        <p14:creationId xmlns:p14="http://schemas.microsoft.com/office/powerpoint/2010/main" val="148962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A8BAE-17CD-4BF8-A775-9229F3573C0D}" type="datetimeFigureOut">
              <a:rPr lang="fi-FI" smtClean="0"/>
              <a:t>24.10.2018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1CC3175-F095-4FA3-82D8-52D781905A81}" type="slidenum">
              <a:rPr lang="fi-FI" smtClean="0"/>
              <a:t>‹#›</a:t>
            </a:fld>
            <a:endParaRPr lang="fi-FI"/>
          </a:p>
        </p:txBody>
      </p:sp>
    </p:spTree>
    <p:extLst>
      <p:ext uri="{BB962C8B-B14F-4D97-AF65-F5344CB8AC3E}">
        <p14:creationId xmlns:p14="http://schemas.microsoft.com/office/powerpoint/2010/main" val="80115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2479671" y="2399982"/>
            <a:ext cx="11610853" cy="8399939"/>
          </a:xfrm>
        </p:spPr>
        <p:txBody>
          <a:bodyPr anchor="b"/>
          <a:lstStyle>
            <a:lvl1pPr>
              <a:defRPr sz="12598"/>
            </a:lvl1pPr>
          </a:lstStyle>
          <a:p>
            <a:r>
              <a:rPr lang="fi-FI"/>
              <a:t>Muokkaa ots. perustyyl. napsautt.</a:t>
            </a:r>
            <a:endParaRPr lang="en-US" dirty="0"/>
          </a:p>
        </p:txBody>
      </p:sp>
      <p:sp>
        <p:nvSpPr>
          <p:cNvPr id="3" name="Content Placeholder 2"/>
          <p:cNvSpPr>
            <a:spLocks noGrp="1"/>
          </p:cNvSpPr>
          <p:nvPr>
            <p:ph idx="1"/>
          </p:nvPr>
        </p:nvSpPr>
        <p:spPr>
          <a:xfrm>
            <a:off x="15304578" y="5183304"/>
            <a:ext cx="18224867" cy="25583147"/>
          </a:xfrm>
        </p:spPr>
        <p:txBody>
          <a:bodyPr/>
          <a:lstStyle>
            <a:lvl1pPr>
              <a:defRPr sz="12598"/>
            </a:lvl1pPr>
            <a:lvl2pPr>
              <a:defRPr sz="11024"/>
            </a:lvl2pPr>
            <a:lvl3pPr>
              <a:defRPr sz="9449"/>
            </a:lvl3pPr>
            <a:lvl4pPr>
              <a:defRPr sz="7874"/>
            </a:lvl4pPr>
            <a:lvl5pPr>
              <a:defRPr sz="7874"/>
            </a:lvl5pPr>
            <a:lvl6pPr>
              <a:defRPr sz="7874"/>
            </a:lvl6pPr>
            <a:lvl7pPr>
              <a:defRPr sz="7874"/>
            </a:lvl7pPr>
            <a:lvl8pPr>
              <a:defRPr sz="7874"/>
            </a:lvl8pPr>
            <a:lvl9pPr>
              <a:defRPr sz="7874"/>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2479671" y="10799922"/>
            <a:ext cx="11610853" cy="20008190"/>
          </a:xfrm>
        </p:spPr>
        <p:txBody>
          <a:bodyPr/>
          <a:lstStyle>
            <a:lvl1pPr marL="0" indent="0">
              <a:buNone/>
              <a:defRPr sz="6299"/>
            </a:lvl1pPr>
            <a:lvl2pPr marL="1799996" indent="0">
              <a:buNone/>
              <a:defRPr sz="5512"/>
            </a:lvl2pPr>
            <a:lvl3pPr marL="3599993" indent="0">
              <a:buNone/>
              <a:defRPr sz="4724"/>
            </a:lvl3pPr>
            <a:lvl4pPr marL="5399989" indent="0">
              <a:buNone/>
              <a:defRPr sz="3937"/>
            </a:lvl4pPr>
            <a:lvl5pPr marL="7199986" indent="0">
              <a:buNone/>
              <a:defRPr sz="3937"/>
            </a:lvl5pPr>
            <a:lvl6pPr marL="8999982" indent="0">
              <a:buNone/>
              <a:defRPr sz="3937"/>
            </a:lvl6pPr>
            <a:lvl7pPr marL="10799978" indent="0">
              <a:buNone/>
              <a:defRPr sz="3937"/>
            </a:lvl7pPr>
            <a:lvl8pPr marL="12599975" indent="0">
              <a:buNone/>
              <a:defRPr sz="3937"/>
            </a:lvl8pPr>
            <a:lvl9pPr marL="14399971" indent="0">
              <a:buNone/>
              <a:defRPr sz="3937"/>
            </a:lvl9pPr>
          </a:lstStyle>
          <a:p>
            <a:pPr lvl="0"/>
            <a:r>
              <a:rPr lang="fi-FI"/>
              <a:t>Muokkaa tekstin perustyylejä</a:t>
            </a:r>
          </a:p>
        </p:txBody>
      </p:sp>
      <p:sp>
        <p:nvSpPr>
          <p:cNvPr id="5" name="Date Placeholder 4"/>
          <p:cNvSpPr>
            <a:spLocks noGrp="1"/>
          </p:cNvSpPr>
          <p:nvPr>
            <p:ph type="dt" sz="half" idx="10"/>
          </p:nvPr>
        </p:nvSpPr>
        <p:spPr/>
        <p:txBody>
          <a:bodyPr/>
          <a:lstStyle/>
          <a:p>
            <a:fld id="{A48A8BAE-17CD-4BF8-A775-9229F3573C0D}" type="datetimeFigureOut">
              <a:rPr lang="fi-FI" smtClean="0"/>
              <a:t>24.10.2018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1CC3175-F095-4FA3-82D8-52D781905A81}" type="slidenum">
              <a:rPr lang="fi-FI" smtClean="0"/>
              <a:t>‹#›</a:t>
            </a:fld>
            <a:endParaRPr lang="fi-FI"/>
          </a:p>
        </p:txBody>
      </p:sp>
    </p:spTree>
    <p:extLst>
      <p:ext uri="{BB962C8B-B14F-4D97-AF65-F5344CB8AC3E}">
        <p14:creationId xmlns:p14="http://schemas.microsoft.com/office/powerpoint/2010/main" val="1765485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479671" y="2399982"/>
            <a:ext cx="11610853" cy="8399939"/>
          </a:xfrm>
        </p:spPr>
        <p:txBody>
          <a:bodyPr anchor="b"/>
          <a:lstStyle>
            <a:lvl1pPr>
              <a:defRPr sz="12598"/>
            </a:lvl1pPr>
          </a:lstStyle>
          <a:p>
            <a:r>
              <a:rPr lang="fi-FI"/>
              <a:t>Muokkaa ots. perustyyl. napsautt.</a:t>
            </a:r>
            <a:endParaRPr lang="en-US" dirty="0"/>
          </a:p>
        </p:txBody>
      </p:sp>
      <p:sp>
        <p:nvSpPr>
          <p:cNvPr id="3" name="Picture Placeholder 2"/>
          <p:cNvSpPr>
            <a:spLocks noGrp="1" noChangeAspect="1"/>
          </p:cNvSpPr>
          <p:nvPr>
            <p:ph type="pic" idx="1"/>
          </p:nvPr>
        </p:nvSpPr>
        <p:spPr>
          <a:xfrm>
            <a:off x="15304578" y="5183304"/>
            <a:ext cx="18224867" cy="25583147"/>
          </a:xfrm>
        </p:spPr>
        <p:txBody>
          <a:bodyPr anchor="t"/>
          <a:lstStyle>
            <a:lvl1pPr marL="0" indent="0">
              <a:buNone/>
              <a:defRPr sz="12598"/>
            </a:lvl1pPr>
            <a:lvl2pPr marL="1799996" indent="0">
              <a:buNone/>
              <a:defRPr sz="11024"/>
            </a:lvl2pPr>
            <a:lvl3pPr marL="3599993" indent="0">
              <a:buNone/>
              <a:defRPr sz="9449"/>
            </a:lvl3pPr>
            <a:lvl4pPr marL="5399989" indent="0">
              <a:buNone/>
              <a:defRPr sz="7874"/>
            </a:lvl4pPr>
            <a:lvl5pPr marL="7199986" indent="0">
              <a:buNone/>
              <a:defRPr sz="7874"/>
            </a:lvl5pPr>
            <a:lvl6pPr marL="8999982" indent="0">
              <a:buNone/>
              <a:defRPr sz="7874"/>
            </a:lvl6pPr>
            <a:lvl7pPr marL="10799978" indent="0">
              <a:buNone/>
              <a:defRPr sz="7874"/>
            </a:lvl7pPr>
            <a:lvl8pPr marL="12599975" indent="0">
              <a:buNone/>
              <a:defRPr sz="7874"/>
            </a:lvl8pPr>
            <a:lvl9pPr marL="14399971" indent="0">
              <a:buNone/>
              <a:defRPr sz="7874"/>
            </a:lvl9pPr>
          </a:lstStyle>
          <a:p>
            <a:r>
              <a:rPr lang="fi-FI"/>
              <a:t>Lisää kuva napsauttamalla kuvaketta</a:t>
            </a:r>
            <a:endParaRPr lang="en-US" dirty="0"/>
          </a:p>
        </p:txBody>
      </p:sp>
      <p:sp>
        <p:nvSpPr>
          <p:cNvPr id="4" name="Text Placeholder 3"/>
          <p:cNvSpPr>
            <a:spLocks noGrp="1"/>
          </p:cNvSpPr>
          <p:nvPr>
            <p:ph type="body" sz="half" idx="2"/>
          </p:nvPr>
        </p:nvSpPr>
        <p:spPr>
          <a:xfrm>
            <a:off x="2479671" y="10799922"/>
            <a:ext cx="11610853" cy="20008190"/>
          </a:xfrm>
        </p:spPr>
        <p:txBody>
          <a:bodyPr/>
          <a:lstStyle>
            <a:lvl1pPr marL="0" indent="0">
              <a:buNone/>
              <a:defRPr sz="6299"/>
            </a:lvl1pPr>
            <a:lvl2pPr marL="1799996" indent="0">
              <a:buNone/>
              <a:defRPr sz="5512"/>
            </a:lvl2pPr>
            <a:lvl3pPr marL="3599993" indent="0">
              <a:buNone/>
              <a:defRPr sz="4724"/>
            </a:lvl3pPr>
            <a:lvl4pPr marL="5399989" indent="0">
              <a:buNone/>
              <a:defRPr sz="3937"/>
            </a:lvl4pPr>
            <a:lvl5pPr marL="7199986" indent="0">
              <a:buNone/>
              <a:defRPr sz="3937"/>
            </a:lvl5pPr>
            <a:lvl6pPr marL="8999982" indent="0">
              <a:buNone/>
              <a:defRPr sz="3937"/>
            </a:lvl6pPr>
            <a:lvl7pPr marL="10799978" indent="0">
              <a:buNone/>
              <a:defRPr sz="3937"/>
            </a:lvl7pPr>
            <a:lvl8pPr marL="12599975" indent="0">
              <a:buNone/>
              <a:defRPr sz="3937"/>
            </a:lvl8pPr>
            <a:lvl9pPr marL="14399971" indent="0">
              <a:buNone/>
              <a:defRPr sz="3937"/>
            </a:lvl9pPr>
          </a:lstStyle>
          <a:p>
            <a:pPr lvl="0"/>
            <a:r>
              <a:rPr lang="fi-FI"/>
              <a:t>Muokkaa tekstin perustyylejä</a:t>
            </a:r>
          </a:p>
        </p:txBody>
      </p:sp>
      <p:sp>
        <p:nvSpPr>
          <p:cNvPr id="5" name="Date Placeholder 4"/>
          <p:cNvSpPr>
            <a:spLocks noGrp="1"/>
          </p:cNvSpPr>
          <p:nvPr>
            <p:ph type="dt" sz="half" idx="10"/>
          </p:nvPr>
        </p:nvSpPr>
        <p:spPr/>
        <p:txBody>
          <a:bodyPr/>
          <a:lstStyle/>
          <a:p>
            <a:fld id="{A48A8BAE-17CD-4BF8-A775-9229F3573C0D}" type="datetimeFigureOut">
              <a:rPr lang="fi-FI" smtClean="0"/>
              <a:t>24.10.2018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1CC3175-F095-4FA3-82D8-52D781905A81}" type="slidenum">
              <a:rPr lang="fi-FI" smtClean="0"/>
              <a:t>‹#›</a:t>
            </a:fld>
            <a:endParaRPr lang="fi-FI"/>
          </a:p>
        </p:txBody>
      </p:sp>
    </p:spTree>
    <p:extLst>
      <p:ext uri="{BB962C8B-B14F-4D97-AF65-F5344CB8AC3E}">
        <p14:creationId xmlns:p14="http://schemas.microsoft.com/office/powerpoint/2010/main" val="241043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1916661"/>
            <a:ext cx="31049774" cy="6958285"/>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2474982" y="9583264"/>
            <a:ext cx="31049774" cy="22841503"/>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2474982" y="33366432"/>
            <a:ext cx="8099941" cy="1916653"/>
          </a:xfrm>
          <a:prstGeom prst="rect">
            <a:avLst/>
          </a:prstGeom>
        </p:spPr>
        <p:txBody>
          <a:bodyPr vert="horz" lIns="91440" tIns="45720" rIns="91440" bIns="45720" rtlCol="0" anchor="ctr"/>
          <a:lstStyle>
            <a:lvl1pPr algn="l">
              <a:defRPr sz="4724">
                <a:solidFill>
                  <a:schemeClr val="tx1">
                    <a:tint val="75000"/>
                  </a:schemeClr>
                </a:solidFill>
              </a:defRPr>
            </a:lvl1pPr>
          </a:lstStyle>
          <a:p>
            <a:fld id="{A48A8BAE-17CD-4BF8-A775-9229F3573C0D}" type="datetimeFigureOut">
              <a:rPr lang="fi-FI" smtClean="0"/>
              <a:t>24.10.2018</a:t>
            </a:fld>
            <a:endParaRPr lang="fi-FI"/>
          </a:p>
        </p:txBody>
      </p:sp>
      <p:sp>
        <p:nvSpPr>
          <p:cNvPr id="5" name="Footer Placeholder 4"/>
          <p:cNvSpPr>
            <a:spLocks noGrp="1"/>
          </p:cNvSpPr>
          <p:nvPr>
            <p:ph type="ftr" sz="quarter" idx="3"/>
          </p:nvPr>
        </p:nvSpPr>
        <p:spPr>
          <a:xfrm>
            <a:off x="11924913" y="33366432"/>
            <a:ext cx="12149912" cy="1916653"/>
          </a:xfrm>
          <a:prstGeom prst="rect">
            <a:avLst/>
          </a:prstGeom>
        </p:spPr>
        <p:txBody>
          <a:bodyPr vert="horz" lIns="91440" tIns="45720" rIns="91440" bIns="45720" rtlCol="0" anchor="ctr"/>
          <a:lstStyle>
            <a:lvl1pPr algn="ctr">
              <a:defRPr sz="4724">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25424815" y="33366432"/>
            <a:ext cx="8099941" cy="1916653"/>
          </a:xfrm>
          <a:prstGeom prst="rect">
            <a:avLst/>
          </a:prstGeom>
        </p:spPr>
        <p:txBody>
          <a:bodyPr vert="horz" lIns="91440" tIns="45720" rIns="91440" bIns="45720" rtlCol="0" anchor="ctr"/>
          <a:lstStyle>
            <a:lvl1pPr algn="r">
              <a:defRPr sz="4724">
                <a:solidFill>
                  <a:schemeClr val="tx1">
                    <a:tint val="75000"/>
                  </a:schemeClr>
                </a:solidFill>
              </a:defRPr>
            </a:lvl1pPr>
          </a:lstStyle>
          <a:p>
            <a:fld id="{51CC3175-F095-4FA3-82D8-52D781905A81}" type="slidenum">
              <a:rPr lang="fi-FI" smtClean="0"/>
              <a:t>‹#›</a:t>
            </a:fld>
            <a:endParaRPr lang="fi-FI"/>
          </a:p>
        </p:txBody>
      </p:sp>
    </p:spTree>
    <p:extLst>
      <p:ext uri="{BB962C8B-B14F-4D97-AF65-F5344CB8AC3E}">
        <p14:creationId xmlns:p14="http://schemas.microsoft.com/office/powerpoint/2010/main" val="26520805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599993" rtl="0" eaLnBrk="1" latinLnBrk="0" hangingPunct="1">
        <a:lnSpc>
          <a:spcPct val="90000"/>
        </a:lnSpc>
        <a:spcBef>
          <a:spcPct val="0"/>
        </a:spcBef>
        <a:buNone/>
        <a:defRPr sz="17323" kern="1200">
          <a:solidFill>
            <a:schemeClr val="tx1"/>
          </a:solidFill>
          <a:latin typeface="+mj-lt"/>
          <a:ea typeface="+mj-ea"/>
          <a:cs typeface="+mj-cs"/>
        </a:defRPr>
      </a:lvl1pPr>
    </p:titleStyle>
    <p:bodyStyle>
      <a:lvl1pPr marL="899998" indent="-899998" algn="l" defTabSz="3599993" rtl="0" eaLnBrk="1" latinLnBrk="0" hangingPunct="1">
        <a:lnSpc>
          <a:spcPct val="90000"/>
        </a:lnSpc>
        <a:spcBef>
          <a:spcPts val="3937"/>
        </a:spcBef>
        <a:buFont typeface="Arial" panose="020B0604020202020204" pitchFamily="34" charset="0"/>
        <a:buChar char="•"/>
        <a:defRPr sz="11024" kern="1200">
          <a:solidFill>
            <a:schemeClr val="tx1"/>
          </a:solidFill>
          <a:latin typeface="+mn-lt"/>
          <a:ea typeface="+mn-ea"/>
          <a:cs typeface="+mn-cs"/>
        </a:defRPr>
      </a:lvl1pPr>
      <a:lvl2pPr marL="2699995" indent="-899998" algn="l" defTabSz="3599993" rtl="0" eaLnBrk="1" latinLnBrk="0" hangingPunct="1">
        <a:lnSpc>
          <a:spcPct val="90000"/>
        </a:lnSpc>
        <a:spcBef>
          <a:spcPts val="1968"/>
        </a:spcBef>
        <a:buFont typeface="Arial" panose="020B0604020202020204" pitchFamily="34" charset="0"/>
        <a:buChar char="•"/>
        <a:defRPr sz="9449" kern="1200">
          <a:solidFill>
            <a:schemeClr val="tx1"/>
          </a:solidFill>
          <a:latin typeface="+mn-lt"/>
          <a:ea typeface="+mn-ea"/>
          <a:cs typeface="+mn-cs"/>
        </a:defRPr>
      </a:lvl2pPr>
      <a:lvl3pPr marL="4499991" indent="-899998" algn="l" defTabSz="3599993" rtl="0" eaLnBrk="1" latinLnBrk="0" hangingPunct="1">
        <a:lnSpc>
          <a:spcPct val="90000"/>
        </a:lnSpc>
        <a:spcBef>
          <a:spcPts val="1968"/>
        </a:spcBef>
        <a:buFont typeface="Arial" panose="020B0604020202020204" pitchFamily="34" charset="0"/>
        <a:buChar char="•"/>
        <a:defRPr sz="7874" kern="1200">
          <a:solidFill>
            <a:schemeClr val="tx1"/>
          </a:solidFill>
          <a:latin typeface="+mn-lt"/>
          <a:ea typeface="+mn-ea"/>
          <a:cs typeface="+mn-cs"/>
        </a:defRPr>
      </a:lvl3pPr>
      <a:lvl4pPr marL="6299987"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4pPr>
      <a:lvl5pPr marL="8099984"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5pPr>
      <a:lvl6pPr marL="9899980"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6pPr>
      <a:lvl7pPr marL="11699977"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7pPr>
      <a:lvl8pPr marL="13499973"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8pPr>
      <a:lvl9pPr marL="15299969"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9pPr>
    </p:bodyStyle>
    <p:otherStyle>
      <a:defPPr>
        <a:defRPr lang="en-US"/>
      </a:defPPr>
      <a:lvl1pPr marL="0" algn="l" defTabSz="3599993" rtl="0" eaLnBrk="1" latinLnBrk="0" hangingPunct="1">
        <a:defRPr sz="7087" kern="1200">
          <a:solidFill>
            <a:schemeClr val="tx1"/>
          </a:solidFill>
          <a:latin typeface="+mn-lt"/>
          <a:ea typeface="+mn-ea"/>
          <a:cs typeface="+mn-cs"/>
        </a:defRPr>
      </a:lvl1pPr>
      <a:lvl2pPr marL="1799996" algn="l" defTabSz="3599993" rtl="0" eaLnBrk="1" latinLnBrk="0" hangingPunct="1">
        <a:defRPr sz="7087" kern="1200">
          <a:solidFill>
            <a:schemeClr val="tx1"/>
          </a:solidFill>
          <a:latin typeface="+mn-lt"/>
          <a:ea typeface="+mn-ea"/>
          <a:cs typeface="+mn-cs"/>
        </a:defRPr>
      </a:lvl2pPr>
      <a:lvl3pPr marL="3599993" algn="l" defTabSz="3599993" rtl="0" eaLnBrk="1" latinLnBrk="0" hangingPunct="1">
        <a:defRPr sz="7087" kern="1200">
          <a:solidFill>
            <a:schemeClr val="tx1"/>
          </a:solidFill>
          <a:latin typeface="+mn-lt"/>
          <a:ea typeface="+mn-ea"/>
          <a:cs typeface="+mn-cs"/>
        </a:defRPr>
      </a:lvl3pPr>
      <a:lvl4pPr marL="5399989" algn="l" defTabSz="3599993" rtl="0" eaLnBrk="1" latinLnBrk="0" hangingPunct="1">
        <a:defRPr sz="7087" kern="1200">
          <a:solidFill>
            <a:schemeClr val="tx1"/>
          </a:solidFill>
          <a:latin typeface="+mn-lt"/>
          <a:ea typeface="+mn-ea"/>
          <a:cs typeface="+mn-cs"/>
        </a:defRPr>
      </a:lvl4pPr>
      <a:lvl5pPr marL="7199986" algn="l" defTabSz="3599993" rtl="0" eaLnBrk="1" latinLnBrk="0" hangingPunct="1">
        <a:defRPr sz="7087" kern="1200">
          <a:solidFill>
            <a:schemeClr val="tx1"/>
          </a:solidFill>
          <a:latin typeface="+mn-lt"/>
          <a:ea typeface="+mn-ea"/>
          <a:cs typeface="+mn-cs"/>
        </a:defRPr>
      </a:lvl5pPr>
      <a:lvl6pPr marL="8999982" algn="l" defTabSz="3599993" rtl="0" eaLnBrk="1" latinLnBrk="0" hangingPunct="1">
        <a:defRPr sz="7087" kern="1200">
          <a:solidFill>
            <a:schemeClr val="tx1"/>
          </a:solidFill>
          <a:latin typeface="+mn-lt"/>
          <a:ea typeface="+mn-ea"/>
          <a:cs typeface="+mn-cs"/>
        </a:defRPr>
      </a:lvl6pPr>
      <a:lvl7pPr marL="10799978" algn="l" defTabSz="3599993" rtl="0" eaLnBrk="1" latinLnBrk="0" hangingPunct="1">
        <a:defRPr sz="7087" kern="1200">
          <a:solidFill>
            <a:schemeClr val="tx1"/>
          </a:solidFill>
          <a:latin typeface="+mn-lt"/>
          <a:ea typeface="+mn-ea"/>
          <a:cs typeface="+mn-cs"/>
        </a:defRPr>
      </a:lvl7pPr>
      <a:lvl8pPr marL="12599975" algn="l" defTabSz="3599993" rtl="0" eaLnBrk="1" latinLnBrk="0" hangingPunct="1">
        <a:defRPr sz="7087" kern="1200">
          <a:solidFill>
            <a:schemeClr val="tx1"/>
          </a:solidFill>
          <a:latin typeface="+mn-lt"/>
          <a:ea typeface="+mn-ea"/>
          <a:cs typeface="+mn-cs"/>
        </a:defRPr>
      </a:lvl8pPr>
      <a:lvl9pPr marL="14399971" algn="l" defTabSz="3599993" rtl="0" eaLnBrk="1" latinLnBrk="0" hangingPunct="1">
        <a:defRPr sz="70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000">
              <a:schemeClr val="accent1">
                <a:lumMod val="0"/>
                <a:lumOff val="100000"/>
                <a:alpha val="0"/>
              </a:schemeClr>
            </a:gs>
            <a:gs pos="62000">
              <a:srgbClr val="CCEDF9"/>
            </a:gs>
            <a:gs pos="21000">
              <a:srgbClr val="DDF3FB"/>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8096" y="1780414"/>
            <a:ext cx="19392837" cy="3755136"/>
          </a:xfrm>
          <a:prstGeom prst="rect">
            <a:avLst/>
          </a:prstGeom>
        </p:spPr>
      </p:pic>
      <p:pic>
        <p:nvPicPr>
          <p:cNvPr id="5" name="Kuva 4">
            <a:extLst>
              <a:ext uri="{FF2B5EF4-FFF2-40B4-BE49-F238E27FC236}">
                <a16:creationId xmlns:a16="http://schemas.microsoft.com/office/drawing/2014/main" id="{E5E8830F-81B9-4085-803A-F1116E30E5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4120" y="4817772"/>
            <a:ext cx="3706813" cy="717778"/>
          </a:xfrm>
          <a:prstGeom prst="rect">
            <a:avLst/>
          </a:prstGeom>
        </p:spPr>
      </p:pic>
      <p:sp>
        <p:nvSpPr>
          <p:cNvPr id="10" name="Content Placeholder 11">
            <a:extLst>
              <a:ext uri="{FF2B5EF4-FFF2-40B4-BE49-F238E27FC236}">
                <a16:creationId xmlns:a16="http://schemas.microsoft.com/office/drawing/2014/main" id="{5863E123-BE36-4457-A6EA-1C05B1E46566}"/>
              </a:ext>
            </a:extLst>
          </p:cNvPr>
          <p:cNvSpPr>
            <a:spLocks noGrp="1"/>
          </p:cNvSpPr>
          <p:nvPr>
            <p:ph sz="half" idx="1"/>
          </p:nvPr>
        </p:nvSpPr>
        <p:spPr>
          <a:xfrm>
            <a:off x="1676208" y="10649981"/>
            <a:ext cx="10549928" cy="24404001"/>
          </a:xfrm>
          <a:ln>
            <a:noFill/>
          </a:ln>
        </p:spPr>
        <p:txBody>
          <a:bodyPr>
            <a:normAutofit/>
          </a:bodyPr>
          <a:lstStyle/>
          <a:p>
            <a:pPr marL="0" indent="0">
              <a:lnSpc>
                <a:spcPct val="100000"/>
              </a:lnSpc>
              <a:spcBef>
                <a:spcPts val="3028"/>
              </a:spcBef>
              <a:buNone/>
            </a:pPr>
            <a:r>
              <a:rPr lang="en-US" sz="3200" b="1" dirty="0">
                <a:latin typeface="Helvetica" panose="020B0604020202030204" pitchFamily="34" charset="0"/>
              </a:rPr>
              <a:t>Introduction</a:t>
            </a:r>
          </a:p>
          <a:p>
            <a:pPr marL="0" indent="0" algn="just">
              <a:lnSpc>
                <a:spcPct val="100000"/>
              </a:lnSpc>
              <a:buNone/>
            </a:pPr>
            <a:r>
              <a:rPr lang="en-GB" sz="2600" dirty="0">
                <a:latin typeface="Helvetica" panose="020B0604020202020204" pitchFamily="34" charset="0"/>
                <a:cs typeface="Helvetica" panose="020B0604020202020204" pitchFamily="34" charset="0"/>
              </a:rPr>
              <a:t>Exposure to multiple traumas during childhood is a major challenge for mental health throughout the lifespan. In particular, a</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strong</a:t>
            </a:r>
            <a:r>
              <a:rPr lang="fi-FI" sz="2600" dirty="0">
                <a:latin typeface="Helvetica" panose="020B0604020202020204" pitchFamily="34" charset="0"/>
                <a:cs typeface="Helvetica" panose="020B0604020202020204" pitchFamily="34" charset="0"/>
              </a:rPr>
              <a:t> association </a:t>
            </a:r>
            <a:r>
              <a:rPr lang="fi-FI" sz="2600" dirty="0" err="1">
                <a:latin typeface="Helvetica" panose="020B0604020202020204" pitchFamily="34" charset="0"/>
                <a:cs typeface="Helvetica" panose="020B0604020202020204" pitchFamily="34" charset="0"/>
              </a:rPr>
              <a:t>between</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violence-related</a:t>
            </a:r>
            <a:r>
              <a:rPr lang="fi-FI" sz="2600" dirty="0">
                <a:latin typeface="Helvetica" panose="020B0604020202020204" pitchFamily="34" charset="0"/>
                <a:cs typeface="Helvetica" panose="020B0604020202020204" pitchFamily="34" charset="0"/>
              </a:rPr>
              <a:t> traumatic </a:t>
            </a:r>
            <a:r>
              <a:rPr lang="fi-FI" sz="2600" dirty="0" err="1">
                <a:latin typeface="Helvetica" panose="020B0604020202020204" pitchFamily="34" charset="0"/>
                <a:cs typeface="Helvetica" panose="020B0604020202020204" pitchFamily="34" charset="0"/>
              </a:rPr>
              <a:t>events</a:t>
            </a:r>
            <a:r>
              <a:rPr lang="fi-FI" sz="2600" dirty="0">
                <a:latin typeface="Helvetica" panose="020B0604020202020204" pitchFamily="34" charset="0"/>
                <a:cs typeface="Helvetica" panose="020B0604020202020204" pitchFamily="34" charset="0"/>
              </a:rPr>
              <a:t> and posttraumatic </a:t>
            </a:r>
            <a:r>
              <a:rPr lang="fi-FI" sz="2600" dirty="0" err="1">
                <a:latin typeface="Helvetica" panose="020B0604020202020204" pitchFamily="34" charset="0"/>
                <a:cs typeface="Helvetica" panose="020B0604020202020204" pitchFamily="34" charset="0"/>
              </a:rPr>
              <a:t>symptoms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has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been</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established</a:t>
            </a:r>
            <a:r>
              <a:rPr lang="fi-FI" sz="2600" dirty="0">
                <a:latin typeface="Helvetica" panose="020B0604020202020204" pitchFamily="34" charset="0"/>
                <a:cs typeface="Helvetica" panose="020B0604020202020204" pitchFamily="34" charset="0"/>
              </a:rPr>
              <a:t> </a:t>
            </a:r>
            <a:r>
              <a:rPr lang="en-GB" sz="2600" dirty="0">
                <a:latin typeface="Helvetica" panose="020B0604020202020204" pitchFamily="34" charset="0"/>
                <a:cs typeface="Helvetica" panose="020B0604020202020204" pitchFamily="34" charset="0"/>
              </a:rPr>
              <a:t>(Evans, </a:t>
            </a:r>
            <a:r>
              <a:rPr lang="en-GB" sz="2600" dirty="0" err="1">
                <a:latin typeface="Helvetica" panose="020B0604020202020204" pitchFamily="34" charset="0"/>
                <a:cs typeface="Helvetica" panose="020B0604020202020204" pitchFamily="34" charset="0"/>
              </a:rPr>
              <a:t>Daivies</a:t>
            </a:r>
            <a:r>
              <a:rPr lang="en-GB" sz="2600" dirty="0">
                <a:latin typeface="Helvetica" panose="020B0604020202020204" pitchFamily="34" charset="0"/>
                <a:cs typeface="Helvetica" panose="020B0604020202020204" pitchFamily="34" charset="0"/>
              </a:rPr>
              <a:t>, &amp; </a:t>
            </a:r>
            <a:r>
              <a:rPr lang="en-GB" sz="2600" dirty="0" err="1">
                <a:latin typeface="Helvetica" panose="020B0604020202020204" pitchFamily="34" charset="0"/>
                <a:cs typeface="Helvetica" panose="020B0604020202020204" pitchFamily="34" charset="0"/>
              </a:rPr>
              <a:t>DiLillo</a:t>
            </a:r>
            <a:r>
              <a:rPr lang="en-GB" sz="2600" dirty="0">
                <a:latin typeface="Helvetica" panose="020B0604020202020204" pitchFamily="34" charset="0"/>
                <a:cs typeface="Helvetica" panose="020B0604020202020204" pitchFamily="34" charset="0"/>
              </a:rPr>
              <a:t>, 2008;</a:t>
            </a:r>
            <a:r>
              <a:rPr lang="en-US" sz="2600" dirty="0">
                <a:latin typeface="Helvetica" panose="020B0604020202020204" pitchFamily="34" charset="0"/>
                <a:cs typeface="Helvetica" panose="020B0604020202020204" pitchFamily="34" charset="0"/>
              </a:rPr>
              <a:t> Johnson &amp; Thompson, 2008</a:t>
            </a:r>
            <a:r>
              <a:rPr lang="en-GB" sz="2600" dirty="0">
                <a:latin typeface="Helvetica" panose="020B0604020202020204" pitchFamily="34" charset="0"/>
                <a:cs typeface="Helvetica" panose="020B0604020202020204" pitchFamily="34" charset="0"/>
              </a:rPr>
              <a:t>). </a:t>
            </a:r>
            <a:r>
              <a:rPr lang="en-GB" sz="2600" dirty="0" smtClean="0">
                <a:latin typeface="Helvetica" panose="020B0604020202020204" pitchFamily="34" charset="0"/>
                <a:cs typeface="Helvetica" panose="020B0604020202020204" pitchFamily="34" charset="0"/>
              </a:rPr>
              <a:t>Rates </a:t>
            </a:r>
            <a:r>
              <a:rPr lang="en-GB" sz="2600" dirty="0">
                <a:latin typeface="Helvetica" panose="020B0604020202020204" pitchFamily="34" charset="0"/>
                <a:cs typeface="Helvetica" panose="020B0604020202020204" pitchFamily="34" charset="0"/>
              </a:rPr>
              <a:t>as high as 37% and 65% were found in very recent studies among </a:t>
            </a:r>
            <a:r>
              <a:rPr lang="en-GB" sz="2600" dirty="0" smtClean="0">
                <a:latin typeface="Helvetica" panose="020B0604020202020204" pitchFamily="34" charset="0"/>
                <a:cs typeface="Helvetica" panose="020B0604020202020204" pitchFamily="34" charset="0"/>
              </a:rPr>
              <a:t>refugee children </a:t>
            </a:r>
            <a:r>
              <a:rPr lang="en-GB" sz="2600" dirty="0">
                <a:latin typeface="Helvetica" panose="020B0604020202020204" pitchFamily="34" charset="0"/>
                <a:cs typeface="Helvetica" panose="020B0604020202020204" pitchFamily="34" charset="0"/>
              </a:rPr>
              <a:t>and adolescents resettled into high-income countries (</a:t>
            </a:r>
            <a:r>
              <a:rPr lang="fi-FI" sz="2600" dirty="0" err="1">
                <a:latin typeface="Helvetica" panose="020B0604020202020204" pitchFamily="34" charset="0"/>
                <a:cs typeface="Helvetica" panose="020B0604020202020204" pitchFamily="34" charset="0"/>
              </a:rPr>
              <a:t>Buchmüller</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Lembcke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Busch</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Kumsta</a:t>
            </a:r>
            <a:r>
              <a:rPr lang="fi-FI" sz="2600" dirty="0">
                <a:latin typeface="Helvetica" panose="020B0604020202020204" pitchFamily="34" charset="0"/>
                <a:cs typeface="Helvetica" panose="020B0604020202020204" pitchFamily="34" charset="0"/>
              </a:rPr>
              <a:t>, &amp; </a:t>
            </a:r>
            <a:r>
              <a:rPr lang="fi-FI" sz="2600" dirty="0" err="1">
                <a:latin typeface="Helvetica" panose="020B0604020202020204" pitchFamily="34" charset="0"/>
                <a:cs typeface="Helvetica" panose="020B0604020202020204" pitchFamily="34" charset="0"/>
              </a:rPr>
              <a:t>Leyendecker</a:t>
            </a:r>
            <a:r>
              <a:rPr lang="fi-FI" sz="2600" dirty="0">
                <a:latin typeface="Helvetica" panose="020B0604020202020204" pitchFamily="34" charset="0"/>
                <a:cs typeface="Helvetica" panose="020B0604020202020204" pitchFamily="34" charset="0"/>
              </a:rPr>
              <a:t>, 2018</a:t>
            </a:r>
            <a:r>
              <a:rPr lang="en-US" sz="2600" b="1" dirty="0">
                <a:latin typeface="Helvetica" panose="020B0604020202020204" pitchFamily="34" charset="0"/>
                <a:cs typeface="Helvetica" panose="020B0604020202020204" pitchFamily="34" charset="0"/>
              </a:rPr>
              <a:t>; </a:t>
            </a:r>
            <a:r>
              <a:rPr lang="fi-FI" sz="2600" u="sng" dirty="0" err="1">
                <a:latin typeface="Helvetica" panose="020B0604020202020204" pitchFamily="34" charset="0"/>
                <a:cs typeface="Helvetica" panose="020B0604020202020204" pitchFamily="34" charset="0"/>
              </a:rPr>
              <a:t>Gandham</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Gunasekera</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Isaacs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Maycock</a:t>
            </a:r>
            <a:r>
              <a:rPr lang="fi-FI" sz="2600" dirty="0">
                <a:latin typeface="Helvetica" panose="020B0604020202020204" pitchFamily="34" charset="0"/>
                <a:cs typeface="Helvetica" panose="020B0604020202020204" pitchFamily="34" charset="0"/>
              </a:rPr>
              <a:t>, &amp; </a:t>
            </a:r>
            <a:r>
              <a:rPr lang="fi-FI" sz="2600" dirty="0" err="1">
                <a:latin typeface="Helvetica" panose="020B0604020202020204" pitchFamily="34" charset="0"/>
                <a:cs typeface="Helvetica" panose="020B0604020202020204" pitchFamily="34" charset="0"/>
              </a:rPr>
              <a:t>Britton</a:t>
            </a:r>
            <a:r>
              <a:rPr lang="fi-FI" sz="2600" dirty="0">
                <a:latin typeface="Helvetica" panose="020B0604020202020204" pitchFamily="34" charset="0"/>
                <a:cs typeface="Helvetica" panose="020B0604020202020204" pitchFamily="34" charset="0"/>
              </a:rPr>
              <a:t>, 2017</a:t>
            </a:r>
            <a:r>
              <a:rPr lang="fi-FI" sz="2600" dirty="0" smtClean="0">
                <a:latin typeface="Helvetica" panose="020B0604020202020204" pitchFamily="34" charset="0"/>
                <a:cs typeface="Helvetica" panose="020B0604020202020204" pitchFamily="34" charset="0"/>
              </a:rPr>
              <a:t>).</a:t>
            </a:r>
            <a:r>
              <a:rPr lang="en-GB" sz="2600" dirty="0" smtClean="0">
                <a:latin typeface="Helvetica" panose="020B0604020202020204" pitchFamily="34" charset="0"/>
                <a:cs typeface="Helvetica" panose="020B0604020202020204" pitchFamily="34" charset="0"/>
              </a:rPr>
              <a:t> </a:t>
            </a:r>
            <a:r>
              <a:rPr lang="en-GB" sz="2600" dirty="0">
                <a:latin typeface="Helvetica" panose="020B0604020202020204" pitchFamily="34" charset="0"/>
                <a:cs typeface="Helvetica" panose="020B0604020202020204" pitchFamily="34" charset="0"/>
              </a:rPr>
              <a:t>At the same time, a great number of children living in high-income countries are exposed to family violence, and 13-50% of them suffer from </a:t>
            </a:r>
            <a:r>
              <a:rPr lang="en-GB" sz="2600" dirty="0" smtClean="0">
                <a:latin typeface="Helvetica" panose="020B0604020202020204" pitchFamily="34" charset="0"/>
                <a:cs typeface="Helvetica" panose="020B0604020202020204" pitchFamily="34" charset="0"/>
              </a:rPr>
              <a:t>post traumatic stress disorder (PTSD</a:t>
            </a:r>
            <a:r>
              <a:rPr lang="en-GB" sz="2600" dirty="0" smtClean="0">
                <a:solidFill>
                  <a:schemeClr val="tx1">
                    <a:lumMod val="95000"/>
                    <a:lumOff val="5000"/>
                  </a:schemeClr>
                </a:solidFill>
                <a:latin typeface="Helvetica" panose="020B0604020202020204" pitchFamily="34" charset="0"/>
                <a:cs typeface="Helvetica" panose="020B0604020202020204" pitchFamily="34" charset="0"/>
              </a:rPr>
              <a:t>) </a:t>
            </a:r>
            <a:r>
              <a:rPr lang="en-GB" sz="2600" dirty="0">
                <a:solidFill>
                  <a:schemeClr val="tx1">
                    <a:lumMod val="95000"/>
                    <a:lumOff val="5000"/>
                  </a:schemeClr>
                </a:solidFill>
                <a:latin typeface="Helvetica" panose="020B0604020202020204" pitchFamily="34" charset="0"/>
                <a:cs typeface="Helvetica" panose="020B0604020202020204" pitchFamily="34" charset="0"/>
              </a:rPr>
              <a:t>(</a:t>
            </a:r>
            <a:r>
              <a:rPr lang="en-US" sz="2600" dirty="0" err="1">
                <a:solidFill>
                  <a:schemeClr val="tx1">
                    <a:lumMod val="95000"/>
                    <a:lumOff val="5000"/>
                  </a:schemeClr>
                </a:solidFill>
                <a:latin typeface="Helvetica" panose="020B0604020202020204" pitchFamily="34" charset="0"/>
                <a:cs typeface="Helvetica" panose="020B0604020202020204" pitchFamily="34" charset="0"/>
              </a:rPr>
              <a:t>Rossman</a:t>
            </a:r>
            <a:r>
              <a:rPr lang="en-US" sz="2600" dirty="0">
                <a:solidFill>
                  <a:schemeClr val="tx1">
                    <a:lumMod val="95000"/>
                    <a:lumOff val="5000"/>
                  </a:schemeClr>
                </a:solidFill>
                <a:latin typeface="Helvetica" panose="020B0604020202020204" pitchFamily="34" charset="0"/>
                <a:cs typeface="Helvetica" panose="020B0604020202020204" pitchFamily="34" charset="0"/>
              </a:rPr>
              <a:t>, Hughes, </a:t>
            </a:r>
            <a:r>
              <a:rPr lang="en-US" sz="2600" dirty="0" smtClean="0">
                <a:solidFill>
                  <a:schemeClr val="tx1">
                    <a:lumMod val="95000"/>
                    <a:lumOff val="5000"/>
                  </a:schemeClr>
                </a:solidFill>
                <a:latin typeface="Helvetica" panose="020B0604020202020204" pitchFamily="34" charset="0"/>
                <a:cs typeface="Helvetica" panose="020B0604020202020204" pitchFamily="34" charset="0"/>
              </a:rPr>
              <a:t>&amp; Rosenberg, 2000)</a:t>
            </a:r>
            <a:r>
              <a:rPr lang="en-GB" sz="2600" dirty="0" smtClean="0">
                <a:latin typeface="Helvetica" panose="020B0604020202020204" pitchFamily="34" charset="0"/>
                <a:cs typeface="Helvetica" panose="020B0604020202020204" pitchFamily="34" charset="0"/>
              </a:rPr>
              <a:t>. </a:t>
            </a:r>
            <a:r>
              <a:rPr lang="en-GB" sz="2600" dirty="0">
                <a:latin typeface="Helvetica" panose="020B0604020202020204" pitchFamily="34" charset="0"/>
                <a:cs typeface="Helvetica" panose="020B0604020202020204" pitchFamily="34" charset="0"/>
              </a:rPr>
              <a:t>This study </a:t>
            </a:r>
            <a:r>
              <a:rPr lang="en-US" sz="2600" dirty="0" smtClean="0">
                <a:latin typeface="Helvetica" panose="020B0604020202020204" pitchFamily="34" charset="0"/>
                <a:cs typeface="Helvetica" panose="020B0604020202020204" pitchFamily="34" charset="0"/>
              </a:rPr>
              <a:t>includes </a:t>
            </a:r>
            <a:r>
              <a:rPr lang="en-US" sz="2600" dirty="0">
                <a:latin typeface="Helvetica" panose="020B0604020202020204" pitchFamily="34" charset="0"/>
                <a:cs typeface="Helvetica" panose="020B0604020202020204" pitchFamily="34" charset="0"/>
              </a:rPr>
              <a:t>children and adolescents exposed to violence either in </a:t>
            </a:r>
            <a:r>
              <a:rPr lang="en-GB" sz="2600" dirty="0">
                <a:latin typeface="Helvetica" panose="020B0604020202020204" pitchFamily="34" charset="0"/>
                <a:cs typeface="Helvetica" panose="020B0604020202020204" pitchFamily="34" charset="0"/>
              </a:rPr>
              <a:t>war or </a:t>
            </a:r>
            <a:r>
              <a:rPr lang="en-GB" sz="2600" dirty="0" err="1">
                <a:latin typeface="Helvetica" panose="020B0604020202020204" pitchFamily="34" charset="0"/>
                <a:cs typeface="Helvetica" panose="020B0604020202020204" pitchFamily="34" charset="0"/>
              </a:rPr>
              <a:t>refugeedom</a:t>
            </a:r>
            <a:r>
              <a:rPr lang="en-GB" sz="2600" dirty="0">
                <a:latin typeface="Helvetica" panose="020B0604020202020204" pitchFamily="34" charset="0"/>
                <a:cs typeface="Helvetica" panose="020B0604020202020204" pitchFamily="34" charset="0"/>
              </a:rPr>
              <a:t> or within the family.</a:t>
            </a:r>
            <a:endParaRPr lang="fi-FI" sz="2600" dirty="0">
              <a:latin typeface="Helvetica" panose="020B0604020202020204" pitchFamily="34" charset="0"/>
              <a:cs typeface="Helvetica" panose="020B0604020202020204" pitchFamily="34" charset="0"/>
            </a:endParaRPr>
          </a:p>
          <a:p>
            <a:pPr marL="0" indent="0" algn="just">
              <a:lnSpc>
                <a:spcPct val="100000"/>
              </a:lnSpc>
              <a:buNone/>
            </a:pPr>
            <a:r>
              <a:rPr lang="en-GB" sz="2600" dirty="0">
                <a:latin typeface="Helvetica" panose="020B0604020202020204" pitchFamily="34" charset="0"/>
                <a:cs typeface="Helvetica" panose="020B0604020202020204" pitchFamily="34" charset="0"/>
              </a:rPr>
              <a:t>For traumatized children and adolescents in general, cognitive-</a:t>
            </a:r>
            <a:r>
              <a:rPr lang="en-GB" sz="2600" dirty="0" err="1">
                <a:latin typeface="Helvetica" panose="020B0604020202020204" pitchFamily="34" charset="0"/>
                <a:cs typeface="Helvetica" panose="020B0604020202020204" pitchFamily="34" charset="0"/>
              </a:rPr>
              <a:t>behavioral</a:t>
            </a:r>
            <a:r>
              <a:rPr lang="en-GB" sz="2600" dirty="0">
                <a:latin typeface="Helvetica" panose="020B0604020202020204" pitchFamily="34" charset="0"/>
                <a:cs typeface="Helvetica" panose="020B0604020202020204" pitchFamily="34" charset="0"/>
              </a:rPr>
              <a:t> therapy (CBT), especially its trauma-focused forms, has been repeatedly found to be effective in reducing PTSD and other mental health symptoms (Gillies, Taylor, </a:t>
            </a:r>
            <a:r>
              <a:rPr lang="en-GB" sz="2600" dirty="0" err="1">
                <a:latin typeface="Helvetica" panose="020B0604020202020204" pitchFamily="34" charset="0"/>
                <a:cs typeface="Helvetica" panose="020B0604020202020204" pitchFamily="34" charset="0"/>
              </a:rPr>
              <a:t>Gray</a:t>
            </a:r>
            <a:r>
              <a:rPr lang="en-GB" sz="2600" dirty="0">
                <a:latin typeface="Helvetica" panose="020B0604020202020204" pitchFamily="34" charset="0"/>
                <a:cs typeface="Helvetica" panose="020B0604020202020204" pitchFamily="34" charset="0"/>
              </a:rPr>
              <a:t>, O'Brien, &amp; </a:t>
            </a:r>
            <a:r>
              <a:rPr lang="en-GB" sz="2600" dirty="0" err="1">
                <a:latin typeface="Helvetica" panose="020B0604020202020204" pitchFamily="34" charset="0"/>
                <a:cs typeface="Helvetica" panose="020B0604020202020204" pitchFamily="34" charset="0"/>
              </a:rPr>
              <a:t>D'Abrew</a:t>
            </a:r>
            <a:r>
              <a:rPr lang="en-GB" sz="2600" dirty="0">
                <a:latin typeface="Helvetica" panose="020B0604020202020204" pitchFamily="34" charset="0"/>
                <a:cs typeface="Helvetica" panose="020B0604020202020204" pitchFamily="34" charset="0"/>
              </a:rPr>
              <a:t>, 2012; </a:t>
            </a:r>
            <a:r>
              <a:rPr lang="en-GB" sz="2600" dirty="0" err="1">
                <a:latin typeface="Helvetica" panose="020B0604020202020204" pitchFamily="34" charset="0"/>
                <a:cs typeface="Helvetica" panose="020B0604020202020204" pitchFamily="34" charset="0"/>
              </a:rPr>
              <a:t>Stallard</a:t>
            </a:r>
            <a:r>
              <a:rPr lang="en-GB" sz="2600" dirty="0">
                <a:latin typeface="Helvetica" panose="020B0604020202020204" pitchFamily="34" charset="0"/>
                <a:cs typeface="Helvetica" panose="020B0604020202020204" pitchFamily="34" charset="0"/>
              </a:rPr>
              <a:t>, 2006). </a:t>
            </a:r>
            <a:r>
              <a:rPr lang="en-GB" sz="2600" dirty="0" smtClean="0">
                <a:latin typeface="Helvetica" panose="020B0604020202020204" pitchFamily="34" charset="0"/>
                <a:cs typeface="Helvetica" panose="020B0604020202020204" pitchFamily="34" charset="0"/>
              </a:rPr>
              <a:t>However,</a:t>
            </a:r>
            <a:r>
              <a:rPr lang="en-US" sz="2600" dirty="0" smtClean="0">
                <a:latin typeface="Helvetica" panose="020B0604020202020204" pitchFamily="34" charset="0"/>
                <a:cs typeface="Helvetica" panose="020B0604020202020204" pitchFamily="34" charset="0"/>
              </a:rPr>
              <a:t> </a:t>
            </a:r>
            <a:r>
              <a:rPr lang="en-US" sz="2600" dirty="0">
                <a:latin typeface="Helvetica" panose="020B0604020202020204" pitchFamily="34" charset="0"/>
                <a:cs typeface="Helvetica" panose="020B0604020202020204" pitchFamily="34" charset="0"/>
              </a:rPr>
              <a:t>evidence with sophisticated designs in clinical settings among children is </a:t>
            </a:r>
            <a:r>
              <a:rPr lang="en-US" sz="2600" dirty="0" smtClean="0">
                <a:latin typeface="Helvetica" panose="020B0604020202020204" pitchFamily="34" charset="0"/>
                <a:cs typeface="Helvetica" panose="020B0604020202020204" pitchFamily="34" charset="0"/>
              </a:rPr>
              <a:t>limited.</a:t>
            </a:r>
            <a:endParaRPr lang="en-US" sz="2600" b="1" dirty="0">
              <a:latin typeface="Helvetica" panose="020B0604020202020204" pitchFamily="34" charset="0"/>
              <a:cs typeface="Helvetica" panose="020B0604020202020204" pitchFamily="34" charset="0"/>
            </a:endParaRPr>
          </a:p>
          <a:p>
            <a:pPr marL="0" indent="0" algn="just">
              <a:lnSpc>
                <a:spcPct val="100000"/>
              </a:lnSpc>
              <a:spcBef>
                <a:spcPts val="3028"/>
              </a:spcBef>
              <a:buNone/>
            </a:pPr>
            <a:r>
              <a:rPr lang="en-US" sz="2600" b="1" dirty="0" smtClean="0">
                <a:latin typeface="Helvetica" panose="020B0604020202020204" pitchFamily="34" charset="0"/>
                <a:cs typeface="Helvetica" panose="020B0604020202020204" pitchFamily="34" charset="0"/>
              </a:rPr>
              <a:t>Narrative Exposure Therapy</a:t>
            </a:r>
          </a:p>
          <a:p>
            <a:pPr marL="0" indent="0" algn="just">
              <a:lnSpc>
                <a:spcPct val="100000"/>
              </a:lnSpc>
              <a:spcBef>
                <a:spcPts val="3028"/>
              </a:spcBef>
              <a:buNone/>
            </a:pPr>
            <a:r>
              <a:rPr lang="en-GB" sz="2600" dirty="0">
                <a:latin typeface="Helvetica" panose="020B0604020202020204" pitchFamily="34" charset="0"/>
                <a:cs typeface="Helvetica" panose="020B0604020202020204" pitchFamily="34" charset="0"/>
              </a:rPr>
              <a:t>Narrative Exposure Therapy (NET) is based on CBT </a:t>
            </a:r>
            <a:r>
              <a:rPr lang="en-GB" sz="2600" dirty="0" smtClean="0">
                <a:latin typeface="Helvetica" panose="020B0604020202020204" pitchFamily="34" charset="0"/>
                <a:cs typeface="Helvetica" panose="020B0604020202020204" pitchFamily="34" charset="0"/>
              </a:rPr>
              <a:t>principles and </a:t>
            </a:r>
            <a:r>
              <a:rPr lang="en-GB" sz="2600" dirty="0">
                <a:latin typeface="Helvetica" panose="020B0604020202020204" pitchFamily="34" charset="0"/>
                <a:cs typeface="Helvetica" panose="020B0604020202020204" pitchFamily="34" charset="0"/>
              </a:rPr>
              <a:t>its development has  been influenced by exposure-based and testimonial therapies (</a:t>
            </a:r>
            <a:r>
              <a:rPr lang="en-US" sz="2600" dirty="0">
                <a:latin typeface="Helvetica" panose="020B0604020202020204" pitchFamily="34" charset="0"/>
                <a:cs typeface="Helvetica" panose="020B0604020202020204" pitchFamily="34" charset="0"/>
              </a:rPr>
              <a:t>Schauer, Neuner, &amp; Elbert, 2011)</a:t>
            </a:r>
            <a:r>
              <a:rPr lang="en-GB" sz="2600" dirty="0">
                <a:latin typeface="Helvetica" panose="020B0604020202020204" pitchFamily="34" charset="0"/>
                <a:cs typeface="Helvetica" panose="020B0604020202020204" pitchFamily="34" charset="0"/>
              </a:rPr>
              <a:t>. It is a manualized, individual, short-term intervention program for the treatment of PTSD resulting from exposure to organized violence or other repeated traumatic events. </a:t>
            </a:r>
            <a:r>
              <a:rPr lang="fi-FI" sz="2600" dirty="0">
                <a:latin typeface="Helvetica" panose="020B0604020202020204" pitchFamily="34" charset="0"/>
                <a:cs typeface="Helvetica" panose="020B0604020202020204" pitchFamily="34" charset="0"/>
              </a:rPr>
              <a:t>W</a:t>
            </a:r>
            <a:r>
              <a:rPr lang="en-GB" sz="2600" dirty="0">
                <a:latin typeface="Helvetica" panose="020B0604020202020204" pitchFamily="34" charset="0"/>
                <a:cs typeface="Helvetica" panose="020B0604020202020204" pitchFamily="34" charset="0"/>
              </a:rPr>
              <a:t>hen treating children and adolescents with multiple traumas, it might be important not only to tackle one event of their traumatic history, but to process all events that still cause PTSD symptoms </a:t>
            </a:r>
            <a:r>
              <a:rPr lang="en-US" sz="2600" dirty="0">
                <a:latin typeface="Helvetica" panose="020B0604020202020204" pitchFamily="34" charset="0"/>
                <a:cs typeface="Helvetica" panose="020B0604020202020204" pitchFamily="34" charset="0"/>
              </a:rPr>
              <a:t>(</a:t>
            </a:r>
            <a:r>
              <a:rPr lang="en-US" sz="2600" dirty="0" err="1">
                <a:latin typeface="Helvetica" panose="020B0604020202020204" pitchFamily="34" charset="0"/>
                <a:cs typeface="Helvetica" panose="020B0604020202020204" pitchFamily="34" charset="0"/>
              </a:rPr>
              <a:t>Mørkved</a:t>
            </a:r>
            <a:r>
              <a:rPr lang="en-US" sz="2600" dirty="0">
                <a:latin typeface="Helvetica" panose="020B0604020202020204" pitchFamily="34" charset="0"/>
                <a:cs typeface="Helvetica" panose="020B0604020202020204" pitchFamily="34" charset="0"/>
              </a:rPr>
              <a:t> et al., 2014; Schauer et al., 2011). </a:t>
            </a:r>
            <a:endParaRPr lang="en-US" sz="2600" b="1" dirty="0">
              <a:latin typeface="Helvetica" panose="020B0604020202020204" pitchFamily="34" charset="0"/>
              <a:cs typeface="Helvetica" panose="020B0604020202020204" pitchFamily="34" charset="0"/>
            </a:endParaRPr>
          </a:p>
          <a:p>
            <a:pPr marL="0" indent="0" algn="just">
              <a:buNone/>
            </a:pPr>
            <a:r>
              <a:rPr lang="en-US" sz="3200" b="1" dirty="0">
                <a:latin typeface="Helvetica" panose="020B0604020202020204" pitchFamily="34" charset="0"/>
                <a:cs typeface="Helvetica" panose="020B0604020202020204" pitchFamily="34" charset="0"/>
              </a:rPr>
              <a:t>The Current Study</a:t>
            </a:r>
          </a:p>
          <a:p>
            <a:pPr marL="0" indent="0" algn="just">
              <a:buNone/>
            </a:pPr>
            <a:r>
              <a:rPr lang="en-GB" sz="2600" dirty="0" smtClean="0">
                <a:latin typeface="Helvetica" panose="020B0604020202020204" pitchFamily="34" charset="0"/>
                <a:cs typeface="Helvetica" panose="020B0604020202020204" pitchFamily="34" charset="0"/>
              </a:rPr>
              <a:t>We seek to study the effectiveness </a:t>
            </a:r>
            <a:r>
              <a:rPr lang="en-GB" sz="2600" dirty="0">
                <a:latin typeface="Helvetica" panose="020B0604020202020204" pitchFamily="34" charset="0"/>
                <a:cs typeface="Helvetica" panose="020B0604020202020204" pitchFamily="34" charset="0"/>
              </a:rPr>
              <a:t>of NET as part of every-day clinical work among multiply traumatized </a:t>
            </a:r>
            <a:r>
              <a:rPr lang="en-GB" sz="2600" dirty="0" smtClean="0">
                <a:latin typeface="Helvetica" panose="020B0604020202020204" pitchFamily="34" charset="0"/>
                <a:cs typeface="Helvetica" panose="020B0604020202020204" pitchFamily="34" charset="0"/>
              </a:rPr>
              <a:t>children by </a:t>
            </a:r>
            <a:r>
              <a:rPr lang="en-GB" sz="2600" dirty="0">
                <a:latin typeface="Helvetica" panose="020B0604020202020204" pitchFamily="34" charset="0"/>
                <a:cs typeface="Helvetica" panose="020B0604020202020204" pitchFamily="34" charset="0"/>
              </a:rPr>
              <a:t>conducting a </a:t>
            </a:r>
            <a:r>
              <a:rPr lang="en-GB" sz="2600" dirty="0" smtClean="0">
                <a:latin typeface="Helvetica" panose="020B0604020202020204" pitchFamily="34" charset="0"/>
                <a:cs typeface="Helvetica" panose="020B0604020202020204" pitchFamily="34" charset="0"/>
              </a:rPr>
              <a:t>pragmatic clinical trial </a:t>
            </a:r>
            <a:r>
              <a:rPr lang="en-GB" sz="2600" dirty="0">
                <a:latin typeface="Helvetica" panose="020B0604020202020204" pitchFamily="34" charset="0"/>
                <a:cs typeface="Helvetica" panose="020B0604020202020204" pitchFamily="34" charset="0"/>
              </a:rPr>
              <a:t>in the context of the existing healthcare </a:t>
            </a:r>
            <a:r>
              <a:rPr lang="en-GB" sz="2600" dirty="0" smtClean="0">
                <a:latin typeface="Helvetica" panose="020B0604020202020204" pitchFamily="34" charset="0"/>
                <a:cs typeface="Helvetica" panose="020B0604020202020204" pitchFamily="34" charset="0"/>
              </a:rPr>
              <a:t>system.</a:t>
            </a:r>
            <a:r>
              <a:rPr lang="fi-FI" sz="2600" dirty="0" smtClean="0">
                <a:latin typeface="Helvetica" panose="020B0604020202020204" pitchFamily="34" charset="0"/>
                <a:cs typeface="Helvetica" panose="020B0604020202020204" pitchFamily="34" charset="0"/>
              </a:rPr>
              <a:t> </a:t>
            </a:r>
            <a:r>
              <a:rPr lang="en-GB" sz="2600" dirty="0" smtClean="0">
                <a:latin typeface="Helvetica" panose="020B0604020202020204" pitchFamily="34" charset="0"/>
                <a:cs typeface="Helvetica" panose="020B0604020202020204" pitchFamily="34" charset="0"/>
              </a:rPr>
              <a:t>In </a:t>
            </a:r>
            <a:r>
              <a:rPr lang="en-GB" sz="2600" dirty="0">
                <a:latin typeface="Helvetica" panose="020B0604020202020204" pitchFamily="34" charset="0"/>
                <a:cs typeface="Helvetica" panose="020B0604020202020204" pitchFamily="34" charset="0"/>
              </a:rPr>
              <a:t>this study we </a:t>
            </a:r>
            <a:r>
              <a:rPr lang="en-GB" sz="2600">
                <a:latin typeface="Helvetica" panose="020B0604020202020204" pitchFamily="34" charset="0"/>
                <a:cs typeface="Helvetica" panose="020B0604020202020204" pitchFamily="34" charset="0"/>
              </a:rPr>
              <a:t>ask</a:t>
            </a:r>
            <a:r>
              <a:rPr lang="en-GB" sz="2600" smtClean="0">
                <a:latin typeface="Helvetica" panose="020B0604020202020204" pitchFamily="34" charset="0"/>
                <a:cs typeface="Helvetica" panose="020B0604020202020204" pitchFamily="34" charset="0"/>
              </a:rPr>
              <a:t>: </a:t>
            </a:r>
            <a:r>
              <a:rPr lang="en-GB" sz="2600" dirty="0">
                <a:latin typeface="Helvetica" panose="020B0604020202020204" pitchFamily="34" charset="0"/>
                <a:cs typeface="Helvetica" panose="020B0604020202020204" pitchFamily="34" charset="0"/>
              </a:rPr>
              <a:t>Does NET reduce a) posttraumatic stress disorder symptoms, b) depressive symptoms, or c) psychological distress, or improve d) resilience in children and adolescents with multiple traumas more effectively than TAU? We hypothesize that NET is more effective in reducing the symptoms and increasing the resilience than TAU</a:t>
            </a:r>
            <a:r>
              <a:rPr lang="en-GB" sz="2600" dirty="0" smtClean="0">
                <a:latin typeface="Helvetica" panose="020B0604020202020204" pitchFamily="34" charset="0"/>
                <a:cs typeface="Helvetica" panose="020B0604020202020204" pitchFamily="34" charset="0"/>
              </a:rPr>
              <a:t>.</a:t>
            </a:r>
            <a:endParaRPr lang="en-US" sz="2600" b="1" dirty="0">
              <a:latin typeface="Helvetica" panose="020B0604020202020204" pitchFamily="34" charset="0"/>
              <a:cs typeface="Helvetica" panose="020B0604020202020204" pitchFamily="34" charset="0"/>
            </a:endParaRPr>
          </a:p>
          <a:p>
            <a:pPr marL="0" indent="0">
              <a:lnSpc>
                <a:spcPct val="100000"/>
              </a:lnSpc>
              <a:spcBef>
                <a:spcPts val="3028"/>
              </a:spcBef>
              <a:buNone/>
            </a:pPr>
            <a:endParaRPr lang="en-US" sz="2400" dirty="0">
              <a:latin typeface="Helvetica" panose="020B0604020202030204" pitchFamily="34" charset="0"/>
            </a:endParaRPr>
          </a:p>
          <a:p>
            <a:pPr marL="0" indent="0">
              <a:lnSpc>
                <a:spcPct val="100000"/>
              </a:lnSpc>
              <a:spcBef>
                <a:spcPts val="3028"/>
              </a:spcBef>
              <a:buNone/>
            </a:pPr>
            <a:endParaRPr lang="en-US" sz="2400" dirty="0">
              <a:latin typeface="Helvetica" panose="020B0604020202030204" pitchFamily="34" charset="0"/>
            </a:endParaRPr>
          </a:p>
        </p:txBody>
      </p:sp>
      <p:sp>
        <p:nvSpPr>
          <p:cNvPr id="13" name="Content Placeholder 11">
            <a:extLst>
              <a:ext uri="{FF2B5EF4-FFF2-40B4-BE49-F238E27FC236}">
                <a16:creationId xmlns:a16="http://schemas.microsoft.com/office/drawing/2014/main" id="{F82F1203-417A-4A6D-B4BB-B6851050118B}"/>
              </a:ext>
            </a:extLst>
          </p:cNvPr>
          <p:cNvSpPr txBox="1">
            <a:spLocks/>
          </p:cNvSpPr>
          <p:nvPr/>
        </p:nvSpPr>
        <p:spPr>
          <a:xfrm>
            <a:off x="12827080" y="10845717"/>
            <a:ext cx="10549928" cy="13549170"/>
          </a:xfrm>
          <a:prstGeom prst="rect">
            <a:avLst/>
          </a:prstGeom>
          <a:ln>
            <a:noFill/>
          </a:ln>
        </p:spPr>
        <p:txBody>
          <a:bodyPr vert="horz" lIns="91440" tIns="45720" rIns="91440" bIns="45720" rtlCol="0">
            <a:no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nSpc>
                <a:spcPct val="100000"/>
              </a:lnSpc>
              <a:spcBef>
                <a:spcPts val="3028"/>
              </a:spcBef>
              <a:buNone/>
            </a:pPr>
            <a:r>
              <a:rPr lang="fi-FI" sz="3200" b="1" dirty="0">
                <a:latin typeface="Helvetica" panose="020B0604020202030204" pitchFamily="34" charset="0"/>
              </a:rPr>
              <a:t>Method</a:t>
            </a:r>
            <a:endParaRPr lang="en-US" sz="3200" dirty="0">
              <a:latin typeface="Helvetica" panose="020B0604020202030204" pitchFamily="34" charset="0"/>
            </a:endParaRPr>
          </a:p>
          <a:p>
            <a:pPr marL="0" indent="0">
              <a:lnSpc>
                <a:spcPct val="100000"/>
              </a:lnSpc>
              <a:spcBef>
                <a:spcPts val="3028"/>
              </a:spcBef>
              <a:buNone/>
            </a:pPr>
            <a:r>
              <a:rPr lang="fi-FI" sz="2400" b="1" dirty="0" err="1">
                <a:latin typeface="Helvetica" panose="020B0604020202030204" pitchFamily="34" charset="0"/>
              </a:rPr>
              <a:t>Participants</a:t>
            </a:r>
            <a:endParaRPr lang="fi-FI" sz="2400" b="1" dirty="0">
              <a:latin typeface="Helvetica" panose="020B0604020202030204" pitchFamily="34" charset="0"/>
            </a:endParaRPr>
          </a:p>
          <a:p>
            <a:pPr marL="0" indent="0" algn="just">
              <a:lnSpc>
                <a:spcPct val="100000"/>
              </a:lnSpc>
              <a:spcBef>
                <a:spcPts val="3028"/>
              </a:spcBef>
              <a:buNone/>
            </a:pPr>
            <a:r>
              <a:rPr lang="fi-FI" sz="2600" dirty="0">
                <a:latin typeface="Helvetica" panose="020B0604020202020204" pitchFamily="34" charset="0"/>
                <a:cs typeface="Helvetica" panose="020B0604020202020204" pitchFamily="34" charset="0"/>
              </a:rPr>
              <a:t>The </a:t>
            </a:r>
            <a:r>
              <a:rPr lang="fi-FI" sz="2600" dirty="0" err="1">
                <a:latin typeface="Helvetica" panose="020B0604020202020204" pitchFamily="34" charset="0"/>
                <a:cs typeface="Helvetica" panose="020B0604020202020204" pitchFamily="34" charset="0"/>
              </a:rPr>
              <a:t>sample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consisted</a:t>
            </a:r>
            <a:r>
              <a:rPr lang="fi-FI" sz="2600" dirty="0">
                <a:latin typeface="Helvetica" panose="020B0604020202020204" pitchFamily="34" charset="0"/>
                <a:cs typeface="Helvetica" panose="020B0604020202020204" pitchFamily="34" charset="0"/>
              </a:rPr>
              <a:t> of 50 </a:t>
            </a:r>
            <a:r>
              <a:rPr lang="fi-FI" sz="2600" dirty="0" err="1">
                <a:latin typeface="Helvetica" panose="020B0604020202020204" pitchFamily="34" charset="0"/>
                <a:cs typeface="Helvetica" panose="020B0604020202020204" pitchFamily="34" charset="0"/>
              </a:rPr>
              <a:t>participants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recruited</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among</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the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patients</a:t>
            </a:r>
            <a:r>
              <a:rPr lang="fi-FI" sz="2600" dirty="0">
                <a:latin typeface="Helvetica" panose="020B0604020202020204" pitchFamily="34" charset="0"/>
                <a:cs typeface="Helvetica" panose="020B0604020202020204" pitchFamily="34" charset="0"/>
              </a:rPr>
              <a:t> and </a:t>
            </a:r>
            <a:r>
              <a:rPr lang="fi-FI" sz="2600" dirty="0" err="1">
                <a:latin typeface="Helvetica" panose="020B0604020202020204" pitchFamily="34" charset="0"/>
                <a:cs typeface="Helvetica" panose="020B0604020202020204" pitchFamily="34" charset="0"/>
              </a:rPr>
              <a:t>clients</a:t>
            </a:r>
            <a:r>
              <a:rPr lang="fi-FI" sz="2600" dirty="0">
                <a:latin typeface="Helvetica" panose="020B0604020202020204" pitchFamily="34" charset="0"/>
                <a:cs typeface="Helvetica" panose="020B0604020202020204" pitchFamily="34" charset="0"/>
              </a:rPr>
              <a:t> of </a:t>
            </a:r>
            <a:r>
              <a:rPr lang="fi-FI" sz="2600" dirty="0" err="1">
                <a:latin typeface="Helvetica" panose="020B0604020202020204" pitchFamily="34" charset="0"/>
                <a:cs typeface="Helvetica" panose="020B0604020202020204" pitchFamily="34" charset="0"/>
              </a:rPr>
              <a:t>the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participating</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clinics</a:t>
            </a:r>
            <a:r>
              <a:rPr lang="fi-FI" sz="2600" dirty="0">
                <a:latin typeface="Helvetica" panose="020B0604020202020204" pitchFamily="34" charset="0"/>
                <a:cs typeface="Helvetica" panose="020B0604020202020204" pitchFamily="34" charset="0"/>
              </a:rPr>
              <a:t>. </a:t>
            </a:r>
            <a:r>
              <a:rPr lang="en-GB" sz="2600" dirty="0">
                <a:latin typeface="Helvetica" panose="020B0604020202020204" pitchFamily="34" charset="0"/>
                <a:cs typeface="Helvetica" panose="020B0604020202020204" pitchFamily="34" charset="0"/>
              </a:rPr>
              <a:t>The participants were between 9–17 years of age, mean age 13.2 (</a:t>
            </a:r>
            <a:r>
              <a:rPr lang="en-GB" sz="2600" i="1" dirty="0">
                <a:latin typeface="Helvetica" panose="020B0604020202020204" pitchFamily="34" charset="0"/>
                <a:cs typeface="Helvetica" panose="020B0604020202020204" pitchFamily="34" charset="0"/>
              </a:rPr>
              <a:t>SD</a:t>
            </a:r>
            <a:r>
              <a:rPr lang="en-GB" sz="2600" dirty="0">
                <a:latin typeface="Helvetica" panose="020B0604020202020204" pitchFamily="34" charset="0"/>
                <a:cs typeface="Helvetica" panose="020B0604020202020204" pitchFamily="34" charset="0"/>
              </a:rPr>
              <a:t> = 3.2), who attended NET or TAU for posttraumatic stress symptoms. </a:t>
            </a:r>
            <a:r>
              <a:rPr lang="fi-FI" sz="2600" dirty="0">
                <a:latin typeface="Helvetica" panose="020B0604020202020204" pitchFamily="34" charset="0"/>
                <a:cs typeface="Helvetica" panose="020B0604020202020204" pitchFamily="34" charset="0"/>
              </a:rPr>
              <a:t>Boys made </a:t>
            </a:r>
            <a:r>
              <a:rPr lang="fi-FI" sz="2600" dirty="0" err="1">
                <a:latin typeface="Helvetica" panose="020B0604020202020204" pitchFamily="34" charset="0"/>
                <a:cs typeface="Helvetica" panose="020B0604020202020204" pitchFamily="34" charset="0"/>
              </a:rPr>
              <a:t>up</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slightly</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more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than</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half</a:t>
            </a:r>
            <a:r>
              <a:rPr lang="fi-FI" sz="2600" dirty="0">
                <a:latin typeface="Helvetica" panose="020B0604020202020204" pitchFamily="34" charset="0"/>
                <a:cs typeface="Helvetica" panose="020B0604020202020204" pitchFamily="34" charset="0"/>
              </a:rPr>
              <a:t> (58%) of </a:t>
            </a:r>
            <a:r>
              <a:rPr lang="fi-FI" sz="2600" dirty="0" err="1">
                <a:latin typeface="Helvetica" panose="020B0604020202020204" pitchFamily="34" charset="0"/>
                <a:cs typeface="Helvetica" panose="020B0604020202020204" pitchFamily="34" charset="0"/>
              </a:rPr>
              <a:t>the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sample</a:t>
            </a:r>
            <a:r>
              <a:rPr lang="fi-FI" sz="2600" dirty="0">
                <a:latin typeface="Helvetica" panose="020B0604020202020204" pitchFamily="34" charset="0"/>
                <a:cs typeface="Helvetica" panose="020B0604020202020204" pitchFamily="34" charset="0"/>
              </a:rPr>
              <a:t>. Three </a:t>
            </a:r>
            <a:r>
              <a:rPr lang="fi-FI" sz="2600" dirty="0" err="1">
                <a:latin typeface="Helvetica" panose="020B0604020202020204" pitchFamily="34" charset="0"/>
                <a:cs typeface="Helvetica" panose="020B0604020202020204" pitchFamily="34" charset="0"/>
              </a:rPr>
              <a:t>quarters</a:t>
            </a:r>
            <a:r>
              <a:rPr lang="fi-FI" sz="2600" dirty="0">
                <a:latin typeface="Helvetica" panose="020B0604020202020204" pitchFamily="34" charset="0"/>
                <a:cs typeface="Helvetica" panose="020B0604020202020204" pitchFamily="34" charset="0"/>
              </a:rPr>
              <a:t> of </a:t>
            </a:r>
            <a:r>
              <a:rPr lang="fi-FI" sz="2600" dirty="0" err="1">
                <a:latin typeface="Helvetica" panose="020B0604020202020204" pitchFamily="34" charset="0"/>
                <a:cs typeface="Helvetica" panose="020B0604020202020204" pitchFamily="34" charset="0"/>
              </a:rPr>
              <a:t>the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participants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were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refugees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or</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asylum</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seekers</a:t>
            </a:r>
            <a:r>
              <a:rPr lang="fi-FI" sz="2600" dirty="0">
                <a:latin typeface="Helvetica" panose="020B0604020202020204" pitchFamily="34" charset="0"/>
                <a:cs typeface="Helvetica" panose="020B0604020202020204" pitchFamily="34" charset="0"/>
              </a:rPr>
              <a:t> (</a:t>
            </a:r>
            <a:r>
              <a:rPr lang="fi-FI" sz="2600" i="1" dirty="0">
                <a:latin typeface="Helvetica" panose="020B0604020202020204" pitchFamily="34" charset="0"/>
                <a:cs typeface="Helvetica" panose="020B0604020202020204" pitchFamily="34" charset="0"/>
              </a:rPr>
              <a:t>n</a:t>
            </a:r>
            <a:r>
              <a:rPr lang="fi-FI" sz="2600" dirty="0">
                <a:latin typeface="Helvetica" panose="020B0604020202020204" pitchFamily="34" charset="0"/>
                <a:cs typeface="Helvetica" panose="020B0604020202020204" pitchFamily="34" charset="0"/>
              </a:rPr>
              <a:t> = 37) and </a:t>
            </a:r>
            <a:r>
              <a:rPr lang="fi-FI" sz="2600" dirty="0" err="1">
                <a:latin typeface="Helvetica" panose="020B0604020202020204" pitchFamily="34" charset="0"/>
                <a:cs typeface="Helvetica" panose="020B0604020202020204" pitchFamily="34" charset="0"/>
              </a:rPr>
              <a:t>one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quarter</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were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Finnish</a:t>
            </a:r>
            <a:r>
              <a:rPr lang="fi-FI" sz="2600" dirty="0">
                <a:latin typeface="Helvetica" panose="020B0604020202020204" pitchFamily="34" charset="0"/>
                <a:cs typeface="Helvetica" panose="020B0604020202020204" pitchFamily="34" charset="0"/>
              </a:rPr>
              <a:t> </a:t>
            </a:r>
            <a:r>
              <a:rPr lang="en-GB" sz="2600" dirty="0">
                <a:latin typeface="Helvetica" panose="020B0604020202020204" pitchFamily="34" charset="0"/>
                <a:cs typeface="Helvetica" panose="020B0604020202020204" pitchFamily="34" charset="0"/>
              </a:rPr>
              <a:t>children and adolescents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with</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experiences</a:t>
            </a:r>
            <a:r>
              <a:rPr lang="fi-FI" sz="2600" dirty="0">
                <a:latin typeface="Helvetica" panose="020B0604020202020204" pitchFamily="34" charset="0"/>
                <a:cs typeface="Helvetica" panose="020B0604020202020204" pitchFamily="34" charset="0"/>
              </a:rPr>
              <a:t> of </a:t>
            </a:r>
            <a:r>
              <a:rPr lang="fi-FI" sz="2600" dirty="0" err="1">
                <a:latin typeface="Helvetica" panose="020B0604020202020204" pitchFamily="34" charset="0"/>
                <a:cs typeface="Helvetica" panose="020B0604020202020204" pitchFamily="34" charset="0"/>
              </a:rPr>
              <a:t>family</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violence</a:t>
            </a:r>
            <a:r>
              <a:rPr lang="fi-FI" sz="2600" dirty="0">
                <a:latin typeface="Helvetica" panose="020B0604020202020204" pitchFamily="34" charset="0"/>
                <a:cs typeface="Helvetica" panose="020B0604020202020204" pitchFamily="34" charset="0"/>
              </a:rPr>
              <a:t> (</a:t>
            </a:r>
            <a:r>
              <a:rPr lang="fi-FI" sz="2600" i="1" dirty="0">
                <a:latin typeface="Helvetica" panose="020B0604020202020204" pitchFamily="34" charset="0"/>
                <a:cs typeface="Helvetica" panose="020B0604020202020204" pitchFamily="34" charset="0"/>
              </a:rPr>
              <a:t>n</a:t>
            </a:r>
            <a:r>
              <a:rPr lang="fi-FI" sz="2600" dirty="0">
                <a:latin typeface="Helvetica" panose="020B0604020202020204" pitchFamily="34" charset="0"/>
                <a:cs typeface="Helvetica" panose="020B0604020202020204" pitchFamily="34" charset="0"/>
              </a:rPr>
              <a:t> = 13). The </a:t>
            </a:r>
            <a:r>
              <a:rPr lang="fi-FI" sz="2600" dirty="0" err="1">
                <a:latin typeface="Helvetica" panose="020B0604020202020204" pitchFamily="34" charset="0"/>
                <a:cs typeface="Helvetica" panose="020B0604020202020204" pitchFamily="34" charset="0"/>
              </a:rPr>
              <a:t>refugee</a:t>
            </a:r>
            <a:r>
              <a:rPr lang="fi-FI" sz="2600" dirty="0">
                <a:latin typeface="Helvetica" panose="020B0604020202020204" pitchFamily="34" charset="0"/>
                <a:cs typeface="Helvetica" panose="020B0604020202020204" pitchFamily="34" charset="0"/>
              </a:rPr>
              <a:t> </a:t>
            </a:r>
            <a:r>
              <a:rPr lang="en-GB" sz="2600" dirty="0">
                <a:latin typeface="Helvetica" panose="020B0604020202020204" pitchFamily="34" charset="0"/>
                <a:cs typeface="Helvetica" panose="020B0604020202020204" pitchFamily="34" charset="0"/>
              </a:rPr>
              <a:t>children and adolescents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were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from</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Iraq</a:t>
            </a:r>
            <a:r>
              <a:rPr lang="fi-FI" sz="2600" dirty="0">
                <a:latin typeface="Helvetica" panose="020B0604020202020204" pitchFamily="34" charset="0"/>
                <a:cs typeface="Helvetica" panose="020B0604020202020204" pitchFamily="34" charset="0"/>
              </a:rPr>
              <a:t> (</a:t>
            </a:r>
            <a:r>
              <a:rPr lang="fi-FI" sz="2600" i="1" dirty="0">
                <a:latin typeface="Helvetica" panose="020B0604020202020204" pitchFamily="34" charset="0"/>
                <a:cs typeface="Helvetica" panose="020B0604020202020204" pitchFamily="34" charset="0"/>
              </a:rPr>
              <a:t>n</a:t>
            </a:r>
            <a:r>
              <a:rPr lang="fi-FI" sz="2600" dirty="0">
                <a:latin typeface="Helvetica" panose="020B0604020202020204" pitchFamily="34" charset="0"/>
                <a:cs typeface="Helvetica" panose="020B0604020202020204" pitchFamily="34" charset="0"/>
              </a:rPr>
              <a:t> = 14), </a:t>
            </a:r>
            <a:r>
              <a:rPr lang="fi-FI" sz="2600" dirty="0" err="1">
                <a:latin typeface="Helvetica" panose="020B0604020202020204" pitchFamily="34" charset="0"/>
                <a:cs typeface="Helvetica" panose="020B0604020202020204" pitchFamily="34" charset="0"/>
              </a:rPr>
              <a:t>Afghanistan</a:t>
            </a:r>
            <a:r>
              <a:rPr lang="fi-FI" sz="2600" dirty="0">
                <a:latin typeface="Helvetica" panose="020B0604020202020204" pitchFamily="34" charset="0"/>
                <a:cs typeface="Helvetica" panose="020B0604020202020204" pitchFamily="34" charset="0"/>
              </a:rPr>
              <a:t> (</a:t>
            </a:r>
            <a:r>
              <a:rPr lang="fi-FI" sz="2600" i="1" dirty="0">
                <a:latin typeface="Helvetica" panose="020B0604020202020204" pitchFamily="34" charset="0"/>
                <a:cs typeface="Helvetica" panose="020B0604020202020204" pitchFamily="34" charset="0"/>
              </a:rPr>
              <a:t>n</a:t>
            </a:r>
            <a:r>
              <a:rPr lang="fi-FI" sz="2600" dirty="0">
                <a:latin typeface="Helvetica" panose="020B0604020202020204" pitchFamily="34" charset="0"/>
                <a:cs typeface="Helvetica" panose="020B0604020202020204" pitchFamily="34" charset="0"/>
              </a:rPr>
              <a:t> = 14) and </a:t>
            </a:r>
            <a:r>
              <a:rPr lang="fi-FI" sz="2600" dirty="0" err="1">
                <a:latin typeface="Helvetica" panose="020B0604020202020204" pitchFamily="34" charset="0"/>
                <a:cs typeface="Helvetica" panose="020B0604020202020204" pitchFamily="34" charset="0"/>
              </a:rPr>
              <a:t>various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other</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countries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from</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other</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Middle</a:t>
            </a:r>
            <a:r>
              <a:rPr lang="fi-FI" sz="2600" dirty="0">
                <a:latin typeface="Helvetica" panose="020B0604020202020204" pitchFamily="34" charset="0"/>
                <a:cs typeface="Helvetica" panose="020B0604020202020204" pitchFamily="34" charset="0"/>
              </a:rPr>
              <a:t> Eastern </a:t>
            </a:r>
            <a:r>
              <a:rPr lang="fi-FI" sz="2600" dirty="0" err="1">
                <a:latin typeface="Helvetica" panose="020B0604020202020204" pitchFamily="34" charset="0"/>
                <a:cs typeface="Helvetica" panose="020B0604020202020204" pitchFamily="34" charset="0"/>
              </a:rPr>
              <a:t>countries</a:t>
            </a:r>
            <a:r>
              <a:rPr lang="fi-FI" sz="2600" dirty="0">
                <a:latin typeface="Helvetica" panose="020B0604020202020204" pitchFamily="34" charset="0"/>
                <a:cs typeface="Helvetica" panose="020B0604020202020204" pitchFamily="34" charset="0"/>
              </a:rPr>
              <a:t> and </a:t>
            </a:r>
            <a:r>
              <a:rPr lang="fi-FI" sz="2600" dirty="0" err="1">
                <a:latin typeface="Helvetica" panose="020B0604020202020204" pitchFamily="34" charset="0"/>
                <a:cs typeface="Helvetica" panose="020B0604020202020204" pitchFamily="34" charset="0"/>
              </a:rPr>
              <a:t>from</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African</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countries</a:t>
            </a:r>
            <a:r>
              <a:rPr lang="fi-FI" sz="2600" dirty="0">
                <a:latin typeface="Helvetica" panose="020B0604020202020204" pitchFamily="34" charset="0"/>
                <a:cs typeface="Helvetica" panose="020B0604020202020204" pitchFamily="34" charset="0"/>
              </a:rPr>
              <a:t>, </a:t>
            </a:r>
            <a:r>
              <a:rPr lang="fi-FI" sz="2600" i="1" dirty="0">
                <a:latin typeface="Helvetica" panose="020B0604020202020204" pitchFamily="34" charset="0"/>
                <a:cs typeface="Helvetica" panose="020B0604020202020204" pitchFamily="34" charset="0"/>
              </a:rPr>
              <a:t>n</a:t>
            </a:r>
            <a:r>
              <a:rPr lang="fi-FI" sz="2600" dirty="0">
                <a:latin typeface="Helvetica" panose="020B0604020202020204" pitchFamily="34" charset="0"/>
                <a:cs typeface="Helvetica" panose="020B0604020202020204" pitchFamily="34" charset="0"/>
              </a:rPr>
              <a:t> = 9).</a:t>
            </a:r>
          </a:p>
          <a:p>
            <a:pPr marL="0" indent="0">
              <a:lnSpc>
                <a:spcPct val="100000"/>
              </a:lnSpc>
              <a:spcBef>
                <a:spcPts val="3028"/>
              </a:spcBef>
              <a:buNone/>
            </a:pPr>
            <a:r>
              <a:rPr lang="en-US" sz="2600" b="1" dirty="0" smtClean="0">
                <a:latin typeface="Helvetica" panose="020B0604020202020204" pitchFamily="34" charset="0"/>
                <a:cs typeface="Helvetica" panose="020B0604020202020204" pitchFamily="34" charset="0"/>
              </a:rPr>
              <a:t>Randomization</a:t>
            </a:r>
            <a:endParaRPr lang="en-US" sz="2600" b="1" dirty="0">
              <a:latin typeface="Helvetica" panose="020B0604020202020204" pitchFamily="34" charset="0"/>
              <a:cs typeface="Helvetica" panose="020B0604020202020204" pitchFamily="34" charset="0"/>
            </a:endParaRPr>
          </a:p>
          <a:p>
            <a:pPr marL="0" indent="0">
              <a:lnSpc>
                <a:spcPct val="100000"/>
              </a:lnSpc>
              <a:spcBef>
                <a:spcPts val="3028"/>
              </a:spcBef>
              <a:buNone/>
            </a:pPr>
            <a:endParaRPr lang="en-US" sz="2600" b="1" dirty="0">
              <a:latin typeface="Helvetica" panose="020B0604020202020204" pitchFamily="34" charset="0"/>
              <a:cs typeface="Helvetica" panose="020B0604020202020204" pitchFamily="34" charset="0"/>
            </a:endParaRPr>
          </a:p>
          <a:p>
            <a:pPr marL="0" indent="0">
              <a:lnSpc>
                <a:spcPct val="100000"/>
              </a:lnSpc>
              <a:spcBef>
                <a:spcPts val="3028"/>
              </a:spcBef>
              <a:buNone/>
            </a:pPr>
            <a:endParaRPr lang="en-US" sz="2600" b="1" dirty="0" smtClean="0">
              <a:latin typeface="Helvetica" panose="020B0604020202020204" pitchFamily="34" charset="0"/>
              <a:cs typeface="Helvetica" panose="020B0604020202020204" pitchFamily="34" charset="0"/>
            </a:endParaRPr>
          </a:p>
          <a:p>
            <a:pPr marL="0" indent="0">
              <a:lnSpc>
                <a:spcPct val="100000"/>
              </a:lnSpc>
              <a:spcBef>
                <a:spcPts val="3028"/>
              </a:spcBef>
              <a:buNone/>
            </a:pPr>
            <a:endParaRPr lang="en-US" sz="2600" b="1" dirty="0">
              <a:latin typeface="Helvetica" panose="020B0604020202020204" pitchFamily="34" charset="0"/>
              <a:cs typeface="Helvetica" panose="020B0604020202020204" pitchFamily="34" charset="0"/>
            </a:endParaRPr>
          </a:p>
          <a:p>
            <a:pPr marL="0" indent="0">
              <a:lnSpc>
                <a:spcPct val="100000"/>
              </a:lnSpc>
              <a:spcBef>
                <a:spcPts val="3028"/>
              </a:spcBef>
              <a:buNone/>
            </a:pPr>
            <a:endParaRPr lang="en-US" sz="2600" b="1" dirty="0" smtClean="0">
              <a:latin typeface="Helvetica" panose="020B0604020202020204" pitchFamily="34" charset="0"/>
              <a:cs typeface="Helvetica" panose="020B0604020202020204" pitchFamily="34" charset="0"/>
            </a:endParaRPr>
          </a:p>
          <a:p>
            <a:pPr marL="0" indent="0">
              <a:lnSpc>
                <a:spcPct val="100000"/>
              </a:lnSpc>
              <a:spcBef>
                <a:spcPts val="3028"/>
              </a:spcBef>
              <a:buNone/>
            </a:pPr>
            <a:endParaRPr lang="en-US" sz="2600" b="1" dirty="0">
              <a:latin typeface="Helvetica" panose="020B0604020202020204" pitchFamily="34" charset="0"/>
              <a:cs typeface="Helvetica" panose="020B0604020202020204" pitchFamily="34" charset="0"/>
            </a:endParaRPr>
          </a:p>
          <a:p>
            <a:pPr marL="0" indent="0">
              <a:lnSpc>
                <a:spcPct val="100000"/>
              </a:lnSpc>
              <a:spcBef>
                <a:spcPts val="3028"/>
              </a:spcBef>
              <a:buNone/>
            </a:pPr>
            <a:endParaRPr lang="en-US" sz="2600" b="1" dirty="0" smtClean="0">
              <a:latin typeface="Helvetica" panose="020B0604020202020204" pitchFamily="34" charset="0"/>
              <a:cs typeface="Helvetica" panose="020B0604020202020204" pitchFamily="34" charset="0"/>
            </a:endParaRPr>
          </a:p>
          <a:p>
            <a:pPr marL="0" indent="0">
              <a:lnSpc>
                <a:spcPct val="100000"/>
              </a:lnSpc>
              <a:spcBef>
                <a:spcPts val="3028"/>
              </a:spcBef>
              <a:buNone/>
            </a:pPr>
            <a:endParaRPr lang="en-US" sz="2600" b="1" dirty="0">
              <a:latin typeface="Helvetica" panose="020B0604020202020204" pitchFamily="34" charset="0"/>
              <a:cs typeface="Helvetica" panose="020B0604020202020204" pitchFamily="34" charset="0"/>
            </a:endParaRPr>
          </a:p>
          <a:p>
            <a:pPr marL="0" indent="0">
              <a:lnSpc>
                <a:spcPct val="100000"/>
              </a:lnSpc>
              <a:spcBef>
                <a:spcPts val="3028"/>
              </a:spcBef>
              <a:buNone/>
            </a:pPr>
            <a:endParaRPr lang="en-US" sz="2600" b="1" dirty="0" smtClean="0">
              <a:latin typeface="Helvetica" panose="020B0604020202020204" pitchFamily="34" charset="0"/>
              <a:cs typeface="Helvetica" panose="020B0604020202020204" pitchFamily="34" charset="0"/>
            </a:endParaRPr>
          </a:p>
          <a:p>
            <a:pPr marL="0" indent="0">
              <a:lnSpc>
                <a:spcPct val="100000"/>
              </a:lnSpc>
              <a:spcBef>
                <a:spcPts val="3028"/>
              </a:spcBef>
              <a:buNone/>
            </a:pPr>
            <a:endParaRPr lang="en-US" sz="2600" b="1" dirty="0" smtClean="0">
              <a:latin typeface="Helvetica" panose="020B0604020202020204" pitchFamily="34" charset="0"/>
              <a:cs typeface="Helvetica" panose="020B0604020202020204" pitchFamily="34" charset="0"/>
            </a:endParaRPr>
          </a:p>
          <a:p>
            <a:pPr marL="0" indent="0">
              <a:lnSpc>
                <a:spcPct val="100000"/>
              </a:lnSpc>
              <a:buNone/>
            </a:pPr>
            <a:endParaRPr lang="en-US" sz="2600" b="1" dirty="0" smtClean="0">
              <a:latin typeface="Helvetica" panose="020B0604020202020204" pitchFamily="34" charset="0"/>
              <a:cs typeface="Helvetica" panose="020B0604020202020204" pitchFamily="34" charset="0"/>
            </a:endParaRPr>
          </a:p>
          <a:p>
            <a:pPr marL="0" indent="0">
              <a:lnSpc>
                <a:spcPct val="100000"/>
              </a:lnSpc>
              <a:buNone/>
            </a:pPr>
            <a:endParaRPr lang="en-US" sz="2600" b="1" dirty="0" smtClean="0">
              <a:latin typeface="Helvetica" panose="020B0604020202020204" pitchFamily="34" charset="0"/>
              <a:cs typeface="Helvetica" panose="020B0604020202020204" pitchFamily="34" charset="0"/>
            </a:endParaRPr>
          </a:p>
          <a:p>
            <a:pPr marL="0" indent="0">
              <a:lnSpc>
                <a:spcPct val="100000"/>
              </a:lnSpc>
              <a:buNone/>
            </a:pPr>
            <a:endParaRPr lang="en-US" sz="2400" dirty="0">
              <a:latin typeface="Helvetica" panose="020B0604020202020204" pitchFamily="34" charset="0"/>
              <a:cs typeface="Helvetica" panose="020B0604020202020204" pitchFamily="34" charset="0"/>
            </a:endParaRPr>
          </a:p>
          <a:p>
            <a:pPr marL="0" indent="0">
              <a:lnSpc>
                <a:spcPct val="100000"/>
              </a:lnSpc>
              <a:buNone/>
            </a:pPr>
            <a:endParaRPr lang="en-US" sz="2400" dirty="0">
              <a:latin typeface="Helvetica" panose="020B0604020202020204" pitchFamily="34" charset="0"/>
              <a:cs typeface="Helvetica" panose="020B0604020202020204" pitchFamily="34" charset="0"/>
            </a:endParaRPr>
          </a:p>
        </p:txBody>
      </p:sp>
      <p:sp>
        <p:nvSpPr>
          <p:cNvPr id="14" name="Content Placeholder 11">
            <a:extLst>
              <a:ext uri="{FF2B5EF4-FFF2-40B4-BE49-F238E27FC236}">
                <a16:creationId xmlns:a16="http://schemas.microsoft.com/office/drawing/2014/main" id="{3A22FE44-C707-46D2-A724-478F682F3F93}"/>
              </a:ext>
            </a:extLst>
          </p:cNvPr>
          <p:cNvSpPr txBox="1">
            <a:spLocks/>
          </p:cNvSpPr>
          <p:nvPr/>
        </p:nvSpPr>
        <p:spPr>
          <a:xfrm>
            <a:off x="24161270" y="10649981"/>
            <a:ext cx="10549928" cy="24717705"/>
          </a:xfrm>
          <a:prstGeom prst="rect">
            <a:avLst/>
          </a:prstGeom>
          <a:ln>
            <a:noFill/>
          </a:ln>
        </p:spPr>
        <p:txBody>
          <a:bodyPr vert="horz" lIns="91440" tIns="45720" rIns="91440" bIns="45720" rtlCol="0">
            <a:no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nSpc>
                <a:spcPct val="100000"/>
              </a:lnSpc>
              <a:buNone/>
            </a:pPr>
            <a:r>
              <a:rPr lang="en-US" sz="3200" b="1" dirty="0">
                <a:latin typeface="Helvetica" panose="020B0604020202020204" pitchFamily="34" charset="0"/>
                <a:cs typeface="Helvetica" panose="020B0604020202020204" pitchFamily="34" charset="0"/>
              </a:rPr>
              <a:t>Results</a:t>
            </a:r>
          </a:p>
          <a:p>
            <a:pPr marL="0" indent="0">
              <a:lnSpc>
                <a:spcPct val="100000"/>
              </a:lnSpc>
              <a:buNone/>
            </a:pPr>
            <a:r>
              <a:rPr lang="fi-FI" sz="2600" dirty="0">
                <a:latin typeface="Helvetica" panose="020B0604020202020204" pitchFamily="34" charset="0"/>
                <a:cs typeface="Helvetica" panose="020B0604020202020204" pitchFamily="34" charset="0"/>
              </a:rPr>
              <a:t>ANOVA </a:t>
            </a:r>
            <a:r>
              <a:rPr lang="fi-FI" sz="2600" dirty="0" err="1" smtClean="0">
                <a:latin typeface="Helvetica" panose="020B0604020202020204" pitchFamily="34" charset="0"/>
                <a:cs typeface="Helvetica" panose="020B0604020202020204" pitchFamily="34" charset="0"/>
              </a:rPr>
              <a:t>results</a:t>
            </a:r>
            <a:r>
              <a:rPr lang="fi-FI" sz="2600" dirty="0" smtClean="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indicated</a:t>
            </a:r>
            <a:r>
              <a:rPr lang="fi-FI" sz="2600" dirty="0">
                <a:latin typeface="Helvetica" panose="020B0604020202020204" pitchFamily="34" charset="0"/>
                <a:cs typeface="Helvetica" panose="020B0604020202020204" pitchFamily="34" charset="0"/>
              </a:rPr>
              <a:t> a </a:t>
            </a:r>
            <a:r>
              <a:rPr lang="fi-FI" sz="2600" dirty="0" err="1">
                <a:latin typeface="Helvetica" panose="020B0604020202020204" pitchFamily="34" charset="0"/>
                <a:cs typeface="Helvetica" panose="020B0604020202020204" pitchFamily="34" charset="0"/>
              </a:rPr>
              <a:t>significant</a:t>
            </a:r>
            <a:r>
              <a:rPr lang="fi-FI" sz="2600" dirty="0">
                <a:latin typeface="Helvetica" panose="020B0604020202020204" pitchFamily="34" charset="0"/>
                <a:cs typeface="Helvetica" panose="020B0604020202020204" pitchFamily="34" charset="0"/>
              </a:rPr>
              <a:t> main </a:t>
            </a:r>
            <a:r>
              <a:rPr lang="fi-FI" sz="2600" dirty="0" err="1">
                <a:latin typeface="Helvetica" panose="020B0604020202020204" pitchFamily="34" charset="0"/>
                <a:cs typeface="Helvetica" panose="020B0604020202020204" pitchFamily="34" charset="0"/>
              </a:rPr>
              <a:t>effect</a:t>
            </a:r>
            <a:r>
              <a:rPr lang="fi-FI" sz="2600" dirty="0">
                <a:latin typeface="Helvetica" panose="020B0604020202020204" pitchFamily="34" charset="0"/>
                <a:cs typeface="Helvetica" panose="020B0604020202020204" pitchFamily="34" charset="0"/>
              </a:rPr>
              <a:t> of </a:t>
            </a:r>
            <a:r>
              <a:rPr lang="fi-FI" sz="2600" dirty="0" err="1">
                <a:latin typeface="Helvetica" panose="020B0604020202020204" pitchFamily="34" charset="0"/>
                <a:cs typeface="Helvetica" panose="020B0604020202020204" pitchFamily="34" charset="0"/>
              </a:rPr>
              <a:t>time</a:t>
            </a:r>
            <a:r>
              <a:rPr lang="fi-FI" sz="2600" dirty="0">
                <a:latin typeface="Helvetica" panose="020B0604020202020204" pitchFamily="34" charset="0"/>
                <a:cs typeface="Helvetica" panose="020B0604020202020204" pitchFamily="34" charset="0"/>
              </a:rPr>
              <a:t> for PTSD Total </a:t>
            </a:r>
            <a:r>
              <a:rPr lang="fi-FI" sz="2600" dirty="0" err="1">
                <a:latin typeface="Helvetica" panose="020B0604020202020204" pitchFamily="34" charset="0"/>
                <a:cs typeface="Helvetica" panose="020B0604020202020204" pitchFamily="34" charset="0"/>
              </a:rPr>
              <a:t>score</a:t>
            </a:r>
            <a:r>
              <a:rPr lang="fi-FI" sz="2600" dirty="0">
                <a:latin typeface="Helvetica" panose="020B0604020202020204" pitchFamily="34" charset="0"/>
                <a:cs typeface="Helvetica" panose="020B0604020202020204" pitchFamily="34" charset="0"/>
              </a:rPr>
              <a:t> (</a:t>
            </a:r>
            <a:r>
              <a:rPr lang="en-US" sz="2600" i="1" dirty="0">
                <a:latin typeface="Helvetica" panose="020B0604020202020204" pitchFamily="34" charset="0"/>
                <a:cs typeface="Helvetica" panose="020B0604020202020204" pitchFamily="34" charset="0"/>
              </a:rPr>
              <a:t>F</a:t>
            </a:r>
            <a:r>
              <a:rPr lang="en-US" sz="2600" dirty="0">
                <a:latin typeface="Helvetica" panose="020B0604020202020204" pitchFamily="34" charset="0"/>
                <a:cs typeface="Helvetica" panose="020B0604020202020204" pitchFamily="34" charset="0"/>
              </a:rPr>
              <a:t>(1,35) = 12.93, </a:t>
            </a:r>
            <a:r>
              <a:rPr lang="en-US" sz="2600" i="1" dirty="0">
                <a:latin typeface="Helvetica" panose="020B0604020202020204" pitchFamily="34" charset="0"/>
                <a:cs typeface="Helvetica" panose="020B0604020202020204" pitchFamily="34" charset="0"/>
              </a:rPr>
              <a:t>p</a:t>
            </a:r>
            <a:r>
              <a:rPr lang="en-US" sz="2600" dirty="0">
                <a:latin typeface="Helvetica" panose="020B0604020202020204" pitchFamily="34" charset="0"/>
                <a:cs typeface="Helvetica" panose="020B0604020202020204" pitchFamily="34" charset="0"/>
              </a:rPr>
              <a:t> &lt; .001)</a:t>
            </a:r>
            <a:r>
              <a:rPr lang="fi-FI" sz="2600" dirty="0">
                <a:latin typeface="Helvetica" panose="020B0604020202020204" pitchFamily="34" charset="0"/>
                <a:cs typeface="Helvetica" panose="020B0604020202020204" pitchFamily="34" charset="0"/>
              </a:rPr>
              <a:t>, as </a:t>
            </a:r>
            <a:r>
              <a:rPr lang="fi-FI" sz="2600" dirty="0" err="1">
                <a:latin typeface="Helvetica" panose="020B0604020202020204" pitchFamily="34" charset="0"/>
                <a:cs typeface="Helvetica" panose="020B0604020202020204" pitchFamily="34" charset="0"/>
              </a:rPr>
              <a:t>well</a:t>
            </a:r>
            <a:r>
              <a:rPr lang="fi-FI" sz="2600" dirty="0">
                <a:latin typeface="Helvetica" panose="020B0604020202020204" pitchFamily="34" charset="0"/>
                <a:cs typeface="Helvetica" panose="020B0604020202020204" pitchFamily="34" charset="0"/>
              </a:rPr>
              <a:t> as for </a:t>
            </a:r>
            <a:r>
              <a:rPr lang="fi-FI" sz="2600" dirty="0" err="1">
                <a:latin typeface="Helvetica" panose="020B0604020202020204" pitchFamily="34" charset="0"/>
                <a:cs typeface="Helvetica" panose="020B0604020202020204" pitchFamily="34" charset="0"/>
              </a:rPr>
              <a:t>the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subscales</a:t>
            </a:r>
            <a:r>
              <a:rPr lang="fi-FI" sz="2600" dirty="0">
                <a:latin typeface="Helvetica" panose="020B0604020202020204" pitchFamily="34" charset="0"/>
                <a:cs typeface="Helvetica" panose="020B0604020202020204" pitchFamily="34" charset="0"/>
              </a:rPr>
              <a:t> of </a:t>
            </a:r>
            <a:r>
              <a:rPr lang="fi-FI" sz="2600" dirty="0" err="1">
                <a:latin typeface="Helvetica" panose="020B0604020202020204" pitchFamily="34" charset="0"/>
                <a:cs typeface="Helvetica" panose="020B0604020202020204" pitchFamily="34" charset="0"/>
              </a:rPr>
              <a:t>Intrusions</a:t>
            </a:r>
            <a:r>
              <a:rPr lang="fi-FI" sz="2600" dirty="0">
                <a:latin typeface="Helvetica" panose="020B0604020202020204" pitchFamily="34" charset="0"/>
                <a:cs typeface="Helvetica" panose="020B0604020202020204" pitchFamily="34" charset="0"/>
              </a:rPr>
              <a:t> (</a:t>
            </a:r>
            <a:r>
              <a:rPr lang="en-US" sz="2600" i="1" dirty="0">
                <a:latin typeface="Helvetica" panose="020B0604020202020204" pitchFamily="34" charset="0"/>
                <a:cs typeface="Helvetica" panose="020B0604020202020204" pitchFamily="34" charset="0"/>
              </a:rPr>
              <a:t>F</a:t>
            </a:r>
            <a:r>
              <a:rPr lang="en-US" sz="2600" dirty="0">
                <a:latin typeface="Helvetica" panose="020B0604020202020204" pitchFamily="34" charset="0"/>
                <a:cs typeface="Helvetica" panose="020B0604020202020204" pitchFamily="34" charset="0"/>
              </a:rPr>
              <a:t>(1,35) = 21.77, </a:t>
            </a:r>
            <a:r>
              <a:rPr lang="en-US" sz="2600" i="1" dirty="0">
                <a:latin typeface="Helvetica" panose="020B0604020202020204" pitchFamily="34" charset="0"/>
                <a:cs typeface="Helvetica" panose="020B0604020202020204" pitchFamily="34" charset="0"/>
              </a:rPr>
              <a:t>p</a:t>
            </a:r>
            <a:r>
              <a:rPr lang="en-US" sz="2600" dirty="0">
                <a:latin typeface="Helvetica" panose="020B0604020202020204" pitchFamily="34" charset="0"/>
                <a:cs typeface="Helvetica" panose="020B0604020202020204" pitchFamily="34" charset="0"/>
              </a:rPr>
              <a:t> &lt; 0.001)</a:t>
            </a:r>
            <a:r>
              <a:rPr lang="fi-FI" sz="2600" dirty="0">
                <a:latin typeface="Helvetica" panose="020B0604020202020204" pitchFamily="34" charset="0"/>
                <a:cs typeface="Helvetica" panose="020B0604020202020204" pitchFamily="34" charset="0"/>
              </a:rPr>
              <a:t> and </a:t>
            </a:r>
            <a:r>
              <a:rPr lang="fi-FI" sz="2600" dirty="0" err="1">
                <a:latin typeface="Helvetica" panose="020B0604020202020204" pitchFamily="34" charset="0"/>
                <a:cs typeface="Helvetica" panose="020B0604020202020204" pitchFamily="34" charset="0"/>
              </a:rPr>
              <a:t>Arousal</a:t>
            </a:r>
            <a:r>
              <a:rPr lang="fi-FI" sz="2600" dirty="0">
                <a:latin typeface="Helvetica" panose="020B0604020202020204" pitchFamily="34" charset="0"/>
                <a:cs typeface="Helvetica" panose="020B0604020202020204" pitchFamily="34" charset="0"/>
              </a:rPr>
              <a:t> (</a:t>
            </a:r>
            <a:r>
              <a:rPr lang="en-US" sz="2600" i="1" dirty="0">
                <a:latin typeface="Helvetica" panose="020B0604020202020204" pitchFamily="34" charset="0"/>
                <a:cs typeface="Helvetica" panose="020B0604020202020204" pitchFamily="34" charset="0"/>
              </a:rPr>
              <a:t>F</a:t>
            </a:r>
            <a:r>
              <a:rPr lang="en-US" sz="2600" dirty="0">
                <a:latin typeface="Helvetica" panose="020B0604020202020204" pitchFamily="34" charset="0"/>
                <a:cs typeface="Helvetica" panose="020B0604020202020204" pitchFamily="34" charset="0"/>
              </a:rPr>
              <a:t>(1,35) = 8.16, </a:t>
            </a:r>
            <a:r>
              <a:rPr lang="en-US" sz="2600" i="1" dirty="0">
                <a:latin typeface="Helvetica" panose="020B0604020202020204" pitchFamily="34" charset="0"/>
                <a:cs typeface="Helvetica" panose="020B0604020202020204" pitchFamily="34" charset="0"/>
              </a:rPr>
              <a:t>p</a:t>
            </a:r>
            <a:r>
              <a:rPr lang="en-US" sz="2600" dirty="0">
                <a:latin typeface="Helvetica" panose="020B0604020202020204" pitchFamily="34" charset="0"/>
                <a:cs typeface="Helvetica" panose="020B0604020202020204" pitchFamily="34" charset="0"/>
              </a:rPr>
              <a:t> = .007), but not for </a:t>
            </a:r>
            <a:r>
              <a:rPr lang="fi-FI" sz="2600" dirty="0" err="1" smtClean="0">
                <a:latin typeface="Helvetica" panose="020B0604020202020204" pitchFamily="34" charset="0"/>
                <a:cs typeface="Helvetica" panose="020B0604020202020204" pitchFamily="34" charset="0"/>
              </a:rPr>
              <a:t>Avoidance</a:t>
            </a:r>
            <a:r>
              <a:rPr lang="fi-FI" sz="2600" dirty="0" smtClean="0">
                <a:latin typeface="Helvetica" panose="020B0604020202020204" pitchFamily="34" charset="0"/>
                <a:cs typeface="Helvetica" panose="020B0604020202020204" pitchFamily="34" charset="0"/>
              </a:rPr>
              <a:t>. The </a:t>
            </a:r>
            <a:r>
              <a:rPr lang="fi-FI" sz="2600" dirty="0">
                <a:latin typeface="Helvetica" panose="020B0604020202020204" pitchFamily="34" charset="0"/>
                <a:cs typeface="Helvetica" panose="020B0604020202020204" pitchFamily="34" charset="0"/>
              </a:rPr>
              <a:t>main </a:t>
            </a:r>
            <a:r>
              <a:rPr lang="fi-FI" sz="2600" dirty="0" err="1">
                <a:latin typeface="Helvetica" panose="020B0604020202020204" pitchFamily="34" charset="0"/>
                <a:cs typeface="Helvetica" panose="020B0604020202020204" pitchFamily="34" charset="0"/>
              </a:rPr>
              <a:t>effect</a:t>
            </a:r>
            <a:r>
              <a:rPr lang="fi-FI" sz="2600" dirty="0">
                <a:latin typeface="Helvetica" panose="020B0604020202020204" pitchFamily="34" charset="0"/>
                <a:cs typeface="Helvetica" panose="020B0604020202020204" pitchFamily="34" charset="0"/>
              </a:rPr>
              <a:t> of </a:t>
            </a:r>
            <a:r>
              <a:rPr lang="fi-FI" sz="2600" dirty="0" err="1">
                <a:latin typeface="Helvetica" panose="020B0604020202020204" pitchFamily="34" charset="0"/>
                <a:cs typeface="Helvetica" panose="020B0604020202020204" pitchFamily="34" charset="0"/>
              </a:rPr>
              <a:t>time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was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also</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significant</a:t>
            </a:r>
            <a:r>
              <a:rPr lang="fi-FI" sz="2600" dirty="0">
                <a:latin typeface="Helvetica" panose="020B0604020202020204" pitchFamily="34" charset="0"/>
                <a:cs typeface="Helvetica" panose="020B0604020202020204" pitchFamily="34" charset="0"/>
              </a:rPr>
              <a:t> for </a:t>
            </a:r>
            <a:r>
              <a:rPr lang="fi-FI" sz="2600" dirty="0" err="1">
                <a:latin typeface="Helvetica" panose="020B0604020202020204" pitchFamily="34" charset="0"/>
                <a:cs typeface="Helvetica" panose="020B0604020202020204" pitchFamily="34" charset="0"/>
              </a:rPr>
              <a:t>psychological</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distress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reported</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by</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the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child</a:t>
            </a:r>
            <a:r>
              <a:rPr lang="fi-FI" sz="2600" dirty="0">
                <a:latin typeface="Helvetica" panose="020B0604020202020204" pitchFamily="34" charset="0"/>
                <a:cs typeface="Helvetica" panose="020B0604020202020204" pitchFamily="34" charset="0"/>
              </a:rPr>
              <a:t> (</a:t>
            </a:r>
            <a:r>
              <a:rPr lang="en-US" sz="2600" i="1" dirty="0">
                <a:latin typeface="Helvetica" panose="020B0604020202020204" pitchFamily="34" charset="0"/>
                <a:cs typeface="Helvetica" panose="020B0604020202020204" pitchFamily="34" charset="0"/>
              </a:rPr>
              <a:t>F</a:t>
            </a:r>
            <a:r>
              <a:rPr lang="en-US" sz="2600" dirty="0">
                <a:latin typeface="Helvetica" panose="020B0604020202020204" pitchFamily="34" charset="0"/>
                <a:cs typeface="Helvetica" panose="020B0604020202020204" pitchFamily="34" charset="0"/>
              </a:rPr>
              <a:t>(1,18) = 4.97, </a:t>
            </a:r>
            <a:r>
              <a:rPr lang="en-US" sz="2600" i="1" dirty="0">
                <a:latin typeface="Helvetica" panose="020B0604020202020204" pitchFamily="34" charset="0"/>
                <a:cs typeface="Helvetica" panose="020B0604020202020204" pitchFamily="34" charset="0"/>
              </a:rPr>
              <a:t>p</a:t>
            </a:r>
            <a:r>
              <a:rPr lang="en-US" sz="2600" dirty="0">
                <a:latin typeface="Helvetica" panose="020B0604020202020204" pitchFamily="34" charset="0"/>
                <a:cs typeface="Helvetica" panose="020B0604020202020204" pitchFamily="34" charset="0"/>
              </a:rPr>
              <a:t> &lt; .039 </a:t>
            </a:r>
            <a:r>
              <a:rPr lang="fi-FI" sz="2600" dirty="0">
                <a:latin typeface="Helvetica" panose="020B0604020202020204" pitchFamily="34" charset="0"/>
                <a:cs typeface="Helvetica" panose="020B0604020202020204" pitchFamily="34" charset="0"/>
              </a:rPr>
              <a:t>and </a:t>
            </a:r>
            <a:r>
              <a:rPr lang="fi-FI" sz="2600" dirty="0" err="1">
                <a:latin typeface="Helvetica" panose="020B0604020202020204" pitchFamily="34" charset="0"/>
                <a:cs typeface="Helvetica" panose="020B0604020202020204" pitchFamily="34" charset="0"/>
              </a:rPr>
              <a:t>the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guardian</a:t>
            </a:r>
            <a:r>
              <a:rPr lang="fi-FI" sz="2600" dirty="0">
                <a:latin typeface="Helvetica" panose="020B0604020202020204" pitchFamily="34" charset="0"/>
                <a:cs typeface="Helvetica" panose="020B0604020202020204" pitchFamily="34" charset="0"/>
              </a:rPr>
              <a:t> (</a:t>
            </a:r>
            <a:r>
              <a:rPr lang="en-US" sz="2600" i="1" dirty="0">
                <a:latin typeface="Helvetica" panose="020B0604020202020204" pitchFamily="34" charset="0"/>
                <a:cs typeface="Helvetica" panose="020B0604020202020204" pitchFamily="34" charset="0"/>
              </a:rPr>
              <a:t>F</a:t>
            </a:r>
            <a:r>
              <a:rPr lang="en-US" sz="2600" dirty="0">
                <a:latin typeface="Helvetica" panose="020B0604020202020204" pitchFamily="34" charset="0"/>
                <a:cs typeface="Helvetica" panose="020B0604020202020204" pitchFamily="34" charset="0"/>
              </a:rPr>
              <a:t>(1,17) = 5.94, </a:t>
            </a:r>
            <a:r>
              <a:rPr lang="en-US" sz="2600" i="1" dirty="0">
                <a:latin typeface="Helvetica" panose="020B0604020202020204" pitchFamily="34" charset="0"/>
                <a:cs typeface="Helvetica" panose="020B0604020202020204" pitchFamily="34" charset="0"/>
              </a:rPr>
              <a:t>p</a:t>
            </a:r>
            <a:r>
              <a:rPr lang="en-US" sz="2600" dirty="0">
                <a:latin typeface="Helvetica" panose="020B0604020202020204" pitchFamily="34" charset="0"/>
                <a:cs typeface="Helvetica" panose="020B0604020202020204" pitchFamily="34" charset="0"/>
              </a:rPr>
              <a:t> &lt; .026)</a:t>
            </a:r>
            <a:r>
              <a:rPr lang="fi-FI" sz="2600" dirty="0">
                <a:latin typeface="Helvetica" panose="020B0604020202020204" pitchFamily="34" charset="0"/>
                <a:cs typeface="Helvetica" panose="020B0604020202020204" pitchFamily="34" charset="0"/>
              </a:rPr>
              <a:t> as </a:t>
            </a:r>
            <a:r>
              <a:rPr lang="fi-FI" sz="2600" dirty="0" err="1">
                <a:latin typeface="Helvetica" panose="020B0604020202020204" pitchFamily="34" charset="0"/>
                <a:cs typeface="Helvetica" panose="020B0604020202020204" pitchFamily="34" charset="0"/>
              </a:rPr>
              <a:t>well</a:t>
            </a:r>
            <a:r>
              <a:rPr lang="fi-FI" sz="2600" dirty="0">
                <a:latin typeface="Helvetica" panose="020B0604020202020204" pitchFamily="34" charset="0"/>
                <a:cs typeface="Helvetica" panose="020B0604020202020204" pitchFamily="34" charset="0"/>
              </a:rPr>
              <a:t> as for </a:t>
            </a:r>
            <a:r>
              <a:rPr lang="fi-FI" sz="2600" dirty="0" err="1">
                <a:latin typeface="Helvetica" panose="020B0604020202020204" pitchFamily="34" charset="0"/>
                <a:cs typeface="Helvetica" panose="020B0604020202020204" pitchFamily="34" charset="0"/>
              </a:rPr>
              <a:t>resilience</a:t>
            </a:r>
            <a:r>
              <a:rPr lang="fi-FI" sz="2600" dirty="0">
                <a:latin typeface="Helvetica" panose="020B0604020202020204" pitchFamily="34" charset="0"/>
                <a:cs typeface="Helvetica" panose="020B0604020202020204" pitchFamily="34" charset="0"/>
              </a:rPr>
              <a:t> (</a:t>
            </a:r>
            <a:r>
              <a:rPr lang="en-US" sz="2600" i="1" dirty="0">
                <a:latin typeface="Helvetica" panose="020B0604020202020204" pitchFamily="34" charset="0"/>
                <a:cs typeface="Helvetica" panose="020B0604020202020204" pitchFamily="34" charset="0"/>
              </a:rPr>
              <a:t>F</a:t>
            </a:r>
            <a:r>
              <a:rPr lang="en-US" sz="2600" dirty="0">
                <a:latin typeface="Helvetica" panose="020B0604020202020204" pitchFamily="34" charset="0"/>
                <a:cs typeface="Helvetica" panose="020B0604020202020204" pitchFamily="34" charset="0"/>
              </a:rPr>
              <a:t>(1,23) = 5.14, </a:t>
            </a:r>
            <a:r>
              <a:rPr lang="en-US" sz="2600" i="1" dirty="0">
                <a:latin typeface="Helvetica" panose="020B0604020202020204" pitchFamily="34" charset="0"/>
                <a:cs typeface="Helvetica" panose="020B0604020202020204" pitchFamily="34" charset="0"/>
              </a:rPr>
              <a:t>p</a:t>
            </a:r>
            <a:r>
              <a:rPr lang="en-US" sz="2600" dirty="0">
                <a:latin typeface="Helvetica" panose="020B0604020202020204" pitchFamily="34" charset="0"/>
                <a:cs typeface="Helvetica" panose="020B0604020202020204" pitchFamily="34" charset="0"/>
              </a:rPr>
              <a:t> &lt; .033),</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but</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not</a:t>
            </a:r>
            <a:r>
              <a:rPr lang="fi-FI" sz="2600" dirty="0">
                <a:latin typeface="Helvetica" panose="020B0604020202020204" pitchFamily="34" charset="0"/>
                <a:cs typeface="Helvetica" panose="020B0604020202020204" pitchFamily="34" charset="0"/>
              </a:rPr>
              <a:t> for depression. The main </a:t>
            </a:r>
            <a:r>
              <a:rPr lang="fi-FI" sz="2600" dirty="0" err="1">
                <a:latin typeface="Helvetica" panose="020B0604020202020204" pitchFamily="34" charset="0"/>
                <a:cs typeface="Helvetica" panose="020B0604020202020204" pitchFamily="34" charset="0"/>
              </a:rPr>
              <a:t>effect</a:t>
            </a:r>
            <a:r>
              <a:rPr lang="fi-FI" sz="2600" dirty="0">
                <a:latin typeface="Helvetica" panose="020B0604020202020204" pitchFamily="34" charset="0"/>
                <a:cs typeface="Helvetica" panose="020B0604020202020204" pitchFamily="34" charset="0"/>
              </a:rPr>
              <a:t> of </a:t>
            </a:r>
            <a:r>
              <a:rPr lang="fi-FI" sz="2600" dirty="0" err="1">
                <a:latin typeface="Helvetica" panose="020B0604020202020204" pitchFamily="34" charset="0"/>
                <a:cs typeface="Helvetica" panose="020B0604020202020204" pitchFamily="34" charset="0"/>
              </a:rPr>
              <a:t>group</a:t>
            </a:r>
            <a:r>
              <a:rPr lang="fi-FI" sz="2600" dirty="0">
                <a:latin typeface="Helvetica" panose="020B0604020202020204" pitchFamily="34" charset="0"/>
                <a:cs typeface="Helvetica" panose="020B0604020202020204" pitchFamily="34" charset="0"/>
              </a:rPr>
              <a:t> and Time × </a:t>
            </a:r>
            <a:r>
              <a:rPr lang="fi-FI" sz="2600" dirty="0" err="1">
                <a:latin typeface="Helvetica" panose="020B0604020202020204" pitchFamily="34" charset="0"/>
                <a:cs typeface="Helvetica" panose="020B0604020202020204" pitchFamily="34" charset="0"/>
              </a:rPr>
              <a:t>Treatment</a:t>
            </a:r>
            <a:r>
              <a:rPr lang="fi-FI" sz="2600" dirty="0">
                <a:latin typeface="Helvetica" panose="020B0604020202020204" pitchFamily="34" charset="0"/>
                <a:cs typeface="Helvetica" panose="020B0604020202020204" pitchFamily="34" charset="0"/>
              </a:rPr>
              <a:t> </a:t>
            </a:r>
            <a:r>
              <a:rPr lang="fi-FI" sz="2600" dirty="0" err="1" smtClean="0">
                <a:latin typeface="Helvetica" panose="020B0604020202020204" pitchFamily="34" charset="0"/>
                <a:cs typeface="Helvetica" panose="020B0604020202020204" pitchFamily="34" charset="0"/>
              </a:rPr>
              <a:t>interactions</a:t>
            </a:r>
            <a:r>
              <a:rPr lang="fi-FI" sz="2600" dirty="0" smtClean="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were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not</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significant</a:t>
            </a:r>
            <a:r>
              <a:rPr lang="fi-FI" sz="2600" dirty="0">
                <a:latin typeface="Helvetica" panose="020B0604020202020204" pitchFamily="34" charset="0"/>
                <a:cs typeface="Helvetica" panose="020B0604020202020204" pitchFamily="34" charset="0"/>
              </a:rPr>
              <a:t> for </a:t>
            </a:r>
            <a:r>
              <a:rPr lang="fi-FI" sz="2600" dirty="0" err="1">
                <a:latin typeface="Helvetica" panose="020B0604020202020204" pitchFamily="34" charset="0"/>
                <a:cs typeface="Helvetica" panose="020B0604020202020204" pitchFamily="34" charset="0"/>
              </a:rPr>
              <a:t>any</a:t>
            </a:r>
            <a:r>
              <a:rPr lang="fi-FI" sz="2600" dirty="0">
                <a:latin typeface="Helvetica" panose="020B0604020202020204" pitchFamily="34" charset="0"/>
                <a:cs typeface="Helvetica" panose="020B0604020202020204" pitchFamily="34" charset="0"/>
              </a:rPr>
              <a:t> of </a:t>
            </a:r>
            <a:r>
              <a:rPr lang="fi-FI" sz="2600" dirty="0" err="1">
                <a:latin typeface="Helvetica" panose="020B0604020202020204" pitchFamily="34" charset="0"/>
                <a:cs typeface="Helvetica" panose="020B0604020202020204" pitchFamily="34" charset="0"/>
              </a:rPr>
              <a:t>the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outcome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variables</a:t>
            </a:r>
            <a:r>
              <a:rPr lang="fi-FI" sz="2600" dirty="0" smtClean="0">
                <a:latin typeface="Helvetica" panose="020B0604020202020204" pitchFamily="34" charset="0"/>
                <a:cs typeface="Helvetica" panose="020B0604020202020204" pitchFamily="34" charset="0"/>
              </a:rPr>
              <a:t>. </a:t>
            </a:r>
            <a:r>
              <a:rPr lang="en-US" sz="2600" dirty="0">
                <a:latin typeface="Helvetica" panose="020B0604020202020204" pitchFamily="34" charset="0"/>
                <a:cs typeface="Helvetica" panose="020B0604020202020204" pitchFamily="34" charset="0"/>
              </a:rPr>
              <a:t>Intention-to-treat analyses employing linear mixed models confirmed these results.</a:t>
            </a:r>
          </a:p>
          <a:p>
            <a:pPr marL="0" indent="0" algn="just">
              <a:lnSpc>
                <a:spcPct val="100000"/>
              </a:lnSpc>
              <a:buNone/>
            </a:pPr>
            <a:r>
              <a:rPr lang="en-US" sz="2600" dirty="0">
                <a:latin typeface="Helvetica" panose="020B0604020202020204" pitchFamily="34" charset="0"/>
                <a:cs typeface="Helvetica" panose="020B0604020202020204" pitchFamily="34" charset="0"/>
              </a:rPr>
              <a:t>We conducted further w</a:t>
            </a:r>
            <a:r>
              <a:rPr lang="fi-FI" sz="2600" dirty="0" err="1">
                <a:latin typeface="Helvetica" panose="020B0604020202020204" pitchFamily="34" charset="0"/>
                <a:cs typeface="Helvetica" panose="020B0604020202020204" pitchFamily="34" charset="0"/>
              </a:rPr>
              <a:t>ithin-group</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analyses</a:t>
            </a:r>
            <a:r>
              <a:rPr lang="fi-FI" sz="2600" dirty="0">
                <a:latin typeface="Helvetica" panose="020B0604020202020204" pitchFamily="34" charset="0"/>
                <a:cs typeface="Helvetica" panose="020B0604020202020204" pitchFamily="34" charset="0"/>
              </a:rPr>
              <a:t> for PTSD </a:t>
            </a:r>
            <a:r>
              <a:rPr lang="fi-FI" sz="2600" dirty="0" err="1">
                <a:latin typeface="Helvetica" panose="020B0604020202020204" pitchFamily="34" charset="0"/>
                <a:cs typeface="Helvetica" panose="020B0604020202020204" pitchFamily="34" charset="0"/>
              </a:rPr>
              <a:t>symptoms</a:t>
            </a:r>
            <a:r>
              <a:rPr lang="fi-FI" sz="2600" dirty="0">
                <a:latin typeface="Helvetica" panose="020B0604020202020204" pitchFamily="34" charset="0"/>
                <a:cs typeface="Helvetica" panose="020B0604020202020204" pitchFamily="34" charset="0"/>
              </a:rPr>
              <a:t>, as </a:t>
            </a:r>
            <a:r>
              <a:rPr lang="fi-FI" sz="2600" dirty="0" err="1">
                <a:latin typeface="Helvetica" panose="020B0604020202020204" pitchFamily="34" charset="0"/>
                <a:cs typeface="Helvetica" panose="020B0604020202020204" pitchFamily="34" charset="0"/>
              </a:rPr>
              <a:t>the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interventions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were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specifically</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targeted</a:t>
            </a:r>
            <a:r>
              <a:rPr lang="fi-FI" sz="2600" dirty="0">
                <a:latin typeface="Helvetica" panose="020B0604020202020204" pitchFamily="34" charset="0"/>
                <a:cs typeface="Helvetica" panose="020B0604020202020204" pitchFamily="34" charset="0"/>
              </a:rPr>
              <a:t> to trauma. </a:t>
            </a:r>
            <a:r>
              <a:rPr lang="fi-FI" sz="2600" dirty="0" err="1">
                <a:latin typeface="Helvetica" panose="020B0604020202020204" pitchFamily="34" charset="0"/>
                <a:cs typeface="Helvetica" panose="020B0604020202020204" pitchFamily="34" charset="0"/>
              </a:rPr>
              <a:t>They</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showed</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that</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decrease</a:t>
            </a:r>
            <a:r>
              <a:rPr lang="fi-FI" sz="2600" dirty="0">
                <a:latin typeface="Helvetica" panose="020B0604020202020204" pitchFamily="34" charset="0"/>
                <a:cs typeface="Helvetica" panose="020B0604020202020204" pitchFamily="34" charset="0"/>
              </a:rPr>
              <a:t> in </a:t>
            </a:r>
            <a:r>
              <a:rPr lang="fi-FI" sz="2600" dirty="0" err="1">
                <a:latin typeface="Helvetica" panose="020B0604020202020204" pitchFamily="34" charset="0"/>
                <a:cs typeface="Helvetica" panose="020B0604020202020204" pitchFamily="34" charset="0"/>
              </a:rPr>
              <a:t>symptoms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was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significant</a:t>
            </a:r>
            <a:r>
              <a:rPr lang="fi-FI" sz="2600" dirty="0">
                <a:latin typeface="Helvetica" panose="020B0604020202020204" pitchFamily="34" charset="0"/>
                <a:cs typeface="Helvetica" panose="020B0604020202020204" pitchFamily="34" charset="0"/>
              </a:rPr>
              <a:t> for </a:t>
            </a:r>
            <a:r>
              <a:rPr lang="fi-FI" sz="2600" dirty="0" err="1">
                <a:latin typeface="Helvetica" panose="020B0604020202020204" pitchFamily="34" charset="0"/>
                <a:cs typeface="Helvetica" panose="020B0604020202020204" pitchFamily="34" charset="0"/>
              </a:rPr>
              <a:t>all</a:t>
            </a:r>
            <a:r>
              <a:rPr lang="fi-FI" sz="2600" dirty="0">
                <a:latin typeface="Helvetica" panose="020B0604020202020204" pitchFamily="34" charset="0"/>
                <a:cs typeface="Helvetica" panose="020B0604020202020204" pitchFamily="34" charset="0"/>
              </a:rPr>
              <a:t> PTSD </a:t>
            </a:r>
            <a:r>
              <a:rPr lang="fi-FI" sz="2600" dirty="0" err="1">
                <a:latin typeface="Helvetica" panose="020B0604020202020204" pitchFamily="34" charset="0"/>
                <a:cs typeface="Helvetica" panose="020B0604020202020204" pitchFamily="34" charset="0"/>
              </a:rPr>
              <a:t>symptom</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scales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excluding</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Avoidance</a:t>
            </a:r>
            <a:r>
              <a:rPr lang="fi-FI" sz="2600" dirty="0">
                <a:latin typeface="Helvetica" panose="020B0604020202020204" pitchFamily="34" charset="0"/>
                <a:cs typeface="Helvetica" panose="020B0604020202020204" pitchFamily="34" charset="0"/>
              </a:rPr>
              <a:t> in NET, </a:t>
            </a:r>
            <a:r>
              <a:rPr lang="fi-FI" sz="2600" dirty="0" err="1">
                <a:latin typeface="Helvetica" panose="020B0604020202020204" pitchFamily="34" charset="0"/>
                <a:cs typeface="Helvetica" panose="020B0604020202020204" pitchFamily="34" charset="0"/>
              </a:rPr>
              <a:t>but</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not</a:t>
            </a:r>
            <a:r>
              <a:rPr lang="fi-FI" sz="2600" dirty="0">
                <a:latin typeface="Helvetica" panose="020B0604020202020204" pitchFamily="34" charset="0"/>
                <a:cs typeface="Helvetica" panose="020B0604020202020204" pitchFamily="34" charset="0"/>
              </a:rPr>
              <a:t> in </a:t>
            </a:r>
            <a:r>
              <a:rPr lang="fi-FI" sz="2600" dirty="0" err="1">
                <a:latin typeface="Helvetica" panose="020B0604020202020204" pitchFamily="34" charset="0"/>
                <a:cs typeface="Helvetica" panose="020B0604020202020204" pitchFamily="34" charset="0"/>
              </a:rPr>
              <a:t>the</a:t>
            </a:r>
            <a:r>
              <a:rPr lang="fi-FI" sz="2600" dirty="0">
                <a:latin typeface="Helvetica" panose="020B0604020202020204" pitchFamily="34" charset="0"/>
                <a:cs typeface="Helvetica" panose="020B0604020202020204" pitchFamily="34" charset="0"/>
              </a:rPr>
              <a:t> TAU </a:t>
            </a:r>
            <a:r>
              <a:rPr lang="fi-FI" sz="2600" dirty="0" err="1">
                <a:latin typeface="Helvetica" panose="020B0604020202020204" pitchFamily="34" charset="0"/>
                <a:cs typeface="Helvetica" panose="020B0604020202020204" pitchFamily="34" charset="0"/>
              </a:rPr>
              <a:t>group</a:t>
            </a:r>
            <a:r>
              <a:rPr lang="fi-FI" sz="2600" dirty="0">
                <a:latin typeface="Helvetica" panose="020B0604020202020204" pitchFamily="34" charset="0"/>
                <a:cs typeface="Helvetica" panose="020B0604020202020204" pitchFamily="34" charset="0"/>
              </a:rPr>
              <a:t>, and </a:t>
            </a:r>
            <a:r>
              <a:rPr lang="fi-FI" sz="2600" dirty="0" err="1">
                <a:latin typeface="Helvetica" panose="020B0604020202020204" pitchFamily="34" charset="0"/>
                <a:cs typeface="Helvetica" panose="020B0604020202020204" pitchFamily="34" charset="0"/>
              </a:rPr>
              <a:t>the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effect</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sizes</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were</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large</a:t>
            </a:r>
            <a:r>
              <a:rPr lang="fi-FI" sz="2600" dirty="0">
                <a:latin typeface="Helvetica" panose="020B0604020202020204" pitchFamily="34" charset="0"/>
                <a:cs typeface="Helvetica" panose="020B0604020202020204" pitchFamily="34" charset="0"/>
              </a:rPr>
              <a:t> in NET, </a:t>
            </a:r>
            <a:r>
              <a:rPr lang="fi-FI" sz="2600" dirty="0" err="1">
                <a:latin typeface="Helvetica" panose="020B0604020202020204" pitchFamily="34" charset="0"/>
                <a:cs typeface="Helvetica" panose="020B0604020202020204" pitchFamily="34" charset="0"/>
              </a:rPr>
              <a:t>but</a:t>
            </a:r>
            <a:r>
              <a:rPr lang="fi-FI" sz="2600" dirty="0">
                <a:latin typeface="Helvetica" panose="020B0604020202020204" pitchFamily="34" charset="0"/>
                <a:cs typeface="Helvetica" panose="020B0604020202020204" pitchFamily="34" charset="0"/>
              </a:rPr>
              <a:t> </a:t>
            </a:r>
            <a:r>
              <a:rPr lang="fi-FI" sz="2600" dirty="0" err="1">
                <a:latin typeface="Helvetica" panose="020B0604020202020204" pitchFamily="34" charset="0"/>
                <a:cs typeface="Helvetica" panose="020B0604020202020204" pitchFamily="34" charset="0"/>
              </a:rPr>
              <a:t>small</a:t>
            </a:r>
            <a:r>
              <a:rPr lang="fi-FI" sz="2600" dirty="0">
                <a:latin typeface="Helvetica" panose="020B0604020202020204" pitchFamily="34" charset="0"/>
                <a:cs typeface="Helvetica" panose="020B0604020202020204" pitchFamily="34" charset="0"/>
              </a:rPr>
              <a:t> in TAU (NET: for PTSD Total </a:t>
            </a:r>
            <a:r>
              <a:rPr lang="fi-FI" sz="2600" dirty="0" err="1">
                <a:latin typeface="Helvetica" panose="020B0604020202020204" pitchFamily="34" charset="0"/>
                <a:cs typeface="Helvetica" panose="020B0604020202020204" pitchFamily="34" charset="0"/>
              </a:rPr>
              <a:t>score</a:t>
            </a:r>
            <a:r>
              <a:rPr lang="fi-FI" sz="2600" dirty="0">
                <a:latin typeface="Helvetica" panose="020B0604020202020204" pitchFamily="34" charset="0"/>
                <a:cs typeface="Helvetica" panose="020B0604020202020204" pitchFamily="34" charset="0"/>
              </a:rPr>
              <a:t>, </a:t>
            </a:r>
            <a:r>
              <a:rPr lang="fi-FI" sz="2600" i="1" dirty="0">
                <a:latin typeface="Helvetica" panose="020B0604020202020204" pitchFamily="34" charset="0"/>
                <a:cs typeface="Helvetica" panose="020B0604020202020204" pitchFamily="34" charset="0"/>
              </a:rPr>
              <a:t>t</a:t>
            </a:r>
            <a:r>
              <a:rPr lang="fi-FI" sz="2600" dirty="0">
                <a:latin typeface="Helvetica" panose="020B0604020202020204" pitchFamily="34" charset="0"/>
                <a:cs typeface="Helvetica" panose="020B0604020202020204" pitchFamily="34" charset="0"/>
              </a:rPr>
              <a:t>(20) = 3.79, </a:t>
            </a:r>
            <a:r>
              <a:rPr lang="fi-FI" sz="2600" i="1" dirty="0">
                <a:latin typeface="Helvetica" panose="020B0604020202020204" pitchFamily="34" charset="0"/>
                <a:cs typeface="Helvetica" panose="020B0604020202020204" pitchFamily="34" charset="0"/>
              </a:rPr>
              <a:t>p</a:t>
            </a:r>
            <a:r>
              <a:rPr lang="fi-FI" sz="2600" dirty="0">
                <a:latin typeface="Helvetica" panose="020B0604020202020204" pitchFamily="34" charset="0"/>
                <a:cs typeface="Helvetica" panose="020B0604020202020204" pitchFamily="34" charset="0"/>
              </a:rPr>
              <a:t> &lt; .01, </a:t>
            </a:r>
            <a:r>
              <a:rPr lang="fi-FI" sz="2600" dirty="0" err="1">
                <a:latin typeface="Helvetica" panose="020B0604020202020204" pitchFamily="34" charset="0"/>
                <a:cs typeface="Helvetica" panose="020B0604020202020204" pitchFamily="34" charset="0"/>
              </a:rPr>
              <a:t>Cohen’s</a:t>
            </a:r>
            <a:r>
              <a:rPr lang="fi-FI" sz="2600" dirty="0">
                <a:latin typeface="Helvetica" panose="020B0604020202020204" pitchFamily="34" charset="0"/>
                <a:cs typeface="Helvetica" panose="020B0604020202020204" pitchFamily="34" charset="0"/>
              </a:rPr>
              <a:t> </a:t>
            </a:r>
            <a:r>
              <a:rPr lang="fi-FI" sz="2600" i="1" dirty="0" err="1">
                <a:latin typeface="Helvetica" panose="020B0604020202020204" pitchFamily="34" charset="0"/>
                <a:cs typeface="Helvetica" panose="020B0604020202020204" pitchFamily="34" charset="0"/>
              </a:rPr>
              <a:t>d</a:t>
            </a:r>
            <a:r>
              <a:rPr lang="fi-FI" sz="2600" i="1" baseline="-25000" dirty="0" err="1">
                <a:latin typeface="Helvetica" panose="020B0604020202020204" pitchFamily="34" charset="0"/>
                <a:cs typeface="Helvetica" panose="020B0604020202020204" pitchFamily="34" charset="0"/>
              </a:rPr>
              <a:t>z</a:t>
            </a:r>
            <a:r>
              <a:rPr lang="fi-FI" sz="2600" dirty="0">
                <a:latin typeface="Helvetica" panose="020B0604020202020204" pitchFamily="34" charset="0"/>
                <a:cs typeface="Helvetica" panose="020B0604020202020204" pitchFamily="34" charset="0"/>
              </a:rPr>
              <a:t> = 0.83; for </a:t>
            </a:r>
            <a:r>
              <a:rPr lang="fi-FI" sz="2600" dirty="0" err="1">
                <a:latin typeface="Helvetica" panose="020B0604020202020204" pitchFamily="34" charset="0"/>
                <a:cs typeface="Helvetica" panose="020B0604020202020204" pitchFamily="34" charset="0"/>
              </a:rPr>
              <a:t>Intrusions</a:t>
            </a:r>
            <a:r>
              <a:rPr lang="fi-FI" sz="2600" dirty="0">
                <a:latin typeface="Helvetica" panose="020B0604020202020204" pitchFamily="34" charset="0"/>
                <a:cs typeface="Helvetica" panose="020B0604020202020204" pitchFamily="34" charset="0"/>
              </a:rPr>
              <a:t>, </a:t>
            </a:r>
            <a:r>
              <a:rPr lang="fi-FI" sz="2600" i="1" dirty="0">
                <a:latin typeface="Helvetica" panose="020B0604020202020204" pitchFamily="34" charset="0"/>
                <a:cs typeface="Helvetica" panose="020B0604020202020204" pitchFamily="34" charset="0"/>
              </a:rPr>
              <a:t>t</a:t>
            </a:r>
            <a:r>
              <a:rPr lang="fi-FI" sz="2600" dirty="0">
                <a:latin typeface="Helvetica" panose="020B0604020202020204" pitchFamily="34" charset="0"/>
                <a:cs typeface="Helvetica" panose="020B0604020202020204" pitchFamily="34" charset="0"/>
              </a:rPr>
              <a:t>(20) = 5.17; </a:t>
            </a:r>
            <a:r>
              <a:rPr lang="fi-FI" sz="2600" i="1" dirty="0">
                <a:latin typeface="Helvetica" panose="020B0604020202020204" pitchFamily="34" charset="0"/>
                <a:cs typeface="Helvetica" panose="020B0604020202020204" pitchFamily="34" charset="0"/>
              </a:rPr>
              <a:t>p</a:t>
            </a:r>
            <a:r>
              <a:rPr lang="fi-FI" sz="2600" dirty="0">
                <a:latin typeface="Helvetica" panose="020B0604020202020204" pitchFamily="34" charset="0"/>
                <a:cs typeface="Helvetica" panose="020B0604020202020204" pitchFamily="34" charset="0"/>
              </a:rPr>
              <a:t> &lt; .001, </a:t>
            </a:r>
            <a:r>
              <a:rPr lang="fi-FI" sz="2600" i="1" dirty="0" err="1">
                <a:latin typeface="Helvetica" panose="020B0604020202020204" pitchFamily="34" charset="0"/>
                <a:cs typeface="Helvetica" panose="020B0604020202020204" pitchFamily="34" charset="0"/>
              </a:rPr>
              <a:t>d</a:t>
            </a:r>
            <a:r>
              <a:rPr lang="fi-FI" sz="2600" i="1" baseline="-25000" dirty="0" err="1">
                <a:latin typeface="Helvetica" panose="020B0604020202020204" pitchFamily="34" charset="0"/>
                <a:cs typeface="Helvetica" panose="020B0604020202020204" pitchFamily="34" charset="0"/>
              </a:rPr>
              <a:t>z</a:t>
            </a:r>
            <a:r>
              <a:rPr lang="fi-FI" sz="2600" dirty="0">
                <a:latin typeface="Helvetica" panose="020B0604020202020204" pitchFamily="34" charset="0"/>
                <a:cs typeface="Helvetica" panose="020B0604020202020204" pitchFamily="34" charset="0"/>
              </a:rPr>
              <a:t> = 1.13; for </a:t>
            </a:r>
            <a:r>
              <a:rPr lang="fi-FI" sz="2600" dirty="0" err="1">
                <a:latin typeface="Helvetica" panose="020B0604020202020204" pitchFamily="34" charset="0"/>
                <a:cs typeface="Helvetica" panose="020B0604020202020204" pitchFamily="34" charset="0"/>
              </a:rPr>
              <a:t>Avoidance</a:t>
            </a:r>
            <a:r>
              <a:rPr lang="fi-FI" sz="2600" dirty="0">
                <a:latin typeface="Helvetica" panose="020B0604020202020204" pitchFamily="34" charset="0"/>
                <a:cs typeface="Helvetica" panose="020B0604020202020204" pitchFamily="34" charset="0"/>
              </a:rPr>
              <a:t>, </a:t>
            </a:r>
            <a:r>
              <a:rPr lang="fi-FI" sz="2600" i="1" dirty="0">
                <a:latin typeface="Helvetica" panose="020B0604020202020204" pitchFamily="34" charset="0"/>
                <a:cs typeface="Helvetica" panose="020B0604020202020204" pitchFamily="34" charset="0"/>
              </a:rPr>
              <a:t>t</a:t>
            </a:r>
            <a:r>
              <a:rPr lang="fi-FI" sz="2600" dirty="0">
                <a:latin typeface="Helvetica" panose="020B0604020202020204" pitchFamily="34" charset="0"/>
                <a:cs typeface="Helvetica" panose="020B0604020202020204" pitchFamily="34" charset="0"/>
              </a:rPr>
              <a:t>(20) = 1.56, p = .13, </a:t>
            </a:r>
            <a:r>
              <a:rPr lang="fi-FI" sz="2600" i="1" dirty="0" err="1">
                <a:latin typeface="Helvetica" panose="020B0604020202020204" pitchFamily="34" charset="0"/>
                <a:cs typeface="Helvetica" panose="020B0604020202020204" pitchFamily="34" charset="0"/>
              </a:rPr>
              <a:t>d</a:t>
            </a:r>
            <a:r>
              <a:rPr lang="fi-FI" sz="2600" i="1" baseline="-25000" dirty="0" err="1">
                <a:latin typeface="Helvetica" panose="020B0604020202020204" pitchFamily="34" charset="0"/>
                <a:cs typeface="Helvetica" panose="020B0604020202020204" pitchFamily="34" charset="0"/>
              </a:rPr>
              <a:t>z</a:t>
            </a:r>
            <a:r>
              <a:rPr lang="fi-FI" sz="2600" dirty="0">
                <a:latin typeface="Helvetica" panose="020B0604020202020204" pitchFamily="34" charset="0"/>
                <a:cs typeface="Helvetica" panose="020B0604020202020204" pitchFamily="34" charset="0"/>
              </a:rPr>
              <a:t> = 0.34; </a:t>
            </a:r>
            <a:r>
              <a:rPr lang="fi-FI" sz="2600" dirty="0" err="1">
                <a:latin typeface="Helvetica" panose="020B0604020202020204" pitchFamily="34" charset="0"/>
                <a:cs typeface="Helvetica" panose="020B0604020202020204" pitchFamily="34" charset="0"/>
              </a:rPr>
              <a:t>Arousal</a:t>
            </a:r>
            <a:r>
              <a:rPr lang="fi-FI" sz="2600" dirty="0">
                <a:latin typeface="Helvetica" panose="020B0604020202020204" pitchFamily="34" charset="0"/>
                <a:cs typeface="Helvetica" panose="020B0604020202020204" pitchFamily="34" charset="0"/>
              </a:rPr>
              <a:t> </a:t>
            </a:r>
            <a:r>
              <a:rPr lang="fi-FI" sz="2600" i="1" dirty="0">
                <a:latin typeface="Helvetica" panose="020B0604020202020204" pitchFamily="34" charset="0"/>
                <a:cs typeface="Helvetica" panose="020B0604020202020204" pitchFamily="34" charset="0"/>
              </a:rPr>
              <a:t>t</a:t>
            </a:r>
            <a:r>
              <a:rPr lang="fi-FI" sz="2600" dirty="0">
                <a:latin typeface="Helvetica" panose="020B0604020202020204" pitchFamily="34" charset="0"/>
                <a:cs typeface="Helvetica" panose="020B0604020202020204" pitchFamily="34" charset="0"/>
              </a:rPr>
              <a:t>(20) = 2.59; </a:t>
            </a:r>
            <a:r>
              <a:rPr lang="fi-FI" sz="2600" i="1" dirty="0">
                <a:latin typeface="Helvetica" panose="020B0604020202020204" pitchFamily="34" charset="0"/>
                <a:cs typeface="Helvetica" panose="020B0604020202020204" pitchFamily="34" charset="0"/>
              </a:rPr>
              <a:t>p</a:t>
            </a:r>
            <a:r>
              <a:rPr lang="fi-FI" sz="2600" dirty="0">
                <a:latin typeface="Helvetica" panose="020B0604020202020204" pitchFamily="34" charset="0"/>
                <a:cs typeface="Helvetica" panose="020B0604020202020204" pitchFamily="34" charset="0"/>
              </a:rPr>
              <a:t> = .017, </a:t>
            </a:r>
            <a:r>
              <a:rPr lang="fi-FI" sz="2600" dirty="0" err="1">
                <a:latin typeface="Helvetica" panose="020B0604020202020204" pitchFamily="34" charset="0"/>
                <a:cs typeface="Helvetica" panose="020B0604020202020204" pitchFamily="34" charset="0"/>
              </a:rPr>
              <a:t>d</a:t>
            </a:r>
            <a:r>
              <a:rPr lang="fi-FI" sz="2600" baseline="-25000" dirty="0" err="1">
                <a:latin typeface="Helvetica" panose="020B0604020202020204" pitchFamily="34" charset="0"/>
                <a:cs typeface="Helvetica" panose="020B0604020202020204" pitchFamily="34" charset="0"/>
              </a:rPr>
              <a:t>z</a:t>
            </a:r>
            <a:r>
              <a:rPr lang="fi-FI" sz="2600" dirty="0">
                <a:latin typeface="Helvetica" panose="020B0604020202020204" pitchFamily="34" charset="0"/>
                <a:cs typeface="Helvetica" panose="020B0604020202020204" pitchFamily="34" charset="0"/>
              </a:rPr>
              <a:t> = 0.57; TAU: for PTSD Total </a:t>
            </a:r>
            <a:r>
              <a:rPr lang="fi-FI" sz="2600" dirty="0" err="1">
                <a:latin typeface="Helvetica" panose="020B0604020202020204" pitchFamily="34" charset="0"/>
                <a:cs typeface="Helvetica" panose="020B0604020202020204" pitchFamily="34" charset="0"/>
              </a:rPr>
              <a:t>score</a:t>
            </a:r>
            <a:r>
              <a:rPr lang="fi-FI" sz="2600" dirty="0">
                <a:latin typeface="Helvetica" panose="020B0604020202020204" pitchFamily="34" charset="0"/>
                <a:cs typeface="Helvetica" panose="020B0604020202020204" pitchFamily="34" charset="0"/>
              </a:rPr>
              <a:t>, </a:t>
            </a:r>
            <a:r>
              <a:rPr lang="fi-FI" sz="2600" i="1" dirty="0">
                <a:latin typeface="Helvetica" panose="020B0604020202020204" pitchFamily="34" charset="0"/>
                <a:cs typeface="Helvetica" panose="020B0604020202020204" pitchFamily="34" charset="0"/>
              </a:rPr>
              <a:t>t</a:t>
            </a:r>
            <a:r>
              <a:rPr lang="fi-FI" sz="2600" dirty="0">
                <a:latin typeface="Helvetica" panose="020B0604020202020204" pitchFamily="34" charset="0"/>
                <a:cs typeface="Helvetica" panose="020B0604020202020204" pitchFamily="34" charset="0"/>
              </a:rPr>
              <a:t>(15) = 1.46, </a:t>
            </a:r>
            <a:r>
              <a:rPr lang="fi-FI" sz="2600" i="1" dirty="0">
                <a:latin typeface="Helvetica" panose="020B0604020202020204" pitchFamily="34" charset="0"/>
                <a:cs typeface="Helvetica" panose="020B0604020202020204" pitchFamily="34" charset="0"/>
              </a:rPr>
              <a:t>p</a:t>
            </a:r>
            <a:r>
              <a:rPr lang="fi-FI" sz="2600" dirty="0">
                <a:latin typeface="Helvetica" panose="020B0604020202020204" pitchFamily="34" charset="0"/>
                <a:cs typeface="Helvetica" panose="020B0604020202020204" pitchFamily="34" charset="0"/>
              </a:rPr>
              <a:t> = .164, </a:t>
            </a:r>
            <a:r>
              <a:rPr lang="fi-FI" sz="2600" dirty="0" err="1">
                <a:latin typeface="Helvetica" panose="020B0604020202020204" pitchFamily="34" charset="0"/>
                <a:cs typeface="Helvetica" panose="020B0604020202020204" pitchFamily="34" charset="0"/>
              </a:rPr>
              <a:t>Cohen’s</a:t>
            </a:r>
            <a:r>
              <a:rPr lang="fi-FI" sz="2600" dirty="0">
                <a:latin typeface="Helvetica" panose="020B0604020202020204" pitchFamily="34" charset="0"/>
                <a:cs typeface="Helvetica" panose="020B0604020202020204" pitchFamily="34" charset="0"/>
              </a:rPr>
              <a:t> </a:t>
            </a:r>
            <a:r>
              <a:rPr lang="fi-FI" sz="2600" i="1" dirty="0" err="1">
                <a:latin typeface="Helvetica" panose="020B0604020202020204" pitchFamily="34" charset="0"/>
                <a:cs typeface="Helvetica" panose="020B0604020202020204" pitchFamily="34" charset="0"/>
              </a:rPr>
              <a:t>d</a:t>
            </a:r>
            <a:r>
              <a:rPr lang="fi-FI" sz="2600" i="1" baseline="-25000" dirty="0" err="1">
                <a:latin typeface="Helvetica" panose="020B0604020202020204" pitchFamily="34" charset="0"/>
                <a:cs typeface="Helvetica" panose="020B0604020202020204" pitchFamily="34" charset="0"/>
              </a:rPr>
              <a:t>z</a:t>
            </a:r>
            <a:r>
              <a:rPr lang="fi-FI" sz="2600" dirty="0">
                <a:latin typeface="Helvetica" panose="020B0604020202020204" pitchFamily="34" charset="0"/>
                <a:cs typeface="Helvetica" panose="020B0604020202020204" pitchFamily="34" charset="0"/>
              </a:rPr>
              <a:t> = 0.37; for </a:t>
            </a:r>
            <a:r>
              <a:rPr lang="fi-FI" sz="2600" dirty="0" err="1">
                <a:latin typeface="Helvetica" panose="020B0604020202020204" pitchFamily="34" charset="0"/>
                <a:cs typeface="Helvetica" panose="020B0604020202020204" pitchFamily="34" charset="0"/>
              </a:rPr>
              <a:t>Intrusions</a:t>
            </a:r>
            <a:r>
              <a:rPr lang="fi-FI" sz="2600" dirty="0">
                <a:latin typeface="Helvetica" panose="020B0604020202020204" pitchFamily="34" charset="0"/>
                <a:cs typeface="Helvetica" panose="020B0604020202020204" pitchFamily="34" charset="0"/>
              </a:rPr>
              <a:t>, </a:t>
            </a:r>
            <a:r>
              <a:rPr lang="fi-FI" sz="2600" i="1" dirty="0">
                <a:latin typeface="Helvetica" panose="020B0604020202020204" pitchFamily="34" charset="0"/>
                <a:cs typeface="Helvetica" panose="020B0604020202020204" pitchFamily="34" charset="0"/>
              </a:rPr>
              <a:t>t</a:t>
            </a:r>
            <a:r>
              <a:rPr lang="fi-FI" sz="2600" dirty="0">
                <a:latin typeface="Helvetica" panose="020B0604020202020204" pitchFamily="34" charset="0"/>
                <a:cs typeface="Helvetica" panose="020B0604020202020204" pitchFamily="34" charset="0"/>
              </a:rPr>
              <a:t>(15) = 1.93, </a:t>
            </a:r>
            <a:r>
              <a:rPr lang="fi-FI" sz="2600" i="1" dirty="0">
                <a:latin typeface="Helvetica" panose="020B0604020202020204" pitchFamily="34" charset="0"/>
                <a:cs typeface="Helvetica" panose="020B0604020202020204" pitchFamily="34" charset="0"/>
              </a:rPr>
              <a:t>p</a:t>
            </a:r>
            <a:r>
              <a:rPr lang="fi-FI" sz="2600" dirty="0">
                <a:latin typeface="Helvetica" panose="020B0604020202020204" pitchFamily="34" charset="0"/>
                <a:cs typeface="Helvetica" panose="020B0604020202020204" pitchFamily="34" charset="0"/>
              </a:rPr>
              <a:t> = .07, </a:t>
            </a:r>
            <a:r>
              <a:rPr lang="fi-FI" sz="2600" i="1" dirty="0" err="1">
                <a:latin typeface="Helvetica" panose="020B0604020202020204" pitchFamily="34" charset="0"/>
                <a:cs typeface="Helvetica" panose="020B0604020202020204" pitchFamily="34" charset="0"/>
              </a:rPr>
              <a:t>d</a:t>
            </a:r>
            <a:r>
              <a:rPr lang="fi-FI" sz="2600" i="1" baseline="-25000" dirty="0" err="1">
                <a:latin typeface="Helvetica" panose="020B0604020202020204" pitchFamily="34" charset="0"/>
                <a:cs typeface="Helvetica" panose="020B0604020202020204" pitchFamily="34" charset="0"/>
              </a:rPr>
              <a:t>z</a:t>
            </a:r>
            <a:r>
              <a:rPr lang="fi-FI" sz="2600" dirty="0">
                <a:latin typeface="Helvetica" panose="020B0604020202020204" pitchFamily="34" charset="0"/>
                <a:cs typeface="Helvetica" panose="020B0604020202020204" pitchFamily="34" charset="0"/>
              </a:rPr>
              <a:t> = 0.48; for </a:t>
            </a:r>
            <a:r>
              <a:rPr lang="fi-FI" sz="2600" dirty="0" err="1">
                <a:latin typeface="Helvetica" panose="020B0604020202020204" pitchFamily="34" charset="0"/>
                <a:cs typeface="Helvetica" panose="020B0604020202020204" pitchFamily="34" charset="0"/>
              </a:rPr>
              <a:t>Avoidance</a:t>
            </a:r>
            <a:r>
              <a:rPr lang="fi-FI" sz="2600" dirty="0">
                <a:latin typeface="Helvetica" panose="020B0604020202020204" pitchFamily="34" charset="0"/>
                <a:cs typeface="Helvetica" panose="020B0604020202020204" pitchFamily="34" charset="0"/>
              </a:rPr>
              <a:t>, </a:t>
            </a:r>
            <a:r>
              <a:rPr lang="fi-FI" sz="2600" i="1" dirty="0">
                <a:latin typeface="Helvetica" panose="020B0604020202020204" pitchFamily="34" charset="0"/>
                <a:cs typeface="Helvetica" panose="020B0604020202020204" pitchFamily="34" charset="0"/>
              </a:rPr>
              <a:t>F</a:t>
            </a:r>
            <a:r>
              <a:rPr lang="fi-FI" sz="2600" dirty="0">
                <a:latin typeface="Helvetica" panose="020B0604020202020204" pitchFamily="34" charset="0"/>
                <a:cs typeface="Helvetica" panose="020B0604020202020204" pitchFamily="34" charset="0"/>
              </a:rPr>
              <a:t>(15) = 0.052; </a:t>
            </a:r>
            <a:r>
              <a:rPr lang="fi-FI" sz="2600" i="1" dirty="0">
                <a:latin typeface="Helvetica" panose="020B0604020202020204" pitchFamily="34" charset="0"/>
                <a:cs typeface="Helvetica" panose="020B0604020202020204" pitchFamily="34" charset="0"/>
              </a:rPr>
              <a:t>p</a:t>
            </a:r>
            <a:r>
              <a:rPr lang="fi-FI" sz="2600" dirty="0">
                <a:latin typeface="Helvetica" panose="020B0604020202020204" pitchFamily="34" charset="0"/>
                <a:cs typeface="Helvetica" panose="020B0604020202020204" pitchFamily="34" charset="0"/>
              </a:rPr>
              <a:t> = .96, </a:t>
            </a:r>
            <a:r>
              <a:rPr lang="fi-FI" sz="2600" i="1" dirty="0" err="1">
                <a:latin typeface="Helvetica" panose="020B0604020202020204" pitchFamily="34" charset="0"/>
                <a:cs typeface="Helvetica" panose="020B0604020202020204" pitchFamily="34" charset="0"/>
              </a:rPr>
              <a:t>d</a:t>
            </a:r>
            <a:r>
              <a:rPr lang="fi-FI" sz="2600" i="1" baseline="-25000" dirty="0" err="1">
                <a:latin typeface="Helvetica" panose="020B0604020202020204" pitchFamily="34" charset="0"/>
                <a:cs typeface="Helvetica" panose="020B0604020202020204" pitchFamily="34" charset="0"/>
              </a:rPr>
              <a:t>z</a:t>
            </a:r>
            <a:r>
              <a:rPr lang="fi-FI" sz="2600" dirty="0">
                <a:latin typeface="Helvetica" panose="020B0604020202020204" pitchFamily="34" charset="0"/>
                <a:cs typeface="Helvetica" panose="020B0604020202020204" pitchFamily="34" charset="0"/>
              </a:rPr>
              <a:t> = 0.01; for </a:t>
            </a:r>
            <a:r>
              <a:rPr lang="fi-FI" sz="2600" dirty="0" err="1">
                <a:latin typeface="Helvetica" panose="020B0604020202020204" pitchFamily="34" charset="0"/>
                <a:cs typeface="Helvetica" panose="020B0604020202020204" pitchFamily="34" charset="0"/>
              </a:rPr>
              <a:t>Arousal</a:t>
            </a:r>
            <a:r>
              <a:rPr lang="fi-FI" sz="2600" dirty="0">
                <a:latin typeface="Helvetica" panose="020B0604020202020204" pitchFamily="34" charset="0"/>
                <a:cs typeface="Helvetica" panose="020B0604020202020204" pitchFamily="34" charset="0"/>
              </a:rPr>
              <a:t>, </a:t>
            </a:r>
            <a:r>
              <a:rPr lang="fi-FI" sz="2600" i="1" dirty="0">
                <a:latin typeface="Helvetica" panose="020B0604020202020204" pitchFamily="34" charset="0"/>
                <a:cs typeface="Helvetica" panose="020B0604020202020204" pitchFamily="34" charset="0"/>
              </a:rPr>
              <a:t>t</a:t>
            </a:r>
            <a:r>
              <a:rPr lang="fi-FI" sz="2600" dirty="0">
                <a:latin typeface="Helvetica" panose="020B0604020202020204" pitchFamily="34" charset="0"/>
                <a:cs typeface="Helvetica" panose="020B0604020202020204" pitchFamily="34" charset="0"/>
              </a:rPr>
              <a:t>(15) = 1.53; </a:t>
            </a:r>
            <a:r>
              <a:rPr lang="fi-FI" sz="2600" i="1" dirty="0">
                <a:latin typeface="Helvetica" panose="020B0604020202020204" pitchFamily="34" charset="0"/>
                <a:cs typeface="Helvetica" panose="020B0604020202020204" pitchFamily="34" charset="0"/>
              </a:rPr>
              <a:t>p</a:t>
            </a:r>
            <a:r>
              <a:rPr lang="fi-FI" sz="2600" dirty="0">
                <a:latin typeface="Helvetica" panose="020B0604020202020204" pitchFamily="34" charset="0"/>
                <a:cs typeface="Helvetica" panose="020B0604020202020204" pitchFamily="34" charset="0"/>
              </a:rPr>
              <a:t> =  0.148, </a:t>
            </a:r>
            <a:r>
              <a:rPr lang="fi-FI" sz="2600" i="1" dirty="0" err="1">
                <a:latin typeface="Helvetica" panose="020B0604020202020204" pitchFamily="34" charset="0"/>
                <a:cs typeface="Helvetica" panose="020B0604020202020204" pitchFamily="34" charset="0"/>
              </a:rPr>
              <a:t>d</a:t>
            </a:r>
            <a:r>
              <a:rPr lang="fi-FI" sz="2600" i="1" baseline="-25000" dirty="0" err="1">
                <a:latin typeface="Helvetica" panose="020B0604020202020204" pitchFamily="34" charset="0"/>
                <a:cs typeface="Helvetica" panose="020B0604020202020204" pitchFamily="34" charset="0"/>
              </a:rPr>
              <a:t>z</a:t>
            </a:r>
            <a:r>
              <a:rPr lang="fi-FI" sz="2600" dirty="0">
                <a:latin typeface="Helvetica" panose="020B0604020202020204" pitchFamily="34" charset="0"/>
                <a:cs typeface="Helvetica" panose="020B0604020202020204" pitchFamily="34" charset="0"/>
              </a:rPr>
              <a:t> = 0.38).</a:t>
            </a:r>
          </a:p>
          <a:p>
            <a:pPr marL="0" indent="0">
              <a:lnSpc>
                <a:spcPct val="100000"/>
              </a:lnSpc>
              <a:buNone/>
            </a:pPr>
            <a:endParaRPr lang="en-US" sz="2400" dirty="0">
              <a:latin typeface="Helvetica" panose="020B0604020202020204" pitchFamily="34" charset="0"/>
              <a:cs typeface="Helvetica" panose="020B0604020202020204" pitchFamily="34" charset="0"/>
            </a:endParaRPr>
          </a:p>
          <a:p>
            <a:pPr marL="0" indent="0">
              <a:lnSpc>
                <a:spcPct val="100000"/>
              </a:lnSpc>
              <a:buNone/>
            </a:pPr>
            <a:endParaRPr lang="en-US" sz="2400" dirty="0">
              <a:latin typeface="Helvetica" panose="020B0604020202020204" pitchFamily="34" charset="0"/>
              <a:cs typeface="Helvetica" panose="020B0604020202020204" pitchFamily="34" charset="0"/>
            </a:endParaRPr>
          </a:p>
          <a:p>
            <a:pPr marL="0" indent="0">
              <a:lnSpc>
                <a:spcPct val="100000"/>
              </a:lnSpc>
              <a:buNone/>
            </a:pPr>
            <a:endParaRPr lang="en-US" sz="2400" dirty="0">
              <a:latin typeface="Helvetica" panose="020B0604020202020204" pitchFamily="34" charset="0"/>
              <a:cs typeface="Helvetica" panose="020B0604020202020204" pitchFamily="34" charset="0"/>
            </a:endParaRPr>
          </a:p>
          <a:p>
            <a:pPr marL="0" indent="0" algn="ctr">
              <a:lnSpc>
                <a:spcPct val="100000"/>
              </a:lnSpc>
              <a:buNone/>
            </a:pPr>
            <a:endParaRPr lang="en-US" sz="2400" b="1" dirty="0" smtClean="0">
              <a:latin typeface="Helvetica" panose="020B0604020202020204" pitchFamily="34" charset="0"/>
              <a:cs typeface="Helvetica" panose="020B0604020202020204" pitchFamily="34" charset="0"/>
            </a:endParaRPr>
          </a:p>
          <a:p>
            <a:pPr marL="0" indent="0" algn="ctr">
              <a:lnSpc>
                <a:spcPct val="100000"/>
              </a:lnSpc>
              <a:buNone/>
            </a:pPr>
            <a:endParaRPr lang="en-US" sz="2400" b="1" dirty="0">
              <a:latin typeface="Helvetica" panose="020B0604020202020204" pitchFamily="34" charset="0"/>
              <a:cs typeface="Helvetica" panose="020B0604020202020204" pitchFamily="34" charset="0"/>
            </a:endParaRPr>
          </a:p>
          <a:p>
            <a:pPr marL="0" indent="0" algn="ctr">
              <a:lnSpc>
                <a:spcPct val="100000"/>
              </a:lnSpc>
              <a:buNone/>
            </a:pPr>
            <a:endParaRPr lang="en-US" sz="2400" b="1" dirty="0" smtClean="0">
              <a:latin typeface="Helvetica" panose="020B0604020202020204" pitchFamily="34" charset="0"/>
              <a:cs typeface="Helvetica" panose="020B0604020202020204" pitchFamily="34" charset="0"/>
            </a:endParaRPr>
          </a:p>
          <a:p>
            <a:pPr marL="0" indent="0" algn="ctr">
              <a:lnSpc>
                <a:spcPct val="100000"/>
              </a:lnSpc>
              <a:buNone/>
            </a:pPr>
            <a:endParaRPr lang="en-US" sz="2400" b="1" dirty="0">
              <a:latin typeface="Helvetica" panose="020B0604020202020204" pitchFamily="34" charset="0"/>
              <a:cs typeface="Helvetica" panose="020B0604020202020204" pitchFamily="34" charset="0"/>
            </a:endParaRPr>
          </a:p>
          <a:p>
            <a:pPr marL="0" indent="0">
              <a:lnSpc>
                <a:spcPct val="100000"/>
              </a:lnSpc>
              <a:buNone/>
            </a:pPr>
            <a:endParaRPr lang="en-US" sz="2400" b="1" dirty="0" smtClean="0">
              <a:latin typeface="Helvetica" panose="020B0604020202020204" pitchFamily="34" charset="0"/>
              <a:cs typeface="Helvetica" panose="020B0604020202020204" pitchFamily="34" charset="0"/>
            </a:endParaRPr>
          </a:p>
          <a:p>
            <a:pPr marL="0" indent="0">
              <a:lnSpc>
                <a:spcPct val="100000"/>
              </a:lnSpc>
              <a:buNone/>
            </a:pPr>
            <a:r>
              <a:rPr lang="en-US" sz="2400" b="1" dirty="0" smtClean="0">
                <a:latin typeface="Helvetica" panose="020B0604020202020204" pitchFamily="34" charset="0"/>
                <a:cs typeface="Helvetica" panose="020B0604020202020204" pitchFamily="34" charset="0"/>
              </a:rPr>
              <a:t>Fi</a:t>
            </a:r>
            <a:r>
              <a:rPr lang="en-US" sz="2400" dirty="0" smtClean="0">
                <a:latin typeface="Helvetica" panose="020B0604020202020204" pitchFamily="34" charset="0"/>
                <a:cs typeface="Helvetica" panose="020B0604020202020204" pitchFamily="34" charset="0"/>
              </a:rPr>
              <a:t>gure 2. </a:t>
            </a:r>
            <a:r>
              <a:rPr lang="fi-FI" sz="2400" dirty="0" err="1" smtClean="0">
                <a:latin typeface="Helvetica" panose="020B0604020202020204" pitchFamily="34" charset="0"/>
                <a:cs typeface="Helvetica" panose="020B0604020202020204" pitchFamily="34" charset="0"/>
              </a:rPr>
              <a:t>Mean</a:t>
            </a:r>
            <a:r>
              <a:rPr lang="fi-FI" sz="2400" dirty="0" smtClean="0">
                <a:latin typeface="Helvetica" panose="020B0604020202020204" pitchFamily="34" charset="0"/>
                <a:cs typeface="Helvetica" panose="020B0604020202020204" pitchFamily="34" charset="0"/>
              </a:rPr>
              <a:t> </a:t>
            </a:r>
            <a:r>
              <a:rPr lang="fi-FI" sz="2400" dirty="0" err="1" smtClean="0">
                <a:latin typeface="Helvetica" panose="020B0604020202020204" pitchFamily="34" charset="0"/>
                <a:cs typeface="Helvetica" panose="020B0604020202020204" pitchFamily="34" charset="0"/>
              </a:rPr>
              <a:t>levels</a:t>
            </a:r>
            <a:r>
              <a:rPr lang="fi-FI" sz="2400" dirty="0" smtClean="0">
                <a:latin typeface="Helvetica" panose="020B0604020202020204" pitchFamily="34" charset="0"/>
                <a:cs typeface="Helvetica" panose="020B0604020202020204" pitchFamily="34" charset="0"/>
              </a:rPr>
              <a:t> of </a:t>
            </a:r>
            <a:r>
              <a:rPr lang="fi-FI" sz="2400" dirty="0" err="1" smtClean="0">
                <a:latin typeface="Helvetica" panose="020B0604020202020204" pitchFamily="34" charset="0"/>
                <a:cs typeface="Helvetica" panose="020B0604020202020204" pitchFamily="34" charset="0"/>
              </a:rPr>
              <a:t>total</a:t>
            </a:r>
            <a:r>
              <a:rPr lang="fi-FI" sz="2400" dirty="0" smtClean="0">
                <a:latin typeface="Helvetica" panose="020B0604020202020204" pitchFamily="34" charset="0"/>
                <a:cs typeface="Helvetica" panose="020B0604020202020204" pitchFamily="34" charset="0"/>
              </a:rPr>
              <a:t> PTSD </a:t>
            </a:r>
            <a:r>
              <a:rPr lang="fi-FI" sz="2400" dirty="0" err="1" smtClean="0">
                <a:latin typeface="Helvetica" panose="020B0604020202020204" pitchFamily="34" charset="0"/>
                <a:cs typeface="Helvetica" panose="020B0604020202020204" pitchFamily="34" charset="0"/>
              </a:rPr>
              <a:t>symptoms</a:t>
            </a:r>
            <a:r>
              <a:rPr lang="fi-FI" sz="2400" dirty="0" smtClean="0">
                <a:latin typeface="Helvetica" panose="020B0604020202020204" pitchFamily="34" charset="0"/>
                <a:cs typeface="Helvetica" panose="020B0604020202020204" pitchFamily="34" charset="0"/>
              </a:rPr>
              <a:t>, </a:t>
            </a:r>
            <a:r>
              <a:rPr lang="fi-FI" sz="2400" dirty="0" err="1" smtClean="0">
                <a:latin typeface="Helvetica" panose="020B0604020202020204" pitchFamily="34" charset="0"/>
                <a:cs typeface="Helvetica" panose="020B0604020202020204" pitchFamily="34" charset="0"/>
              </a:rPr>
              <a:t>Intrusions</a:t>
            </a:r>
            <a:r>
              <a:rPr lang="fi-FI" sz="2400" dirty="0" smtClean="0">
                <a:latin typeface="Helvetica" panose="020B0604020202020204" pitchFamily="34" charset="0"/>
                <a:cs typeface="Helvetica" panose="020B0604020202020204" pitchFamily="34" charset="0"/>
              </a:rPr>
              <a:t>, </a:t>
            </a:r>
            <a:r>
              <a:rPr lang="fi-FI" sz="2400" dirty="0" err="1" smtClean="0">
                <a:latin typeface="Helvetica" panose="020B0604020202020204" pitchFamily="34" charset="0"/>
                <a:cs typeface="Helvetica" panose="020B0604020202020204" pitchFamily="34" charset="0"/>
              </a:rPr>
              <a:t>Avoidance</a:t>
            </a:r>
            <a:r>
              <a:rPr lang="fi-FI" sz="2400" dirty="0" smtClean="0">
                <a:latin typeface="Helvetica" panose="020B0604020202020204" pitchFamily="34" charset="0"/>
                <a:cs typeface="Helvetica" panose="020B0604020202020204" pitchFamily="34" charset="0"/>
              </a:rPr>
              <a:t> and </a:t>
            </a:r>
            <a:r>
              <a:rPr lang="fi-FI" sz="2400" dirty="0" err="1" smtClean="0">
                <a:latin typeface="Helvetica" panose="020B0604020202020204" pitchFamily="34" charset="0"/>
                <a:cs typeface="Helvetica" panose="020B0604020202020204" pitchFamily="34" charset="0"/>
              </a:rPr>
              <a:t>Arousal</a:t>
            </a:r>
            <a:r>
              <a:rPr lang="fi-FI" sz="2400" dirty="0" smtClean="0">
                <a:latin typeface="Helvetica" panose="020B0604020202020204" pitchFamily="34" charset="0"/>
                <a:cs typeface="Helvetica" panose="020B0604020202020204" pitchFamily="34" charset="0"/>
              </a:rPr>
              <a:t> at </a:t>
            </a:r>
            <a:r>
              <a:rPr lang="fi-FI" sz="2400" dirty="0" err="1" smtClean="0">
                <a:latin typeface="Helvetica" panose="020B0604020202020204" pitchFamily="34" charset="0"/>
                <a:cs typeface="Helvetica" panose="020B0604020202020204" pitchFamily="34" charset="0"/>
              </a:rPr>
              <a:t>pre</a:t>
            </a:r>
            <a:r>
              <a:rPr lang="fi-FI" sz="2400" dirty="0" smtClean="0">
                <a:latin typeface="Helvetica" panose="020B0604020202020204" pitchFamily="34" charset="0"/>
                <a:cs typeface="Helvetica" panose="020B0604020202020204" pitchFamily="34" charset="0"/>
              </a:rPr>
              <a:t>- and </a:t>
            </a:r>
            <a:r>
              <a:rPr lang="fi-FI" sz="2400" dirty="0" err="1" smtClean="0">
                <a:latin typeface="Helvetica" panose="020B0604020202020204" pitchFamily="34" charset="0"/>
                <a:cs typeface="Helvetica" panose="020B0604020202020204" pitchFamily="34" charset="0"/>
              </a:rPr>
              <a:t>post-test</a:t>
            </a:r>
            <a:r>
              <a:rPr lang="fi-FI" sz="2400" dirty="0" smtClean="0">
                <a:latin typeface="Helvetica" panose="020B0604020202020204" pitchFamily="34" charset="0"/>
                <a:cs typeface="Helvetica" panose="020B0604020202020204" pitchFamily="34" charset="0"/>
              </a:rPr>
              <a:t>.</a:t>
            </a:r>
          </a:p>
          <a:p>
            <a:pPr marL="0" indent="0">
              <a:lnSpc>
                <a:spcPct val="100000"/>
              </a:lnSpc>
              <a:buNone/>
            </a:pPr>
            <a:endParaRPr lang="en-US" sz="2400" b="1" dirty="0" smtClean="0">
              <a:latin typeface="Helvetica" panose="020B0604020202020204" pitchFamily="34" charset="0"/>
              <a:cs typeface="Helvetica" panose="020B0604020202020204" pitchFamily="34" charset="0"/>
            </a:endParaRPr>
          </a:p>
          <a:p>
            <a:pPr marL="0" indent="0" algn="just">
              <a:lnSpc>
                <a:spcPct val="100000"/>
              </a:lnSpc>
              <a:spcBef>
                <a:spcPts val="0"/>
              </a:spcBef>
              <a:buNone/>
            </a:pPr>
            <a:r>
              <a:rPr lang="en-US" sz="2600" b="1" dirty="0" smtClean="0">
                <a:latin typeface="Helvetica" panose="020B0604020202020204" pitchFamily="34" charset="0"/>
                <a:cs typeface="Helvetica" panose="020B0604020202020204" pitchFamily="34" charset="0"/>
              </a:rPr>
              <a:t>Discussion                                                                                                                                                       </a:t>
            </a:r>
            <a:endParaRPr lang="en-US" sz="2600" dirty="0" smtClean="0">
              <a:latin typeface="Helvetica" panose="020B0604020202020204" pitchFamily="34" charset="0"/>
              <a:cs typeface="Helvetica" panose="020B0604020202020204" pitchFamily="34" charset="0"/>
            </a:endParaRPr>
          </a:p>
        </p:txBody>
      </p:sp>
      <p:sp>
        <p:nvSpPr>
          <p:cNvPr id="16" name="TextBox 14">
            <a:extLst>
              <a:ext uri="{FF2B5EF4-FFF2-40B4-BE49-F238E27FC236}">
                <a16:creationId xmlns:a16="http://schemas.microsoft.com/office/drawing/2014/main" id="{96482D73-03F0-43FB-8C9A-29E6DA35E5CF}"/>
              </a:ext>
            </a:extLst>
          </p:cNvPr>
          <p:cNvSpPr txBox="1"/>
          <p:nvPr/>
        </p:nvSpPr>
        <p:spPr>
          <a:xfrm>
            <a:off x="3574051" y="6004560"/>
            <a:ext cx="28781113" cy="4278094"/>
          </a:xfrm>
          <a:prstGeom prst="rect">
            <a:avLst/>
          </a:prstGeom>
          <a:noFill/>
          <a:ln>
            <a:noFill/>
          </a:ln>
        </p:spPr>
        <p:txBody>
          <a:bodyPr wrap="square" rtlCol="0">
            <a:spAutoFit/>
          </a:bodyPr>
          <a:lstStyle/>
          <a:p>
            <a:pPr algn="ctr"/>
            <a:r>
              <a:rPr lang="fi-FI" sz="9600" dirty="0" err="1" smtClean="0"/>
              <a:t>Treating</a:t>
            </a:r>
            <a:r>
              <a:rPr lang="fi-FI" sz="9600" dirty="0" smtClean="0"/>
              <a:t> </a:t>
            </a:r>
            <a:r>
              <a:rPr lang="fi-FI" sz="9600" dirty="0" err="1"/>
              <a:t>Children</a:t>
            </a:r>
            <a:r>
              <a:rPr lang="fi-FI" sz="9600" dirty="0"/>
              <a:t> </a:t>
            </a:r>
            <a:r>
              <a:rPr lang="fi-FI" sz="9600" dirty="0" err="1"/>
              <a:t>with</a:t>
            </a:r>
            <a:r>
              <a:rPr lang="fi-FI" sz="9600" dirty="0"/>
              <a:t> </a:t>
            </a:r>
            <a:r>
              <a:rPr lang="fi-FI" sz="9600" dirty="0" err="1"/>
              <a:t>Multiple</a:t>
            </a:r>
            <a:r>
              <a:rPr lang="fi-FI" sz="9600" dirty="0"/>
              <a:t> </a:t>
            </a:r>
            <a:r>
              <a:rPr lang="fi-FI" sz="9600" dirty="0" err="1"/>
              <a:t>Traumas</a:t>
            </a:r>
            <a:r>
              <a:rPr lang="fi-FI" sz="9600" dirty="0"/>
              <a:t> – A </a:t>
            </a:r>
            <a:r>
              <a:rPr lang="fi-FI" sz="9600" dirty="0" err="1"/>
              <a:t>Randomized</a:t>
            </a:r>
            <a:r>
              <a:rPr lang="fi-FI" sz="9600" dirty="0"/>
              <a:t> </a:t>
            </a:r>
            <a:r>
              <a:rPr lang="fi-FI" sz="9600" dirty="0" err="1"/>
              <a:t>Controlled</a:t>
            </a:r>
            <a:r>
              <a:rPr lang="fi-FI" sz="9600" dirty="0"/>
              <a:t> Trial in </a:t>
            </a:r>
            <a:r>
              <a:rPr lang="fi-FI" sz="9600" dirty="0" err="1"/>
              <a:t>Pragmatic</a:t>
            </a:r>
            <a:r>
              <a:rPr lang="fi-FI" sz="9600" dirty="0"/>
              <a:t> Clinical </a:t>
            </a:r>
            <a:r>
              <a:rPr lang="fi-FI" sz="9600" dirty="0" err="1"/>
              <a:t>Setting</a:t>
            </a:r>
            <a:r>
              <a:rPr lang="fi-FI" sz="9600" dirty="0"/>
              <a:t> </a:t>
            </a:r>
            <a:endParaRPr lang="fi-FI" sz="9600" dirty="0" smtClean="0"/>
          </a:p>
          <a:p>
            <a:pPr algn="ctr"/>
            <a:r>
              <a:rPr lang="en-US" sz="4000" dirty="0" smtClean="0"/>
              <a:t>Kirsi </a:t>
            </a:r>
            <a:r>
              <a:rPr lang="en-US" sz="4000" dirty="0"/>
              <a:t>Peltonen, </a:t>
            </a:r>
            <a:r>
              <a:rPr lang="en-US" sz="4000" dirty="0" err="1"/>
              <a:t>Ph.D</a:t>
            </a:r>
            <a:r>
              <a:rPr lang="en-US" sz="4000" dirty="0"/>
              <a:t>, </a:t>
            </a:r>
            <a:r>
              <a:rPr lang="en-US" sz="4000" dirty="0" smtClean="0"/>
              <a:t>&amp; </a:t>
            </a:r>
            <a:r>
              <a:rPr lang="fr-FR" sz="4000" dirty="0"/>
              <a:t>Samuli Kangaslampi, MA, </a:t>
            </a:r>
            <a:r>
              <a:rPr lang="en-US" sz="4000" dirty="0" smtClean="0"/>
              <a:t>University </a:t>
            </a:r>
            <a:r>
              <a:rPr lang="en-US" sz="4000" dirty="0"/>
              <a:t>of </a:t>
            </a:r>
            <a:r>
              <a:rPr lang="en-US" sz="4000" dirty="0" smtClean="0"/>
              <a:t>Tampere, Finland</a:t>
            </a:r>
            <a:endParaRPr lang="en-US" sz="4000" dirty="0"/>
          </a:p>
          <a:p>
            <a:pPr algn="ctr"/>
            <a:r>
              <a:rPr lang="fi-FI" sz="4000" dirty="0" err="1" smtClean="0"/>
              <a:t>Reasearch</a:t>
            </a:r>
            <a:r>
              <a:rPr lang="fi-FI" sz="4000" dirty="0" smtClean="0"/>
              <a:t> </a:t>
            </a:r>
            <a:r>
              <a:rPr lang="fi-FI" sz="4000" dirty="0" err="1" smtClean="0"/>
              <a:t>group</a:t>
            </a:r>
            <a:r>
              <a:rPr lang="fi-FI" sz="4000" dirty="0" smtClean="0"/>
              <a:t> </a:t>
            </a:r>
            <a:r>
              <a:rPr lang="fi-FI" sz="4000" dirty="0" err="1"/>
              <a:t>website</a:t>
            </a:r>
            <a:r>
              <a:rPr lang="fi-FI" sz="4000" dirty="0"/>
              <a:t>: https://research.uta.fi/tasa-en/, </a:t>
            </a:r>
            <a:r>
              <a:rPr lang="fi-FI" sz="4000" dirty="0" err="1"/>
              <a:t>Contact</a:t>
            </a:r>
            <a:r>
              <a:rPr lang="fi-FI" sz="4000" dirty="0"/>
              <a:t>: </a:t>
            </a:r>
            <a:r>
              <a:rPr lang="fi-FI" sz="4000" dirty="0" smtClean="0"/>
              <a:t>kirsi.peltonen@uta.fi</a:t>
            </a:r>
            <a:endParaRPr lang="fi-FI" sz="4000" dirty="0"/>
          </a:p>
        </p:txBody>
      </p:sp>
      <p:sp>
        <p:nvSpPr>
          <p:cNvPr id="15" name="Suorakulmio 14">
            <a:extLst>
              <a:ext uri="{FF2B5EF4-FFF2-40B4-BE49-F238E27FC236}">
                <a16:creationId xmlns:a16="http://schemas.microsoft.com/office/drawing/2014/main" id="{448C1441-3C01-49AA-9B14-E25E2A23DE8B}"/>
              </a:ext>
            </a:extLst>
          </p:cNvPr>
          <p:cNvSpPr/>
          <p:nvPr/>
        </p:nvSpPr>
        <p:spPr>
          <a:xfrm>
            <a:off x="24175796" y="33923113"/>
            <a:ext cx="10535402" cy="1130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Helvetica" panose="020B0604020202020204" pitchFamily="34" charset="0"/>
                <a:cs typeface="Helvetica" panose="020B0604020202020204" pitchFamily="34" charset="0"/>
              </a:rPr>
              <a:t>Acknowledgements</a:t>
            </a:r>
          </a:p>
          <a:p>
            <a:r>
              <a:rPr lang="en-US" sz="2400" dirty="0">
                <a:latin typeface="Helvetica" panose="020B0604020202020204" pitchFamily="34" charset="0"/>
                <a:cs typeface="Helvetica" panose="020B0604020202020204" pitchFamily="34" charset="0"/>
              </a:rPr>
              <a:t>This project is funded </a:t>
            </a:r>
            <a:r>
              <a:rPr lang="en-US" sz="2400" dirty="0" smtClean="0">
                <a:latin typeface="Helvetica" panose="020B0604020202020204" pitchFamily="34" charset="0"/>
                <a:cs typeface="Helvetica" panose="020B0604020202020204" pitchFamily="34" charset="0"/>
              </a:rPr>
              <a:t>by </a:t>
            </a:r>
            <a:r>
              <a:rPr lang="en-US" sz="2400" dirty="0">
                <a:latin typeface="Helvetica" panose="020B0604020202020204" pitchFamily="34" charset="0"/>
                <a:cs typeface="Helvetica" panose="020B0604020202020204" pitchFamily="34" charset="0"/>
              </a:rPr>
              <a:t>Academy of Finland.</a:t>
            </a:r>
            <a:endParaRPr lang="fi-FI" sz="2400" dirty="0">
              <a:latin typeface="Helvetica" panose="020B0604020202020204" pitchFamily="34" charset="0"/>
              <a:cs typeface="Helvetica" panose="020B0604020202020204" pitchFamily="34" charset="0"/>
            </a:endParaRPr>
          </a:p>
        </p:txBody>
      </p:sp>
      <p:pic>
        <p:nvPicPr>
          <p:cNvPr id="18" name="Picture 17"/>
          <p:cNvPicPr>
            <a:picLocks noChangeAspect="1"/>
          </p:cNvPicPr>
          <p:nvPr/>
        </p:nvPicPr>
        <p:blipFill>
          <a:blip r:embed="rId4"/>
          <a:stretch>
            <a:fillRect/>
          </a:stretch>
        </p:blipFill>
        <p:spPr>
          <a:xfrm>
            <a:off x="12827081" y="17376222"/>
            <a:ext cx="8040834" cy="11133463"/>
          </a:xfrm>
          <a:prstGeom prst="rect">
            <a:avLst/>
          </a:prstGeom>
          <a:solidFill>
            <a:schemeClr val="bg1"/>
          </a:solidFill>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4354" y="30142543"/>
            <a:ext cx="10631782" cy="4911439"/>
          </a:xfrm>
          <a:prstGeom prst="rect">
            <a:avLst/>
          </a:prstGeom>
        </p:spPr>
      </p:pic>
      <p:sp>
        <p:nvSpPr>
          <p:cNvPr id="22" name="Rectangle 21"/>
          <p:cNvSpPr/>
          <p:nvPr/>
        </p:nvSpPr>
        <p:spPr>
          <a:xfrm>
            <a:off x="12689643" y="28808765"/>
            <a:ext cx="2255133" cy="492443"/>
          </a:xfrm>
          <a:prstGeom prst="rect">
            <a:avLst/>
          </a:prstGeom>
        </p:spPr>
        <p:txBody>
          <a:bodyPr wrap="square">
            <a:spAutoFit/>
          </a:bodyPr>
          <a:lstStyle/>
          <a:p>
            <a:pPr>
              <a:spcBef>
                <a:spcPts val="3028"/>
              </a:spcBef>
            </a:pPr>
            <a:r>
              <a:rPr lang="en-US" sz="2600" b="1" dirty="0" smtClean="0">
                <a:latin typeface="Helvetica" panose="020B0604020202020204" pitchFamily="34" charset="0"/>
                <a:cs typeface="Helvetica" panose="020B0604020202020204" pitchFamily="34" charset="0"/>
              </a:rPr>
              <a:t>Measures</a:t>
            </a:r>
            <a:endParaRPr lang="en-US" sz="2600" b="1" dirty="0">
              <a:latin typeface="Helvetica" panose="020B0604020202020204" pitchFamily="34" charset="0"/>
              <a:cs typeface="Helvetica" panose="020B0604020202020204" pitchFamily="34" charset="0"/>
            </a:endParaRPr>
          </a:p>
        </p:txBody>
      </p:sp>
      <p:sp>
        <p:nvSpPr>
          <p:cNvPr id="23" name="Rectangle 22"/>
          <p:cNvSpPr/>
          <p:nvPr/>
        </p:nvSpPr>
        <p:spPr>
          <a:xfrm>
            <a:off x="12689643" y="29301208"/>
            <a:ext cx="10549928" cy="6093976"/>
          </a:xfrm>
          <a:prstGeom prst="rect">
            <a:avLst/>
          </a:prstGeom>
        </p:spPr>
        <p:txBody>
          <a:bodyPr wrap="square">
            <a:spAutoFit/>
          </a:bodyPr>
          <a:lstStyle/>
          <a:p>
            <a:pPr algn="just"/>
            <a:r>
              <a:rPr lang="en-GB" sz="2600" i="1" dirty="0" smtClean="0">
                <a:latin typeface="Helvetica" panose="020B0604020202020204" pitchFamily="34" charset="0"/>
                <a:cs typeface="Helvetica" panose="020B0604020202020204" pitchFamily="34" charset="0"/>
              </a:rPr>
              <a:t>PTSD symptoms </a:t>
            </a:r>
            <a:r>
              <a:rPr lang="en-GB" sz="2600" dirty="0">
                <a:latin typeface="Helvetica" panose="020B0604020202020204" pitchFamily="34" charset="0"/>
                <a:cs typeface="Helvetica" panose="020B0604020202020204" pitchFamily="34" charset="0"/>
              </a:rPr>
              <a:t>were measured by the </a:t>
            </a:r>
            <a:r>
              <a:rPr lang="en-GB" sz="2600" dirty="0" smtClean="0">
                <a:latin typeface="Helvetica" panose="020B0604020202020204" pitchFamily="34" charset="0"/>
                <a:cs typeface="Helvetica" panose="020B0604020202020204" pitchFamily="34" charset="0"/>
              </a:rPr>
              <a:t>Children's </a:t>
            </a:r>
            <a:r>
              <a:rPr lang="en-GB" sz="2600" dirty="0">
                <a:latin typeface="Helvetica" panose="020B0604020202020204" pitchFamily="34" charset="0"/>
                <a:cs typeface="Helvetica" panose="020B0604020202020204" pitchFamily="34" charset="0"/>
              </a:rPr>
              <a:t>Revised Impact of Event </a:t>
            </a:r>
            <a:r>
              <a:rPr lang="en-GB" sz="2600" dirty="0" smtClean="0">
                <a:latin typeface="Helvetica" panose="020B0604020202020204" pitchFamily="34" charset="0"/>
                <a:cs typeface="Helvetica" panose="020B0604020202020204" pitchFamily="34" charset="0"/>
              </a:rPr>
              <a:t>Scale (CRIES</a:t>
            </a:r>
            <a:r>
              <a:rPr lang="en-GB" sz="2600" dirty="0">
                <a:latin typeface="Helvetica" panose="020B0604020202020204" pitchFamily="34" charset="0"/>
                <a:cs typeface="Helvetica" panose="020B0604020202020204" pitchFamily="34" charset="0"/>
              </a:rPr>
              <a:t>; </a:t>
            </a:r>
            <a:r>
              <a:rPr lang="en-US" sz="2600" dirty="0">
                <a:latin typeface="Helvetica" panose="020B0604020202020204" pitchFamily="34" charset="0"/>
                <a:cs typeface="Helvetica" panose="020B0604020202020204" pitchFamily="34" charset="0"/>
              </a:rPr>
              <a:t>Horowitz, 1986; Smith, et al.,2003</a:t>
            </a:r>
            <a:r>
              <a:rPr lang="en-US" sz="2600" dirty="0" smtClean="0">
                <a:latin typeface="Helvetica" panose="020B0604020202020204" pitchFamily="34" charset="0"/>
                <a:cs typeface="Helvetica" panose="020B0604020202020204" pitchFamily="34" charset="0"/>
              </a:rPr>
              <a:t>)</a:t>
            </a:r>
            <a:r>
              <a:rPr lang="en-GB" sz="2600" dirty="0" smtClean="0">
                <a:latin typeface="Helvetica" panose="020B0604020202020204" pitchFamily="34" charset="0"/>
                <a:cs typeface="Helvetica" panose="020B0604020202020204" pitchFamily="34" charset="0"/>
              </a:rPr>
              <a:t>.The </a:t>
            </a:r>
            <a:r>
              <a:rPr lang="en-GB" sz="2600" dirty="0">
                <a:latin typeface="Helvetica" panose="020B0604020202020204" pitchFamily="34" charset="0"/>
                <a:cs typeface="Helvetica" panose="020B0604020202020204" pitchFamily="34" charset="0"/>
              </a:rPr>
              <a:t>reliabilities </a:t>
            </a:r>
            <a:r>
              <a:rPr lang="en-GB" sz="2600" dirty="0" smtClean="0">
                <a:latin typeface="Helvetica" panose="020B0604020202020204" pitchFamily="34" charset="0"/>
                <a:cs typeface="Helvetica" panose="020B0604020202020204" pitchFamily="34" charset="0"/>
              </a:rPr>
              <a:t>were: </a:t>
            </a:r>
            <a:r>
              <a:rPr lang="en-GB" sz="2600" dirty="0">
                <a:latin typeface="Helvetica" panose="020B0604020202020204" pitchFamily="34" charset="0"/>
                <a:cs typeface="Helvetica" panose="020B0604020202020204" pitchFamily="34" charset="0"/>
              </a:rPr>
              <a:t>PTSD Total </a:t>
            </a:r>
            <a:r>
              <a:rPr lang="en-GB" sz="2600" dirty="0" smtClean="0">
                <a:latin typeface="Helvetica" panose="020B0604020202020204" pitchFamily="34" charset="0"/>
                <a:cs typeface="Helvetica" panose="020B0604020202020204" pitchFamily="34" charset="0"/>
              </a:rPr>
              <a:t>score: α </a:t>
            </a:r>
            <a:r>
              <a:rPr lang="en-GB" sz="2600" dirty="0">
                <a:latin typeface="Helvetica" panose="020B0604020202020204" pitchFamily="34" charset="0"/>
                <a:cs typeface="Helvetica" panose="020B0604020202020204" pitchFamily="34" charset="0"/>
              </a:rPr>
              <a:t>= .81 at T1 and α = .86 at </a:t>
            </a:r>
            <a:r>
              <a:rPr lang="en-GB" sz="2600" dirty="0" smtClean="0">
                <a:latin typeface="Helvetica" panose="020B0604020202020204" pitchFamily="34" charset="0"/>
                <a:cs typeface="Helvetica" panose="020B0604020202020204" pitchFamily="34" charset="0"/>
              </a:rPr>
              <a:t>T3,  Intrusions: α </a:t>
            </a:r>
            <a:r>
              <a:rPr lang="en-GB" sz="2600" dirty="0">
                <a:latin typeface="Helvetica" panose="020B0604020202020204" pitchFamily="34" charset="0"/>
                <a:cs typeface="Helvetica" panose="020B0604020202020204" pitchFamily="34" charset="0"/>
              </a:rPr>
              <a:t>= .64 at T1 and α = .83 at </a:t>
            </a:r>
            <a:r>
              <a:rPr lang="en-GB" sz="2600" dirty="0" smtClean="0">
                <a:latin typeface="Helvetica" panose="020B0604020202020204" pitchFamily="34" charset="0"/>
                <a:cs typeface="Helvetica" panose="020B0604020202020204" pitchFamily="34" charset="0"/>
              </a:rPr>
              <a:t>T3, Avoidance: </a:t>
            </a:r>
            <a:r>
              <a:rPr lang="en-GB" sz="2600" dirty="0">
                <a:latin typeface="Helvetica" panose="020B0604020202020204" pitchFamily="34" charset="0"/>
                <a:cs typeface="Helvetica" panose="020B0604020202020204" pitchFamily="34" charset="0"/>
              </a:rPr>
              <a:t>α = .74 at T1 and α = .80 at </a:t>
            </a:r>
            <a:r>
              <a:rPr lang="en-GB" sz="2600" dirty="0" smtClean="0">
                <a:latin typeface="Helvetica" panose="020B0604020202020204" pitchFamily="34" charset="0"/>
                <a:cs typeface="Helvetica" panose="020B0604020202020204" pitchFamily="34" charset="0"/>
              </a:rPr>
              <a:t>T3, Arousal:  </a:t>
            </a:r>
            <a:r>
              <a:rPr lang="en-GB" sz="2600" dirty="0">
                <a:latin typeface="Helvetica" panose="020B0604020202020204" pitchFamily="34" charset="0"/>
                <a:cs typeface="Helvetica" panose="020B0604020202020204" pitchFamily="34" charset="0"/>
              </a:rPr>
              <a:t>α = .76 at T1 and α = .83 at </a:t>
            </a:r>
            <a:r>
              <a:rPr lang="en-GB" sz="2600" dirty="0" smtClean="0">
                <a:latin typeface="Helvetica" panose="020B0604020202020204" pitchFamily="34" charset="0"/>
                <a:cs typeface="Helvetica" panose="020B0604020202020204" pitchFamily="34" charset="0"/>
              </a:rPr>
              <a:t>T3 </a:t>
            </a:r>
            <a:endParaRPr lang="fi-FI" sz="2600" dirty="0">
              <a:latin typeface="Helvetica" panose="020B0604020202020204" pitchFamily="34" charset="0"/>
              <a:cs typeface="Helvetica" panose="020B0604020202020204" pitchFamily="34" charset="0"/>
            </a:endParaRPr>
          </a:p>
          <a:p>
            <a:pPr algn="just"/>
            <a:r>
              <a:rPr lang="en-GB" sz="2600" i="1" dirty="0">
                <a:latin typeface="Helvetica" panose="020B0604020202020204" pitchFamily="34" charset="0"/>
                <a:cs typeface="Helvetica" panose="020B0604020202020204" pitchFamily="34" charset="0"/>
              </a:rPr>
              <a:t>Depressive symptoms w</a:t>
            </a:r>
            <a:r>
              <a:rPr lang="en-GB" sz="2600" dirty="0">
                <a:latin typeface="Helvetica" panose="020B0604020202020204" pitchFamily="34" charset="0"/>
                <a:cs typeface="Helvetica" panose="020B0604020202020204" pitchFamily="34" charset="0"/>
              </a:rPr>
              <a:t>ere measured by the Depression Self-Rating Scale for Children (DSRS; </a:t>
            </a:r>
            <a:r>
              <a:rPr lang="en-GB" sz="2600" dirty="0" err="1">
                <a:latin typeface="Helvetica" panose="020B0604020202020204" pitchFamily="34" charset="0"/>
                <a:cs typeface="Helvetica" panose="020B0604020202020204" pitchFamily="34" charset="0"/>
              </a:rPr>
              <a:t>Birleson</a:t>
            </a:r>
            <a:r>
              <a:rPr lang="en-GB" sz="2600" dirty="0">
                <a:latin typeface="Helvetica" panose="020B0604020202020204" pitchFamily="34" charset="0"/>
                <a:cs typeface="Helvetica" panose="020B0604020202020204" pitchFamily="34" charset="0"/>
              </a:rPr>
              <a:t> et al., 1987). The reliabilities were α = .89 at T1 and α = .89 at T3.</a:t>
            </a:r>
            <a:endParaRPr lang="fi-FI" sz="2600" dirty="0">
              <a:latin typeface="Helvetica" panose="020B0604020202020204" pitchFamily="34" charset="0"/>
              <a:cs typeface="Helvetica" panose="020B0604020202020204" pitchFamily="34" charset="0"/>
            </a:endParaRPr>
          </a:p>
          <a:p>
            <a:pPr algn="just"/>
            <a:r>
              <a:rPr lang="en-GB" sz="2600" i="1" dirty="0">
                <a:latin typeface="Helvetica" panose="020B0604020202020204" pitchFamily="34" charset="0"/>
                <a:cs typeface="Helvetica" panose="020B0604020202020204" pitchFamily="34" charset="0"/>
              </a:rPr>
              <a:t>Individual Resilience </a:t>
            </a:r>
            <a:r>
              <a:rPr lang="en-GB" sz="2600" dirty="0">
                <a:latin typeface="Helvetica" panose="020B0604020202020204" pitchFamily="34" charset="0"/>
                <a:cs typeface="Helvetica" panose="020B0604020202020204" pitchFamily="34" charset="0"/>
              </a:rPr>
              <a:t>was measured by the questionnaire developed for this study, Reliability </a:t>
            </a:r>
            <a:r>
              <a:rPr lang="en-GB" sz="2600" dirty="0" smtClean="0">
                <a:latin typeface="Helvetica" panose="020B0604020202020204" pitchFamily="34" charset="0"/>
                <a:cs typeface="Helvetica" panose="020B0604020202020204" pitchFamily="34" charset="0"/>
              </a:rPr>
              <a:t>was </a:t>
            </a:r>
            <a:r>
              <a:rPr lang="en-GB" sz="2600" dirty="0">
                <a:latin typeface="Helvetica" panose="020B0604020202020204" pitchFamily="34" charset="0"/>
                <a:cs typeface="Helvetica" panose="020B0604020202020204" pitchFamily="34" charset="0"/>
              </a:rPr>
              <a:t>α = .89 at T1 and α = .75 at T3.</a:t>
            </a:r>
            <a:endParaRPr lang="fi-FI" sz="2600" dirty="0">
              <a:latin typeface="Helvetica" panose="020B0604020202020204" pitchFamily="34" charset="0"/>
              <a:cs typeface="Helvetica" panose="020B0604020202020204" pitchFamily="34" charset="0"/>
            </a:endParaRPr>
          </a:p>
          <a:p>
            <a:pPr algn="just"/>
            <a:r>
              <a:rPr lang="en-GB" sz="2600" i="1" dirty="0">
                <a:latin typeface="Helvetica" panose="020B0604020202020204" pitchFamily="34" charset="0"/>
                <a:cs typeface="Helvetica" panose="020B0604020202020204" pitchFamily="34" charset="0"/>
              </a:rPr>
              <a:t>Psychological </a:t>
            </a:r>
            <a:r>
              <a:rPr lang="en-GB" sz="2600" i="1" dirty="0" smtClean="0">
                <a:latin typeface="Helvetica" panose="020B0604020202020204" pitchFamily="34" charset="0"/>
                <a:cs typeface="Helvetica" panose="020B0604020202020204" pitchFamily="34" charset="0"/>
              </a:rPr>
              <a:t>distress </a:t>
            </a:r>
            <a:r>
              <a:rPr lang="en-GB" sz="2600" dirty="0" smtClean="0">
                <a:latin typeface="Helvetica" panose="020B0604020202020204" pitchFamily="34" charset="0"/>
                <a:cs typeface="Helvetica" panose="020B0604020202020204" pitchFamily="34" charset="0"/>
              </a:rPr>
              <a:t>was </a:t>
            </a:r>
            <a:r>
              <a:rPr lang="en-GB" sz="2600" dirty="0">
                <a:latin typeface="Helvetica" panose="020B0604020202020204" pitchFamily="34" charset="0"/>
                <a:cs typeface="Helvetica" panose="020B0604020202020204" pitchFamily="34" charset="0"/>
              </a:rPr>
              <a:t>measured </a:t>
            </a:r>
            <a:r>
              <a:rPr lang="en-GB" sz="2600" dirty="0" smtClean="0">
                <a:latin typeface="Helvetica" panose="020B0604020202020204" pitchFamily="34" charset="0"/>
                <a:cs typeface="Helvetica" panose="020B0604020202020204" pitchFamily="34" charset="0"/>
              </a:rPr>
              <a:t>by </a:t>
            </a:r>
            <a:r>
              <a:rPr lang="en-GB" sz="2600" dirty="0">
                <a:latin typeface="Helvetica" panose="020B0604020202020204" pitchFamily="34" charset="0"/>
                <a:cs typeface="Helvetica" panose="020B0604020202020204" pitchFamily="34" charset="0"/>
              </a:rPr>
              <a:t>the Strengths and Difficulties Questionnaire (SDQ; Goodman, 1997). Reliability was α = .82 for children’s self-reports and α = .81 for parents’ reports at T1 and α = .76 for children’s self-reports and α = .83 for parents’ reports at T3.</a:t>
            </a:r>
            <a:endParaRPr lang="fi-FI" sz="2600" dirty="0">
              <a:latin typeface="Helvetica" panose="020B0604020202020204" pitchFamily="34" charset="0"/>
              <a:cs typeface="Helvetica" panose="020B0604020202020204" pitchFamily="34" charset="0"/>
            </a:endParaRPr>
          </a:p>
          <a:p>
            <a:pPr indent="540385" algn="just">
              <a:spcAft>
                <a:spcPts val="600"/>
              </a:spcAft>
            </a:pPr>
            <a:endParaRPr lang="fi-FI" sz="2600" dirty="0">
              <a:solidFill>
                <a:srgbClr val="000000"/>
              </a:solidFill>
              <a:latin typeface="Helvetica" panose="020B0604020202020204" pitchFamily="34" charset="0"/>
              <a:ea typeface="SimSun" panose="02010600030101010101" pitchFamily="2" charset="-122"/>
              <a:cs typeface="Helvetica" panose="020B0604020202020204" pitchFamily="34" charset="0"/>
            </a:endParaRPr>
          </a:p>
        </p:txBody>
      </p:sp>
      <p:pic>
        <p:nvPicPr>
          <p:cNvPr id="24" name="Kuva 4"/>
          <p:cNvPicPr/>
          <p:nvPr/>
        </p:nvPicPr>
        <p:blipFill>
          <a:blip r:embed="rId6"/>
          <a:stretch>
            <a:fillRect/>
          </a:stretch>
        </p:blipFill>
        <p:spPr>
          <a:xfrm>
            <a:off x="24175796" y="21091091"/>
            <a:ext cx="10016233" cy="5753079"/>
          </a:xfrm>
          <a:prstGeom prst="rect">
            <a:avLst/>
          </a:prstGeom>
        </p:spPr>
      </p:pic>
      <p:sp>
        <p:nvSpPr>
          <p:cNvPr id="26" name="Rectangle 25"/>
          <p:cNvSpPr/>
          <p:nvPr/>
        </p:nvSpPr>
        <p:spPr>
          <a:xfrm>
            <a:off x="24161270" y="29411561"/>
            <a:ext cx="10549928" cy="3693319"/>
          </a:xfrm>
          <a:prstGeom prst="rect">
            <a:avLst/>
          </a:prstGeom>
        </p:spPr>
        <p:txBody>
          <a:bodyPr wrap="square">
            <a:spAutoFit/>
          </a:bodyPr>
          <a:lstStyle/>
          <a:p>
            <a:pPr lvl="0" algn="just">
              <a:spcAft>
                <a:spcPts val="0"/>
              </a:spcAft>
            </a:pPr>
            <a:r>
              <a:rPr lang="en-US" sz="2600" dirty="0">
                <a:solidFill>
                  <a:srgbClr val="000000"/>
                </a:solidFill>
                <a:latin typeface="Helvetica" panose="020B0604020202020204" pitchFamily="34" charset="0"/>
                <a:ea typeface="SimSun" panose="02010600030101010101" pitchFamily="2" charset="-122"/>
                <a:cs typeface="Helvetica" panose="020B0604020202020204" pitchFamily="34" charset="0"/>
              </a:rPr>
              <a:t>Despite the shortcomings of the current study, it gives preliminary support for the safety, effectiveness and usefulness of NET among multiply traumatized children and adolescents in clinical settings. Close attention must be paid to the implementation of the new intervention as an everyday tool in health care. We should aim to improve clinicians’ understanding of the safety and limited risks of exposure-based methods and diminish prejudices against such methods. Peer as well as supervisory support is needed when using the method with the first clients.</a:t>
            </a:r>
            <a:endParaRPr lang="fi-FI" sz="2600" dirty="0">
              <a:solidFill>
                <a:srgbClr val="000000"/>
              </a:solidFill>
              <a:latin typeface="Helvetica" panose="020B0604020202020204" pitchFamily="34" charset="0"/>
              <a:ea typeface="SimSun" panose="02010600030101010101" pitchFamily="2" charset="-122"/>
              <a:cs typeface="Helvetica" panose="020B0604020202020204" pitchFamily="34" charset="0"/>
            </a:endParaRPr>
          </a:p>
        </p:txBody>
      </p:sp>
    </p:spTree>
    <p:extLst>
      <p:ext uri="{BB962C8B-B14F-4D97-AF65-F5344CB8AC3E}">
        <p14:creationId xmlns:p14="http://schemas.microsoft.com/office/powerpoint/2010/main" val="4251919282"/>
      </p:ext>
    </p:extLst>
  </p:cSld>
  <p:clrMapOvr>
    <a:masterClrMapping/>
  </p:clrMapOvr>
</p:sld>
</file>

<file path=ppt/theme/theme1.xml><?xml version="1.0" encoding="utf-8"?>
<a:theme xmlns:a="http://schemas.openxmlformats.org/drawingml/2006/main" name="Office Theme">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1307</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SimSun</vt:lpstr>
      <vt:lpstr>Arial</vt:lpstr>
      <vt:lpstr>Calibri</vt:lpstr>
      <vt:lpstr>Calibri Light</vt:lpstr>
      <vt:lpstr>Helvetica</vt:lpstr>
      <vt:lpstr>Office Theme</vt:lpstr>
      <vt:lpstr>PowerPoint Presentation</vt:lpstr>
    </vt:vector>
  </TitlesOfParts>
  <Company>Tampereen yliopisto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Samuli Kangaslampi</dc:creator>
  <cp:lastModifiedBy>Kirsi Peltonen</cp:lastModifiedBy>
  <cp:revision>84</cp:revision>
  <cp:lastPrinted>2016-05-31T07:24:25Z</cp:lastPrinted>
  <dcterms:created xsi:type="dcterms:W3CDTF">2016-05-30T07:09:29Z</dcterms:created>
  <dcterms:modified xsi:type="dcterms:W3CDTF">2018-10-24T17:48:22Z</dcterms:modified>
</cp:coreProperties>
</file>