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png" ContentType="image/png"/>
  <Default Extension="bin" ContentType="application/vnd.openxmlformats-officedocument.presentationml.printerSettings"/>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66" r:id="rId2"/>
    <p:sldId id="294" r:id="rId3"/>
    <p:sldId id="350" r:id="rId4"/>
    <p:sldId id="351" r:id="rId5"/>
    <p:sldId id="302" r:id="rId6"/>
    <p:sldId id="303" r:id="rId7"/>
    <p:sldId id="309" r:id="rId8"/>
    <p:sldId id="329" r:id="rId9"/>
    <p:sldId id="370" r:id="rId10"/>
    <p:sldId id="371" r:id="rId11"/>
    <p:sldId id="373" r:id="rId12"/>
    <p:sldId id="330" r:id="rId13"/>
    <p:sldId id="331" r:id="rId14"/>
    <p:sldId id="332" r:id="rId15"/>
    <p:sldId id="357" r:id="rId16"/>
    <p:sldId id="334" r:id="rId17"/>
    <p:sldId id="335" r:id="rId18"/>
    <p:sldId id="336" r:id="rId19"/>
    <p:sldId id="337" r:id="rId20"/>
    <p:sldId id="319" r:id="rId21"/>
    <p:sldId id="377" r:id="rId22"/>
    <p:sldId id="320" r:id="rId23"/>
    <p:sldId id="360" r:id="rId24"/>
    <p:sldId id="321" r:id="rId25"/>
    <p:sldId id="322" r:id="rId26"/>
    <p:sldId id="323" r:id="rId27"/>
    <p:sldId id="325" r:id="rId28"/>
    <p:sldId id="362" r:id="rId29"/>
    <p:sldId id="358" r:id="rId30"/>
    <p:sldId id="369" r:id="rId31"/>
    <p:sldId id="338" r:id="rId32"/>
    <p:sldId id="340" r:id="rId33"/>
    <p:sldId id="341" r:id="rId34"/>
    <p:sldId id="314" r:id="rId35"/>
    <p:sldId id="343" r:id="rId36"/>
    <p:sldId id="317" r:id="rId37"/>
    <p:sldId id="375" r:id="rId38"/>
    <p:sldId id="318" r:id="rId39"/>
    <p:sldId id="342" r:id="rId40"/>
    <p:sldId id="345" r:id="rId41"/>
    <p:sldId id="364" r:id="rId42"/>
    <p:sldId id="376" r:id="rId43"/>
    <p:sldId id="368" r:id="rId44"/>
  </p:sldIdLst>
  <p:sldSz cx="9144000" cy="6858000" type="screen4x3"/>
  <p:notesSz cx="6781800" cy="98806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6" autoAdjust="0"/>
    <p:restoredTop sz="94683" autoAdjust="0"/>
  </p:normalViewPr>
  <p:slideViewPr>
    <p:cSldViewPr>
      <p:cViewPr varScale="1">
        <p:scale>
          <a:sx n="104" d="100"/>
          <a:sy n="104" d="100"/>
        </p:scale>
        <p:origin x="-184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theme" Target="theme/theme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notesMaster" Target="notesMasters/notesMaster1.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viewProps" Target="viewProps.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handoutMaster" Target="handoutMasters/handoutMaster1.xml"/><Relationship Id="rId35" Type="http://schemas.openxmlformats.org/officeDocument/2006/relationships/slide" Target="slides/slide34.xml"/><Relationship Id="rId51" Type="http://schemas.openxmlformats.org/officeDocument/2006/relationships/tableStyles" Target="tableStyle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printerSettings" Target="printerSettings/printerSettings1.bin"/><Relationship Id="rId48"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3846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sz="quarter" idx="1"/>
          </p:nvPr>
        </p:nvSpPr>
        <p:spPr bwMode="auto">
          <a:xfrm>
            <a:off x="3841750" y="0"/>
            <a:ext cx="293846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0C47B58-30A7-4EFF-AB89-72C365789150}" type="datetimeFigureOut">
              <a:rPr lang="en-US"/>
              <a:pPr>
                <a:defRPr/>
              </a:pPr>
              <a:t>19.9.2012</a:t>
            </a:fld>
            <a:endParaRPr lang="en-US"/>
          </a:p>
        </p:txBody>
      </p:sp>
      <p:sp>
        <p:nvSpPr>
          <p:cNvPr id="41988" name="Rectangle 4"/>
          <p:cNvSpPr>
            <a:spLocks noGrp="1" noChangeArrowheads="1"/>
          </p:cNvSpPr>
          <p:nvPr>
            <p:ph type="ftr" sz="quarter" idx="2"/>
          </p:nvPr>
        </p:nvSpPr>
        <p:spPr bwMode="auto">
          <a:xfrm>
            <a:off x="0" y="9385300"/>
            <a:ext cx="293846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989" name="Rectangle 5"/>
          <p:cNvSpPr>
            <a:spLocks noGrp="1" noChangeArrowheads="1"/>
          </p:cNvSpPr>
          <p:nvPr>
            <p:ph type="sldNum" sz="quarter" idx="3"/>
          </p:nvPr>
        </p:nvSpPr>
        <p:spPr bwMode="auto">
          <a:xfrm>
            <a:off x="3841750" y="9385300"/>
            <a:ext cx="293846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379B6E8-63B9-4EED-AD42-0059A330002B}" type="slidenum">
              <a:rPr lang="en-US"/>
              <a:pPr>
                <a:defRPr/>
              </a:pPr>
              <a:t>‹#›</a:t>
            </a:fld>
            <a:endParaRPr lang="en-US"/>
          </a:p>
        </p:txBody>
      </p:sp>
    </p:spTree>
    <p:extLst>
      <p:ext uri="{BB962C8B-B14F-4D97-AF65-F5344CB8AC3E}">
        <p14:creationId xmlns:p14="http://schemas.microsoft.com/office/powerpoint/2010/main" val="2542117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463"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idx="1"/>
          </p:nvPr>
        </p:nvSpPr>
        <p:spPr>
          <a:xfrm>
            <a:off x="3841750" y="0"/>
            <a:ext cx="2938463" cy="49371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A74C359-A312-4C49-87C1-74526944C9FC}" type="datetimeFigureOut">
              <a:rPr lang="fi-FI"/>
              <a:pPr>
                <a:defRPr/>
              </a:pPr>
              <a:t>19.9.2012</a:t>
            </a:fld>
            <a:endParaRPr lang="fi-FI"/>
          </a:p>
        </p:txBody>
      </p:sp>
      <p:sp>
        <p:nvSpPr>
          <p:cNvPr id="4" name="Slide Image Placeholder 3"/>
          <p:cNvSpPr>
            <a:spLocks noGrp="1" noRot="1" noChangeAspect="1"/>
          </p:cNvSpPr>
          <p:nvPr>
            <p:ph type="sldImg" idx="2"/>
          </p:nvPr>
        </p:nvSpPr>
        <p:spPr>
          <a:xfrm>
            <a:off x="920750" y="741363"/>
            <a:ext cx="4940300" cy="3705225"/>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77863" y="4692650"/>
            <a:ext cx="5426075" cy="444658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a:p>
        </p:txBody>
      </p:sp>
      <p:sp>
        <p:nvSpPr>
          <p:cNvPr id="6" name="Footer Placeholder 5"/>
          <p:cNvSpPr>
            <a:spLocks noGrp="1"/>
          </p:cNvSpPr>
          <p:nvPr>
            <p:ph type="ftr" sz="quarter" idx="4"/>
          </p:nvPr>
        </p:nvSpPr>
        <p:spPr>
          <a:xfrm>
            <a:off x="0" y="9385300"/>
            <a:ext cx="2938463"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i-FI"/>
          </a:p>
        </p:txBody>
      </p:sp>
      <p:sp>
        <p:nvSpPr>
          <p:cNvPr id="7" name="Slide Number Placeholder 6"/>
          <p:cNvSpPr>
            <a:spLocks noGrp="1"/>
          </p:cNvSpPr>
          <p:nvPr>
            <p:ph type="sldNum" sz="quarter" idx="5"/>
          </p:nvPr>
        </p:nvSpPr>
        <p:spPr>
          <a:xfrm>
            <a:off x="3841750" y="9385300"/>
            <a:ext cx="2938463" cy="493713"/>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FA27767-BDCB-41A2-A681-0125F6CF133A}" type="slidenum">
              <a:rPr lang="fi-FI"/>
              <a:pPr>
                <a:defRPr/>
              </a:pPr>
              <a:t>‹#›</a:t>
            </a:fld>
            <a:endParaRPr lang="fi-FI"/>
          </a:p>
        </p:txBody>
      </p:sp>
    </p:spTree>
    <p:extLst>
      <p:ext uri="{BB962C8B-B14F-4D97-AF65-F5344CB8AC3E}">
        <p14:creationId xmlns:p14="http://schemas.microsoft.com/office/powerpoint/2010/main" val="227652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lvl1pPr>
              <a:defRPr/>
            </a:lvl1pPr>
          </a:lstStyle>
          <a:p>
            <a:pPr>
              <a:defRPr/>
            </a:pPr>
            <a:fld id="{7F4F14F3-918B-48AC-90BD-F18EA9598295}"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4D82BE-EBCA-4B5A-8450-DB41D914EB72}" type="slidenum">
              <a:rPr lang="fi-FI"/>
              <a:pPr>
                <a:defRPr/>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5E47ED85-3646-4077-8F87-66F2CC6E54F8}"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EDCE3C-BE51-477D-974B-797678C7EB56}" type="slidenum">
              <a:rPr lang="fi-FI"/>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C30D6CA9-4996-44DB-990B-87886F6134F3}"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EE1289-9932-4960-8A60-66864BD1E3D9}"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lvl1pPr>
              <a:defRPr/>
            </a:lvl1pPr>
          </a:lstStyle>
          <a:p>
            <a:pPr>
              <a:defRPr/>
            </a:pPr>
            <a:fld id="{02D06BE6-1FF5-432C-B479-C656D62A1AB2}"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567443-2342-4978-92C8-77971FE22103}"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CAEEDB-98EE-4928-B2F7-6E8D9CCC0EAC}" type="datetime1">
              <a:rPr lang="fi-FI"/>
              <a:pPr>
                <a:defRPr/>
              </a:pPr>
              <a:t>19.9.2012</a:t>
            </a:fld>
            <a:endParaRPr lang="fi-FI"/>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8384AB-5D76-40E3-9DF2-35172678EA7D}"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3"/>
          <p:cNvSpPr>
            <a:spLocks noGrp="1"/>
          </p:cNvSpPr>
          <p:nvPr>
            <p:ph type="dt" sz="half" idx="10"/>
          </p:nvPr>
        </p:nvSpPr>
        <p:spPr/>
        <p:txBody>
          <a:bodyPr/>
          <a:lstStyle>
            <a:lvl1pPr>
              <a:defRPr/>
            </a:lvl1pPr>
          </a:lstStyle>
          <a:p>
            <a:pPr>
              <a:defRPr/>
            </a:pPr>
            <a:fld id="{770EBFD4-5F73-45AB-A9E1-CDB3E98815AB}" type="datetime1">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B239F8-A913-4BDE-800A-0CE4E9B05A52}"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3"/>
          <p:cNvSpPr>
            <a:spLocks noGrp="1"/>
          </p:cNvSpPr>
          <p:nvPr>
            <p:ph type="dt" sz="half" idx="10"/>
          </p:nvPr>
        </p:nvSpPr>
        <p:spPr/>
        <p:txBody>
          <a:bodyPr/>
          <a:lstStyle>
            <a:lvl1pPr>
              <a:defRPr/>
            </a:lvl1pPr>
          </a:lstStyle>
          <a:p>
            <a:pPr>
              <a:defRPr/>
            </a:pPr>
            <a:fld id="{56AFC98E-C705-4B7D-A839-DD5D0C2FC7A1}" type="datetime1">
              <a:rPr lang="fi-FI"/>
              <a:pPr>
                <a:defRPr/>
              </a:pPr>
              <a:t>19.9.2012</a:t>
            </a:fld>
            <a:endParaRPr lang="fi-FI"/>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E38BF3-B473-45B9-8BF8-A88B9A8F67E1}"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3"/>
          <p:cNvSpPr>
            <a:spLocks noGrp="1"/>
          </p:cNvSpPr>
          <p:nvPr>
            <p:ph type="dt" sz="half" idx="10"/>
          </p:nvPr>
        </p:nvSpPr>
        <p:spPr/>
        <p:txBody>
          <a:bodyPr/>
          <a:lstStyle>
            <a:lvl1pPr>
              <a:defRPr/>
            </a:lvl1pPr>
          </a:lstStyle>
          <a:p>
            <a:pPr>
              <a:defRPr/>
            </a:pPr>
            <a:fld id="{C4115890-64D8-4631-9B88-5E1F232C14CB}" type="datetime1">
              <a:rPr lang="fi-FI"/>
              <a:pPr>
                <a:defRPr/>
              </a:pPr>
              <a:t>19.9.2012</a:t>
            </a:fld>
            <a:endParaRPr lang="fi-FI"/>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9A98A9A-B67E-4768-8546-552D8D19D1DE}"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3595CA-F468-45A6-9807-5D3022367FA6}" type="datetime1">
              <a:rPr lang="fi-FI"/>
              <a:pPr>
                <a:defRPr/>
              </a:pPr>
              <a:t>19.9.2012</a:t>
            </a:fld>
            <a:endParaRPr lang="fi-FI"/>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A2B8E5-6C6C-4AD4-AC27-711C2A50F378}"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1D8076-79A2-4486-9B60-885D31CADBDB}" type="datetime1">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379C7E-5C45-496E-948D-D7BF5CE84AA0}"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87E91D-7AEA-4376-B12F-BA827B59DB97}" type="datetime1">
              <a:rPr lang="fi-FI"/>
              <a:pPr>
                <a:defRPr/>
              </a:pPr>
              <a:t>19.9.2012</a:t>
            </a:fld>
            <a:endParaRPr lang="fi-FI"/>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B2152-F8D5-44D0-991C-BE986C8EFF34}"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i-FI"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0D28465-918B-4884-98BD-F1C18B347403}" type="datetime1">
              <a:rPr lang="fi-FI"/>
              <a:pPr>
                <a:defRPr/>
              </a:pPr>
              <a:t>19.9.2012</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71F7C38-1021-405B-BE52-FEF259F93E70}"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7.xml"/><Relationship Id="rId3"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vmlDrawing" Target="../drawings/vmlDrawing3.vml"/><Relationship Id="rId2" Type="http://schemas.openxmlformats.org/officeDocument/2006/relationships/slideLayout" Target="../slideLayouts/slideLayout7.xml"/><Relationship Id="rId3"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Svetlana.pasti@uta.f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worldaudit.org/democracy.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pPr eaLnBrk="1" hangingPunct="1"/>
            <a:r>
              <a:rPr lang="fi-FI" sz="4000" smtClean="0">
                <a:latin typeface="David"/>
                <a:ea typeface="David"/>
                <a:cs typeface="David"/>
              </a:rPr>
              <a:t>Russian Journalism  </a:t>
            </a:r>
            <a:br>
              <a:rPr lang="fi-FI" sz="4000" smtClean="0">
                <a:latin typeface="David"/>
                <a:ea typeface="David"/>
                <a:cs typeface="David"/>
              </a:rPr>
            </a:br>
            <a:r>
              <a:rPr lang="fi-FI" sz="4000" smtClean="0">
                <a:latin typeface="David"/>
                <a:ea typeface="David"/>
                <a:cs typeface="David"/>
              </a:rPr>
              <a:t>as a Social Lift </a:t>
            </a:r>
            <a:br>
              <a:rPr lang="fi-FI" sz="4000" smtClean="0">
                <a:latin typeface="David"/>
                <a:ea typeface="David"/>
                <a:cs typeface="David"/>
              </a:rPr>
            </a:br>
            <a:endParaRPr lang="fi-FI" sz="4000" smtClean="0">
              <a:latin typeface="David"/>
              <a:ea typeface="David"/>
              <a:cs typeface="David"/>
            </a:endParaRPr>
          </a:p>
        </p:txBody>
      </p:sp>
      <p:sp>
        <p:nvSpPr>
          <p:cNvPr id="15362" name="Subtitle 2"/>
          <p:cNvSpPr>
            <a:spLocks noGrp="1"/>
          </p:cNvSpPr>
          <p:nvPr>
            <p:ph type="subTitle" idx="1"/>
          </p:nvPr>
        </p:nvSpPr>
        <p:spPr/>
        <p:txBody>
          <a:bodyPr/>
          <a:lstStyle/>
          <a:p>
            <a:pPr eaLnBrk="1" hangingPunct="1"/>
            <a:r>
              <a:rPr lang="fi-FI" sz="2400" smtClean="0">
                <a:solidFill>
                  <a:srgbClr val="898989"/>
                </a:solidFill>
                <a:latin typeface="David"/>
                <a:ea typeface="David"/>
                <a:cs typeface="David"/>
              </a:rPr>
              <a:t>Svetlana Pasti, University of Tampere</a:t>
            </a:r>
          </a:p>
          <a:p>
            <a:pPr eaLnBrk="1" hangingPunct="1"/>
            <a:r>
              <a:rPr lang="fi-FI" sz="2800" smtClean="0">
                <a:solidFill>
                  <a:srgbClr val="898989"/>
                </a:solidFill>
                <a:latin typeface="David"/>
                <a:ea typeface="David"/>
                <a:cs typeface="David"/>
              </a:rPr>
              <a:t>10-12 November 2011 MSU</a:t>
            </a:r>
          </a:p>
          <a:p>
            <a:pPr eaLnBrk="1" hangingPunct="1"/>
            <a:r>
              <a:rPr lang="fi-FI" sz="2800" smtClean="0">
                <a:solidFill>
                  <a:srgbClr val="898989"/>
                </a:solidFill>
                <a:latin typeface="David"/>
                <a:ea typeface="David"/>
                <a:cs typeface="David"/>
              </a:rPr>
              <a:t>The 3d International Media Readings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8E23E32-6B9F-486A-A856-98AD75B97E97}" type="slidenum">
              <a:rPr lang="fi-FI" sz="1200">
                <a:solidFill>
                  <a:schemeClr val="tx1">
                    <a:tint val="75000"/>
                  </a:schemeClr>
                </a:solidFill>
                <a:latin typeface="+mn-lt"/>
              </a:rPr>
              <a:pPr algn="r" fontAlgn="auto">
                <a:spcBef>
                  <a:spcPts val="0"/>
                </a:spcBef>
                <a:spcAft>
                  <a:spcPts val="0"/>
                </a:spcAft>
                <a:defRPr/>
              </a:pPr>
              <a:t>10</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B94C991-248E-48C9-8E73-B64B0FF1D197}" type="slidenum">
              <a:rPr lang="fi-FI" sz="1200">
                <a:solidFill>
                  <a:schemeClr val="tx1">
                    <a:tint val="75000"/>
                  </a:schemeClr>
                </a:solidFill>
                <a:latin typeface="+mn-lt"/>
              </a:rPr>
              <a:pPr algn="r" fontAlgn="auto">
                <a:spcBef>
                  <a:spcPts val="0"/>
                </a:spcBef>
                <a:spcAft>
                  <a:spcPts val="0"/>
                </a:spcAft>
                <a:defRPr/>
              </a:pPr>
              <a:t>10</a:t>
            </a:fld>
            <a:endParaRPr lang="fi-FI" sz="1200">
              <a:solidFill>
                <a:schemeClr val="tx1">
                  <a:tint val="75000"/>
                </a:schemeClr>
              </a:solidFill>
              <a:latin typeface="+mn-lt"/>
            </a:endParaRPr>
          </a:p>
        </p:txBody>
      </p:sp>
      <p:sp>
        <p:nvSpPr>
          <p:cNvPr id="24579" name="Rectangle 2"/>
          <p:cNvSpPr>
            <a:spLocks noGrp="1"/>
          </p:cNvSpPr>
          <p:nvPr>
            <p:ph type="title" idx="4294967295"/>
          </p:nvPr>
        </p:nvSpPr>
        <p:spPr/>
        <p:txBody>
          <a:bodyPr/>
          <a:lstStyle/>
          <a:p>
            <a:r>
              <a:rPr lang="en-US" sz="4000" smtClean="0"/>
              <a:t>Change for the worse for last 13 years  </a:t>
            </a:r>
          </a:p>
        </p:txBody>
      </p:sp>
      <p:sp>
        <p:nvSpPr>
          <p:cNvPr id="24580" name="Rectangle 3"/>
          <p:cNvSpPr>
            <a:spLocks noGrp="1"/>
          </p:cNvSpPr>
          <p:nvPr>
            <p:ph type="body" idx="4294967295"/>
          </p:nvPr>
        </p:nvSpPr>
        <p:spPr/>
        <p:txBody>
          <a:bodyPr/>
          <a:lstStyle/>
          <a:p>
            <a:pPr>
              <a:buFontTx/>
              <a:buChar char="•"/>
            </a:pPr>
            <a:r>
              <a:rPr lang="en-GB" smtClean="0"/>
              <a:t>Democracy rank: From place 106 to place 136</a:t>
            </a:r>
          </a:p>
          <a:p>
            <a:pPr>
              <a:buFontTx/>
              <a:buChar char="•"/>
            </a:pPr>
            <a:endParaRPr lang="en-GB" b="1" smtClean="0"/>
          </a:p>
          <a:p>
            <a:r>
              <a:rPr lang="en-GB" smtClean="0"/>
              <a:t>Not Free Media – 131 place (0-150) </a:t>
            </a:r>
          </a:p>
          <a:p>
            <a:endParaRPr lang="en-GB" smtClean="0"/>
          </a:p>
          <a:p>
            <a:r>
              <a:rPr lang="en-US" smtClean="0"/>
              <a:t>C</a:t>
            </a:r>
            <a:r>
              <a:rPr lang="en-GB" smtClean="0"/>
              <a:t>orruption rank:  From place 76 to place 127</a:t>
            </a:r>
          </a:p>
          <a:p>
            <a:endParaRPr lang="en-GB" smtClean="0"/>
          </a:p>
          <a:p>
            <a:endParaRPr lang="en-GB" smtClean="0"/>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589E59C-E2EE-445C-AFDC-4984F131403F}" type="slidenum">
              <a:rPr lang="fi-FI" sz="1200">
                <a:solidFill>
                  <a:schemeClr val="tx1">
                    <a:tint val="75000"/>
                  </a:schemeClr>
                </a:solidFill>
                <a:latin typeface="+mn-lt"/>
              </a:rPr>
              <a:pPr algn="r" fontAlgn="auto">
                <a:spcBef>
                  <a:spcPts val="0"/>
                </a:spcBef>
                <a:spcAft>
                  <a:spcPts val="0"/>
                </a:spcAft>
                <a:defRPr/>
              </a:pPr>
              <a:t>11</a:t>
            </a:fld>
            <a:endParaRPr lang="fi-FI" sz="1200">
              <a:solidFill>
                <a:schemeClr val="tx1">
                  <a:tint val="75000"/>
                </a:schemeClr>
              </a:solidFill>
              <a:latin typeface="+mn-lt"/>
            </a:endParaRPr>
          </a:p>
        </p:txBody>
      </p:sp>
      <p:sp>
        <p:nvSpPr>
          <p:cNvPr id="26626" name="Title 1"/>
          <p:cNvSpPr>
            <a:spLocks noGrp="1"/>
          </p:cNvSpPr>
          <p:nvPr>
            <p:ph type="title" idx="4294967295"/>
          </p:nvPr>
        </p:nvSpPr>
        <p:spPr/>
        <p:txBody>
          <a:bodyPr/>
          <a:lstStyle/>
          <a:p>
            <a:r>
              <a:rPr lang="en-US" smtClean="0"/>
              <a:t>Questions </a:t>
            </a:r>
            <a:endParaRPr lang="fi-FI" smtClean="0"/>
          </a:p>
        </p:txBody>
      </p:sp>
      <p:sp>
        <p:nvSpPr>
          <p:cNvPr id="26627" name="Content Placeholder 2"/>
          <p:cNvSpPr>
            <a:spLocks noGrp="1"/>
          </p:cNvSpPr>
          <p:nvPr>
            <p:ph idx="4294967295"/>
          </p:nvPr>
        </p:nvSpPr>
        <p:spPr/>
        <p:txBody>
          <a:bodyPr/>
          <a:lstStyle/>
          <a:p>
            <a:r>
              <a:rPr lang="en-US" smtClean="0"/>
              <a:t>How do Russian journalists estimate conditions in their profession? </a:t>
            </a:r>
          </a:p>
          <a:p>
            <a:pPr>
              <a:buFont typeface="Arial" charset="0"/>
              <a:buNone/>
            </a:pPr>
            <a:endParaRPr lang="en-US" smtClean="0"/>
          </a:p>
          <a:p>
            <a:r>
              <a:rPr lang="en-US" smtClean="0"/>
              <a:t>How are they satisfied in their profession? </a:t>
            </a:r>
          </a:p>
          <a:p>
            <a:pPr>
              <a:buFont typeface="Arial" charset="0"/>
              <a:buNone/>
            </a:pPr>
            <a:endParaRPr lang="en-US" smtClean="0"/>
          </a:p>
          <a:p>
            <a:pPr>
              <a:buFont typeface="Arial" charset="0"/>
              <a:buNone/>
            </a:pPr>
            <a:r>
              <a:rPr lang="en-US" smtClean="0"/>
              <a:t>  </a:t>
            </a:r>
          </a:p>
          <a:p>
            <a:pPr>
              <a:buFont typeface="Arial" charset="0"/>
              <a:buNone/>
            </a:pPr>
            <a:endParaRPr lang="fi-FI" smtClean="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B134555-EB64-47EF-8076-F139ABBA4F4C}" type="slidenum">
              <a:rPr lang="fi-FI" sz="1200">
                <a:solidFill>
                  <a:schemeClr val="tx1">
                    <a:tint val="75000"/>
                  </a:schemeClr>
                </a:solidFill>
                <a:latin typeface="+mn-lt"/>
              </a:rPr>
              <a:pPr algn="r" fontAlgn="auto">
                <a:spcBef>
                  <a:spcPts val="0"/>
                </a:spcBef>
                <a:spcAft>
                  <a:spcPts val="0"/>
                </a:spcAft>
                <a:defRPr/>
              </a:pPr>
              <a:t>11</a:t>
            </a:fld>
            <a:endParaRPr lang="fi-FI" sz="1200">
              <a:solidFill>
                <a:schemeClr val="tx1">
                  <a:tint val="75000"/>
                </a:schemeClr>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BD514DFC-0096-4E17-A7CD-57917DDF5403}" type="slidenum">
              <a:rPr lang="fi-FI"/>
              <a:pPr>
                <a:defRPr/>
              </a:pPr>
              <a:t>12</a:t>
            </a:fld>
            <a:endParaRPr lang="fi-FI"/>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9C2E0BF-7BBB-48C8-82F6-F1E649859994}"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A7A449D-AAA5-4556-8FA2-0457AF877A74}"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F8484F1-53E6-46EF-8A00-6A209DD25190}"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949E70B-C887-4847-9720-093E172F07FA}"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2F9C2BC-F51A-4175-A0F0-BE156C4144DA}"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63DDC9B-674C-4535-9E0E-29B867222550}"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5274091-6157-4C49-B77D-AEA740EBF053}" type="slidenum">
              <a:rPr lang="fi-FI" sz="1200">
                <a:solidFill>
                  <a:schemeClr val="tx1">
                    <a:tint val="75000"/>
                  </a:schemeClr>
                </a:solidFill>
                <a:latin typeface="+mn-lt"/>
              </a:rPr>
              <a:pPr algn="r" fontAlgn="auto">
                <a:spcBef>
                  <a:spcPts val="0"/>
                </a:spcBef>
                <a:spcAft>
                  <a:spcPts val="0"/>
                </a:spcAft>
                <a:defRPr/>
              </a:pPr>
              <a:t>12</a:t>
            </a:fld>
            <a:endParaRPr lang="fi-FI" sz="1200">
              <a:solidFill>
                <a:schemeClr val="tx1">
                  <a:tint val="75000"/>
                </a:schemeClr>
              </a:solidFill>
              <a:latin typeface="+mn-lt"/>
            </a:endParaRPr>
          </a:p>
        </p:txBody>
      </p:sp>
      <p:sp>
        <p:nvSpPr>
          <p:cNvPr id="27657" name="Rectangle 2"/>
          <p:cNvSpPr>
            <a:spLocks noGrp="1"/>
          </p:cNvSpPr>
          <p:nvPr>
            <p:ph type="title" idx="4294967295"/>
          </p:nvPr>
        </p:nvSpPr>
        <p:spPr/>
        <p:txBody>
          <a:bodyPr/>
          <a:lstStyle/>
          <a:p>
            <a:r>
              <a:rPr lang="en-US" smtClean="0"/>
              <a:t>Method </a:t>
            </a:r>
          </a:p>
        </p:txBody>
      </p:sp>
      <p:sp>
        <p:nvSpPr>
          <p:cNvPr id="27658" name="Rectangle 3"/>
          <p:cNvSpPr>
            <a:spLocks noGrp="1"/>
          </p:cNvSpPr>
          <p:nvPr>
            <p:ph type="body" idx="4294967295"/>
          </p:nvPr>
        </p:nvSpPr>
        <p:spPr/>
        <p:txBody>
          <a:bodyPr/>
          <a:lstStyle/>
          <a:p>
            <a:r>
              <a:rPr lang="en-US" smtClean="0"/>
              <a:t>Two surveys: 1992 and 2008 </a:t>
            </a:r>
          </a:p>
          <a:p>
            <a:r>
              <a:rPr lang="en-US" smtClean="0"/>
              <a:t>1992 – survey in the regions</a:t>
            </a:r>
          </a:p>
          <a:p>
            <a:r>
              <a:rPr lang="en-US" smtClean="0"/>
              <a:t>2008 – two stages: (1) All-Russian Congress of Journalists, (2) survey in the regions  </a:t>
            </a:r>
          </a:p>
          <a:p>
            <a:r>
              <a:rPr lang="en-US" smtClean="0"/>
              <a:t>Questionnaires based on Weaver’s research with additional questions relevant to Russia </a:t>
            </a:r>
          </a:p>
          <a:p>
            <a:pPr>
              <a:buFont typeface="Arial" charset="0"/>
              <a:buNone/>
            </a:pPr>
            <a:endParaRPr lang="en-US" smtClean="0"/>
          </a:p>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56550674-DFBA-4BD2-8C0A-AA6B8223100C}" type="slidenum">
              <a:rPr lang="fi-FI"/>
              <a:pPr>
                <a:defRPr/>
              </a:pPr>
              <a:t>13</a:t>
            </a:fld>
            <a:endParaRPr lang="fi-FI"/>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5D2354E-1562-4C23-936D-A392EAD4C34E}"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7153E8-2A7A-4809-8D63-997BAB6E5694}"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B72CFE8-CB1C-4AC0-821C-8C6ADA271730}"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DEB48FB-C2D8-4689-AFEC-579EA493D058}"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537EB2F-E14C-43FA-B253-34D1A1E3FB55}"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14EC61-6241-4029-BC3D-BAB5D7676421}"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7F89445-AEF8-4475-98F1-906F4639D9C5}" type="slidenum">
              <a:rPr lang="fi-FI" sz="1200">
                <a:solidFill>
                  <a:schemeClr val="tx1">
                    <a:tint val="75000"/>
                  </a:schemeClr>
                </a:solidFill>
                <a:latin typeface="+mn-lt"/>
              </a:rPr>
              <a:pPr algn="r" fontAlgn="auto">
                <a:spcBef>
                  <a:spcPts val="0"/>
                </a:spcBef>
                <a:spcAft>
                  <a:spcPts val="0"/>
                </a:spcAft>
                <a:defRPr/>
              </a:pPr>
              <a:t>13</a:t>
            </a:fld>
            <a:endParaRPr lang="fi-FI" sz="1200">
              <a:solidFill>
                <a:schemeClr val="tx1">
                  <a:tint val="75000"/>
                </a:schemeClr>
              </a:solidFill>
              <a:latin typeface="+mn-lt"/>
            </a:endParaRPr>
          </a:p>
        </p:txBody>
      </p:sp>
      <p:sp>
        <p:nvSpPr>
          <p:cNvPr id="28681" name="Rectangle 2"/>
          <p:cNvSpPr>
            <a:spLocks noGrp="1"/>
          </p:cNvSpPr>
          <p:nvPr>
            <p:ph type="title" idx="4294967295"/>
          </p:nvPr>
        </p:nvSpPr>
        <p:spPr/>
        <p:txBody>
          <a:bodyPr/>
          <a:lstStyle/>
          <a:p>
            <a:r>
              <a:rPr lang="en-US" smtClean="0"/>
              <a:t>Regions  </a:t>
            </a:r>
          </a:p>
        </p:txBody>
      </p:sp>
      <p:sp>
        <p:nvSpPr>
          <p:cNvPr id="28682" name="Rectangle 3"/>
          <p:cNvSpPr>
            <a:spLocks noGrp="1"/>
          </p:cNvSpPr>
          <p:nvPr>
            <p:ph type="body" idx="4294967295"/>
          </p:nvPr>
        </p:nvSpPr>
        <p:spPr/>
        <p:txBody>
          <a:bodyPr/>
          <a:lstStyle/>
          <a:p>
            <a:r>
              <a:rPr lang="en-US" smtClean="0"/>
              <a:t>1992 – ten regions representing basic national geographic and socio-economic features       </a:t>
            </a:r>
          </a:p>
          <a:p>
            <a:endParaRPr lang="en-US" smtClean="0"/>
          </a:p>
          <a:p>
            <a:r>
              <a:rPr lang="en-US" smtClean="0"/>
              <a:t>2008 – thirty six cities from all six economic zones of the RF: big cities (1 million and over), mid-sized cities (200-999 thousand) and smaller cities (under 200 thousand) with two capitals Moscow and St Petersburg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E6180A8C-B6EC-42B2-B396-4EA8531AC1F1}" type="slidenum">
              <a:rPr lang="fi-FI"/>
              <a:pPr>
                <a:defRPr/>
              </a:pPr>
              <a:t>14</a:t>
            </a:fld>
            <a:endParaRPr lang="fi-FI"/>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24894CF-84D9-4B2A-8611-991F60A92746}"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7BFB574-39A5-44CB-A157-A9FFE6EFBF76}"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B8C0073-4CCA-4C98-A205-21ED371FE0F3}"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F8C4D04-CC28-4904-86F1-EE8EB1E321BC}"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FC624BE-21EC-428E-8676-3C4F200E0B5C}"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B1F1517-9AF4-4AD3-B7F8-04F5DB5A76F0}"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833B269-9F72-45D7-9BD0-5011A2F04A3C}" type="slidenum">
              <a:rPr lang="fi-FI" sz="1200">
                <a:solidFill>
                  <a:schemeClr val="tx1">
                    <a:tint val="75000"/>
                  </a:schemeClr>
                </a:solidFill>
                <a:latin typeface="+mn-lt"/>
              </a:rPr>
              <a:pPr algn="r" fontAlgn="auto">
                <a:spcBef>
                  <a:spcPts val="0"/>
                </a:spcBef>
                <a:spcAft>
                  <a:spcPts val="0"/>
                </a:spcAft>
                <a:defRPr/>
              </a:pPr>
              <a:t>14</a:t>
            </a:fld>
            <a:endParaRPr lang="fi-FI" sz="1200">
              <a:solidFill>
                <a:schemeClr val="tx1">
                  <a:tint val="75000"/>
                </a:schemeClr>
              </a:solidFill>
              <a:latin typeface="+mn-lt"/>
            </a:endParaRPr>
          </a:p>
        </p:txBody>
      </p:sp>
      <p:sp>
        <p:nvSpPr>
          <p:cNvPr id="29705" name="Rectangle 2"/>
          <p:cNvSpPr>
            <a:spLocks noGrp="1"/>
          </p:cNvSpPr>
          <p:nvPr>
            <p:ph type="title" idx="4294967295"/>
          </p:nvPr>
        </p:nvSpPr>
        <p:spPr/>
        <p:txBody>
          <a:bodyPr/>
          <a:lstStyle/>
          <a:p>
            <a:r>
              <a:rPr lang="en-US" smtClean="0"/>
              <a:t> Respondents</a:t>
            </a:r>
          </a:p>
        </p:txBody>
      </p:sp>
      <p:sp>
        <p:nvSpPr>
          <p:cNvPr id="29706" name="Rectangle 3"/>
          <p:cNvSpPr>
            <a:spLocks noGrp="1"/>
          </p:cNvSpPr>
          <p:nvPr>
            <p:ph type="body" idx="4294967295"/>
          </p:nvPr>
        </p:nvSpPr>
        <p:spPr/>
        <p:txBody>
          <a:bodyPr/>
          <a:lstStyle/>
          <a:p>
            <a:r>
              <a:rPr lang="en-US" smtClean="0"/>
              <a:t>1992 – 1000 respondents</a:t>
            </a:r>
          </a:p>
          <a:p>
            <a:endParaRPr lang="en-US" smtClean="0"/>
          </a:p>
          <a:p>
            <a:r>
              <a:rPr lang="en-US" smtClean="0"/>
              <a:t>2008 – 800 respondents</a:t>
            </a:r>
          </a:p>
          <a:p>
            <a:pPr>
              <a:buFont typeface="Arial" charset="0"/>
              <a:buNone/>
            </a:pPr>
            <a:endParaRPr lang="en-US" smtClean="0"/>
          </a:p>
          <a:p>
            <a:r>
              <a:rPr lang="en-US" smtClean="0"/>
              <a:t>Full-time working journalists in press, radio and television, the internet media (2008) providing local news, political and economic issues, culture, leisure, youth topics  </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940391E2-698B-4F6D-8799-C6C1305162F4}" type="slidenum">
              <a:rPr lang="fi-FI"/>
              <a:pPr>
                <a:defRPr/>
              </a:pPr>
              <a:t>15</a:t>
            </a:fld>
            <a:endParaRPr lang="fi-FI"/>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8927821-95A3-491B-93AE-1CD40497D14D}" type="slidenum">
              <a:rPr lang="fi-FI" sz="1200">
                <a:solidFill>
                  <a:schemeClr val="tx1">
                    <a:tint val="75000"/>
                  </a:schemeClr>
                </a:solidFill>
                <a:latin typeface="+mn-lt"/>
              </a:rPr>
              <a:pPr algn="r" fontAlgn="auto">
                <a:spcBef>
                  <a:spcPts val="0"/>
                </a:spcBef>
                <a:spcAft>
                  <a:spcPts val="0"/>
                </a:spcAft>
                <a:defRPr/>
              </a:pPr>
              <a:t>15</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59A4389-1FE0-40DD-B2F9-76EA264981FF}" type="slidenum">
              <a:rPr lang="fi-FI" sz="1200">
                <a:solidFill>
                  <a:schemeClr val="tx1">
                    <a:tint val="75000"/>
                  </a:schemeClr>
                </a:solidFill>
                <a:latin typeface="+mn-lt"/>
              </a:rPr>
              <a:pPr algn="r" fontAlgn="auto">
                <a:spcBef>
                  <a:spcPts val="0"/>
                </a:spcBef>
                <a:spcAft>
                  <a:spcPts val="0"/>
                </a:spcAft>
                <a:defRPr/>
              </a:pPr>
              <a:t>15</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58081C-8A91-432A-907C-10ADEC89001D}" type="slidenum">
              <a:rPr lang="fi-FI" sz="1200">
                <a:solidFill>
                  <a:schemeClr val="tx1">
                    <a:tint val="75000"/>
                  </a:schemeClr>
                </a:solidFill>
                <a:latin typeface="+mn-lt"/>
              </a:rPr>
              <a:pPr algn="r" fontAlgn="auto">
                <a:spcBef>
                  <a:spcPts val="0"/>
                </a:spcBef>
                <a:spcAft>
                  <a:spcPts val="0"/>
                </a:spcAft>
                <a:defRPr/>
              </a:pPr>
              <a:t>15</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8B1E08-2AEE-44A6-B661-6BD0B70A100A}" type="slidenum">
              <a:rPr lang="fi-FI" sz="1200">
                <a:solidFill>
                  <a:schemeClr val="tx1">
                    <a:tint val="75000"/>
                  </a:schemeClr>
                </a:solidFill>
                <a:latin typeface="+mn-lt"/>
              </a:rPr>
              <a:pPr algn="r" fontAlgn="auto">
                <a:spcBef>
                  <a:spcPts val="0"/>
                </a:spcBef>
                <a:spcAft>
                  <a:spcPts val="0"/>
                </a:spcAft>
                <a:defRPr/>
              </a:pPr>
              <a:t>15</a:t>
            </a:fld>
            <a:endParaRPr lang="fi-FI" sz="1200">
              <a:solidFill>
                <a:schemeClr val="tx1">
                  <a:tint val="75000"/>
                </a:schemeClr>
              </a:solidFill>
              <a:latin typeface="+mn-lt"/>
            </a:endParaRPr>
          </a:p>
        </p:txBody>
      </p:sp>
      <p:sp>
        <p:nvSpPr>
          <p:cNvPr id="30726" name="Rectangle 2"/>
          <p:cNvSpPr>
            <a:spLocks noGrp="1"/>
          </p:cNvSpPr>
          <p:nvPr>
            <p:ph type="title" idx="4294967295"/>
          </p:nvPr>
        </p:nvSpPr>
        <p:spPr/>
        <p:txBody>
          <a:bodyPr/>
          <a:lstStyle/>
          <a:p>
            <a:r>
              <a:rPr lang="en-US" smtClean="0"/>
              <a:t>Job conditions </a:t>
            </a:r>
          </a:p>
        </p:txBody>
      </p:sp>
      <p:sp>
        <p:nvSpPr>
          <p:cNvPr id="30727" name="Rectangle 3"/>
          <p:cNvSpPr>
            <a:spLocks noGrp="1"/>
          </p:cNvSpPr>
          <p:nvPr>
            <p:ph type="body" idx="4294967295"/>
          </p:nvPr>
        </p:nvSpPr>
        <p:spPr/>
        <p:txBody>
          <a:bodyPr/>
          <a:lstStyle/>
          <a:p>
            <a:r>
              <a:rPr lang="en-US" sz="4000" smtClean="0"/>
              <a:t>Editorial autonomy </a:t>
            </a:r>
          </a:p>
          <a:p>
            <a:endParaRPr lang="en-US" sz="4000" smtClean="0"/>
          </a:p>
          <a:p>
            <a:pPr>
              <a:buFont typeface="Arial" charset="0"/>
              <a:buNone/>
            </a:pPr>
            <a:endParaRPr lang="en-US" sz="4000" smtClean="0"/>
          </a:p>
          <a:p>
            <a:r>
              <a:rPr lang="en-US" sz="4000" smtClean="0"/>
              <a:t>Satisfaction in job</a:t>
            </a:r>
          </a:p>
          <a:p>
            <a:pPr>
              <a:buFont typeface="Arial" charset="0"/>
              <a:buNone/>
            </a:pPr>
            <a:endParaRPr lang="en-US" sz="4000" smtClean="0"/>
          </a:p>
          <a:p>
            <a:endParaRPr lang="en-US" sz="400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7A17D7C4-9F7E-4047-AE3A-26D9D851D24E}" type="slidenum">
              <a:rPr lang="fi-FI"/>
              <a:pPr>
                <a:defRPr/>
              </a:pPr>
              <a:t>16</a:t>
            </a:fld>
            <a:endParaRPr lang="fi-FI"/>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F17513C-AF20-40B2-ADBA-A1BFB33F78BB}" type="slidenum">
              <a:rPr lang="fi-FI" sz="1200">
                <a:solidFill>
                  <a:schemeClr val="tx1">
                    <a:tint val="75000"/>
                  </a:schemeClr>
                </a:solidFill>
                <a:latin typeface="+mn-lt"/>
              </a:rPr>
              <a:pPr algn="r" fontAlgn="auto">
                <a:spcBef>
                  <a:spcPts val="0"/>
                </a:spcBef>
                <a:spcAft>
                  <a:spcPts val="0"/>
                </a:spcAft>
                <a:defRPr/>
              </a:pPr>
              <a:t>16</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475DC61-CEFF-4AB7-806B-9A6C580120CB}" type="slidenum">
              <a:rPr lang="fi-FI" sz="1200">
                <a:solidFill>
                  <a:schemeClr val="tx1">
                    <a:tint val="75000"/>
                  </a:schemeClr>
                </a:solidFill>
                <a:latin typeface="+mn-lt"/>
              </a:rPr>
              <a:pPr algn="r" fontAlgn="auto">
                <a:spcBef>
                  <a:spcPts val="0"/>
                </a:spcBef>
                <a:spcAft>
                  <a:spcPts val="0"/>
                </a:spcAft>
                <a:defRPr/>
              </a:pPr>
              <a:t>16</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AD6BCCD-B474-41D2-8203-F53E5FE8CBE9}" type="slidenum">
              <a:rPr lang="fi-FI" sz="1200">
                <a:solidFill>
                  <a:schemeClr val="tx1">
                    <a:tint val="75000"/>
                  </a:schemeClr>
                </a:solidFill>
                <a:latin typeface="+mn-lt"/>
              </a:rPr>
              <a:pPr algn="r" fontAlgn="auto">
                <a:spcBef>
                  <a:spcPts val="0"/>
                </a:spcBef>
                <a:spcAft>
                  <a:spcPts val="0"/>
                </a:spcAft>
                <a:defRPr/>
              </a:pPr>
              <a:t>16</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907E236-6DFD-49EE-B9DB-6FE01EE9B824}" type="slidenum">
              <a:rPr lang="fi-FI" sz="1200">
                <a:solidFill>
                  <a:schemeClr val="tx1">
                    <a:tint val="75000"/>
                  </a:schemeClr>
                </a:solidFill>
                <a:latin typeface="+mn-lt"/>
              </a:rPr>
              <a:pPr algn="r" fontAlgn="auto">
                <a:spcBef>
                  <a:spcPts val="0"/>
                </a:spcBef>
                <a:spcAft>
                  <a:spcPts val="0"/>
                </a:spcAft>
                <a:defRPr/>
              </a:pPr>
              <a:t>16</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82B376E-5E38-4CDE-894A-B7B4511EA8CF}" type="slidenum">
              <a:rPr lang="fi-FI" sz="1200">
                <a:solidFill>
                  <a:schemeClr val="tx1">
                    <a:tint val="75000"/>
                  </a:schemeClr>
                </a:solidFill>
                <a:latin typeface="+mn-lt"/>
              </a:rPr>
              <a:pPr algn="r" fontAlgn="auto">
                <a:spcBef>
                  <a:spcPts val="0"/>
                </a:spcBef>
                <a:spcAft>
                  <a:spcPts val="0"/>
                </a:spcAft>
                <a:defRPr/>
              </a:pPr>
              <a:t>16</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A4BFA44-D07B-4777-8521-FDDF3FA6472C}" type="slidenum">
              <a:rPr lang="fi-FI" sz="1200">
                <a:solidFill>
                  <a:schemeClr val="tx1">
                    <a:tint val="75000"/>
                  </a:schemeClr>
                </a:solidFill>
                <a:latin typeface="+mn-lt"/>
              </a:rPr>
              <a:pPr algn="r" fontAlgn="auto">
                <a:spcBef>
                  <a:spcPts val="0"/>
                </a:spcBef>
                <a:spcAft>
                  <a:spcPts val="0"/>
                </a:spcAft>
                <a:defRPr/>
              </a:pPr>
              <a:t>16</a:t>
            </a:fld>
            <a:endParaRPr lang="fi-FI" sz="1200">
              <a:solidFill>
                <a:schemeClr val="tx1">
                  <a:tint val="75000"/>
                </a:schemeClr>
              </a:solidFill>
              <a:latin typeface="+mn-lt"/>
            </a:endParaRPr>
          </a:p>
        </p:txBody>
      </p:sp>
      <p:sp>
        <p:nvSpPr>
          <p:cNvPr id="31752" name="Rectangle 2"/>
          <p:cNvSpPr>
            <a:spLocks noGrp="1"/>
          </p:cNvSpPr>
          <p:nvPr>
            <p:ph type="title" idx="4294967295"/>
          </p:nvPr>
        </p:nvSpPr>
        <p:spPr/>
        <p:txBody>
          <a:bodyPr/>
          <a:lstStyle/>
          <a:p>
            <a:r>
              <a:rPr lang="en-US" smtClean="0"/>
              <a:t>Editorial autonomy</a:t>
            </a:r>
          </a:p>
        </p:txBody>
      </p:sp>
      <p:sp>
        <p:nvSpPr>
          <p:cNvPr id="31753" name="Rectangle 3"/>
          <p:cNvSpPr>
            <a:spLocks noGrp="1"/>
          </p:cNvSpPr>
          <p:nvPr>
            <p:ph type="body" idx="4294967295"/>
          </p:nvPr>
        </p:nvSpPr>
        <p:spPr/>
        <p:txBody>
          <a:bodyPr/>
          <a:lstStyle/>
          <a:p>
            <a:pPr>
              <a:lnSpc>
                <a:spcPct val="80000"/>
              </a:lnSpc>
              <a:buFont typeface="Arial" charset="0"/>
              <a:buNone/>
            </a:pPr>
            <a:r>
              <a:rPr lang="en-US" sz="3600" smtClean="0"/>
              <a:t> </a:t>
            </a:r>
          </a:p>
          <a:p>
            <a:pPr>
              <a:lnSpc>
                <a:spcPct val="80000"/>
              </a:lnSpc>
              <a:buFont typeface="Arial" charset="0"/>
              <a:buNone/>
            </a:pPr>
            <a:r>
              <a:rPr lang="fi-FI" sz="2800" smtClean="0"/>
              <a:t> I. If you get a good idea for a publication and you consider it is important, how often are you successful in realizing it, and to make a material?</a:t>
            </a:r>
          </a:p>
          <a:p>
            <a:pPr>
              <a:lnSpc>
                <a:spcPct val="80000"/>
              </a:lnSpc>
              <a:buFont typeface="Arial" charset="0"/>
              <a:buNone/>
            </a:pPr>
            <a:endParaRPr lang="fi-FI" sz="2800" smtClean="0"/>
          </a:p>
          <a:p>
            <a:pPr>
              <a:lnSpc>
                <a:spcPct val="80000"/>
              </a:lnSpc>
              <a:buFont typeface="Arial" charset="0"/>
              <a:buNone/>
            </a:pPr>
            <a:r>
              <a:rPr lang="fi-FI" sz="2800" smtClean="0"/>
              <a:t> II. How independent are you in the selection of news, topics, problems of coverage?</a:t>
            </a:r>
          </a:p>
          <a:p>
            <a:pPr>
              <a:lnSpc>
                <a:spcPct val="80000"/>
              </a:lnSpc>
              <a:buFont typeface="Arial" charset="0"/>
              <a:buNone/>
            </a:pPr>
            <a:endParaRPr lang="fi-FI" sz="2800" smtClean="0"/>
          </a:p>
          <a:p>
            <a:pPr>
              <a:lnSpc>
                <a:spcPct val="80000"/>
              </a:lnSpc>
              <a:buFont typeface="Arial" charset="0"/>
              <a:buNone/>
            </a:pPr>
            <a:r>
              <a:rPr lang="fi-FI" sz="2800" smtClean="0"/>
              <a:t> III. How independent are you in emphasizing ideas or aspects which in your opinion are important to your material?</a:t>
            </a:r>
          </a:p>
          <a:p>
            <a:pPr>
              <a:lnSpc>
                <a:spcPct val="80000"/>
              </a:lnSpc>
              <a:buFont typeface="Arial" charset="0"/>
              <a:buNone/>
            </a:pPr>
            <a:endParaRPr lang="en-US" sz="2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7FE73093-9E50-497D-9872-D74CADD8AF2A}" type="slidenum">
              <a:rPr lang="fi-FI"/>
              <a:pPr>
                <a:defRPr/>
              </a:pPr>
              <a:t>17</a:t>
            </a:fld>
            <a:endParaRPr lang="fi-FI"/>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41DFC51-E882-4A07-83BD-ECD07F73C5B9}"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7DC35B8-EDFF-4680-93E9-5A8503956CA8}"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76B090F-7AEF-473B-B7B0-51AC192B2ADE}"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7D49E76-D972-478E-AC2D-5CD4DEE0D6A8}"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D774ADB-84CB-423F-8BF2-3420FEDD8568}"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C89D66D-20FE-46D6-B627-DD410CE91233}"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226F5F8-339D-404E-860E-68D1A5C6422D}"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933DEFC-3EA6-4D94-9E71-7B379D73ADAA}" type="slidenum">
              <a:rPr lang="fi-FI" sz="1200">
                <a:solidFill>
                  <a:schemeClr val="tx1">
                    <a:tint val="75000"/>
                  </a:schemeClr>
                </a:solidFill>
                <a:latin typeface="+mn-lt"/>
              </a:rPr>
              <a:pPr algn="r" fontAlgn="auto">
                <a:spcBef>
                  <a:spcPts val="0"/>
                </a:spcBef>
                <a:spcAft>
                  <a:spcPts val="0"/>
                </a:spcAft>
                <a:defRPr/>
              </a:pPr>
              <a:t>17</a:t>
            </a:fld>
            <a:endParaRPr lang="fi-FI" sz="1200">
              <a:solidFill>
                <a:schemeClr val="tx1">
                  <a:tint val="75000"/>
                </a:schemeClr>
              </a:solidFill>
              <a:latin typeface="+mn-lt"/>
            </a:endParaRPr>
          </a:p>
        </p:txBody>
      </p:sp>
      <p:graphicFrame>
        <p:nvGraphicFramePr>
          <p:cNvPr id="72712" name="Chart 3"/>
          <p:cNvGraphicFramePr>
            <a:graphicFrameLocks/>
          </p:cNvGraphicFramePr>
          <p:nvPr/>
        </p:nvGraphicFramePr>
        <p:xfrm>
          <a:off x="1149350" y="1724025"/>
          <a:ext cx="6919913" cy="4605338"/>
        </p:xfrm>
        <a:graphic>
          <a:graphicData uri="http://schemas.openxmlformats.org/presentationml/2006/ole">
            <mc:AlternateContent xmlns:mc="http://schemas.openxmlformats.org/markup-compatibility/2006">
              <mc:Choice xmlns:v="urn:schemas-microsoft-com:vml" Requires="v">
                <p:oleObj spid="_x0000_s72714" r:id="rId3" imgW="6919560" imgH="4602879" progId="Excel.Sheet.8">
                  <p:embed/>
                </p:oleObj>
              </mc:Choice>
              <mc:Fallback>
                <p:oleObj r:id="rId3" imgW="6919560" imgH="4602879" progId="Excel.Sheet.8">
                  <p:embed/>
                  <p:pic>
                    <p:nvPicPr>
                      <p:cNvPr id="0" name="Char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9350" y="1724025"/>
                        <a:ext cx="6919913" cy="4605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2722" name="Title 4"/>
          <p:cNvSpPr>
            <a:spLocks noGrp="1"/>
          </p:cNvSpPr>
          <p:nvPr>
            <p:ph type="title" idx="4294967295"/>
          </p:nvPr>
        </p:nvSpPr>
        <p:spPr/>
        <p:txBody>
          <a:bodyPr/>
          <a:lstStyle/>
          <a:p>
            <a:pPr eaLnBrk="1" hangingPunct="1"/>
            <a:r>
              <a:rPr lang="fi-FI" sz="2800" smtClean="0"/>
              <a:t>I. If you get a good idea for a publication and you consider it is important, how often are you successful in realizing it, and to make a material?</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B17D4583-6D5C-46BD-8209-85EFB2DBDF42}" type="slidenum">
              <a:rPr lang="fi-FI"/>
              <a:pPr>
                <a:defRPr/>
              </a:pPr>
              <a:t>18</a:t>
            </a:fld>
            <a:endParaRPr lang="fi-FI"/>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C44F59F-F347-4613-AEE8-5E88E9AE9E49}" type="slidenum">
              <a:rPr lang="fi-FI" sz="1200">
                <a:solidFill>
                  <a:schemeClr val="tx1">
                    <a:tint val="75000"/>
                  </a:schemeClr>
                </a:solidFill>
                <a:latin typeface="+mn-lt"/>
              </a:rPr>
              <a:pPr algn="r" fontAlgn="auto">
                <a:spcBef>
                  <a:spcPts val="0"/>
                </a:spcBef>
                <a:spcAft>
                  <a:spcPts val="0"/>
                </a:spcAft>
                <a:defRPr/>
              </a:pPr>
              <a:t>18</a:t>
            </a:fld>
            <a:endParaRPr lang="fi-FI" sz="1200">
              <a:solidFill>
                <a:schemeClr val="tx1">
                  <a:tint val="75000"/>
                </a:schemeClr>
              </a:solidFill>
              <a:latin typeface="+mn-lt"/>
            </a:endParaRP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EE4D523-87C4-415B-AC40-884B68B9CB9F}" type="slidenum">
              <a:rPr lang="fi-FI" sz="1200">
                <a:solidFill>
                  <a:schemeClr val="tx1">
                    <a:tint val="75000"/>
                  </a:schemeClr>
                </a:solidFill>
                <a:latin typeface="+mn-lt"/>
              </a:rPr>
              <a:pPr algn="r" fontAlgn="auto">
                <a:spcBef>
                  <a:spcPts val="0"/>
                </a:spcBef>
                <a:spcAft>
                  <a:spcPts val="0"/>
                </a:spcAft>
                <a:defRPr/>
              </a:pPr>
              <a:t>18</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36C5920-9D4C-4B69-AEA2-C87634B05DC7}" type="slidenum">
              <a:rPr lang="fi-FI" sz="1200">
                <a:solidFill>
                  <a:schemeClr val="tx1">
                    <a:tint val="75000"/>
                  </a:schemeClr>
                </a:solidFill>
                <a:latin typeface="+mn-lt"/>
              </a:rPr>
              <a:pPr algn="r" fontAlgn="auto">
                <a:spcBef>
                  <a:spcPts val="0"/>
                </a:spcBef>
                <a:spcAft>
                  <a:spcPts val="0"/>
                </a:spcAft>
                <a:defRPr/>
              </a:pPr>
              <a:t>18</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3BE401B-D220-4EAA-B5A0-36464C2A0C3F}" type="slidenum">
              <a:rPr lang="fi-FI" sz="1200">
                <a:solidFill>
                  <a:schemeClr val="tx1">
                    <a:tint val="75000"/>
                  </a:schemeClr>
                </a:solidFill>
                <a:latin typeface="+mn-lt"/>
              </a:rPr>
              <a:pPr algn="r" fontAlgn="auto">
                <a:spcBef>
                  <a:spcPts val="0"/>
                </a:spcBef>
                <a:spcAft>
                  <a:spcPts val="0"/>
                </a:spcAft>
                <a:defRPr/>
              </a:pPr>
              <a:t>18</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F9DD058-6D77-40A4-A332-2B45AFBA0D39}" type="slidenum">
              <a:rPr lang="fi-FI" sz="1200">
                <a:solidFill>
                  <a:schemeClr val="tx1">
                    <a:tint val="75000"/>
                  </a:schemeClr>
                </a:solidFill>
                <a:latin typeface="+mn-lt"/>
              </a:rPr>
              <a:pPr algn="r" fontAlgn="auto">
                <a:spcBef>
                  <a:spcPts val="0"/>
                </a:spcBef>
                <a:spcAft>
                  <a:spcPts val="0"/>
                </a:spcAft>
                <a:defRPr/>
              </a:pPr>
              <a:t>18</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D781B7C-AA29-440F-9155-893F95C2652E}" type="slidenum">
              <a:rPr lang="fi-FI" sz="1200">
                <a:solidFill>
                  <a:schemeClr val="tx1">
                    <a:tint val="75000"/>
                  </a:schemeClr>
                </a:solidFill>
                <a:latin typeface="+mn-lt"/>
              </a:rPr>
              <a:pPr algn="r" fontAlgn="auto">
                <a:spcBef>
                  <a:spcPts val="0"/>
                </a:spcBef>
                <a:spcAft>
                  <a:spcPts val="0"/>
                </a:spcAft>
                <a:defRPr/>
              </a:pPr>
              <a:t>18</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EF4EB31-AF4F-4CE2-A207-A4DE41263229}" type="slidenum">
              <a:rPr lang="fi-FI" sz="1200">
                <a:solidFill>
                  <a:schemeClr val="tx1">
                    <a:tint val="75000"/>
                  </a:schemeClr>
                </a:solidFill>
                <a:latin typeface="+mn-lt"/>
              </a:rPr>
              <a:pPr algn="r" fontAlgn="auto">
                <a:spcBef>
                  <a:spcPts val="0"/>
                </a:spcBef>
                <a:spcAft>
                  <a:spcPts val="0"/>
                </a:spcAft>
                <a:defRPr/>
              </a:pPr>
              <a:t>18</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B99E31-8682-469B-BA9D-72639860C673}" type="slidenum">
              <a:rPr lang="fi-FI" sz="1200">
                <a:solidFill>
                  <a:schemeClr val="tx1">
                    <a:tint val="75000"/>
                  </a:schemeClr>
                </a:solidFill>
                <a:latin typeface="+mn-lt"/>
              </a:rPr>
              <a:pPr algn="r" fontAlgn="auto">
                <a:spcBef>
                  <a:spcPts val="0"/>
                </a:spcBef>
                <a:spcAft>
                  <a:spcPts val="0"/>
                </a:spcAft>
                <a:defRPr/>
              </a:pPr>
              <a:t>18</a:t>
            </a:fld>
            <a:endParaRPr lang="fi-FI" sz="1200">
              <a:solidFill>
                <a:schemeClr val="tx1">
                  <a:tint val="75000"/>
                </a:schemeClr>
              </a:solidFill>
              <a:latin typeface="+mn-lt"/>
            </a:endParaRPr>
          </a:p>
        </p:txBody>
      </p:sp>
      <p:sp>
        <p:nvSpPr>
          <p:cNvPr id="73747" name="Title 1"/>
          <p:cNvSpPr>
            <a:spLocks noGrp="1"/>
          </p:cNvSpPr>
          <p:nvPr>
            <p:ph type="title" idx="4294967295"/>
          </p:nvPr>
        </p:nvSpPr>
        <p:spPr/>
        <p:txBody>
          <a:bodyPr/>
          <a:lstStyle/>
          <a:p>
            <a:pPr eaLnBrk="1" hangingPunct="1"/>
            <a:r>
              <a:rPr lang="fi-FI" sz="2800" smtClean="0"/>
              <a:t>II. How independent are you in the selection of news, topics, problems of coverage?</a:t>
            </a:r>
          </a:p>
        </p:txBody>
      </p:sp>
      <p:graphicFrame>
        <p:nvGraphicFramePr>
          <p:cNvPr id="73737" name="Content Placeholder 3"/>
          <p:cNvGraphicFramePr>
            <a:graphicFrameLocks noGrp="1"/>
          </p:cNvGraphicFramePr>
          <p:nvPr>
            <p:ph idx="4294967295"/>
          </p:nvPr>
        </p:nvGraphicFramePr>
        <p:xfrm>
          <a:off x="712788" y="1658938"/>
          <a:ext cx="8026400" cy="4322762"/>
        </p:xfrm>
        <a:graphic>
          <a:graphicData uri="http://schemas.openxmlformats.org/presentationml/2006/ole">
            <mc:AlternateContent xmlns:mc="http://schemas.openxmlformats.org/markup-compatibility/2006">
              <mc:Choice xmlns:v="urn:schemas-microsoft-com:vml" Requires="v">
                <p:oleObj spid="_x0000_s73739" r:id="rId3" imgW="8029128" imgH="4322439" progId="Excel.Sheet.8">
                  <p:embed/>
                </p:oleObj>
              </mc:Choice>
              <mc:Fallback>
                <p:oleObj r:id="rId3" imgW="8029128"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788" y="1658938"/>
                        <a:ext cx="8026400" cy="4322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C1D5A9CE-875B-409E-9222-B2781B7E72F8}" type="slidenum">
              <a:rPr lang="fi-FI"/>
              <a:pPr>
                <a:defRPr/>
              </a:pPr>
              <a:t>19</a:t>
            </a:fld>
            <a:endParaRPr lang="fi-FI"/>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8F6617A-BB68-4C99-8923-BF28CEE8819C}" type="slidenum">
              <a:rPr lang="fi-FI" sz="1200">
                <a:solidFill>
                  <a:schemeClr val="tx1">
                    <a:tint val="75000"/>
                  </a:schemeClr>
                </a:solidFill>
                <a:latin typeface="+mn-lt"/>
              </a:rPr>
              <a:pPr algn="r" fontAlgn="auto">
                <a:spcBef>
                  <a:spcPts val="0"/>
                </a:spcBef>
                <a:spcAft>
                  <a:spcPts val="0"/>
                </a:spcAft>
                <a:defRPr/>
              </a:pPr>
              <a:t>19</a:t>
            </a:fld>
            <a:endParaRPr lang="fi-FI" sz="1200">
              <a:solidFill>
                <a:schemeClr val="tx1">
                  <a:tint val="75000"/>
                </a:schemeClr>
              </a:solidFill>
              <a:latin typeface="+mn-lt"/>
            </a:endParaRP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0F305F6-D22A-4148-B1E8-ED18D29DAE02}" type="slidenum">
              <a:rPr lang="fi-FI" sz="1200">
                <a:solidFill>
                  <a:schemeClr val="tx1">
                    <a:tint val="75000"/>
                  </a:schemeClr>
                </a:solidFill>
                <a:latin typeface="+mn-lt"/>
              </a:rPr>
              <a:pPr algn="r" fontAlgn="auto">
                <a:spcBef>
                  <a:spcPts val="0"/>
                </a:spcBef>
                <a:spcAft>
                  <a:spcPts val="0"/>
                </a:spcAft>
                <a:defRPr/>
              </a:pPr>
              <a:t>19</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0D09AE1-2E43-4B4E-B667-2B5552311068}" type="slidenum">
              <a:rPr lang="fi-FI" sz="1200">
                <a:solidFill>
                  <a:schemeClr val="tx1">
                    <a:tint val="75000"/>
                  </a:schemeClr>
                </a:solidFill>
                <a:latin typeface="+mn-lt"/>
              </a:rPr>
              <a:pPr algn="r" fontAlgn="auto">
                <a:spcBef>
                  <a:spcPts val="0"/>
                </a:spcBef>
                <a:spcAft>
                  <a:spcPts val="0"/>
                </a:spcAft>
                <a:defRPr/>
              </a:pPr>
              <a:t>19</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32834B7-E445-4216-BFA9-3B4CCCC81FED}" type="slidenum">
              <a:rPr lang="fi-FI" sz="1200">
                <a:solidFill>
                  <a:schemeClr val="tx1">
                    <a:tint val="75000"/>
                  </a:schemeClr>
                </a:solidFill>
                <a:latin typeface="+mn-lt"/>
              </a:rPr>
              <a:pPr algn="r" fontAlgn="auto">
                <a:spcBef>
                  <a:spcPts val="0"/>
                </a:spcBef>
                <a:spcAft>
                  <a:spcPts val="0"/>
                </a:spcAft>
                <a:defRPr/>
              </a:pPr>
              <a:t>19</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BAEC692-BD49-4851-97E2-2EB07A56AA0B}" type="slidenum">
              <a:rPr lang="fi-FI" sz="1200">
                <a:solidFill>
                  <a:schemeClr val="tx1">
                    <a:tint val="75000"/>
                  </a:schemeClr>
                </a:solidFill>
                <a:latin typeface="+mn-lt"/>
              </a:rPr>
              <a:pPr algn="r" fontAlgn="auto">
                <a:spcBef>
                  <a:spcPts val="0"/>
                </a:spcBef>
                <a:spcAft>
                  <a:spcPts val="0"/>
                </a:spcAft>
                <a:defRPr/>
              </a:pPr>
              <a:t>19</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6581A6-478E-497B-A85B-C599B739D959}" type="slidenum">
              <a:rPr lang="fi-FI" sz="1200">
                <a:solidFill>
                  <a:schemeClr val="tx1">
                    <a:tint val="75000"/>
                  </a:schemeClr>
                </a:solidFill>
                <a:latin typeface="+mn-lt"/>
              </a:rPr>
              <a:pPr algn="r" fontAlgn="auto">
                <a:spcBef>
                  <a:spcPts val="0"/>
                </a:spcBef>
                <a:spcAft>
                  <a:spcPts val="0"/>
                </a:spcAft>
                <a:defRPr/>
              </a:pPr>
              <a:t>19</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3215E7A-E8A3-4AB9-954D-E02E6CF7AE64}" type="slidenum">
              <a:rPr lang="fi-FI" sz="1200">
                <a:solidFill>
                  <a:schemeClr val="tx1">
                    <a:tint val="75000"/>
                  </a:schemeClr>
                </a:solidFill>
                <a:latin typeface="+mn-lt"/>
              </a:rPr>
              <a:pPr algn="r" fontAlgn="auto">
                <a:spcBef>
                  <a:spcPts val="0"/>
                </a:spcBef>
                <a:spcAft>
                  <a:spcPts val="0"/>
                </a:spcAft>
                <a:defRPr/>
              </a:pPr>
              <a:t>19</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60A7A9E-25CB-41FA-A90C-9D0EB0175170}" type="slidenum">
              <a:rPr lang="fi-FI" sz="1200">
                <a:solidFill>
                  <a:schemeClr val="tx1">
                    <a:tint val="75000"/>
                  </a:schemeClr>
                </a:solidFill>
                <a:latin typeface="+mn-lt"/>
              </a:rPr>
              <a:pPr algn="r" fontAlgn="auto">
                <a:spcBef>
                  <a:spcPts val="0"/>
                </a:spcBef>
                <a:spcAft>
                  <a:spcPts val="0"/>
                </a:spcAft>
                <a:defRPr/>
              </a:pPr>
              <a:t>19</a:t>
            </a:fld>
            <a:endParaRPr lang="fi-FI" sz="1200">
              <a:solidFill>
                <a:schemeClr val="tx1">
                  <a:tint val="75000"/>
                </a:schemeClr>
              </a:solidFill>
              <a:latin typeface="+mn-lt"/>
            </a:endParaRPr>
          </a:p>
        </p:txBody>
      </p:sp>
      <p:sp>
        <p:nvSpPr>
          <p:cNvPr id="74771" name="Title 1"/>
          <p:cNvSpPr>
            <a:spLocks noGrp="1"/>
          </p:cNvSpPr>
          <p:nvPr>
            <p:ph type="title" idx="4294967295"/>
          </p:nvPr>
        </p:nvSpPr>
        <p:spPr/>
        <p:txBody>
          <a:bodyPr/>
          <a:lstStyle/>
          <a:p>
            <a:pPr eaLnBrk="1" hangingPunct="1"/>
            <a:r>
              <a:rPr lang="fi-FI" sz="2500" smtClean="0"/>
              <a:t>III. How independent are you in emphasizing ideas or aspects which in your opinion are important to your material?</a:t>
            </a:r>
          </a:p>
        </p:txBody>
      </p:sp>
      <p:graphicFrame>
        <p:nvGraphicFramePr>
          <p:cNvPr id="74761" name="Content Placeholder 3"/>
          <p:cNvGraphicFramePr>
            <a:graphicFrameLocks noGrp="1"/>
          </p:cNvGraphicFramePr>
          <p:nvPr>
            <p:ph idx="4294967295"/>
          </p:nvPr>
        </p:nvGraphicFramePr>
        <p:xfrm>
          <a:off x="569913" y="1730375"/>
          <a:ext cx="8026400" cy="4322763"/>
        </p:xfrm>
        <a:graphic>
          <a:graphicData uri="http://schemas.openxmlformats.org/presentationml/2006/ole">
            <mc:AlternateContent xmlns:mc="http://schemas.openxmlformats.org/markup-compatibility/2006">
              <mc:Choice xmlns:v="urn:schemas-microsoft-com:vml" Requires="v">
                <p:oleObj spid="_x0000_s74763" r:id="rId3" imgW="8029128" imgH="4322439" progId="Excel.Sheet.8">
                  <p:embed/>
                </p:oleObj>
              </mc:Choice>
              <mc:Fallback>
                <p:oleObj r:id="rId3" imgW="8029128" imgH="4322439" progId="Excel.Shee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913" y="1730375"/>
                        <a:ext cx="8026400" cy="432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EF216249-14A9-4084-8CA6-58341F6527F2}" type="slidenum">
              <a:rPr lang="fi-FI"/>
              <a:pPr>
                <a:defRPr/>
              </a:pPr>
              <a:t>2</a:t>
            </a:fld>
            <a:endParaRPr lang="fi-FI"/>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715911E-DD01-465E-9094-EDD6630EF592}" type="slidenum">
              <a:rPr lang="fi-FI" sz="1200">
                <a:solidFill>
                  <a:schemeClr val="tx1">
                    <a:tint val="75000"/>
                  </a:schemeClr>
                </a:solidFill>
                <a:latin typeface="+mn-lt"/>
              </a:rPr>
              <a:pPr algn="r" fontAlgn="auto">
                <a:spcBef>
                  <a:spcPts val="0"/>
                </a:spcBef>
                <a:spcAft>
                  <a:spcPts val="0"/>
                </a:spcAft>
                <a:defRPr/>
              </a:pPr>
              <a:t>2</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2B8AE28-1E6D-4CE9-B1D1-4465036C6743}" type="slidenum">
              <a:rPr lang="fi-FI" sz="1200">
                <a:solidFill>
                  <a:schemeClr val="tx1">
                    <a:tint val="75000"/>
                  </a:schemeClr>
                </a:solidFill>
                <a:latin typeface="+mn-lt"/>
              </a:rPr>
              <a:pPr algn="r" fontAlgn="auto">
                <a:spcBef>
                  <a:spcPts val="0"/>
                </a:spcBef>
                <a:spcAft>
                  <a:spcPts val="0"/>
                </a:spcAft>
                <a:defRPr/>
              </a:pPr>
              <a:t>2</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D72534F-3E77-4F95-AEF5-97D155686A0C}" type="slidenum">
              <a:rPr lang="fi-FI" sz="1200">
                <a:solidFill>
                  <a:schemeClr val="tx1">
                    <a:tint val="75000"/>
                  </a:schemeClr>
                </a:solidFill>
                <a:latin typeface="+mn-lt"/>
              </a:rPr>
              <a:pPr algn="r" fontAlgn="auto">
                <a:spcBef>
                  <a:spcPts val="0"/>
                </a:spcBef>
                <a:spcAft>
                  <a:spcPts val="0"/>
                </a:spcAft>
                <a:defRPr/>
              </a:pPr>
              <a:t>2</a:t>
            </a:fld>
            <a:endParaRPr lang="fi-FI" sz="1200">
              <a:solidFill>
                <a:schemeClr val="tx1">
                  <a:tint val="75000"/>
                </a:schemeClr>
              </a:solidFill>
              <a:latin typeface="+mn-lt"/>
            </a:endParaRPr>
          </a:p>
        </p:txBody>
      </p:sp>
      <p:sp>
        <p:nvSpPr>
          <p:cNvPr id="16389" name="Rectangle 2"/>
          <p:cNvSpPr>
            <a:spLocks noGrp="1"/>
          </p:cNvSpPr>
          <p:nvPr>
            <p:ph type="title"/>
          </p:nvPr>
        </p:nvSpPr>
        <p:spPr/>
        <p:txBody>
          <a:bodyPr/>
          <a:lstStyle/>
          <a:p>
            <a:r>
              <a:rPr lang="en-US" sz="4000" smtClean="0"/>
              <a:t>Two ideal types of professionalization</a:t>
            </a:r>
          </a:p>
        </p:txBody>
      </p:sp>
      <p:sp>
        <p:nvSpPr>
          <p:cNvPr id="16390" name="Rectangle 3"/>
          <p:cNvSpPr>
            <a:spLocks noGrp="1"/>
          </p:cNvSpPr>
          <p:nvPr>
            <p:ph type="body" idx="1"/>
          </p:nvPr>
        </p:nvSpPr>
        <p:spPr/>
        <p:txBody>
          <a:bodyPr/>
          <a:lstStyle/>
          <a:p>
            <a:pPr>
              <a:lnSpc>
                <a:spcPct val="90000"/>
              </a:lnSpc>
            </a:pPr>
            <a:r>
              <a:rPr lang="en-US" b="1" smtClean="0"/>
              <a:t>Anglo-American</a:t>
            </a:r>
            <a:r>
              <a:rPr lang="en-US" smtClean="0"/>
              <a:t> – Market as a driving force: Occupation became a high-status profession by forming itself independently from the State in the market competition for specialized services     </a:t>
            </a:r>
          </a:p>
          <a:p>
            <a:pPr>
              <a:lnSpc>
                <a:spcPct val="90000"/>
              </a:lnSpc>
            </a:pPr>
            <a:endParaRPr lang="en-US" smtClean="0"/>
          </a:p>
          <a:p>
            <a:pPr>
              <a:lnSpc>
                <a:spcPct val="90000"/>
              </a:lnSpc>
            </a:pPr>
            <a:r>
              <a:rPr lang="en-US" b="1" smtClean="0"/>
              <a:t>Continental </a:t>
            </a:r>
            <a:r>
              <a:rPr lang="en-US" smtClean="0"/>
              <a:t>– State as a driving force: Professional posts organized,  legitimized and controlled by the State </a:t>
            </a:r>
          </a:p>
          <a:p>
            <a:pPr>
              <a:lnSpc>
                <a:spcPct val="90000"/>
              </a:lnSpc>
              <a:buFont typeface="Arial" charset="0"/>
              <a:buNone/>
            </a:pPr>
            <a:r>
              <a:rPr lang="en-US"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pPr>
              <a:defRPr/>
            </a:pPr>
            <a:fld id="{BE9860BC-D73D-4864-87BB-041C606ECF9F}" type="slidenum">
              <a:rPr lang="fi-FI"/>
              <a:pPr>
                <a:defRPr/>
              </a:pPr>
              <a:t>20</a:t>
            </a:fld>
            <a:endParaRPr lang="fi-FI"/>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7972B38-D991-4ACF-9998-7567666F98D2}" type="slidenum">
              <a:rPr lang="fi-FI" sz="1200">
                <a:solidFill>
                  <a:schemeClr val="tx1">
                    <a:tint val="75000"/>
                  </a:schemeClr>
                </a:solidFill>
                <a:latin typeface="+mn-lt"/>
              </a:rPr>
              <a:pPr algn="r" fontAlgn="auto">
                <a:spcBef>
                  <a:spcPts val="0"/>
                </a:spcBef>
                <a:spcAft>
                  <a:spcPts val="0"/>
                </a:spcAft>
                <a:defRPr/>
              </a:pPr>
              <a:t>20</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57DD943-D2D5-411B-90CB-0B887F9386FE}" type="slidenum">
              <a:rPr lang="fi-FI" sz="1200">
                <a:solidFill>
                  <a:schemeClr val="tx1">
                    <a:tint val="75000"/>
                  </a:schemeClr>
                </a:solidFill>
                <a:latin typeface="+mn-lt"/>
              </a:rPr>
              <a:pPr algn="r" fontAlgn="auto">
                <a:spcBef>
                  <a:spcPts val="0"/>
                </a:spcBef>
                <a:spcAft>
                  <a:spcPts val="0"/>
                </a:spcAft>
                <a:defRPr/>
              </a:pPr>
              <a:t>20</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2EE8C2-BE1F-4CD5-BCD6-D953C23144BB}" type="slidenum">
              <a:rPr lang="fi-FI" sz="1200">
                <a:solidFill>
                  <a:schemeClr val="tx1">
                    <a:tint val="75000"/>
                  </a:schemeClr>
                </a:solidFill>
                <a:latin typeface="+mn-lt"/>
              </a:rPr>
              <a:pPr algn="r" fontAlgn="auto">
                <a:spcBef>
                  <a:spcPts val="0"/>
                </a:spcBef>
                <a:spcAft>
                  <a:spcPts val="0"/>
                </a:spcAft>
                <a:defRPr/>
              </a:pPr>
              <a:t>20</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2E1B43D-567C-47FE-9EB0-95D8866918CD}" type="slidenum">
              <a:rPr lang="fi-FI" sz="1200">
                <a:solidFill>
                  <a:schemeClr val="tx1">
                    <a:tint val="75000"/>
                  </a:schemeClr>
                </a:solidFill>
                <a:latin typeface="+mn-lt"/>
              </a:rPr>
              <a:pPr algn="r" fontAlgn="auto">
                <a:spcBef>
                  <a:spcPts val="0"/>
                </a:spcBef>
                <a:spcAft>
                  <a:spcPts val="0"/>
                </a:spcAft>
                <a:defRPr/>
              </a:pPr>
              <a:t>20</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A97C69B-D6A2-407A-B4C8-4660B153E749}" type="slidenum">
              <a:rPr lang="fi-FI" sz="1200">
                <a:solidFill>
                  <a:schemeClr val="tx1">
                    <a:tint val="75000"/>
                  </a:schemeClr>
                </a:solidFill>
                <a:latin typeface="+mn-lt"/>
              </a:rPr>
              <a:pPr algn="r" fontAlgn="auto">
                <a:spcBef>
                  <a:spcPts val="0"/>
                </a:spcBef>
                <a:spcAft>
                  <a:spcPts val="0"/>
                </a:spcAft>
                <a:defRPr/>
              </a:pPr>
              <a:t>20</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1971785-8AB4-4F13-A301-80DC43044FC3}" type="slidenum">
              <a:rPr lang="fi-FI" sz="1200">
                <a:solidFill>
                  <a:schemeClr val="tx1">
                    <a:tint val="75000"/>
                  </a:schemeClr>
                </a:solidFill>
                <a:latin typeface="+mn-lt"/>
              </a:rPr>
              <a:pPr algn="r" fontAlgn="auto">
                <a:spcBef>
                  <a:spcPts val="0"/>
                </a:spcBef>
                <a:spcAft>
                  <a:spcPts val="0"/>
                </a:spcAft>
                <a:defRPr/>
              </a:pPr>
              <a:t>20</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9B6BFCF-5B60-4EE5-AC74-329BCB00BD05}" type="slidenum">
              <a:rPr lang="fi-FI" sz="1200">
                <a:solidFill>
                  <a:schemeClr val="tx1">
                    <a:tint val="75000"/>
                  </a:schemeClr>
                </a:solidFill>
                <a:latin typeface="+mn-lt"/>
              </a:rPr>
              <a:pPr algn="r" fontAlgn="auto">
                <a:spcBef>
                  <a:spcPts val="0"/>
                </a:spcBef>
                <a:spcAft>
                  <a:spcPts val="0"/>
                </a:spcAft>
                <a:defRPr/>
              </a:pPr>
              <a:t>20</a:t>
            </a:fld>
            <a:endParaRPr lang="fi-FI" sz="1200">
              <a:solidFill>
                <a:schemeClr val="tx1">
                  <a:tint val="75000"/>
                </a:schemeClr>
              </a:solidFill>
              <a:latin typeface="+mn-lt"/>
            </a:endParaRPr>
          </a:p>
        </p:txBody>
      </p:sp>
      <p:sp>
        <p:nvSpPr>
          <p:cNvPr id="75785" name="Rectangle 2"/>
          <p:cNvSpPr>
            <a:spLocks noGrp="1"/>
          </p:cNvSpPr>
          <p:nvPr>
            <p:ph type="title" idx="4294967295"/>
          </p:nvPr>
        </p:nvSpPr>
        <p:spPr/>
        <p:txBody>
          <a:bodyPr/>
          <a:lstStyle/>
          <a:p>
            <a:r>
              <a:rPr lang="en-US" smtClean="0"/>
              <a:t>Job Satisfaction</a:t>
            </a:r>
          </a:p>
        </p:txBody>
      </p:sp>
      <p:sp>
        <p:nvSpPr>
          <p:cNvPr id="75786" name="Rectangle 3"/>
          <p:cNvSpPr>
            <a:spLocks noGrp="1"/>
          </p:cNvSpPr>
          <p:nvPr>
            <p:ph type="body" idx="4294967295"/>
          </p:nvPr>
        </p:nvSpPr>
        <p:spPr/>
        <p:txBody>
          <a:bodyPr/>
          <a:lstStyle/>
          <a:p>
            <a:r>
              <a:rPr lang="en-US" smtClean="0"/>
              <a:t>72% satisfied (very and chiefly) in 2008</a:t>
            </a:r>
          </a:p>
          <a:p>
            <a:pPr>
              <a:buFont typeface="Arial" charset="0"/>
              <a:buNone/>
            </a:pPr>
            <a:endParaRPr lang="en-US" smtClean="0"/>
          </a:p>
          <a:p>
            <a:endParaRPr lang="en-US" smtClean="0"/>
          </a:p>
          <a:p>
            <a:r>
              <a:rPr lang="en-US" smtClean="0"/>
              <a:t>62% satisfied (very and chiefly) in 1992</a:t>
            </a:r>
          </a:p>
          <a:p>
            <a:endParaRPr lang="en-US" smtClean="0"/>
          </a:p>
          <a:p>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6A40948-6026-478E-A952-54A1D02A87C1}" type="slidenum">
              <a:rPr lang="fi-FI" sz="1200">
                <a:solidFill>
                  <a:schemeClr val="tx1">
                    <a:tint val="75000"/>
                  </a:schemeClr>
                </a:solidFill>
                <a:latin typeface="+mn-lt"/>
              </a:rPr>
              <a:pPr algn="r" fontAlgn="auto">
                <a:spcBef>
                  <a:spcPts val="0"/>
                </a:spcBef>
                <a:spcAft>
                  <a:spcPts val="0"/>
                </a:spcAft>
                <a:defRPr/>
              </a:pPr>
              <a:t>21</a:t>
            </a:fld>
            <a:endParaRPr lang="fi-FI" sz="1200">
              <a:solidFill>
                <a:schemeClr val="tx1">
                  <a:tint val="75000"/>
                </a:schemeClr>
              </a:solidFill>
              <a:latin typeface="+mn-lt"/>
            </a:endParaRPr>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FB0410E-A657-4548-81C6-DCB7A8EECB96}" type="slidenum">
              <a:rPr lang="fi-FI" sz="1200">
                <a:solidFill>
                  <a:schemeClr val="tx1">
                    <a:tint val="75000"/>
                  </a:schemeClr>
                </a:solidFill>
                <a:latin typeface="+mn-lt"/>
              </a:rPr>
              <a:pPr algn="r" fontAlgn="auto">
                <a:spcBef>
                  <a:spcPts val="0"/>
                </a:spcBef>
                <a:spcAft>
                  <a:spcPts val="0"/>
                </a:spcAft>
                <a:defRPr/>
              </a:pPr>
              <a:t>21</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542C367-D953-40DC-A9BA-30F8C77A9E43}" type="slidenum">
              <a:rPr lang="fi-FI" sz="1200">
                <a:solidFill>
                  <a:schemeClr val="tx1">
                    <a:tint val="75000"/>
                  </a:schemeClr>
                </a:solidFill>
                <a:latin typeface="+mn-lt"/>
              </a:rPr>
              <a:pPr algn="r" fontAlgn="auto">
                <a:spcBef>
                  <a:spcPts val="0"/>
                </a:spcBef>
                <a:spcAft>
                  <a:spcPts val="0"/>
                </a:spcAft>
                <a:defRPr/>
              </a:pPr>
              <a:t>21</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853724C-990B-46C2-93F8-A3A885CC8825}" type="slidenum">
              <a:rPr lang="fi-FI" sz="1200">
                <a:solidFill>
                  <a:schemeClr val="tx1">
                    <a:tint val="75000"/>
                  </a:schemeClr>
                </a:solidFill>
                <a:latin typeface="+mn-lt"/>
              </a:rPr>
              <a:pPr algn="r" fontAlgn="auto">
                <a:spcBef>
                  <a:spcPts val="0"/>
                </a:spcBef>
                <a:spcAft>
                  <a:spcPts val="0"/>
                </a:spcAft>
                <a:defRPr/>
              </a:pPr>
              <a:t>21</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10577A8-7546-424F-A04A-F6F7CB92288D}" type="slidenum">
              <a:rPr lang="fi-FI" sz="1200">
                <a:solidFill>
                  <a:schemeClr val="tx1">
                    <a:tint val="75000"/>
                  </a:schemeClr>
                </a:solidFill>
                <a:latin typeface="+mn-lt"/>
              </a:rPr>
              <a:pPr algn="r" fontAlgn="auto">
                <a:spcBef>
                  <a:spcPts val="0"/>
                </a:spcBef>
                <a:spcAft>
                  <a:spcPts val="0"/>
                </a:spcAft>
                <a:defRPr/>
              </a:pPr>
              <a:t>21</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DDABEBA-9D0B-4FF9-92E0-2A47E9B120D3}" type="slidenum">
              <a:rPr lang="fi-FI" sz="1200">
                <a:solidFill>
                  <a:schemeClr val="tx1">
                    <a:tint val="75000"/>
                  </a:schemeClr>
                </a:solidFill>
                <a:latin typeface="+mn-lt"/>
              </a:rPr>
              <a:pPr algn="r" fontAlgn="auto">
                <a:spcBef>
                  <a:spcPts val="0"/>
                </a:spcBef>
                <a:spcAft>
                  <a:spcPts val="0"/>
                </a:spcAft>
                <a:defRPr/>
              </a:pPr>
              <a:t>21</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19F6985-F478-4AC9-9DCD-9C8BC88896D0}" type="slidenum">
              <a:rPr lang="fi-FI" sz="1200">
                <a:solidFill>
                  <a:schemeClr val="tx1">
                    <a:tint val="75000"/>
                  </a:schemeClr>
                </a:solidFill>
                <a:latin typeface="+mn-lt"/>
              </a:rPr>
              <a:pPr algn="r" fontAlgn="auto">
                <a:spcBef>
                  <a:spcPts val="0"/>
                </a:spcBef>
                <a:spcAft>
                  <a:spcPts val="0"/>
                </a:spcAft>
                <a:defRPr/>
              </a:pPr>
              <a:t>21</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41C70EF-CB2A-4D8F-AA02-2438B6EEE1CF}" type="slidenum">
              <a:rPr lang="fi-FI" sz="1200">
                <a:solidFill>
                  <a:schemeClr val="tx1">
                    <a:tint val="75000"/>
                  </a:schemeClr>
                </a:solidFill>
                <a:latin typeface="+mn-lt"/>
              </a:rPr>
              <a:pPr algn="r" fontAlgn="auto">
                <a:spcBef>
                  <a:spcPts val="0"/>
                </a:spcBef>
                <a:spcAft>
                  <a:spcPts val="0"/>
                </a:spcAft>
                <a:defRPr/>
              </a:pPr>
              <a:t>21</a:t>
            </a:fld>
            <a:endParaRPr lang="fi-FI" sz="1200">
              <a:solidFill>
                <a:schemeClr val="tx1">
                  <a:tint val="75000"/>
                </a:schemeClr>
              </a:solidFill>
              <a:latin typeface="+mn-lt"/>
            </a:endParaRPr>
          </a:p>
        </p:txBody>
      </p:sp>
      <p:sp>
        <p:nvSpPr>
          <p:cNvPr id="76809" name="Rectangle 2"/>
          <p:cNvSpPr>
            <a:spLocks noGrp="1"/>
          </p:cNvSpPr>
          <p:nvPr>
            <p:ph type="title" idx="4294967295"/>
          </p:nvPr>
        </p:nvSpPr>
        <p:spPr/>
        <p:txBody>
          <a:bodyPr/>
          <a:lstStyle/>
          <a:p>
            <a:r>
              <a:rPr lang="en-US" sz="4000" smtClean="0"/>
              <a:t>Facing dilemma </a:t>
            </a:r>
            <a:br>
              <a:rPr lang="en-US" sz="4000" smtClean="0"/>
            </a:br>
            <a:endParaRPr lang="en-US" sz="3600" smtClean="0"/>
          </a:p>
        </p:txBody>
      </p:sp>
      <p:sp>
        <p:nvSpPr>
          <p:cNvPr id="76810" name="Rectangle 3"/>
          <p:cNvSpPr>
            <a:spLocks noGrp="1"/>
          </p:cNvSpPr>
          <p:nvPr>
            <p:ph type="body" idx="4294967295"/>
          </p:nvPr>
        </p:nvSpPr>
        <p:spPr/>
        <p:txBody>
          <a:bodyPr/>
          <a:lstStyle/>
          <a:p>
            <a:pPr>
              <a:lnSpc>
                <a:spcPct val="80000"/>
              </a:lnSpc>
              <a:buFont typeface="Arial" charset="0"/>
              <a:buNone/>
            </a:pPr>
            <a:endParaRPr lang="en-US" sz="1400" smtClean="0"/>
          </a:p>
          <a:p>
            <a:pPr>
              <a:lnSpc>
                <a:spcPct val="80000"/>
              </a:lnSpc>
              <a:buFontTx/>
              <a:buChar char="•"/>
            </a:pPr>
            <a:r>
              <a:rPr lang="en-US" sz="2800" smtClean="0"/>
              <a:t>Democracy less </a:t>
            </a:r>
          </a:p>
          <a:p>
            <a:pPr>
              <a:lnSpc>
                <a:spcPct val="80000"/>
              </a:lnSpc>
              <a:buFontTx/>
              <a:buChar char="•"/>
            </a:pPr>
            <a:endParaRPr lang="en-US" sz="2800" smtClean="0"/>
          </a:p>
          <a:p>
            <a:pPr>
              <a:lnSpc>
                <a:spcPct val="80000"/>
              </a:lnSpc>
              <a:buFontTx/>
              <a:buChar char="•"/>
            </a:pPr>
            <a:r>
              <a:rPr lang="en-US" sz="2800" smtClean="0"/>
              <a:t>Press Freedom less</a:t>
            </a:r>
          </a:p>
          <a:p>
            <a:pPr>
              <a:lnSpc>
                <a:spcPct val="80000"/>
              </a:lnSpc>
              <a:buFontTx/>
              <a:buChar char="•"/>
            </a:pPr>
            <a:endParaRPr lang="en-US" sz="2800" smtClean="0"/>
          </a:p>
          <a:p>
            <a:pPr>
              <a:lnSpc>
                <a:spcPct val="80000"/>
              </a:lnSpc>
              <a:buFontTx/>
              <a:buChar char="•"/>
            </a:pPr>
            <a:r>
              <a:rPr lang="en-US" sz="2800" smtClean="0"/>
              <a:t>Corruption more </a:t>
            </a:r>
          </a:p>
          <a:p>
            <a:pPr>
              <a:lnSpc>
                <a:spcPct val="80000"/>
              </a:lnSpc>
              <a:buFontTx/>
              <a:buChar char="•"/>
            </a:pPr>
            <a:endParaRPr lang="en-US" sz="2800" smtClean="0"/>
          </a:p>
          <a:p>
            <a:pPr>
              <a:lnSpc>
                <a:spcPct val="80000"/>
              </a:lnSpc>
              <a:buFontTx/>
              <a:buChar char="•"/>
            </a:pPr>
            <a:r>
              <a:rPr lang="en-US" sz="2800" smtClean="0"/>
              <a:t>Happy journalists more</a:t>
            </a:r>
          </a:p>
          <a:p>
            <a:pPr>
              <a:lnSpc>
                <a:spcPct val="80000"/>
              </a:lnSpc>
              <a:buFont typeface="Arial" charset="0"/>
              <a:buNone/>
            </a:pPr>
            <a:endParaRPr lang="en-US" sz="2800" smtClean="0"/>
          </a:p>
          <a:p>
            <a:pPr>
              <a:lnSpc>
                <a:spcPct val="80000"/>
              </a:lnSpc>
              <a:buFont typeface="Arial" charset="0"/>
              <a:buNone/>
            </a:pPr>
            <a:endParaRPr lang="en-US" sz="1400" smtClean="0"/>
          </a:p>
          <a:p>
            <a:pPr>
              <a:lnSpc>
                <a:spcPct val="80000"/>
              </a:lnSpc>
            </a:pPr>
            <a:endParaRPr lang="en-US" sz="1200" smtClean="0"/>
          </a:p>
          <a:p>
            <a:pPr>
              <a:lnSpc>
                <a:spcPct val="80000"/>
              </a:lnSpc>
            </a:pPr>
            <a:endParaRPr lang="en-GB" sz="600" smtClean="0"/>
          </a:p>
          <a:p>
            <a:pPr>
              <a:lnSpc>
                <a:spcPct val="80000"/>
              </a:lnSpc>
              <a:buFont typeface="Arial" charset="0"/>
              <a:buNone/>
            </a:pPr>
            <a:r>
              <a:rPr lang="en-US" sz="40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pPr>
              <a:defRPr/>
            </a:pPr>
            <a:fld id="{0F5DA33A-53BF-4F4C-B865-39F3D3D6F0A0}" type="slidenum">
              <a:rPr lang="fi-FI"/>
              <a:pPr>
                <a:defRPr/>
              </a:pPr>
              <a:t>22</a:t>
            </a:fld>
            <a:endParaRPr lang="fi-FI"/>
          </a:p>
        </p:txBody>
      </p:sp>
      <p:sp>
        <p:nvSpPr>
          <p:cNvPr id="1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5083ACA-143F-46C8-8C97-F57EEFD83809}"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9BA439D-690F-4353-B40D-D5626F3AF98C}"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B658FAB-A8E8-4CED-992B-32979DA080C8}"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6D652D6-E47A-4844-BF7E-9EAFDCFEB2FB}"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506CD6D-7004-4C07-ACF7-B73D000316CC}"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1B60FF9-1143-40D9-B98F-1562444E8074}"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4AC613F-8F3D-4FC7-974F-458F563EB839}" type="slidenum">
              <a:rPr lang="fi-FI" sz="1200">
                <a:solidFill>
                  <a:schemeClr val="tx1">
                    <a:tint val="75000"/>
                  </a:schemeClr>
                </a:solidFill>
                <a:latin typeface="+mn-lt"/>
              </a:rPr>
              <a:pPr algn="r" fontAlgn="auto">
                <a:spcBef>
                  <a:spcPts val="0"/>
                </a:spcBef>
                <a:spcAft>
                  <a:spcPts val="0"/>
                </a:spcAft>
                <a:defRPr/>
              </a:pPr>
              <a:t>22</a:t>
            </a:fld>
            <a:endParaRPr lang="fi-FI" sz="1200">
              <a:solidFill>
                <a:schemeClr val="tx1">
                  <a:tint val="75000"/>
                </a:schemeClr>
              </a:solidFill>
              <a:latin typeface="+mn-lt"/>
            </a:endParaRPr>
          </a:p>
        </p:txBody>
      </p:sp>
      <p:sp>
        <p:nvSpPr>
          <p:cNvPr id="4" name="Rectangle 6"/>
          <p:cNvSpPr txBox="1">
            <a:spLocks noGrp="1" noChangeArrowheads="1"/>
          </p:cNvSpPr>
          <p:nvPr/>
        </p:nvSpPr>
        <p:spPr bwMode="auto">
          <a:xfrm>
            <a:off x="6553200" y="6243638"/>
            <a:ext cx="2133600" cy="457200"/>
          </a:xfrm>
          <a:prstGeom prst="rect">
            <a:avLst/>
          </a:prstGeom>
          <a:noFill/>
          <a:ln>
            <a:miter lim="800000"/>
            <a:headEnd/>
            <a:tailEnd/>
          </a:ln>
        </p:spPr>
        <p:txBody>
          <a:bodyPr anchor="b"/>
          <a:lstStyle/>
          <a:p>
            <a:pPr algn="r">
              <a:defRPr/>
            </a:pPr>
            <a:fld id="{4B4E3E57-E0E5-4E30-B515-7FC4B81446F8}" type="slidenum">
              <a:rPr lang="fi-FI" altLang="en-US" sz="1200">
                <a:latin typeface="+mj-lt"/>
              </a:rPr>
              <a:pPr algn="r">
                <a:defRPr/>
              </a:pPr>
              <a:t>22</a:t>
            </a:fld>
            <a:endParaRPr lang="fi-FI" altLang="en-US" sz="1200">
              <a:latin typeface="+mj-lt"/>
            </a:endParaRPr>
          </a:p>
        </p:txBody>
      </p:sp>
      <p:sp>
        <p:nvSpPr>
          <p:cNvPr id="77834" name="Rectangle 1"/>
          <p:cNvSpPr>
            <a:spLocks noChangeArrowheads="1"/>
          </p:cNvSpPr>
          <p:nvPr/>
        </p:nvSpPr>
        <p:spPr bwMode="auto">
          <a:xfrm>
            <a:off x="428625" y="358775"/>
            <a:ext cx="3244850" cy="457200"/>
          </a:xfrm>
          <a:prstGeom prst="rect">
            <a:avLst/>
          </a:prstGeom>
          <a:noFill/>
          <a:ln w="9525">
            <a:noFill/>
            <a:miter lim="800000"/>
            <a:headEnd/>
            <a:tailEnd/>
          </a:ln>
        </p:spPr>
        <p:txBody>
          <a:bodyPr wrap="none" anchor="ctr">
            <a:spAutoFit/>
          </a:bodyPr>
          <a:lstStyle/>
          <a:p>
            <a:pPr algn="just"/>
            <a:r>
              <a:rPr lang="en-GB" sz="2400" b="1">
                <a:latin typeface="Calibri" pitchFamily="34" charset="0"/>
                <a:cs typeface="Times New Roman" pitchFamily="18" charset="0"/>
              </a:rPr>
              <a:t>Job satisfaction in 2008</a:t>
            </a:r>
            <a:r>
              <a:rPr lang="en-GB" sz="1600" b="1">
                <a:cs typeface="Times New Roman" pitchFamily="18" charset="0"/>
              </a:rPr>
              <a:t>  </a:t>
            </a:r>
            <a:endParaRPr lang="en-GB" sz="1600"/>
          </a:p>
        </p:txBody>
      </p:sp>
      <p:graphicFrame>
        <p:nvGraphicFramePr>
          <p:cNvPr id="76854" name="Group 54"/>
          <p:cNvGraphicFramePr>
            <a:graphicFrameLocks noGrp="1"/>
          </p:cNvGraphicFramePr>
          <p:nvPr>
            <p:ph idx="4294967295"/>
          </p:nvPr>
        </p:nvGraphicFramePr>
        <p:xfrm>
          <a:off x="500063" y="857250"/>
          <a:ext cx="7929562" cy="5929313"/>
        </p:xfrm>
        <a:graphic>
          <a:graphicData uri="http://schemas.openxmlformats.org/drawingml/2006/table">
            <a:tbl>
              <a:tblPr/>
              <a:tblGrid>
                <a:gridCol w="6302375"/>
                <a:gridCol w="1627187"/>
              </a:tblGrid>
              <a:tr h="4619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Sources of satisfaction</a:t>
                      </a:r>
                      <a:r>
                        <a:rPr kumimoji="0" lang="en-GB"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fi-FI"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GB"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Fully and chiefly satisfied  % </a:t>
                      </a:r>
                      <a:endParaRPr kumimoji="0" lang="fi-FI"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 To independently decide how and what to write, to tell</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65</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 To help people</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64</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 Editorial policy </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60</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 Job security, social security</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52</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 Opportunities for better qualification</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51</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6. To influence society</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49</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7. Opportunities for second job</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48</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8. Opportunities to grow in the post</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42</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9. Salary</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39</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10.  For a career via journalism in politics, state service, business</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38</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11.  Political independence of the profession</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37</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12. Extra privileges  </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37</a:t>
                      </a:r>
                      <a:endParaRPr kumimoji="0" lang="fi-FI"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49" name="Picture 6"/>
          <p:cNvPicPr>
            <a:picLocks noChangeAspect="1" noChangeArrowheads="1"/>
          </p:cNvPicPr>
          <p:nvPr/>
        </p:nvPicPr>
        <p:blipFill>
          <a:blip r:embed="rId2"/>
          <a:srcRect/>
          <a:stretch>
            <a:fillRect/>
          </a:stretch>
        </p:blipFill>
        <p:spPr bwMode="auto">
          <a:xfrm>
            <a:off x="539750" y="188913"/>
            <a:ext cx="7848600" cy="65405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22DB65FC-7A3C-432D-9ACC-3580B11877A4}" type="slidenum">
              <a:rPr lang="fi-FI"/>
              <a:pPr>
                <a:defRPr/>
              </a:pPr>
              <a:t>24</a:t>
            </a:fld>
            <a:endParaRPr lang="fi-FI"/>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E17D118-D603-42F7-80E8-EA17FDCC72EA}" type="slidenum">
              <a:rPr lang="fi-FI" sz="1200">
                <a:solidFill>
                  <a:schemeClr val="tx1">
                    <a:tint val="75000"/>
                  </a:schemeClr>
                </a:solidFill>
                <a:latin typeface="+mn-lt"/>
              </a:rPr>
              <a:pPr algn="r" fontAlgn="auto">
                <a:spcBef>
                  <a:spcPts val="0"/>
                </a:spcBef>
                <a:spcAft>
                  <a:spcPts val="0"/>
                </a:spcAft>
                <a:defRPr/>
              </a:pPr>
              <a:t>24</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17B83BF-209C-4EF7-823A-1244B46C23E7}" type="slidenum">
              <a:rPr lang="fi-FI" sz="1200">
                <a:solidFill>
                  <a:schemeClr val="tx1">
                    <a:tint val="75000"/>
                  </a:schemeClr>
                </a:solidFill>
                <a:latin typeface="+mn-lt"/>
              </a:rPr>
              <a:pPr algn="r" fontAlgn="auto">
                <a:spcBef>
                  <a:spcPts val="0"/>
                </a:spcBef>
                <a:spcAft>
                  <a:spcPts val="0"/>
                </a:spcAft>
                <a:defRPr/>
              </a:pPr>
              <a:t>24</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A56F205-D3A6-4D32-A272-11F605135BF5}" type="slidenum">
              <a:rPr lang="fi-FI" sz="1200">
                <a:solidFill>
                  <a:schemeClr val="tx1">
                    <a:tint val="75000"/>
                  </a:schemeClr>
                </a:solidFill>
                <a:latin typeface="+mn-lt"/>
              </a:rPr>
              <a:pPr algn="r" fontAlgn="auto">
                <a:spcBef>
                  <a:spcPts val="0"/>
                </a:spcBef>
                <a:spcAft>
                  <a:spcPts val="0"/>
                </a:spcAft>
                <a:defRPr/>
              </a:pPr>
              <a:t>24</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CAC4455-7865-495E-8AF8-B40AD0367E75}" type="slidenum">
              <a:rPr lang="fi-FI" sz="1200">
                <a:solidFill>
                  <a:schemeClr val="tx1">
                    <a:tint val="75000"/>
                  </a:schemeClr>
                </a:solidFill>
                <a:latin typeface="+mn-lt"/>
              </a:rPr>
              <a:pPr algn="r" fontAlgn="auto">
                <a:spcBef>
                  <a:spcPts val="0"/>
                </a:spcBef>
                <a:spcAft>
                  <a:spcPts val="0"/>
                </a:spcAft>
                <a:defRPr/>
              </a:pPr>
              <a:t>24</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AD8BBBA-6A82-403B-8213-263BE08F4FB7}" type="slidenum">
              <a:rPr lang="fi-FI" sz="1200">
                <a:solidFill>
                  <a:schemeClr val="tx1">
                    <a:tint val="75000"/>
                  </a:schemeClr>
                </a:solidFill>
                <a:latin typeface="+mn-lt"/>
              </a:rPr>
              <a:pPr algn="r" fontAlgn="auto">
                <a:spcBef>
                  <a:spcPts val="0"/>
                </a:spcBef>
                <a:spcAft>
                  <a:spcPts val="0"/>
                </a:spcAft>
                <a:defRPr/>
              </a:pPr>
              <a:t>24</a:t>
            </a:fld>
            <a:endParaRPr lang="fi-FI" sz="1200">
              <a:solidFill>
                <a:schemeClr val="tx1">
                  <a:tint val="75000"/>
                </a:schemeClr>
              </a:solidFill>
              <a:latin typeface="+mn-lt"/>
            </a:endParaRPr>
          </a:p>
        </p:txBody>
      </p:sp>
      <p:sp>
        <p:nvSpPr>
          <p:cNvPr id="79879" name="Rectangle 2"/>
          <p:cNvSpPr>
            <a:spLocks noGrp="1"/>
          </p:cNvSpPr>
          <p:nvPr>
            <p:ph type="title" idx="4294967295"/>
          </p:nvPr>
        </p:nvSpPr>
        <p:spPr/>
        <p:txBody>
          <a:bodyPr/>
          <a:lstStyle/>
          <a:p>
            <a:r>
              <a:rPr lang="en-US" sz="4000" smtClean="0"/>
              <a:t>Factor analysis: </a:t>
            </a:r>
            <a:br>
              <a:rPr lang="en-US" sz="4000" smtClean="0"/>
            </a:br>
            <a:r>
              <a:rPr lang="en-US" sz="4000" smtClean="0"/>
              <a:t>Power    </a:t>
            </a:r>
          </a:p>
        </p:txBody>
      </p:sp>
      <p:sp>
        <p:nvSpPr>
          <p:cNvPr id="79880" name="Rectangle 3"/>
          <p:cNvSpPr>
            <a:spLocks noGrp="1"/>
          </p:cNvSpPr>
          <p:nvPr>
            <p:ph type="body" idx="4294967295"/>
          </p:nvPr>
        </p:nvSpPr>
        <p:spPr/>
        <p:txBody>
          <a:bodyPr/>
          <a:lstStyle/>
          <a:p>
            <a:r>
              <a:rPr lang="en-US" b="1" smtClean="0"/>
              <a:t>First  factor                                              </a:t>
            </a:r>
          </a:p>
          <a:p>
            <a:endParaRPr lang="en-GB" smtClean="0"/>
          </a:p>
          <a:p>
            <a:r>
              <a:rPr lang="en-GB" smtClean="0"/>
              <a:t>To influence society                                    0,756</a:t>
            </a:r>
          </a:p>
          <a:p>
            <a:r>
              <a:rPr lang="en-GB" smtClean="0"/>
              <a:t>To help people                                             0,687</a:t>
            </a:r>
          </a:p>
          <a:p>
            <a:r>
              <a:rPr lang="en-GB" smtClean="0"/>
              <a:t>Politic. independence of the profession  0,658</a:t>
            </a:r>
          </a:p>
          <a:p>
            <a:r>
              <a:rPr lang="en-GB" smtClean="0"/>
              <a:t>To independently decide how and what to write                                                               0,654</a:t>
            </a: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173F407D-71AC-4B99-826B-44110950EF72}" type="slidenum">
              <a:rPr lang="fi-FI"/>
              <a:pPr>
                <a:defRPr/>
              </a:pPr>
              <a:t>25</a:t>
            </a:fld>
            <a:endParaRPr lang="fi-FI"/>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4A30D86-7566-49CE-BF10-10171815547D}" type="slidenum">
              <a:rPr lang="fi-FI" sz="1200">
                <a:solidFill>
                  <a:schemeClr val="tx1">
                    <a:tint val="75000"/>
                  </a:schemeClr>
                </a:solidFill>
                <a:latin typeface="+mn-lt"/>
              </a:rPr>
              <a:pPr algn="r" fontAlgn="auto">
                <a:spcBef>
                  <a:spcPts val="0"/>
                </a:spcBef>
                <a:spcAft>
                  <a:spcPts val="0"/>
                </a:spcAft>
                <a:defRPr/>
              </a:pPr>
              <a:t>25</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4185479-4617-4EC3-ABFB-EA3FB7DDF75E}" type="slidenum">
              <a:rPr lang="fi-FI" sz="1200">
                <a:solidFill>
                  <a:schemeClr val="tx1">
                    <a:tint val="75000"/>
                  </a:schemeClr>
                </a:solidFill>
                <a:latin typeface="+mn-lt"/>
              </a:rPr>
              <a:pPr algn="r" fontAlgn="auto">
                <a:spcBef>
                  <a:spcPts val="0"/>
                </a:spcBef>
                <a:spcAft>
                  <a:spcPts val="0"/>
                </a:spcAft>
                <a:defRPr/>
              </a:pPr>
              <a:t>25</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71F3C5A-71AB-43F6-B73D-02C3C87DCE4B}" type="slidenum">
              <a:rPr lang="fi-FI" sz="1200">
                <a:solidFill>
                  <a:schemeClr val="tx1">
                    <a:tint val="75000"/>
                  </a:schemeClr>
                </a:solidFill>
                <a:latin typeface="+mn-lt"/>
              </a:rPr>
              <a:pPr algn="r" fontAlgn="auto">
                <a:spcBef>
                  <a:spcPts val="0"/>
                </a:spcBef>
                <a:spcAft>
                  <a:spcPts val="0"/>
                </a:spcAft>
                <a:defRPr/>
              </a:pPr>
              <a:t>25</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5AA7258-60C3-4C13-96E6-B8220B535ED9}" type="slidenum">
              <a:rPr lang="fi-FI" sz="1200">
                <a:solidFill>
                  <a:schemeClr val="tx1">
                    <a:tint val="75000"/>
                  </a:schemeClr>
                </a:solidFill>
                <a:latin typeface="+mn-lt"/>
              </a:rPr>
              <a:pPr algn="r" fontAlgn="auto">
                <a:spcBef>
                  <a:spcPts val="0"/>
                </a:spcBef>
                <a:spcAft>
                  <a:spcPts val="0"/>
                </a:spcAft>
                <a:defRPr/>
              </a:pPr>
              <a:t>25</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8ABC1C6-E631-4861-8F78-A5F8E4A6BE28}" type="slidenum">
              <a:rPr lang="fi-FI" sz="1200">
                <a:solidFill>
                  <a:schemeClr val="tx1">
                    <a:tint val="75000"/>
                  </a:schemeClr>
                </a:solidFill>
                <a:latin typeface="+mn-lt"/>
              </a:rPr>
              <a:pPr algn="r" fontAlgn="auto">
                <a:spcBef>
                  <a:spcPts val="0"/>
                </a:spcBef>
                <a:spcAft>
                  <a:spcPts val="0"/>
                </a:spcAft>
                <a:defRPr/>
              </a:pPr>
              <a:t>25</a:t>
            </a:fld>
            <a:endParaRPr lang="fi-FI" sz="1200">
              <a:solidFill>
                <a:schemeClr val="tx1">
                  <a:tint val="75000"/>
                </a:schemeClr>
              </a:solidFill>
              <a:latin typeface="+mn-lt"/>
            </a:endParaRPr>
          </a:p>
        </p:txBody>
      </p:sp>
      <p:sp>
        <p:nvSpPr>
          <p:cNvPr id="80903" name="Rectangle 2"/>
          <p:cNvSpPr>
            <a:spLocks noGrp="1"/>
          </p:cNvSpPr>
          <p:nvPr>
            <p:ph type="title" idx="4294967295"/>
          </p:nvPr>
        </p:nvSpPr>
        <p:spPr/>
        <p:txBody>
          <a:bodyPr/>
          <a:lstStyle/>
          <a:p>
            <a:r>
              <a:rPr lang="en-US" sz="4000" smtClean="0"/>
              <a:t>Factor analysis: </a:t>
            </a:r>
            <a:br>
              <a:rPr lang="en-US" sz="4000" smtClean="0"/>
            </a:br>
            <a:r>
              <a:rPr lang="en-US" sz="4000" smtClean="0"/>
              <a:t>Wealth</a:t>
            </a:r>
          </a:p>
        </p:txBody>
      </p:sp>
      <p:sp>
        <p:nvSpPr>
          <p:cNvPr id="80904" name="Rectangle 3"/>
          <p:cNvSpPr>
            <a:spLocks noGrp="1"/>
          </p:cNvSpPr>
          <p:nvPr>
            <p:ph type="body" idx="4294967295"/>
          </p:nvPr>
        </p:nvSpPr>
        <p:spPr/>
        <p:txBody>
          <a:bodyPr/>
          <a:lstStyle/>
          <a:p>
            <a:pPr>
              <a:lnSpc>
                <a:spcPct val="90000"/>
              </a:lnSpc>
            </a:pPr>
            <a:r>
              <a:rPr lang="en-GB" b="1" smtClean="0"/>
              <a:t>Second factor                           </a:t>
            </a:r>
            <a:r>
              <a:rPr lang="en-GB" sz="3600" b="1" smtClean="0"/>
              <a:t> </a:t>
            </a:r>
            <a:r>
              <a:rPr lang="en-GB" b="1" smtClean="0"/>
              <a:t>  </a:t>
            </a:r>
          </a:p>
          <a:p>
            <a:pPr>
              <a:lnSpc>
                <a:spcPct val="90000"/>
              </a:lnSpc>
              <a:buFont typeface="Arial" charset="0"/>
              <a:buNone/>
            </a:pPr>
            <a:r>
              <a:rPr lang="en-GB" b="1" smtClean="0"/>
              <a:t> </a:t>
            </a:r>
            <a:endParaRPr lang="en-GB" smtClean="0"/>
          </a:p>
          <a:p>
            <a:pPr>
              <a:lnSpc>
                <a:spcPct val="90000"/>
              </a:lnSpc>
            </a:pPr>
            <a:r>
              <a:rPr lang="en-GB" smtClean="0"/>
              <a:t>Extra privileges                                         0,712</a:t>
            </a:r>
          </a:p>
          <a:p>
            <a:pPr>
              <a:lnSpc>
                <a:spcPct val="90000"/>
              </a:lnSpc>
            </a:pPr>
            <a:endParaRPr lang="en-GB" smtClean="0"/>
          </a:p>
          <a:p>
            <a:pPr>
              <a:lnSpc>
                <a:spcPct val="90000"/>
              </a:lnSpc>
            </a:pPr>
            <a:r>
              <a:rPr lang="en-GB" smtClean="0"/>
              <a:t>Security that job provides                        0,673</a:t>
            </a:r>
          </a:p>
          <a:p>
            <a:pPr>
              <a:lnSpc>
                <a:spcPct val="90000"/>
              </a:lnSpc>
              <a:buFont typeface="Arial" charset="0"/>
              <a:buNone/>
            </a:pPr>
            <a:r>
              <a:rPr lang="en-GB" smtClean="0"/>
              <a:t> (staff employment)</a:t>
            </a:r>
          </a:p>
          <a:p>
            <a:pPr>
              <a:lnSpc>
                <a:spcPct val="90000"/>
              </a:lnSpc>
              <a:buFont typeface="Arial" charset="0"/>
              <a:buNone/>
            </a:pPr>
            <a:endParaRPr lang="en-GB" smtClean="0"/>
          </a:p>
          <a:p>
            <a:pPr>
              <a:lnSpc>
                <a:spcPct val="90000"/>
              </a:lnSpc>
            </a:pPr>
            <a:r>
              <a:rPr lang="en-GB" smtClean="0"/>
              <a:t>Income                                                         0,614</a:t>
            </a:r>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pPr>
              <a:defRPr/>
            </a:pPr>
            <a:fld id="{E5737683-1871-4326-94C5-EA31C699E22B}" type="slidenum">
              <a:rPr lang="fi-FI"/>
              <a:pPr>
                <a:defRPr/>
              </a:pPr>
              <a:t>26</a:t>
            </a:fld>
            <a:endParaRPr lang="fi-FI"/>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EC69F94-B7D1-4B8F-BAC9-3A1B73B8823F}" type="slidenum">
              <a:rPr lang="fi-FI" sz="1200">
                <a:solidFill>
                  <a:schemeClr val="tx1">
                    <a:tint val="75000"/>
                  </a:schemeClr>
                </a:solidFill>
                <a:latin typeface="+mn-lt"/>
              </a:rPr>
              <a:pPr algn="r" fontAlgn="auto">
                <a:spcBef>
                  <a:spcPts val="0"/>
                </a:spcBef>
                <a:spcAft>
                  <a:spcPts val="0"/>
                </a:spcAft>
                <a:defRPr/>
              </a:pPr>
              <a:t>26</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E1B9B34-56B3-4AD7-A70D-909F5D6362F0}" type="slidenum">
              <a:rPr lang="fi-FI" sz="1200">
                <a:solidFill>
                  <a:schemeClr val="tx1">
                    <a:tint val="75000"/>
                  </a:schemeClr>
                </a:solidFill>
                <a:latin typeface="+mn-lt"/>
              </a:rPr>
              <a:pPr algn="r" fontAlgn="auto">
                <a:spcBef>
                  <a:spcPts val="0"/>
                </a:spcBef>
                <a:spcAft>
                  <a:spcPts val="0"/>
                </a:spcAft>
                <a:defRPr/>
              </a:pPr>
              <a:t>26</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711E193-9B13-40F0-BD47-FCC5D6A475DE}" type="slidenum">
              <a:rPr lang="fi-FI" sz="1200">
                <a:solidFill>
                  <a:schemeClr val="tx1">
                    <a:tint val="75000"/>
                  </a:schemeClr>
                </a:solidFill>
                <a:latin typeface="+mn-lt"/>
              </a:rPr>
              <a:pPr algn="r" fontAlgn="auto">
                <a:spcBef>
                  <a:spcPts val="0"/>
                </a:spcBef>
                <a:spcAft>
                  <a:spcPts val="0"/>
                </a:spcAft>
                <a:defRPr/>
              </a:pPr>
              <a:t>26</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F45D15B-5CD3-49FE-9531-EC8CAEAABDDE}" type="slidenum">
              <a:rPr lang="fi-FI" sz="1200">
                <a:solidFill>
                  <a:schemeClr val="tx1">
                    <a:tint val="75000"/>
                  </a:schemeClr>
                </a:solidFill>
                <a:latin typeface="+mn-lt"/>
              </a:rPr>
              <a:pPr algn="r" fontAlgn="auto">
                <a:spcBef>
                  <a:spcPts val="0"/>
                </a:spcBef>
                <a:spcAft>
                  <a:spcPts val="0"/>
                </a:spcAft>
                <a:defRPr/>
              </a:pPr>
              <a:t>26</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663EE4-B939-4B3C-BDD4-4318AC59CC2C}" type="slidenum">
              <a:rPr lang="fi-FI" sz="1200">
                <a:solidFill>
                  <a:schemeClr val="tx1">
                    <a:tint val="75000"/>
                  </a:schemeClr>
                </a:solidFill>
                <a:latin typeface="+mn-lt"/>
              </a:rPr>
              <a:pPr algn="r" fontAlgn="auto">
                <a:spcBef>
                  <a:spcPts val="0"/>
                </a:spcBef>
                <a:spcAft>
                  <a:spcPts val="0"/>
                </a:spcAft>
                <a:defRPr/>
              </a:pPr>
              <a:t>26</a:t>
            </a:fld>
            <a:endParaRPr lang="fi-FI" sz="1200">
              <a:solidFill>
                <a:schemeClr val="tx1">
                  <a:tint val="75000"/>
                </a:schemeClr>
              </a:solidFill>
              <a:latin typeface="+mn-lt"/>
            </a:endParaRPr>
          </a:p>
        </p:txBody>
      </p:sp>
      <p:sp>
        <p:nvSpPr>
          <p:cNvPr id="81927" name="Rectangle 2"/>
          <p:cNvSpPr>
            <a:spLocks noGrp="1"/>
          </p:cNvSpPr>
          <p:nvPr>
            <p:ph type="title" idx="4294967295"/>
          </p:nvPr>
        </p:nvSpPr>
        <p:spPr/>
        <p:txBody>
          <a:bodyPr/>
          <a:lstStyle/>
          <a:p>
            <a:r>
              <a:rPr lang="en-US" sz="4000" smtClean="0"/>
              <a:t>Factor analysis: </a:t>
            </a:r>
            <a:br>
              <a:rPr lang="en-US" sz="4000" smtClean="0"/>
            </a:br>
            <a:r>
              <a:rPr lang="en-US" sz="4000" smtClean="0"/>
              <a:t>Social mobility</a:t>
            </a:r>
          </a:p>
        </p:txBody>
      </p:sp>
      <p:sp>
        <p:nvSpPr>
          <p:cNvPr id="81928" name="Rectangle 3"/>
          <p:cNvSpPr>
            <a:spLocks noGrp="1"/>
          </p:cNvSpPr>
          <p:nvPr>
            <p:ph type="body" idx="4294967295"/>
          </p:nvPr>
        </p:nvSpPr>
        <p:spPr/>
        <p:txBody>
          <a:bodyPr/>
          <a:lstStyle/>
          <a:p>
            <a:r>
              <a:rPr lang="en-GB" b="1" smtClean="0"/>
              <a:t>Third factor                            </a:t>
            </a:r>
            <a:r>
              <a:rPr lang="en-GB" sz="3600" b="1" smtClean="0"/>
              <a:t> </a:t>
            </a:r>
            <a:r>
              <a:rPr lang="en-GB" b="1" smtClean="0"/>
              <a:t>  </a:t>
            </a:r>
          </a:p>
          <a:p>
            <a:endParaRPr lang="en-GB" smtClean="0"/>
          </a:p>
          <a:p>
            <a:r>
              <a:rPr lang="en-GB" smtClean="0"/>
              <a:t>A career via journalism in politics, state service, business                                        0,773</a:t>
            </a:r>
          </a:p>
          <a:p>
            <a:r>
              <a:rPr lang="en-GB" smtClean="0"/>
              <a:t>Second job                                                   0,689</a:t>
            </a:r>
          </a:p>
          <a:p>
            <a:r>
              <a:rPr lang="en-GB" smtClean="0"/>
              <a:t>Growing in the post                                    0,532</a:t>
            </a:r>
          </a:p>
          <a:p>
            <a:r>
              <a:rPr lang="en-GB" smtClean="0"/>
              <a:t>Bettering qualification                                0,425 </a:t>
            </a:r>
          </a:p>
          <a:p>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9AC705A2-A5EA-4380-83E6-316E9898B6C6}" type="slidenum">
              <a:rPr lang="fi-FI"/>
              <a:pPr>
                <a:defRPr/>
              </a:pPr>
              <a:t>27</a:t>
            </a:fld>
            <a:endParaRPr lang="fi-FI"/>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1722D3B-5B89-4B6A-B06E-A88AD9B0ABF1}" type="slidenum">
              <a:rPr lang="fi-FI" sz="1200">
                <a:solidFill>
                  <a:schemeClr val="tx1">
                    <a:tint val="75000"/>
                  </a:schemeClr>
                </a:solidFill>
                <a:latin typeface="+mn-lt"/>
              </a:rPr>
              <a:pPr algn="r" fontAlgn="auto">
                <a:spcBef>
                  <a:spcPts val="0"/>
                </a:spcBef>
                <a:spcAft>
                  <a:spcPts val="0"/>
                </a:spcAft>
                <a:defRPr/>
              </a:pPr>
              <a:t>27</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34DE24B-5EA8-42DF-A71F-F34BF9C7FB2D}" type="slidenum">
              <a:rPr lang="fi-FI" sz="1200">
                <a:solidFill>
                  <a:schemeClr val="tx1">
                    <a:tint val="75000"/>
                  </a:schemeClr>
                </a:solidFill>
                <a:latin typeface="+mn-lt"/>
              </a:rPr>
              <a:pPr algn="r" fontAlgn="auto">
                <a:spcBef>
                  <a:spcPts val="0"/>
                </a:spcBef>
                <a:spcAft>
                  <a:spcPts val="0"/>
                </a:spcAft>
                <a:defRPr/>
              </a:pPr>
              <a:t>27</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D51E342-0C58-4C53-AD63-1ECBD036F86F}" type="slidenum">
              <a:rPr lang="fi-FI" sz="1200">
                <a:solidFill>
                  <a:schemeClr val="tx1">
                    <a:tint val="75000"/>
                  </a:schemeClr>
                </a:solidFill>
                <a:latin typeface="+mn-lt"/>
              </a:rPr>
              <a:pPr algn="r" fontAlgn="auto">
                <a:spcBef>
                  <a:spcPts val="0"/>
                </a:spcBef>
                <a:spcAft>
                  <a:spcPts val="0"/>
                </a:spcAft>
                <a:defRPr/>
              </a:pPr>
              <a:t>27</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4F8C33E-AEC3-41D0-84E2-142E5C39BE66}" type="slidenum">
              <a:rPr lang="fi-FI" sz="1200">
                <a:solidFill>
                  <a:schemeClr val="tx1">
                    <a:tint val="75000"/>
                  </a:schemeClr>
                </a:solidFill>
                <a:latin typeface="+mn-lt"/>
              </a:rPr>
              <a:pPr algn="r" fontAlgn="auto">
                <a:spcBef>
                  <a:spcPts val="0"/>
                </a:spcBef>
                <a:spcAft>
                  <a:spcPts val="0"/>
                </a:spcAft>
                <a:defRPr/>
              </a:pPr>
              <a:t>27</a:t>
            </a:fld>
            <a:endParaRPr lang="fi-FI" sz="1200">
              <a:solidFill>
                <a:schemeClr val="tx1">
                  <a:tint val="75000"/>
                </a:schemeClr>
              </a:solidFill>
              <a:latin typeface="+mn-lt"/>
            </a:endParaRPr>
          </a:p>
        </p:txBody>
      </p:sp>
      <p:sp>
        <p:nvSpPr>
          <p:cNvPr id="82950" name="Rectangle 2"/>
          <p:cNvSpPr>
            <a:spLocks noGrp="1"/>
          </p:cNvSpPr>
          <p:nvPr>
            <p:ph type="title" idx="4294967295"/>
          </p:nvPr>
        </p:nvSpPr>
        <p:spPr/>
        <p:txBody>
          <a:bodyPr/>
          <a:lstStyle/>
          <a:p>
            <a:r>
              <a:rPr lang="en-US" smtClean="0"/>
              <a:t>Privileged profession Journalism</a:t>
            </a:r>
          </a:p>
        </p:txBody>
      </p:sp>
      <p:sp>
        <p:nvSpPr>
          <p:cNvPr id="82951" name="Rectangle 3"/>
          <p:cNvSpPr>
            <a:spLocks noGrp="1"/>
          </p:cNvSpPr>
          <p:nvPr>
            <p:ph type="body" idx="4294967295"/>
          </p:nvPr>
        </p:nvSpPr>
        <p:spPr/>
        <p:txBody>
          <a:bodyPr/>
          <a:lstStyle/>
          <a:p>
            <a:pPr>
              <a:lnSpc>
                <a:spcPct val="80000"/>
              </a:lnSpc>
            </a:pPr>
            <a:r>
              <a:rPr lang="en-US" sz="2800" b="1" smtClean="0"/>
              <a:t>Resource of Power – Political capital </a:t>
            </a:r>
          </a:p>
          <a:p>
            <a:pPr>
              <a:lnSpc>
                <a:spcPct val="80000"/>
              </a:lnSpc>
              <a:buFont typeface="Arial" charset="0"/>
              <a:buNone/>
            </a:pPr>
            <a:r>
              <a:rPr lang="en-US" sz="2400" smtClean="0"/>
              <a:t>(it is consolidated with information capital, which journalists possess under authority of their profession )  </a:t>
            </a:r>
          </a:p>
          <a:p>
            <a:pPr>
              <a:lnSpc>
                <a:spcPct val="80000"/>
              </a:lnSpc>
            </a:pPr>
            <a:r>
              <a:rPr lang="en-US" sz="2800" b="1" smtClean="0"/>
              <a:t>Resource of  Wealth – Economic capital </a:t>
            </a:r>
          </a:p>
          <a:p>
            <a:pPr>
              <a:lnSpc>
                <a:spcPct val="80000"/>
              </a:lnSpc>
              <a:buFont typeface="Arial" charset="0"/>
              <a:buNone/>
            </a:pPr>
            <a:r>
              <a:rPr lang="en-US" sz="2400" smtClean="0"/>
              <a:t>(elitist earnings on the markets of media, advertising,  and PR services including political campaigns  - elections  </a:t>
            </a:r>
          </a:p>
          <a:p>
            <a:pPr>
              <a:lnSpc>
                <a:spcPct val="80000"/>
              </a:lnSpc>
            </a:pPr>
            <a:r>
              <a:rPr lang="en-US" sz="2800" b="1" smtClean="0"/>
              <a:t>Resource of Social mobility – Cultural capital </a:t>
            </a:r>
          </a:p>
          <a:p>
            <a:pPr>
              <a:lnSpc>
                <a:spcPct val="80000"/>
              </a:lnSpc>
              <a:buFont typeface="Arial" charset="0"/>
              <a:buNone/>
            </a:pPr>
            <a:r>
              <a:rPr lang="en-US" sz="2400" smtClean="0"/>
              <a:t>(in)formal or social networks, family privileges were and are the most significant resources for social mobility; the tradition of political culture where rational-legal authority is weak </a:t>
            </a:r>
          </a:p>
          <a:p>
            <a:pPr>
              <a:lnSpc>
                <a:spcPct val="80000"/>
              </a:lnSpc>
            </a:pPr>
            <a:endParaRPr lang="en-US" sz="2400" smtClean="0"/>
          </a:p>
          <a:p>
            <a:pPr>
              <a:lnSpc>
                <a:spcPct val="80000"/>
              </a:lnSpc>
              <a:buFont typeface="Arial" charset="0"/>
              <a:buNone/>
            </a:pPr>
            <a:endParaRPr lang="en-US" sz="2000" smtClean="0"/>
          </a:p>
          <a:p>
            <a:pPr>
              <a:lnSpc>
                <a:spcPct val="80000"/>
              </a:lnSpc>
              <a:buFont typeface="Arial" charset="0"/>
              <a:buNone/>
            </a:pPr>
            <a:r>
              <a:rPr lang="en-US" sz="100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F3F2EDE-E81F-472D-9EC3-8B1F3AAD391F}" type="slidenum">
              <a:rPr lang="fi-FI" sz="1200">
                <a:solidFill>
                  <a:schemeClr val="tx1">
                    <a:tint val="75000"/>
                  </a:schemeClr>
                </a:solidFill>
                <a:latin typeface="+mn-lt"/>
              </a:rPr>
              <a:pPr algn="r" fontAlgn="auto">
                <a:spcBef>
                  <a:spcPts val="0"/>
                </a:spcBef>
                <a:spcAft>
                  <a:spcPts val="0"/>
                </a:spcAft>
                <a:defRPr/>
              </a:pPr>
              <a:t>28</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836F241-E325-49E5-8137-900182621811}" type="slidenum">
              <a:rPr lang="fi-FI" sz="1200">
                <a:solidFill>
                  <a:schemeClr val="tx1">
                    <a:tint val="75000"/>
                  </a:schemeClr>
                </a:solidFill>
                <a:latin typeface="+mn-lt"/>
              </a:rPr>
              <a:pPr algn="r" fontAlgn="auto">
                <a:spcBef>
                  <a:spcPts val="0"/>
                </a:spcBef>
                <a:spcAft>
                  <a:spcPts val="0"/>
                </a:spcAft>
                <a:defRPr/>
              </a:pPr>
              <a:t>28</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3ABB0B1-465B-47A0-B882-28001576747D}" type="slidenum">
              <a:rPr lang="fi-FI" sz="1200">
                <a:solidFill>
                  <a:schemeClr val="tx1">
                    <a:tint val="75000"/>
                  </a:schemeClr>
                </a:solidFill>
                <a:latin typeface="+mn-lt"/>
              </a:rPr>
              <a:pPr algn="r" fontAlgn="auto">
                <a:spcBef>
                  <a:spcPts val="0"/>
                </a:spcBef>
                <a:spcAft>
                  <a:spcPts val="0"/>
                </a:spcAft>
                <a:defRPr/>
              </a:pPr>
              <a:t>28</a:t>
            </a:fld>
            <a:endParaRPr lang="fi-FI" sz="1200">
              <a:solidFill>
                <a:schemeClr val="tx1">
                  <a:tint val="75000"/>
                </a:schemeClr>
              </a:solidFill>
              <a:latin typeface="+mn-lt"/>
            </a:endParaRPr>
          </a:p>
        </p:txBody>
      </p:sp>
      <p:sp>
        <p:nvSpPr>
          <p:cNvPr id="83972" name="Rectangle 2"/>
          <p:cNvSpPr>
            <a:spLocks noGrp="1"/>
          </p:cNvSpPr>
          <p:nvPr>
            <p:ph type="title" idx="4294967295"/>
          </p:nvPr>
        </p:nvSpPr>
        <p:spPr/>
        <p:txBody>
          <a:bodyPr/>
          <a:lstStyle/>
          <a:p>
            <a:r>
              <a:rPr lang="en-US" smtClean="0"/>
              <a:t>Journalism as privileged profession   </a:t>
            </a:r>
          </a:p>
        </p:txBody>
      </p:sp>
      <p:sp>
        <p:nvSpPr>
          <p:cNvPr id="83973" name="Rectangle 3"/>
          <p:cNvSpPr>
            <a:spLocks noGrp="1"/>
          </p:cNvSpPr>
          <p:nvPr>
            <p:ph type="body" idx="4294967295"/>
          </p:nvPr>
        </p:nvSpPr>
        <p:spPr/>
        <p:txBody>
          <a:bodyPr/>
          <a:lstStyle/>
          <a:p>
            <a:r>
              <a:rPr lang="en-US" smtClean="0"/>
              <a:t>It accumulates three kinds of capital: </a:t>
            </a:r>
          </a:p>
          <a:p>
            <a:pPr>
              <a:buFont typeface="Arial" charset="0"/>
              <a:buNone/>
            </a:pPr>
            <a:r>
              <a:rPr lang="en-US" smtClean="0"/>
              <a:t>    Political, Economic and Cultural  </a:t>
            </a:r>
          </a:p>
          <a:p>
            <a:endParaRPr lang="en-US" smtClean="0"/>
          </a:p>
          <a:p>
            <a:r>
              <a:rPr lang="en-US" smtClean="0"/>
              <a:t>It opens access to Social mobility  </a:t>
            </a:r>
          </a:p>
          <a:p>
            <a:pPr>
              <a:buFont typeface="Arial" charset="0"/>
              <a:buNone/>
            </a:pPr>
            <a:r>
              <a:rPr lang="en-US" smtClean="0"/>
              <a:t> </a:t>
            </a:r>
          </a:p>
          <a:p>
            <a:r>
              <a:rPr lang="en-US" smtClean="0"/>
              <a:t>Journalism operates as a Social lift</a:t>
            </a:r>
          </a:p>
          <a:p>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D75FCEB-1B10-4680-97AF-9207766B7540}" type="slidenum">
              <a:rPr lang="fi-FI"/>
              <a:pPr>
                <a:defRPr/>
              </a:pPr>
              <a:t>29</a:t>
            </a:fld>
            <a:endParaRPr lang="fi-FI"/>
          </a:p>
        </p:txBody>
      </p:sp>
      <p:sp>
        <p:nvSpPr>
          <p:cNvPr id="84994" name="Rectangle 2"/>
          <p:cNvSpPr>
            <a:spLocks noGrp="1"/>
          </p:cNvSpPr>
          <p:nvPr>
            <p:ph type="title"/>
          </p:nvPr>
        </p:nvSpPr>
        <p:spPr/>
        <p:txBody>
          <a:bodyPr/>
          <a:lstStyle/>
          <a:p>
            <a:r>
              <a:rPr lang="en-US" sz="4000" smtClean="0"/>
              <a:t>Social lift definition</a:t>
            </a:r>
          </a:p>
        </p:txBody>
      </p:sp>
      <p:sp>
        <p:nvSpPr>
          <p:cNvPr id="84995" name="Rectangle 3"/>
          <p:cNvSpPr>
            <a:spLocks noGrp="1"/>
          </p:cNvSpPr>
          <p:nvPr>
            <p:ph type="body" idx="1"/>
          </p:nvPr>
        </p:nvSpPr>
        <p:spPr/>
        <p:txBody>
          <a:bodyPr/>
          <a:lstStyle/>
          <a:p>
            <a:pPr>
              <a:lnSpc>
                <a:spcPct val="80000"/>
              </a:lnSpc>
            </a:pPr>
            <a:r>
              <a:rPr lang="en-US" sz="2800" smtClean="0"/>
              <a:t>Concept ‘Social lift’ from Pitirim Sorokin, Russian-American sociologist, his publication </a:t>
            </a:r>
            <a:r>
              <a:rPr lang="en-US" sz="2800" i="1" smtClean="0"/>
              <a:t>Social mobility (1927) </a:t>
            </a:r>
            <a:r>
              <a:rPr lang="en-US" sz="2800" i="1" smtClean="0">
                <a:latin typeface="Times New Roman" pitchFamily="18" charset="0"/>
                <a:cs typeface="Times New Roman" pitchFamily="18" charset="0"/>
              </a:rPr>
              <a:t>─</a:t>
            </a:r>
            <a:r>
              <a:rPr lang="en-US" sz="2800" i="1" smtClean="0"/>
              <a:t> </a:t>
            </a:r>
            <a:r>
              <a:rPr lang="en-US" sz="2800" smtClean="0"/>
              <a:t>a complex of movements across many different social dimensions    </a:t>
            </a:r>
          </a:p>
          <a:p>
            <a:pPr>
              <a:lnSpc>
                <a:spcPct val="80000"/>
              </a:lnSpc>
              <a:buFont typeface="Arial" charset="0"/>
              <a:buNone/>
            </a:pPr>
            <a:r>
              <a:rPr lang="en-US" sz="2800" smtClean="0"/>
              <a:t>  </a:t>
            </a:r>
          </a:p>
          <a:p>
            <a:pPr>
              <a:lnSpc>
                <a:spcPct val="80000"/>
              </a:lnSpc>
            </a:pPr>
            <a:r>
              <a:rPr lang="en-US" sz="2800" smtClean="0"/>
              <a:t>Glass (1954) </a:t>
            </a:r>
            <a:r>
              <a:rPr lang="en-US" sz="2800" i="1" smtClean="0"/>
              <a:t>Social mobility in Britain </a:t>
            </a:r>
            <a:r>
              <a:rPr lang="en-US" sz="2800" smtClean="0"/>
              <a:t>refocused</a:t>
            </a:r>
            <a:r>
              <a:rPr lang="en-US" sz="2800" i="1" smtClean="0"/>
              <a:t> </a:t>
            </a:r>
            <a:r>
              <a:rPr lang="en-US" sz="2800" smtClean="0"/>
              <a:t>on mobility through education and occupation </a:t>
            </a:r>
          </a:p>
          <a:p>
            <a:pPr>
              <a:lnSpc>
                <a:spcPct val="80000"/>
              </a:lnSpc>
            </a:pPr>
            <a:r>
              <a:rPr lang="en-US" sz="2800" smtClean="0"/>
              <a:t>New studies abroad debated the openness of American and other societies and mobility patterns associated with social democracy and liberal capitalism (Heath 1981, Payne 1987)</a:t>
            </a:r>
            <a:r>
              <a:rPr lang="en-US" sz="2000" smtClean="0"/>
              <a:t>  </a:t>
            </a:r>
          </a:p>
          <a:p>
            <a:pPr>
              <a:lnSpc>
                <a:spcPct val="80000"/>
              </a:lnSpc>
              <a:buFont typeface="Arial" charset="0"/>
              <a:buNone/>
            </a:pPr>
            <a:r>
              <a:rPr lang="en-US" sz="2000" smtClean="0"/>
              <a:t>       </a:t>
            </a:r>
          </a:p>
          <a:p>
            <a:pPr>
              <a:lnSpc>
                <a:spcPct val="80000"/>
              </a:lnSpc>
            </a:pPr>
            <a:endParaRPr lang="en-US"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0A124D2-C9BA-4642-AC4A-F965D0B407EE}" type="slidenum">
              <a:rPr lang="fi-FI"/>
              <a:pPr>
                <a:defRPr/>
              </a:pPr>
              <a:t>3</a:t>
            </a:fld>
            <a:endParaRPr lang="fi-FI"/>
          </a:p>
        </p:txBody>
      </p:sp>
      <p:sp>
        <p:nvSpPr>
          <p:cNvPr id="17410" name="Rectangle 2"/>
          <p:cNvSpPr>
            <a:spLocks noGrp="1"/>
          </p:cNvSpPr>
          <p:nvPr>
            <p:ph type="title"/>
          </p:nvPr>
        </p:nvSpPr>
        <p:spPr/>
        <p:txBody>
          <a:bodyPr/>
          <a:lstStyle/>
          <a:p>
            <a:r>
              <a:rPr lang="en-US" sz="4000" smtClean="0"/>
              <a:t>Communist ideal type</a:t>
            </a:r>
            <a:r>
              <a:rPr lang="en-US" smtClean="0"/>
              <a:t> </a:t>
            </a:r>
          </a:p>
        </p:txBody>
      </p:sp>
      <p:sp>
        <p:nvSpPr>
          <p:cNvPr id="17411" name="Rectangle 3"/>
          <p:cNvSpPr>
            <a:spLocks noGrp="1"/>
          </p:cNvSpPr>
          <p:nvPr>
            <p:ph type="body" idx="1"/>
          </p:nvPr>
        </p:nvSpPr>
        <p:spPr/>
        <p:txBody>
          <a:bodyPr/>
          <a:lstStyle/>
          <a:p>
            <a:pPr>
              <a:lnSpc>
                <a:spcPct val="90000"/>
              </a:lnSpc>
            </a:pPr>
            <a:r>
              <a:rPr lang="en-US" b="1" smtClean="0"/>
              <a:t>Communist Party</a:t>
            </a:r>
            <a:r>
              <a:rPr lang="en-US" sz="2800" smtClean="0"/>
              <a:t> as a driving force: </a:t>
            </a:r>
          </a:p>
          <a:p>
            <a:pPr>
              <a:lnSpc>
                <a:spcPct val="90000"/>
              </a:lnSpc>
            </a:pPr>
            <a:r>
              <a:rPr lang="en-US" sz="2800" smtClean="0"/>
              <a:t>Managed professional education and training, formed professional practices </a:t>
            </a:r>
          </a:p>
          <a:p>
            <a:pPr>
              <a:lnSpc>
                <a:spcPct val="90000"/>
              </a:lnSpc>
            </a:pPr>
            <a:r>
              <a:rPr lang="en-US" sz="2800" smtClean="0"/>
              <a:t>State planned economy</a:t>
            </a:r>
          </a:p>
          <a:p>
            <a:pPr>
              <a:lnSpc>
                <a:spcPct val="90000"/>
              </a:lnSpc>
            </a:pPr>
            <a:r>
              <a:rPr lang="en-US" sz="2800" smtClean="0"/>
              <a:t>State formed labour market </a:t>
            </a:r>
          </a:p>
          <a:p>
            <a:pPr>
              <a:lnSpc>
                <a:spcPct val="90000"/>
              </a:lnSpc>
            </a:pPr>
            <a:r>
              <a:rPr lang="en-US" sz="2800" smtClean="0"/>
              <a:t>Absence of private practice</a:t>
            </a:r>
          </a:p>
          <a:p>
            <a:pPr>
              <a:lnSpc>
                <a:spcPct val="90000"/>
              </a:lnSpc>
            </a:pPr>
            <a:r>
              <a:rPr lang="en-US" sz="2800" smtClean="0"/>
              <a:t>Party total control in society</a:t>
            </a:r>
          </a:p>
          <a:p>
            <a:pPr>
              <a:lnSpc>
                <a:spcPct val="90000"/>
              </a:lnSpc>
            </a:pPr>
            <a:r>
              <a:rPr lang="en-US" sz="2800" smtClean="0"/>
              <a:t>Journalism as state service </a:t>
            </a:r>
          </a:p>
          <a:p>
            <a:pPr>
              <a:lnSpc>
                <a:spcPct val="90000"/>
              </a:lnSpc>
              <a:buFont typeface="Arial" charset="0"/>
              <a:buNone/>
            </a:pPr>
            <a:r>
              <a:rPr lang="en-US" sz="280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7358AA-F086-44D2-AD6A-9C1D337752B6}" type="slidenum">
              <a:rPr lang="fi-FI"/>
              <a:pPr>
                <a:defRPr/>
              </a:pPr>
              <a:t>30</a:t>
            </a:fld>
            <a:endParaRPr lang="fi-FI"/>
          </a:p>
        </p:txBody>
      </p:sp>
      <p:sp>
        <p:nvSpPr>
          <p:cNvPr id="86018" name="Rectangle 2"/>
          <p:cNvSpPr>
            <a:spLocks noGrp="1"/>
          </p:cNvSpPr>
          <p:nvPr>
            <p:ph type="title"/>
          </p:nvPr>
        </p:nvSpPr>
        <p:spPr/>
        <p:txBody>
          <a:bodyPr/>
          <a:lstStyle/>
          <a:p>
            <a:r>
              <a:rPr lang="en-US" smtClean="0"/>
              <a:t>Social lifts are broken   </a:t>
            </a:r>
          </a:p>
        </p:txBody>
      </p:sp>
      <p:sp>
        <p:nvSpPr>
          <p:cNvPr id="86019" name="Rectangle 3"/>
          <p:cNvSpPr>
            <a:spLocks noGrp="1"/>
          </p:cNvSpPr>
          <p:nvPr>
            <p:ph type="body" idx="1"/>
          </p:nvPr>
        </p:nvSpPr>
        <p:spPr/>
        <p:txBody>
          <a:bodyPr/>
          <a:lstStyle/>
          <a:p>
            <a:pPr>
              <a:lnSpc>
                <a:spcPct val="90000"/>
              </a:lnSpc>
            </a:pPr>
            <a:r>
              <a:rPr lang="en-US" smtClean="0"/>
              <a:t>1986-1993 – Closeness of basic social groups</a:t>
            </a:r>
          </a:p>
          <a:p>
            <a:pPr>
              <a:lnSpc>
                <a:spcPct val="90000"/>
              </a:lnSpc>
            </a:pPr>
            <a:r>
              <a:rPr lang="en-US" smtClean="0"/>
              <a:t>Modernization boils down to re-distribution of material and social resources </a:t>
            </a:r>
          </a:p>
          <a:p>
            <a:pPr>
              <a:lnSpc>
                <a:spcPct val="90000"/>
              </a:lnSpc>
            </a:pPr>
            <a:r>
              <a:rPr lang="en-US" smtClean="0"/>
              <a:t>Contradiction between conservation of social-professional structure and increasing property differentiation (Chernysh 1994)</a:t>
            </a:r>
          </a:p>
          <a:p>
            <a:pPr>
              <a:lnSpc>
                <a:spcPct val="90000"/>
              </a:lnSpc>
            </a:pPr>
            <a:r>
              <a:rPr lang="en-US" smtClean="0"/>
              <a:t>Social lift in Russia works worse than in the USA and Europe (Guriev 2007) </a:t>
            </a:r>
          </a:p>
          <a:p>
            <a:pPr>
              <a:lnSpc>
                <a:spcPct val="90000"/>
              </a:lnSpc>
            </a:pPr>
            <a:r>
              <a:rPr lang="en-US" smtClean="0"/>
              <a:t>Social lift stalled (Belyaeva 2009)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79947A06-0E70-42D0-ADE5-EFA9706313B2}" type="slidenum">
              <a:rPr lang="fi-FI"/>
              <a:pPr>
                <a:defRPr/>
              </a:pPr>
              <a:t>31</a:t>
            </a:fld>
            <a:endParaRPr lang="fi-FI"/>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B5ADA78-8178-45DE-A660-864672D94E41}" type="slidenum">
              <a:rPr lang="fi-FI" sz="1200">
                <a:solidFill>
                  <a:schemeClr val="tx1">
                    <a:tint val="75000"/>
                  </a:schemeClr>
                </a:solidFill>
                <a:latin typeface="+mn-lt"/>
              </a:rPr>
              <a:pPr algn="r" fontAlgn="auto">
                <a:spcBef>
                  <a:spcPts val="0"/>
                </a:spcBef>
                <a:spcAft>
                  <a:spcPts val="0"/>
                </a:spcAft>
                <a:defRPr/>
              </a:pPr>
              <a:t>31</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6974B61-A77A-461F-9A7A-4B6297971619}" type="slidenum">
              <a:rPr lang="fi-FI" sz="1200">
                <a:solidFill>
                  <a:schemeClr val="tx1">
                    <a:tint val="75000"/>
                  </a:schemeClr>
                </a:solidFill>
                <a:latin typeface="+mn-lt"/>
              </a:rPr>
              <a:pPr algn="r" fontAlgn="auto">
                <a:spcBef>
                  <a:spcPts val="0"/>
                </a:spcBef>
                <a:spcAft>
                  <a:spcPts val="0"/>
                </a:spcAft>
                <a:defRPr/>
              </a:pPr>
              <a:t>31</a:t>
            </a:fld>
            <a:endParaRPr lang="fi-FI" sz="1200">
              <a:solidFill>
                <a:schemeClr val="tx1">
                  <a:tint val="75000"/>
                </a:schemeClr>
              </a:solidFill>
              <a:latin typeface="+mn-lt"/>
            </a:endParaRPr>
          </a:p>
        </p:txBody>
      </p:sp>
      <p:sp>
        <p:nvSpPr>
          <p:cNvPr id="87044" name="Rectangle 2"/>
          <p:cNvSpPr>
            <a:spLocks noGrp="1"/>
          </p:cNvSpPr>
          <p:nvPr>
            <p:ph type="title"/>
          </p:nvPr>
        </p:nvSpPr>
        <p:spPr/>
        <p:txBody>
          <a:bodyPr/>
          <a:lstStyle/>
          <a:p>
            <a:r>
              <a:rPr lang="en-US" sz="4000" smtClean="0"/>
              <a:t>Russian journalism</a:t>
            </a:r>
            <a:br>
              <a:rPr lang="en-US" sz="4000" smtClean="0"/>
            </a:br>
            <a:r>
              <a:rPr lang="en-US" sz="4000" smtClean="0"/>
              <a:t>as Social lift </a:t>
            </a:r>
            <a:br>
              <a:rPr lang="en-US" sz="4000" smtClean="0"/>
            </a:br>
            <a:r>
              <a:rPr lang="en-US" sz="4000" smtClean="0"/>
              <a:t>   </a:t>
            </a:r>
          </a:p>
        </p:txBody>
      </p:sp>
      <p:sp>
        <p:nvSpPr>
          <p:cNvPr id="87045" name="Rectangle 3"/>
          <p:cNvSpPr>
            <a:spLocks noGrp="1"/>
          </p:cNvSpPr>
          <p:nvPr>
            <p:ph type="body" idx="1"/>
          </p:nvPr>
        </p:nvSpPr>
        <p:spPr/>
        <p:txBody>
          <a:bodyPr/>
          <a:lstStyle/>
          <a:p>
            <a:pPr>
              <a:lnSpc>
                <a:spcPct val="90000"/>
              </a:lnSpc>
            </a:pPr>
            <a:r>
              <a:rPr lang="en-US" smtClean="0"/>
              <a:t>Openness for anybody</a:t>
            </a:r>
          </a:p>
          <a:p>
            <a:pPr>
              <a:lnSpc>
                <a:spcPct val="90000"/>
              </a:lnSpc>
            </a:pPr>
            <a:r>
              <a:rPr lang="en-US" smtClean="0"/>
              <a:t>Temporality to be a journalist </a:t>
            </a:r>
          </a:p>
          <a:p>
            <a:pPr>
              <a:lnSpc>
                <a:spcPct val="90000"/>
              </a:lnSpc>
            </a:pPr>
            <a:r>
              <a:rPr lang="en-US" smtClean="0"/>
              <a:t> De-unionization</a:t>
            </a:r>
          </a:p>
          <a:p>
            <a:pPr>
              <a:lnSpc>
                <a:spcPct val="90000"/>
              </a:lnSpc>
            </a:pPr>
            <a:r>
              <a:rPr lang="en-US" smtClean="0"/>
              <a:t>Lifting to higher social class (vertical mobility) </a:t>
            </a:r>
          </a:p>
          <a:p>
            <a:pPr>
              <a:lnSpc>
                <a:spcPct val="90000"/>
              </a:lnSpc>
            </a:pPr>
            <a:r>
              <a:rPr lang="en-US" smtClean="0"/>
              <a:t>Moving within social class (horizontal mobility)</a:t>
            </a:r>
          </a:p>
          <a:p>
            <a:pPr>
              <a:lnSpc>
                <a:spcPct val="90000"/>
              </a:lnSpc>
            </a:pPr>
            <a:r>
              <a:rPr lang="en-US" smtClean="0"/>
              <a:t>Geographical mobility</a:t>
            </a:r>
          </a:p>
          <a:p>
            <a:pPr>
              <a:lnSpc>
                <a:spcPct val="90000"/>
              </a:lnSpc>
            </a:pPr>
            <a:r>
              <a:rPr lang="en-US" smtClean="0"/>
              <a:t>Occupational mobility</a:t>
            </a:r>
          </a:p>
          <a:p>
            <a:pPr>
              <a:lnSpc>
                <a:spcPct val="90000"/>
              </a:lnSpc>
            </a:pPr>
            <a:endParaRPr lang="en-US" smtClean="0"/>
          </a:p>
          <a:p>
            <a:pPr>
              <a:lnSpc>
                <a:spcPct val="90000"/>
              </a:lnSpc>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34E3843C-6187-4FA3-A1CC-E478D37A01A9}" type="slidenum">
              <a:rPr lang="fi-FI"/>
              <a:pPr>
                <a:defRPr/>
              </a:pPr>
              <a:t>32</a:t>
            </a:fld>
            <a:endParaRPr lang="fi-FI"/>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3D2CB43-3F68-452D-8C02-1DCF0E28EE9D}" type="slidenum">
              <a:rPr lang="fi-FI" sz="1200">
                <a:solidFill>
                  <a:schemeClr val="tx1">
                    <a:tint val="75000"/>
                  </a:schemeClr>
                </a:solidFill>
                <a:latin typeface="+mn-lt"/>
              </a:rPr>
              <a:pPr algn="r" fontAlgn="auto">
                <a:spcBef>
                  <a:spcPts val="0"/>
                </a:spcBef>
                <a:spcAft>
                  <a:spcPts val="0"/>
                </a:spcAft>
                <a:defRPr/>
              </a:pPr>
              <a:t>32</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B5C3828-2DCA-4565-A32E-8967D4E324F0}" type="slidenum">
              <a:rPr lang="fi-FI" sz="1200">
                <a:solidFill>
                  <a:schemeClr val="tx1">
                    <a:tint val="75000"/>
                  </a:schemeClr>
                </a:solidFill>
                <a:latin typeface="+mn-lt"/>
              </a:rPr>
              <a:pPr algn="r" fontAlgn="auto">
                <a:spcBef>
                  <a:spcPts val="0"/>
                </a:spcBef>
                <a:spcAft>
                  <a:spcPts val="0"/>
                </a:spcAft>
                <a:defRPr/>
              </a:pPr>
              <a:t>32</a:t>
            </a:fld>
            <a:endParaRPr lang="fi-FI" sz="1200">
              <a:solidFill>
                <a:schemeClr val="tx1">
                  <a:tint val="75000"/>
                </a:schemeClr>
              </a:solidFill>
              <a:latin typeface="+mn-lt"/>
            </a:endParaRPr>
          </a:p>
        </p:txBody>
      </p:sp>
      <p:sp>
        <p:nvSpPr>
          <p:cNvPr id="88068" name="Rectangle 2"/>
          <p:cNvSpPr>
            <a:spLocks noGrp="1"/>
          </p:cNvSpPr>
          <p:nvPr>
            <p:ph type="title"/>
          </p:nvPr>
        </p:nvSpPr>
        <p:spPr/>
        <p:txBody>
          <a:bodyPr/>
          <a:lstStyle/>
          <a:p>
            <a:r>
              <a:rPr lang="en-US" smtClean="0"/>
              <a:t>Openness </a:t>
            </a:r>
          </a:p>
        </p:txBody>
      </p:sp>
      <p:sp>
        <p:nvSpPr>
          <p:cNvPr id="88069" name="Rectangle 3"/>
          <p:cNvSpPr>
            <a:spLocks noGrp="1"/>
          </p:cNvSpPr>
          <p:nvPr>
            <p:ph type="body" idx="1"/>
          </p:nvPr>
        </p:nvSpPr>
        <p:spPr/>
        <p:txBody>
          <a:bodyPr/>
          <a:lstStyle/>
          <a:p>
            <a:pPr>
              <a:lnSpc>
                <a:spcPct val="90000"/>
              </a:lnSpc>
            </a:pPr>
            <a:r>
              <a:rPr lang="en-US" sz="3600" smtClean="0"/>
              <a:t>Since the beginning of the 1990s journalism is open to all</a:t>
            </a:r>
          </a:p>
          <a:p>
            <a:pPr>
              <a:lnSpc>
                <a:spcPct val="90000"/>
              </a:lnSpc>
            </a:pPr>
            <a:r>
              <a:rPr lang="en-US" sz="3600" smtClean="0"/>
              <a:t>Not barriers as other professions (specialized education, diploma, training, experience)   </a:t>
            </a:r>
          </a:p>
          <a:p>
            <a:pPr>
              <a:lnSpc>
                <a:spcPct val="90000"/>
              </a:lnSpc>
            </a:pPr>
            <a:endParaRPr lang="en-US" sz="3600" smtClean="0"/>
          </a:p>
          <a:p>
            <a:pPr>
              <a:lnSpc>
                <a:spcPct val="90000"/>
              </a:lnSpc>
            </a:pPr>
            <a:r>
              <a:rPr lang="en-US" sz="3600" smtClean="0"/>
              <a:t>Newcomers with other education in journalism: 2008 – 48%,  1992 – 44%</a:t>
            </a:r>
            <a:r>
              <a:rPr lang="en-US" smtClean="0"/>
              <a:t>  </a:t>
            </a:r>
          </a:p>
          <a:p>
            <a:pPr>
              <a:lnSpc>
                <a:spcPct val="90000"/>
              </a:lnSpc>
            </a:pP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405751ED-BDD3-44B8-8883-174118048F33}" type="slidenum">
              <a:rPr lang="fi-FI"/>
              <a:pPr>
                <a:defRPr/>
              </a:pPr>
              <a:t>33</a:t>
            </a:fld>
            <a:endParaRPr lang="fi-FI"/>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2688798-2BCC-4098-B395-0631B6EE4191}" type="slidenum">
              <a:rPr lang="fi-FI" sz="1200">
                <a:solidFill>
                  <a:schemeClr val="tx1">
                    <a:tint val="75000"/>
                  </a:schemeClr>
                </a:solidFill>
                <a:latin typeface="+mn-lt"/>
              </a:rPr>
              <a:pPr algn="r" fontAlgn="auto">
                <a:spcBef>
                  <a:spcPts val="0"/>
                </a:spcBef>
                <a:spcAft>
                  <a:spcPts val="0"/>
                </a:spcAft>
                <a:defRPr/>
              </a:pPr>
              <a:t>33</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81B5B75-3ABC-47A0-A925-ED7ED11C60E5}" type="slidenum">
              <a:rPr lang="fi-FI" sz="1200">
                <a:solidFill>
                  <a:schemeClr val="tx1">
                    <a:tint val="75000"/>
                  </a:schemeClr>
                </a:solidFill>
                <a:latin typeface="+mn-lt"/>
              </a:rPr>
              <a:pPr algn="r" fontAlgn="auto">
                <a:spcBef>
                  <a:spcPts val="0"/>
                </a:spcBef>
                <a:spcAft>
                  <a:spcPts val="0"/>
                </a:spcAft>
                <a:defRPr/>
              </a:pPr>
              <a:t>33</a:t>
            </a:fld>
            <a:endParaRPr lang="fi-FI" sz="1200">
              <a:solidFill>
                <a:schemeClr val="tx1">
                  <a:tint val="75000"/>
                </a:schemeClr>
              </a:solidFill>
              <a:latin typeface="+mn-lt"/>
            </a:endParaRPr>
          </a:p>
        </p:txBody>
      </p:sp>
      <p:sp>
        <p:nvSpPr>
          <p:cNvPr id="89092" name="Rectangle 2"/>
          <p:cNvSpPr>
            <a:spLocks noGrp="1"/>
          </p:cNvSpPr>
          <p:nvPr>
            <p:ph type="title"/>
          </p:nvPr>
        </p:nvSpPr>
        <p:spPr/>
        <p:txBody>
          <a:bodyPr/>
          <a:lstStyle/>
          <a:p>
            <a:r>
              <a:rPr lang="en-US" sz="4000" smtClean="0"/>
              <a:t>Temporality to be a journalist: </a:t>
            </a:r>
            <a:br>
              <a:rPr lang="en-US" sz="4000" smtClean="0"/>
            </a:br>
            <a:r>
              <a:rPr lang="en-US" sz="4000" smtClean="0"/>
              <a:t>Young generation says </a:t>
            </a:r>
          </a:p>
        </p:txBody>
      </p:sp>
      <p:sp>
        <p:nvSpPr>
          <p:cNvPr id="89093" name="Rectangle 3"/>
          <p:cNvSpPr>
            <a:spLocks noGrp="1"/>
          </p:cNvSpPr>
          <p:nvPr>
            <p:ph type="body" idx="1"/>
          </p:nvPr>
        </p:nvSpPr>
        <p:spPr/>
        <p:txBody>
          <a:bodyPr/>
          <a:lstStyle/>
          <a:p>
            <a:pPr>
              <a:lnSpc>
                <a:spcPct val="80000"/>
              </a:lnSpc>
              <a:buFont typeface="Arial" charset="0"/>
              <a:buNone/>
            </a:pPr>
            <a:r>
              <a:rPr lang="en-US" sz="2800" smtClean="0"/>
              <a:t>“Among young journalists  I seldom meet individuals who in the first place want to stay in journalism and, secondly, want to be of some use and really will be interesting for readers, listeners and viewers. </a:t>
            </a:r>
          </a:p>
          <a:p>
            <a:pPr>
              <a:lnSpc>
                <a:spcPct val="80000"/>
              </a:lnSpc>
              <a:buFont typeface="Arial" charset="0"/>
              <a:buNone/>
            </a:pPr>
            <a:r>
              <a:rPr lang="en-US" sz="2800" smtClean="0"/>
              <a:t>Contemporary youth, such advanced young people, the Pepsi generation burst into journalism. I hope, that in ten years this profession will not be fashionable. And then in journalism there will be people who actually  want to do this work, but not because that want to say ‘I am a journalist, I am such a hardboiled journalist’” </a:t>
            </a:r>
          </a:p>
          <a:p>
            <a:pPr>
              <a:lnSpc>
                <a:spcPct val="80000"/>
              </a:lnSpc>
              <a:buFont typeface="Arial" charset="0"/>
              <a:buNone/>
            </a:pPr>
            <a:r>
              <a:rPr lang="en-US" sz="2400" smtClean="0"/>
              <a:t>(Young journalist, St Petersburg 2005, quality weekly)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6F90C4C9-893D-46ED-B4FD-605D5A4C0F20}" type="slidenum">
              <a:rPr lang="fi-FI"/>
              <a:pPr>
                <a:defRPr/>
              </a:pPr>
              <a:t>34</a:t>
            </a:fld>
            <a:endParaRPr lang="fi-FI"/>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41E06AE-E3E4-498C-8CF1-373FB45F7A00}" type="slidenum">
              <a:rPr lang="fi-FI" sz="1200">
                <a:solidFill>
                  <a:schemeClr val="tx1">
                    <a:tint val="75000"/>
                  </a:schemeClr>
                </a:solidFill>
                <a:latin typeface="+mn-lt"/>
              </a:rPr>
              <a:pPr algn="r" fontAlgn="auto">
                <a:spcBef>
                  <a:spcPts val="0"/>
                </a:spcBef>
                <a:spcAft>
                  <a:spcPts val="0"/>
                </a:spcAft>
                <a:defRPr/>
              </a:pPr>
              <a:t>34</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AE69615-3E38-400F-B6A5-6F0BE201F9A9}" type="slidenum">
              <a:rPr lang="fi-FI" sz="1200">
                <a:solidFill>
                  <a:schemeClr val="tx1">
                    <a:tint val="75000"/>
                  </a:schemeClr>
                </a:solidFill>
                <a:latin typeface="+mn-lt"/>
              </a:rPr>
              <a:pPr algn="r" fontAlgn="auto">
                <a:spcBef>
                  <a:spcPts val="0"/>
                </a:spcBef>
                <a:spcAft>
                  <a:spcPts val="0"/>
                </a:spcAft>
                <a:defRPr/>
              </a:pPr>
              <a:t>34</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B5588FA-14DF-4036-B694-B0E48A2D2B42}" type="slidenum">
              <a:rPr lang="fi-FI" sz="1200">
                <a:solidFill>
                  <a:schemeClr val="tx1">
                    <a:tint val="75000"/>
                  </a:schemeClr>
                </a:solidFill>
                <a:latin typeface="+mn-lt"/>
              </a:rPr>
              <a:pPr algn="r" fontAlgn="auto">
                <a:spcBef>
                  <a:spcPts val="0"/>
                </a:spcBef>
                <a:spcAft>
                  <a:spcPts val="0"/>
                </a:spcAft>
                <a:defRPr/>
              </a:pPr>
              <a:t>34</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D40E8AD-17B3-4454-8F13-4663C8932B46}" type="slidenum">
              <a:rPr lang="fi-FI" sz="1200">
                <a:solidFill>
                  <a:schemeClr val="tx1">
                    <a:tint val="75000"/>
                  </a:schemeClr>
                </a:solidFill>
                <a:latin typeface="+mn-lt"/>
              </a:rPr>
              <a:pPr algn="r" fontAlgn="auto">
                <a:spcBef>
                  <a:spcPts val="0"/>
                </a:spcBef>
                <a:spcAft>
                  <a:spcPts val="0"/>
                </a:spcAft>
                <a:defRPr/>
              </a:pPr>
              <a:t>34</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9D54B89-932F-46E2-95F5-B7FEB4A4903F}" type="slidenum">
              <a:rPr lang="fi-FI" sz="1200">
                <a:solidFill>
                  <a:schemeClr val="tx1">
                    <a:tint val="75000"/>
                  </a:schemeClr>
                </a:solidFill>
                <a:latin typeface="+mn-lt"/>
              </a:rPr>
              <a:pPr algn="r" fontAlgn="auto">
                <a:spcBef>
                  <a:spcPts val="0"/>
                </a:spcBef>
                <a:spcAft>
                  <a:spcPts val="0"/>
                </a:spcAft>
                <a:defRPr/>
              </a:pPr>
              <a:t>34</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AD2BF24-8289-4FED-B8F0-6540B7C720D9}" type="slidenum">
              <a:rPr lang="fi-FI" sz="1200">
                <a:solidFill>
                  <a:schemeClr val="tx1">
                    <a:tint val="75000"/>
                  </a:schemeClr>
                </a:solidFill>
                <a:latin typeface="+mn-lt"/>
              </a:rPr>
              <a:pPr algn="r" fontAlgn="auto">
                <a:spcBef>
                  <a:spcPts val="0"/>
                </a:spcBef>
                <a:spcAft>
                  <a:spcPts val="0"/>
                </a:spcAft>
                <a:defRPr/>
              </a:pPr>
              <a:t>34</a:t>
            </a:fld>
            <a:endParaRPr lang="fi-FI" sz="1200">
              <a:solidFill>
                <a:schemeClr val="tx1">
                  <a:tint val="75000"/>
                </a:schemeClr>
              </a:solidFill>
              <a:latin typeface="+mn-lt"/>
            </a:endParaRPr>
          </a:p>
        </p:txBody>
      </p:sp>
      <p:sp>
        <p:nvSpPr>
          <p:cNvPr id="90120" name="Rectangle 2"/>
          <p:cNvSpPr>
            <a:spLocks noGrp="1"/>
          </p:cNvSpPr>
          <p:nvPr>
            <p:ph type="title" idx="4294967295"/>
          </p:nvPr>
        </p:nvSpPr>
        <p:spPr>
          <a:xfrm>
            <a:off x="457200" y="414338"/>
            <a:ext cx="8229600" cy="1143000"/>
          </a:xfrm>
        </p:spPr>
        <p:txBody>
          <a:bodyPr/>
          <a:lstStyle/>
          <a:p>
            <a:r>
              <a:rPr lang="en-US" sz="4000" smtClean="0"/>
              <a:t>Leaving journalistic position</a:t>
            </a:r>
            <a:br>
              <a:rPr lang="en-US" sz="4000" smtClean="0"/>
            </a:br>
            <a:endParaRPr lang="en-US" sz="4000" smtClean="0"/>
          </a:p>
        </p:txBody>
      </p:sp>
      <p:pic>
        <p:nvPicPr>
          <p:cNvPr id="90121" name="Picture 4"/>
          <p:cNvPicPr>
            <a:picLocks noGrp="1" noChangeAspect="1" noChangeArrowheads="1"/>
          </p:cNvPicPr>
          <p:nvPr>
            <p:ph type="body" idx="4294967295"/>
          </p:nvPr>
        </p:nvPicPr>
        <p:blipFill>
          <a:blip r:embed="rId2"/>
          <a:srcRect/>
          <a:stretch>
            <a:fillRect/>
          </a:stretch>
        </p:blipFill>
        <p:spPr>
          <a:xfrm>
            <a:off x="457200" y="1709738"/>
            <a:ext cx="8229600" cy="4306887"/>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236D1A42-52CE-46A5-808E-0FA1EB552D9C}" type="slidenum">
              <a:rPr lang="fi-FI"/>
              <a:pPr>
                <a:defRPr/>
              </a:pPr>
              <a:t>35</a:t>
            </a:fld>
            <a:endParaRPr lang="fi-FI"/>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12E8F70-6453-4F71-83E5-2364615AD26C}" type="slidenum">
              <a:rPr lang="fi-FI" sz="1200">
                <a:solidFill>
                  <a:schemeClr val="tx1">
                    <a:tint val="75000"/>
                  </a:schemeClr>
                </a:solidFill>
                <a:latin typeface="+mn-lt"/>
              </a:rPr>
              <a:pPr algn="r" fontAlgn="auto">
                <a:spcBef>
                  <a:spcPts val="0"/>
                </a:spcBef>
                <a:spcAft>
                  <a:spcPts val="0"/>
                </a:spcAft>
                <a:defRPr/>
              </a:pPr>
              <a:t>35</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F767641-9678-4F39-B35A-90D64B305A81}" type="slidenum">
              <a:rPr lang="fi-FI" sz="1200">
                <a:solidFill>
                  <a:schemeClr val="tx1">
                    <a:tint val="75000"/>
                  </a:schemeClr>
                </a:solidFill>
                <a:latin typeface="+mn-lt"/>
              </a:rPr>
              <a:pPr algn="r" fontAlgn="auto">
                <a:spcBef>
                  <a:spcPts val="0"/>
                </a:spcBef>
                <a:spcAft>
                  <a:spcPts val="0"/>
                </a:spcAft>
                <a:defRPr/>
              </a:pPr>
              <a:t>35</a:t>
            </a:fld>
            <a:endParaRPr lang="fi-FI" sz="1200">
              <a:solidFill>
                <a:schemeClr val="tx1">
                  <a:tint val="75000"/>
                </a:schemeClr>
              </a:solidFill>
              <a:latin typeface="+mn-lt"/>
            </a:endParaRPr>
          </a:p>
        </p:txBody>
      </p:sp>
      <p:sp>
        <p:nvSpPr>
          <p:cNvPr id="91140" name="Rectangle 2"/>
          <p:cNvSpPr>
            <a:spLocks noGrp="1"/>
          </p:cNvSpPr>
          <p:nvPr>
            <p:ph type="title"/>
          </p:nvPr>
        </p:nvSpPr>
        <p:spPr/>
        <p:txBody>
          <a:bodyPr/>
          <a:lstStyle/>
          <a:p>
            <a:r>
              <a:rPr lang="en-US" smtClean="0"/>
              <a:t>De-unionization </a:t>
            </a:r>
          </a:p>
        </p:txBody>
      </p:sp>
      <p:sp>
        <p:nvSpPr>
          <p:cNvPr id="91141" name="Rectangle 3"/>
          <p:cNvSpPr>
            <a:spLocks noGrp="1"/>
          </p:cNvSpPr>
          <p:nvPr>
            <p:ph type="body" idx="1"/>
          </p:nvPr>
        </p:nvSpPr>
        <p:spPr/>
        <p:txBody>
          <a:bodyPr/>
          <a:lstStyle/>
          <a:p>
            <a:r>
              <a:rPr lang="en-US" sz="2800" smtClean="0"/>
              <a:t>1992 – member of journalist union: 60%</a:t>
            </a:r>
          </a:p>
          <a:p>
            <a:pPr>
              <a:buFont typeface="Arial" charset="0"/>
              <a:buNone/>
            </a:pPr>
            <a:endParaRPr lang="en-US" sz="2800" smtClean="0"/>
          </a:p>
          <a:p>
            <a:r>
              <a:rPr lang="en-US" sz="2800" smtClean="0"/>
              <a:t>2008 –  member of journalist union: 42%</a:t>
            </a:r>
          </a:p>
          <a:p>
            <a:pPr>
              <a:buFont typeface="Arial" charset="0"/>
              <a:buNone/>
            </a:pPr>
            <a:r>
              <a:rPr lang="en-US" sz="2800" smtClean="0"/>
              <a:t>                  old (Soviet) generation: 76%</a:t>
            </a:r>
          </a:p>
          <a:p>
            <a:pPr>
              <a:buFont typeface="Arial" charset="0"/>
              <a:buNone/>
            </a:pPr>
            <a:r>
              <a:rPr lang="en-US" sz="2800" smtClean="0"/>
              <a:t>                  post-2000 generation:  17% </a:t>
            </a:r>
          </a:p>
          <a:p>
            <a:pPr>
              <a:buFont typeface="Arial" charset="0"/>
              <a:buNone/>
            </a:pPr>
            <a:endParaRPr lang="en-US" sz="2800" smtClean="0"/>
          </a:p>
          <a:p>
            <a:pPr>
              <a:buFont typeface="Arial" charset="0"/>
              <a:buNone/>
            </a:pPr>
            <a:r>
              <a:rPr lang="en-US" sz="2800" smtClean="0"/>
              <a:t>It is fraught with deepening atomization of profession, decreasing solidarity and inequality in terms of income, privileges and perspectives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54A0E381-B695-4CCA-A2D9-449D889734AC}" type="slidenum">
              <a:rPr lang="fi-FI"/>
              <a:pPr>
                <a:defRPr/>
              </a:pPr>
              <a:t>36</a:t>
            </a:fld>
            <a:endParaRPr lang="fi-FI"/>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E914BC1-78AA-40FF-80D0-CB64961793F4}" type="slidenum">
              <a:rPr lang="fi-FI" sz="1200">
                <a:solidFill>
                  <a:schemeClr val="tx1">
                    <a:tint val="75000"/>
                  </a:schemeClr>
                </a:solidFill>
                <a:latin typeface="+mn-lt"/>
              </a:rPr>
              <a:pPr algn="r" fontAlgn="auto">
                <a:spcBef>
                  <a:spcPts val="0"/>
                </a:spcBef>
                <a:spcAft>
                  <a:spcPts val="0"/>
                </a:spcAft>
                <a:defRPr/>
              </a:pPr>
              <a:t>36</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BBB47AC-A5F0-409E-9699-B201058AFA9C}" type="slidenum">
              <a:rPr lang="fi-FI" sz="1200">
                <a:solidFill>
                  <a:schemeClr val="tx1">
                    <a:tint val="75000"/>
                  </a:schemeClr>
                </a:solidFill>
                <a:latin typeface="+mn-lt"/>
              </a:rPr>
              <a:pPr algn="r" fontAlgn="auto">
                <a:spcBef>
                  <a:spcPts val="0"/>
                </a:spcBef>
                <a:spcAft>
                  <a:spcPts val="0"/>
                </a:spcAft>
                <a:defRPr/>
              </a:pPr>
              <a:t>36</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2BA2414-73B6-408E-82BD-F461F1AA4426}" type="slidenum">
              <a:rPr lang="fi-FI" sz="1200">
                <a:solidFill>
                  <a:schemeClr val="tx1">
                    <a:tint val="75000"/>
                  </a:schemeClr>
                </a:solidFill>
                <a:latin typeface="+mn-lt"/>
              </a:rPr>
              <a:pPr algn="r" fontAlgn="auto">
                <a:spcBef>
                  <a:spcPts val="0"/>
                </a:spcBef>
                <a:spcAft>
                  <a:spcPts val="0"/>
                </a:spcAft>
                <a:defRPr/>
              </a:pPr>
              <a:t>36</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D948E0C-DA85-464B-B676-16D4934226E7}" type="slidenum">
              <a:rPr lang="fi-FI" sz="1200">
                <a:solidFill>
                  <a:schemeClr val="tx1">
                    <a:tint val="75000"/>
                  </a:schemeClr>
                </a:solidFill>
                <a:latin typeface="+mn-lt"/>
              </a:rPr>
              <a:pPr algn="r" fontAlgn="auto">
                <a:spcBef>
                  <a:spcPts val="0"/>
                </a:spcBef>
                <a:spcAft>
                  <a:spcPts val="0"/>
                </a:spcAft>
                <a:defRPr/>
              </a:pPr>
              <a:t>36</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EA530D4-88AE-4E3D-9531-8A965E4C78B1}" type="slidenum">
              <a:rPr lang="fi-FI" sz="1200">
                <a:solidFill>
                  <a:schemeClr val="tx1">
                    <a:tint val="75000"/>
                  </a:schemeClr>
                </a:solidFill>
                <a:latin typeface="+mn-lt"/>
              </a:rPr>
              <a:pPr algn="r" fontAlgn="auto">
                <a:spcBef>
                  <a:spcPts val="0"/>
                </a:spcBef>
                <a:spcAft>
                  <a:spcPts val="0"/>
                </a:spcAft>
                <a:defRPr/>
              </a:pPr>
              <a:t>36</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26187AD-7435-482F-9EBD-D1F10837062B}" type="slidenum">
              <a:rPr lang="fi-FI" sz="1200">
                <a:solidFill>
                  <a:schemeClr val="tx1">
                    <a:tint val="75000"/>
                  </a:schemeClr>
                </a:solidFill>
                <a:latin typeface="+mn-lt"/>
              </a:rPr>
              <a:pPr algn="r" fontAlgn="auto">
                <a:spcBef>
                  <a:spcPts val="0"/>
                </a:spcBef>
                <a:spcAft>
                  <a:spcPts val="0"/>
                </a:spcAft>
                <a:defRPr/>
              </a:pPr>
              <a:t>36</a:t>
            </a:fld>
            <a:endParaRPr lang="fi-FI" sz="1200">
              <a:solidFill>
                <a:schemeClr val="tx1">
                  <a:tint val="75000"/>
                </a:schemeClr>
              </a:solidFill>
              <a:latin typeface="+mn-lt"/>
            </a:endParaRPr>
          </a:p>
        </p:txBody>
      </p:sp>
      <p:graphicFrame>
        <p:nvGraphicFramePr>
          <p:cNvPr id="88141" name="Group 77"/>
          <p:cNvGraphicFramePr>
            <a:graphicFrameLocks noGrp="1"/>
          </p:cNvGraphicFramePr>
          <p:nvPr/>
        </p:nvGraphicFramePr>
        <p:xfrm>
          <a:off x="250825" y="549275"/>
          <a:ext cx="8353425" cy="5391150"/>
        </p:xfrm>
        <a:graphic>
          <a:graphicData uri="http://schemas.openxmlformats.org/drawingml/2006/table">
            <a:tbl>
              <a:tblPr/>
              <a:tblGrid>
                <a:gridCol w="4156075"/>
                <a:gridCol w="1420813"/>
                <a:gridCol w="1420812"/>
                <a:gridCol w="1355725"/>
              </a:tblGrid>
              <a:tr h="358775">
                <a:tc rowSpan="3">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fi-FI"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rPr>
                        <a:t>Social background</a:t>
                      </a:r>
                      <a:r>
                        <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 </a:t>
                      </a: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rPr>
                        <a:t>Place of resident</a:t>
                      </a:r>
                      <a:endParaRPr kumimoji="0" lang="fi-FI"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016000">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rPr>
                        <a:t>Big city</a:t>
                      </a:r>
                      <a:endParaRPr kumimoji="0" lang="fi-FI"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rPr>
                        <a:t>Mid-sized city </a:t>
                      </a:r>
                      <a:endParaRPr kumimoji="0" lang="fi-FI"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rPr>
                        <a:t>Small city </a:t>
                      </a:r>
                      <a:endParaRPr kumimoji="0" lang="fi-FI" sz="2400" b="0" i="0" u="none" strike="noStrike" cap="none" normalizeH="0" baseline="0" smtClean="0">
                        <a:ln>
                          <a:noFill/>
                        </a:ln>
                        <a:solidFill>
                          <a:schemeClr val="tx1"/>
                        </a:solidFill>
                        <a:effectLst/>
                        <a:latin typeface="Calibri" pitchFamily="34"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vMerge="1">
                  <a:txBody>
                    <a:bodyPr/>
                    <a:lstStyle/>
                    <a:p>
                      <a:endParaRPr 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Top manager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8</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7</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Mid manager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25</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18</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17</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Supervisor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3</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6</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Journalist or editor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Other professional</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27</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29</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11</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Clerk</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9</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9</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10</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Urban worker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12</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18</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28</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Rural worker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5</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21</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Other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6</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 </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100,0</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100,0</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100,0</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92236" name="Rectangle 138"/>
          <p:cNvSpPr>
            <a:spLocks noChangeArrowheads="1"/>
          </p:cNvSpPr>
          <p:nvPr/>
        </p:nvSpPr>
        <p:spPr bwMode="auto">
          <a:xfrm>
            <a:off x="142875" y="22225"/>
            <a:ext cx="4459288" cy="519113"/>
          </a:xfrm>
          <a:prstGeom prst="rect">
            <a:avLst/>
          </a:prstGeom>
          <a:noFill/>
          <a:ln w="9525">
            <a:noFill/>
            <a:miter lim="800000"/>
            <a:headEnd/>
            <a:tailEnd/>
          </a:ln>
        </p:spPr>
        <p:txBody>
          <a:bodyPr wrap="none" anchor="ctr">
            <a:spAutoFit/>
          </a:bodyPr>
          <a:lstStyle/>
          <a:p>
            <a:pPr algn="just" eaLnBrk="0" hangingPunct="0"/>
            <a:r>
              <a:rPr lang="en-US" sz="2800" b="1">
                <a:latin typeface="Calibri" pitchFamily="34" charset="0"/>
                <a:ea typeface="Arial Unicode MS" pitchFamily="34" charset="-128"/>
                <a:cs typeface="Times New Roman" pitchFamily="18" charset="0"/>
              </a:rPr>
              <a:t>Social background by locality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19EDB79-E588-4CF8-B0B1-C6C7E28F7703}" type="slidenum">
              <a:rPr lang="fi-FI" sz="1200">
                <a:solidFill>
                  <a:schemeClr val="tx1">
                    <a:tint val="75000"/>
                  </a:schemeClr>
                </a:solidFill>
                <a:latin typeface="+mn-lt"/>
              </a:rPr>
              <a:pPr algn="r" fontAlgn="auto">
                <a:spcBef>
                  <a:spcPts val="0"/>
                </a:spcBef>
                <a:spcAft>
                  <a:spcPts val="0"/>
                </a:spcAft>
                <a:defRPr/>
              </a:pPr>
              <a:t>37</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8463B88-9002-4601-81F1-6CA937B6A937}" type="slidenum">
              <a:rPr lang="fi-FI" sz="1200">
                <a:solidFill>
                  <a:schemeClr val="tx1">
                    <a:tint val="75000"/>
                  </a:schemeClr>
                </a:solidFill>
                <a:latin typeface="+mn-lt"/>
              </a:rPr>
              <a:pPr algn="r" fontAlgn="auto">
                <a:spcBef>
                  <a:spcPts val="0"/>
                </a:spcBef>
                <a:spcAft>
                  <a:spcPts val="0"/>
                </a:spcAft>
                <a:defRPr/>
              </a:pPr>
              <a:t>37</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BC660EB-C767-4427-8C43-9DE4216C27C1}" type="slidenum">
              <a:rPr lang="fi-FI" sz="1200">
                <a:solidFill>
                  <a:schemeClr val="tx1">
                    <a:tint val="75000"/>
                  </a:schemeClr>
                </a:solidFill>
                <a:latin typeface="+mn-lt"/>
              </a:rPr>
              <a:pPr algn="r" fontAlgn="auto">
                <a:spcBef>
                  <a:spcPts val="0"/>
                </a:spcBef>
                <a:spcAft>
                  <a:spcPts val="0"/>
                </a:spcAft>
                <a:defRPr/>
              </a:pPr>
              <a:t>37</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21BC28C-3F77-492D-8742-FF5C9AE40DDD}" type="slidenum">
              <a:rPr lang="fi-FI" sz="1200">
                <a:solidFill>
                  <a:schemeClr val="tx1">
                    <a:tint val="75000"/>
                  </a:schemeClr>
                </a:solidFill>
                <a:latin typeface="+mn-lt"/>
              </a:rPr>
              <a:pPr algn="r" fontAlgn="auto">
                <a:spcBef>
                  <a:spcPts val="0"/>
                </a:spcBef>
                <a:spcAft>
                  <a:spcPts val="0"/>
                </a:spcAft>
                <a:defRPr/>
              </a:pPr>
              <a:t>37</a:t>
            </a:fld>
            <a:endParaRPr lang="fi-FI" sz="1200">
              <a:solidFill>
                <a:schemeClr val="tx1">
                  <a:tint val="75000"/>
                </a:schemeClr>
              </a:solidFill>
              <a:latin typeface="+mn-lt"/>
            </a:endParaRPr>
          </a:p>
        </p:txBody>
      </p:sp>
      <p:graphicFrame>
        <p:nvGraphicFramePr>
          <p:cNvPr id="112715" name="Group 75"/>
          <p:cNvGraphicFramePr>
            <a:graphicFrameLocks noGrp="1"/>
          </p:cNvGraphicFramePr>
          <p:nvPr/>
        </p:nvGraphicFramePr>
        <p:xfrm>
          <a:off x="1042988" y="765175"/>
          <a:ext cx="7200900" cy="5302250"/>
        </p:xfrm>
        <a:graphic>
          <a:graphicData uri="http://schemas.openxmlformats.org/drawingml/2006/table">
            <a:tbl>
              <a:tblPr/>
              <a:tblGrid>
                <a:gridCol w="2790825"/>
                <a:gridCol w="1117600"/>
                <a:gridCol w="1114425"/>
                <a:gridCol w="2178050"/>
              </a:tblGrid>
              <a:tr h="344488">
                <a:tc rowSpan="3">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 </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Generation</a:t>
                      </a:r>
                      <a:endParaRPr kumimoji="0" lang="fi-FI" sz="2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973138">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In 1991 or earlier</a:t>
                      </a:r>
                      <a:endParaRPr kumimoji="0" lang="fi-FI" sz="20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1992-1999</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2000 or later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766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Top manager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7</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6</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8</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Mid manager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22</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20</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20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Supervisor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6</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6</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3</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71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Journalist or editor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3</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Other professional</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18</a:t>
                      </a:r>
                      <a:endParaRPr kumimoji="0" lang="fi-FI" sz="2400" b="1"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25</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33</a:t>
                      </a:r>
                      <a:endParaRPr kumimoji="0" lang="fi-FI" sz="2400" b="1"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Clerk</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1</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9</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8</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Urban worker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20</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20</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12</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Rural worker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10</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5</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5</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Other</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4</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5</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24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7</a:t>
                      </a:r>
                      <a:endParaRPr kumimoji="0" lang="fi-FI" sz="24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 </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100,0</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100,0</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chemeClr val="tx1"/>
                          </a:solidFill>
                          <a:effectLst/>
                          <a:latin typeface="Arial CYR" pitchFamily="34" charset="0"/>
                          <a:ea typeface="Arial Unicode MS" pitchFamily="34" charset="-128"/>
                          <a:cs typeface="Times New Roman" pitchFamily="18" charset="0"/>
                        </a:rPr>
                        <a:t>100,0</a:t>
                      </a:r>
                      <a:endParaRPr kumimoji="0" lang="fi-FI"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3257" name="TextBox 5"/>
          <p:cNvSpPr txBox="1">
            <a:spLocks noChangeArrowheads="1"/>
          </p:cNvSpPr>
          <p:nvPr/>
        </p:nvSpPr>
        <p:spPr bwMode="auto">
          <a:xfrm>
            <a:off x="1258888" y="333375"/>
            <a:ext cx="6481762" cy="457200"/>
          </a:xfrm>
          <a:prstGeom prst="rect">
            <a:avLst/>
          </a:prstGeom>
          <a:noFill/>
          <a:ln w="9525">
            <a:noFill/>
            <a:miter lim="800000"/>
            <a:headEnd/>
            <a:tailEnd/>
          </a:ln>
        </p:spPr>
        <p:txBody>
          <a:bodyPr>
            <a:spAutoFit/>
          </a:bodyPr>
          <a:lstStyle/>
          <a:p>
            <a:r>
              <a:rPr lang="en-US" sz="2400" b="1">
                <a:latin typeface="Calibri" pitchFamily="34" charset="0"/>
              </a:rPr>
              <a:t>Social background by generation</a:t>
            </a:r>
            <a:r>
              <a:rPr lang="en-US" sz="2000" b="1">
                <a:latin typeface="Calibri" pitchFamily="34" charset="0"/>
              </a:rPr>
              <a:t> </a:t>
            </a:r>
            <a:endParaRPr lang="fi-FI" sz="2000" b="1">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pPr>
              <a:defRPr/>
            </a:pPr>
            <a:fld id="{8F4169EA-CDD0-4082-8113-50D055588C23}" type="slidenum">
              <a:rPr lang="fi-FI"/>
              <a:pPr>
                <a:defRPr/>
              </a:pPr>
              <a:t>38</a:t>
            </a:fld>
            <a:endParaRPr lang="fi-FI"/>
          </a:p>
        </p:txBody>
      </p:sp>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CBAD355-3FCC-4292-ABBB-2A97E215C988}"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1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31E3E07-D90F-4AEF-9C3F-507779575A5A}"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3A18871-6E44-44D8-ACAD-6B8EC416F3E6}"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863B3F9-4BA1-40EC-AEAD-C1C5D32019BD}"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11E5611-E19F-4BBA-A87F-71BEDB516BFD}"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6651278-5BE4-4F1D-B3DE-0E85027DCA5C}"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1D13546-22C0-48D5-8941-3F98671F6796}"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204DE3F-6135-4DF2-9158-B41CF133C0E6}"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9ED9B6C-65F7-4598-B821-1D66FF249219}" type="slidenum">
              <a:rPr lang="fi-FI" sz="1200">
                <a:solidFill>
                  <a:schemeClr val="tx1">
                    <a:tint val="75000"/>
                  </a:schemeClr>
                </a:solidFill>
                <a:latin typeface="+mn-lt"/>
              </a:rPr>
              <a:pPr algn="r" fontAlgn="auto">
                <a:spcBef>
                  <a:spcPts val="0"/>
                </a:spcBef>
                <a:spcAft>
                  <a:spcPts val="0"/>
                </a:spcAft>
                <a:defRPr/>
              </a:pPr>
              <a:t>38</a:t>
            </a:fld>
            <a:endParaRPr lang="fi-FI" sz="1200">
              <a:solidFill>
                <a:schemeClr val="tx1">
                  <a:tint val="75000"/>
                </a:schemeClr>
              </a:solidFill>
              <a:latin typeface="+mn-lt"/>
            </a:endParaRPr>
          </a:p>
        </p:txBody>
      </p:sp>
      <p:sp>
        <p:nvSpPr>
          <p:cNvPr id="94219" name="Rectangle 2"/>
          <p:cNvSpPr>
            <a:spLocks noGrp="1"/>
          </p:cNvSpPr>
          <p:nvPr>
            <p:ph type="title" idx="4294967295"/>
          </p:nvPr>
        </p:nvSpPr>
        <p:spPr/>
        <p:txBody>
          <a:bodyPr/>
          <a:lstStyle/>
          <a:p>
            <a:r>
              <a:rPr lang="en-US" sz="4000" smtClean="0"/>
              <a:t>Elitization of journalism</a:t>
            </a:r>
            <a:br>
              <a:rPr lang="en-US" sz="4000" smtClean="0"/>
            </a:br>
            <a:r>
              <a:rPr lang="en-US" sz="4000" smtClean="0"/>
              <a:t> by locality and generation</a:t>
            </a:r>
          </a:p>
        </p:txBody>
      </p:sp>
      <p:sp>
        <p:nvSpPr>
          <p:cNvPr id="94220" name="Rectangle 3"/>
          <p:cNvSpPr>
            <a:spLocks noGrp="1"/>
          </p:cNvSpPr>
          <p:nvPr>
            <p:ph type="body" idx="4294967295"/>
          </p:nvPr>
        </p:nvSpPr>
        <p:spPr/>
        <p:txBody>
          <a:bodyPr/>
          <a:lstStyle/>
          <a:p>
            <a:pPr>
              <a:lnSpc>
                <a:spcPct val="90000"/>
              </a:lnSpc>
            </a:pPr>
            <a:r>
              <a:rPr lang="en-US" smtClean="0"/>
              <a:t>Large city and mid-sized city – journalism becomes bourgeois – majority comes from middle class and elite families</a:t>
            </a:r>
          </a:p>
          <a:p>
            <a:pPr>
              <a:lnSpc>
                <a:spcPct val="90000"/>
              </a:lnSpc>
            </a:pPr>
            <a:r>
              <a:rPr lang="en-US" smtClean="0"/>
              <a:t>Smaller city – journalism more democratic – a half comes from working class and clerks families    </a:t>
            </a:r>
          </a:p>
          <a:p>
            <a:pPr>
              <a:lnSpc>
                <a:spcPct val="90000"/>
              </a:lnSpc>
            </a:pPr>
            <a:r>
              <a:rPr lang="en-US" smtClean="0"/>
              <a:t> Post-2000 generation –decreasing working class offspring: 17%: 30% (Y:Sov.) and increasing from middle class: 33%: 18% (Y:S)</a:t>
            </a:r>
          </a:p>
          <a:p>
            <a:pPr>
              <a:lnSpc>
                <a:spcPct val="90000"/>
              </a:lnSpc>
              <a:buFont typeface="Arial" charset="0"/>
              <a:buNone/>
            </a:pPr>
            <a:endParaRPr lang="en-US" smtClean="0"/>
          </a:p>
          <a:p>
            <a:pPr>
              <a:lnSpc>
                <a:spcPct val="90000"/>
              </a:lnSpc>
            </a:pPr>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BA55DE57-E820-4FE4-B89E-5A9C77F0BC55}" type="slidenum">
              <a:rPr lang="fi-FI"/>
              <a:pPr>
                <a:defRPr/>
              </a:pPr>
              <a:t>39</a:t>
            </a:fld>
            <a:endParaRPr lang="fi-FI"/>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442732A-010F-4902-9748-03CF1EF4D374}" type="slidenum">
              <a:rPr lang="fi-FI" sz="1200">
                <a:solidFill>
                  <a:schemeClr val="tx1">
                    <a:tint val="75000"/>
                  </a:schemeClr>
                </a:solidFill>
                <a:latin typeface="+mn-lt"/>
              </a:rPr>
              <a:pPr algn="r" fontAlgn="auto">
                <a:spcBef>
                  <a:spcPts val="0"/>
                </a:spcBef>
                <a:spcAft>
                  <a:spcPts val="0"/>
                </a:spcAft>
                <a:defRPr/>
              </a:pPr>
              <a:t>39</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41E7476-4F8A-4DBF-B507-2375AEEB90EE}" type="slidenum">
              <a:rPr lang="fi-FI" sz="1200">
                <a:solidFill>
                  <a:schemeClr val="tx1">
                    <a:tint val="75000"/>
                  </a:schemeClr>
                </a:solidFill>
                <a:latin typeface="+mn-lt"/>
              </a:rPr>
              <a:pPr algn="r" fontAlgn="auto">
                <a:spcBef>
                  <a:spcPts val="0"/>
                </a:spcBef>
                <a:spcAft>
                  <a:spcPts val="0"/>
                </a:spcAft>
                <a:defRPr/>
              </a:pPr>
              <a:t>39</a:t>
            </a:fld>
            <a:endParaRPr lang="fi-FI" sz="1200">
              <a:solidFill>
                <a:schemeClr val="tx1">
                  <a:tint val="75000"/>
                </a:schemeClr>
              </a:solidFill>
              <a:latin typeface="+mn-lt"/>
            </a:endParaRPr>
          </a:p>
        </p:txBody>
      </p:sp>
      <p:sp>
        <p:nvSpPr>
          <p:cNvPr id="95236" name="Rectangle 2"/>
          <p:cNvSpPr>
            <a:spLocks noGrp="1"/>
          </p:cNvSpPr>
          <p:nvPr>
            <p:ph type="title"/>
          </p:nvPr>
        </p:nvSpPr>
        <p:spPr/>
        <p:txBody>
          <a:bodyPr/>
          <a:lstStyle/>
          <a:p>
            <a:r>
              <a:rPr lang="en-US" smtClean="0"/>
              <a:t>Lifting to higher social class</a:t>
            </a:r>
          </a:p>
        </p:txBody>
      </p:sp>
      <p:sp>
        <p:nvSpPr>
          <p:cNvPr id="95237" name="Rectangle 3"/>
          <p:cNvSpPr>
            <a:spLocks noGrp="1"/>
          </p:cNvSpPr>
          <p:nvPr>
            <p:ph type="body" idx="1"/>
          </p:nvPr>
        </p:nvSpPr>
        <p:spPr/>
        <p:txBody>
          <a:bodyPr/>
          <a:lstStyle/>
          <a:p>
            <a:pPr>
              <a:lnSpc>
                <a:spcPct val="80000"/>
              </a:lnSpc>
            </a:pPr>
            <a:r>
              <a:rPr lang="en-US" sz="2800" smtClean="0"/>
              <a:t>From working class in the middle class </a:t>
            </a:r>
            <a:r>
              <a:rPr lang="en-US" sz="2800" smtClean="0">
                <a:latin typeface="Times New Roman" pitchFamily="18" charset="0"/>
                <a:cs typeface="Times New Roman" pitchFamily="18" charset="0"/>
              </a:rPr>
              <a:t>─ </a:t>
            </a:r>
            <a:r>
              <a:rPr lang="en-US" sz="2800" smtClean="0">
                <a:cs typeface="Times New Roman" pitchFamily="18" charset="0"/>
              </a:rPr>
              <a:t>mostly in small cities  </a:t>
            </a:r>
            <a:r>
              <a:rPr lang="en-US" sz="2800" smtClean="0"/>
              <a:t>  </a:t>
            </a:r>
          </a:p>
          <a:p>
            <a:pPr>
              <a:lnSpc>
                <a:spcPct val="80000"/>
              </a:lnSpc>
            </a:pPr>
            <a:r>
              <a:rPr lang="en-US" sz="2800" smtClean="0"/>
              <a:t>From middle class occupations to elite positions in journalism </a:t>
            </a:r>
            <a:r>
              <a:rPr lang="en-US" sz="2800" smtClean="0">
                <a:latin typeface="Times New Roman" pitchFamily="18" charset="0"/>
                <a:cs typeface="Times New Roman" pitchFamily="18" charset="0"/>
              </a:rPr>
              <a:t>─</a:t>
            </a:r>
          </a:p>
          <a:p>
            <a:pPr>
              <a:lnSpc>
                <a:spcPct val="80000"/>
              </a:lnSpc>
              <a:buFont typeface="Arial" charset="0"/>
              <a:buNone/>
            </a:pPr>
            <a:r>
              <a:rPr lang="en-US" sz="2800" smtClean="0">
                <a:latin typeface="Times New Roman" pitchFamily="18" charset="0"/>
                <a:cs typeface="Times New Roman" pitchFamily="18" charset="0"/>
              </a:rPr>
              <a:t> </a:t>
            </a:r>
            <a:r>
              <a:rPr lang="en-US" sz="2800" smtClean="0">
                <a:cs typeface="Times New Roman" pitchFamily="18" charset="0"/>
              </a:rPr>
              <a:t>appointment of ‘own people”, (non) journalists to the posts of chief editors by a new government became a regular matter after the elections – Political appointments – </a:t>
            </a:r>
            <a:r>
              <a:rPr lang="en-US" sz="2800" i="1" smtClean="0">
                <a:cs typeface="Times New Roman" pitchFamily="18" charset="0"/>
              </a:rPr>
              <a:t>Neo-sovetisation</a:t>
            </a:r>
            <a:endParaRPr lang="en-US" sz="2800" smtClean="0">
              <a:cs typeface="Times New Roman" pitchFamily="18" charset="0"/>
            </a:endParaRPr>
          </a:p>
          <a:p>
            <a:pPr>
              <a:lnSpc>
                <a:spcPct val="80000"/>
              </a:lnSpc>
              <a:buFontTx/>
              <a:buChar char="•"/>
            </a:pPr>
            <a:r>
              <a:rPr lang="en-US" sz="2800" smtClean="0"/>
              <a:t>From the media to parliaments (politicians)</a:t>
            </a:r>
          </a:p>
          <a:p>
            <a:pPr>
              <a:lnSpc>
                <a:spcPct val="80000"/>
              </a:lnSpc>
            </a:pPr>
            <a:r>
              <a:rPr lang="en-US" sz="2800" smtClean="0"/>
              <a:t>From journalistic status to establishing his/her own media or holding (entrepreneurs) </a:t>
            </a:r>
          </a:p>
          <a:p>
            <a:pPr>
              <a:lnSpc>
                <a:spcPct val="80000"/>
              </a:lnSpc>
              <a:buFontTx/>
              <a:buChar char="•"/>
            </a:pPr>
            <a:endParaRPr lang="en-US" sz="2800" smtClean="0"/>
          </a:p>
          <a:p>
            <a:pPr>
              <a:lnSpc>
                <a:spcPct val="80000"/>
              </a:lnSpc>
              <a:buFontTx/>
              <a:buChar char="•"/>
            </a:pPr>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pPr>
              <a:defRPr/>
            </a:pPr>
            <a:fld id="{57E5620B-7A4A-4865-AAC2-0ABADC30E4F0}" type="slidenum">
              <a:rPr lang="fi-FI"/>
              <a:pPr>
                <a:defRPr/>
              </a:pPr>
              <a:t>4</a:t>
            </a:fld>
            <a:endParaRPr lang="fi-FI"/>
          </a:p>
        </p:txBody>
      </p:sp>
      <p:sp>
        <p:nvSpPr>
          <p:cNvPr id="2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113E55A-3D82-4310-B496-627909F253B6}"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2E96F04-4558-4504-9D35-828EAD158B5D}"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ADE6B29-9A7F-4873-A679-D0E2716B89F7}"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4869D25-36ED-4DCC-8C50-BF4F0F808B88}"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2C5CE3B-7A83-4602-993E-3AC2E440B37B}"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820E5DC-8514-4CA9-AA11-EB113FA99361}"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98DC91A-A156-4119-8BAB-ACFBB9B15B9A}"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7554120-EF40-45A7-A9A0-81A7FD473128}"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EF4C60D-5620-41C2-B815-25B3A04A7C7A}"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D0DC656-C275-40E5-B800-66335C42BFA2}"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58ACB21-4026-478C-A0B6-EF61E89E65F2}"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A1F2A6F-9D51-4DC7-A203-5667DFAA5D4C}"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8E5FC59-28C1-49A4-8700-7B2495137345}" type="slidenum">
              <a:rPr lang="fi-FI" sz="1200">
                <a:solidFill>
                  <a:schemeClr val="tx1">
                    <a:tint val="75000"/>
                  </a:schemeClr>
                </a:solidFill>
                <a:latin typeface="+mn-lt"/>
              </a:rPr>
              <a:pPr algn="r" fontAlgn="auto">
                <a:spcBef>
                  <a:spcPts val="0"/>
                </a:spcBef>
                <a:spcAft>
                  <a:spcPts val="0"/>
                </a:spcAft>
                <a:defRPr/>
              </a:pPr>
              <a:t>4</a:t>
            </a:fld>
            <a:endParaRPr lang="fi-FI" sz="1200">
              <a:solidFill>
                <a:schemeClr val="tx1">
                  <a:tint val="75000"/>
                </a:schemeClr>
              </a:solidFill>
              <a:latin typeface="+mn-lt"/>
            </a:endParaRPr>
          </a:p>
        </p:txBody>
      </p:sp>
      <p:sp>
        <p:nvSpPr>
          <p:cNvPr id="18447" name="Rectangle 2"/>
          <p:cNvSpPr>
            <a:spLocks noGrp="1"/>
          </p:cNvSpPr>
          <p:nvPr>
            <p:ph type="title" idx="4294967295"/>
          </p:nvPr>
        </p:nvSpPr>
        <p:spPr/>
        <p:txBody>
          <a:bodyPr/>
          <a:lstStyle/>
          <a:p>
            <a:r>
              <a:rPr lang="en-US" sz="4000" smtClean="0"/>
              <a:t>Prestige of journalistic profession: Soviet time</a:t>
            </a:r>
          </a:p>
        </p:txBody>
      </p:sp>
      <p:sp>
        <p:nvSpPr>
          <p:cNvPr id="18448" name="Rectangle 3"/>
          <p:cNvSpPr>
            <a:spLocks noGrp="1"/>
          </p:cNvSpPr>
          <p:nvPr>
            <p:ph type="body" idx="4294967295"/>
          </p:nvPr>
        </p:nvSpPr>
        <p:spPr>
          <a:xfrm>
            <a:off x="457200" y="1557338"/>
            <a:ext cx="8229600" cy="4525962"/>
          </a:xfrm>
        </p:spPr>
        <p:txBody>
          <a:bodyPr/>
          <a:lstStyle/>
          <a:p>
            <a:pPr>
              <a:buFontTx/>
              <a:buChar char="•"/>
            </a:pPr>
            <a:r>
              <a:rPr lang="en-US" smtClean="0"/>
              <a:t>Closed to outsiders,not accessible to everyone</a:t>
            </a:r>
          </a:p>
          <a:p>
            <a:pPr>
              <a:buFontTx/>
              <a:buChar char="•"/>
            </a:pPr>
            <a:r>
              <a:rPr lang="en-US" smtClean="0"/>
              <a:t>Journalists </a:t>
            </a:r>
            <a:r>
              <a:rPr lang="en-US" smtClean="0">
                <a:latin typeface="Times New Roman" pitchFamily="18" charset="0"/>
                <a:cs typeface="Times New Roman" pitchFamily="18" charset="0"/>
              </a:rPr>
              <a:t>─</a:t>
            </a:r>
            <a:r>
              <a:rPr lang="en-US" smtClean="0"/>
              <a:t> part of political elite (messengers and propagandists of the party)</a:t>
            </a:r>
          </a:p>
          <a:p>
            <a:pPr>
              <a:buFontTx/>
              <a:buChar char="•"/>
            </a:pPr>
            <a:r>
              <a:rPr lang="en-US" smtClean="0"/>
              <a:t>Editors-in-chief – part of Party nomenclature </a:t>
            </a:r>
          </a:p>
          <a:p>
            <a:pPr>
              <a:buFontTx/>
              <a:buChar char="•"/>
            </a:pPr>
            <a:r>
              <a:rPr lang="en-US" smtClean="0"/>
              <a:t>Journalists </a:t>
            </a:r>
            <a:r>
              <a:rPr lang="en-US" smtClean="0">
                <a:latin typeface="Times New Roman" pitchFamily="18" charset="0"/>
                <a:cs typeface="Times New Roman" pitchFamily="18" charset="0"/>
              </a:rPr>
              <a:t>─</a:t>
            </a:r>
            <a:r>
              <a:rPr lang="en-US" smtClean="0"/>
              <a:t> part of labour intelligentsia recruited from working class and competent in ordinary people’s needs</a:t>
            </a:r>
          </a:p>
          <a:p>
            <a:pPr>
              <a:buFont typeface="Arial" charset="0"/>
              <a:buNone/>
            </a:pPr>
            <a:endParaRPr 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EE54C45-AE7A-474B-B255-991F3D43C745}" type="slidenum">
              <a:rPr lang="fi-FI"/>
              <a:pPr>
                <a:defRPr/>
              </a:pPr>
              <a:t>40</a:t>
            </a:fld>
            <a:endParaRPr lang="fi-FI"/>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1089668-6C58-4735-A291-8F07CA66303C}" type="slidenum">
              <a:rPr lang="fi-FI" sz="1200">
                <a:solidFill>
                  <a:schemeClr val="tx1">
                    <a:tint val="75000"/>
                  </a:schemeClr>
                </a:solidFill>
                <a:latin typeface="+mn-lt"/>
              </a:rPr>
              <a:pPr algn="r" fontAlgn="auto">
                <a:spcBef>
                  <a:spcPts val="0"/>
                </a:spcBef>
                <a:spcAft>
                  <a:spcPts val="0"/>
                </a:spcAft>
                <a:defRPr/>
              </a:pPr>
              <a:t>40</a:t>
            </a:fld>
            <a:endParaRPr lang="fi-FI" sz="1200">
              <a:solidFill>
                <a:schemeClr val="tx1">
                  <a:tint val="75000"/>
                </a:schemeClr>
              </a:solidFill>
              <a:latin typeface="+mn-lt"/>
            </a:endParaRPr>
          </a:p>
        </p:txBody>
      </p:sp>
      <p:sp>
        <p:nvSpPr>
          <p:cNvPr id="96259" name="Rectangle 2"/>
          <p:cNvSpPr>
            <a:spLocks noGrp="1"/>
          </p:cNvSpPr>
          <p:nvPr>
            <p:ph type="title"/>
          </p:nvPr>
        </p:nvSpPr>
        <p:spPr/>
        <p:txBody>
          <a:bodyPr/>
          <a:lstStyle/>
          <a:p>
            <a:r>
              <a:rPr lang="en-US" sz="4000" smtClean="0"/>
              <a:t>Mobility: geographic, media organization, occupational </a:t>
            </a:r>
          </a:p>
        </p:txBody>
      </p:sp>
      <p:sp>
        <p:nvSpPr>
          <p:cNvPr id="96260" name="Rectangle 3"/>
          <p:cNvSpPr>
            <a:spLocks noGrp="1"/>
          </p:cNvSpPr>
          <p:nvPr>
            <p:ph type="body" idx="1"/>
          </p:nvPr>
        </p:nvSpPr>
        <p:spPr/>
        <p:txBody>
          <a:bodyPr/>
          <a:lstStyle/>
          <a:p>
            <a:r>
              <a:rPr lang="en-US" smtClean="0"/>
              <a:t>From small cities to big cities </a:t>
            </a:r>
          </a:p>
          <a:p>
            <a:endParaRPr lang="en-US" smtClean="0"/>
          </a:p>
          <a:p>
            <a:r>
              <a:rPr lang="en-US" smtClean="0"/>
              <a:t>From small media organizations to the leading mainstream media </a:t>
            </a:r>
          </a:p>
          <a:p>
            <a:endParaRPr lang="en-US" smtClean="0"/>
          </a:p>
          <a:p>
            <a:r>
              <a:rPr lang="en-US" smtClean="0"/>
              <a:t>From journalism to other occupations, the state service, business, politics  </a:t>
            </a:r>
          </a:p>
          <a:p>
            <a:pPr>
              <a:buFont typeface="Arial" charset="0"/>
              <a:buNone/>
            </a:pPr>
            <a:r>
              <a:rPr lang="en-US" sz="280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82DA9CD-718C-4704-92F2-CBB4C5D1E9CC}"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1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FC12B6C-90DA-47FA-86EF-7F11C98B4D21}"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51A32D0-6B3D-4C89-8283-47DFF764C147}"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FF5F61D-BDFD-43D8-902B-BF01EF57562B}"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991AFB9-C542-49B9-805D-7A4908F8063B}"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60FE2FD-A4C6-4A79-80B8-A581A3018D0E}"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B396532-C61D-4B32-BEC7-40A698059BC0}"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7EAC8CB-B3CC-4E35-A0F9-D7CCF5E0CD70}"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B263D68-06FC-43BC-A2B5-49C99F8C5B26}"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2902D86-3B54-4FBE-B30A-D8733F1A0F08}"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53615D7-A335-4FD2-B38C-051B56874EEA}" type="slidenum">
              <a:rPr lang="fi-FI" sz="1200">
                <a:solidFill>
                  <a:schemeClr val="tx1">
                    <a:tint val="75000"/>
                  </a:schemeClr>
                </a:solidFill>
                <a:latin typeface="+mn-lt"/>
              </a:rPr>
              <a:pPr algn="r" fontAlgn="auto">
                <a:spcBef>
                  <a:spcPts val="0"/>
                </a:spcBef>
                <a:spcAft>
                  <a:spcPts val="0"/>
                </a:spcAft>
                <a:defRPr/>
              </a:pPr>
              <a:t>41</a:t>
            </a:fld>
            <a:endParaRPr lang="fi-FI" sz="1200">
              <a:solidFill>
                <a:schemeClr val="tx1">
                  <a:tint val="75000"/>
                </a:schemeClr>
              </a:solidFill>
              <a:latin typeface="+mn-lt"/>
            </a:endParaRPr>
          </a:p>
        </p:txBody>
      </p:sp>
      <p:sp>
        <p:nvSpPr>
          <p:cNvPr id="97292" name="Rectangle 2"/>
          <p:cNvSpPr>
            <a:spLocks noGrp="1"/>
          </p:cNvSpPr>
          <p:nvPr>
            <p:ph type="title" idx="4294967295"/>
          </p:nvPr>
        </p:nvSpPr>
        <p:spPr/>
        <p:txBody>
          <a:bodyPr/>
          <a:lstStyle/>
          <a:p>
            <a:r>
              <a:rPr lang="en-US" smtClean="0"/>
              <a:t>Conclusion</a:t>
            </a:r>
          </a:p>
        </p:txBody>
      </p:sp>
      <p:sp>
        <p:nvSpPr>
          <p:cNvPr id="97293" name="Rectangle 3"/>
          <p:cNvSpPr>
            <a:spLocks noGrp="1"/>
          </p:cNvSpPr>
          <p:nvPr>
            <p:ph type="body" idx="4294967295"/>
          </p:nvPr>
        </p:nvSpPr>
        <p:spPr/>
        <p:txBody>
          <a:bodyPr/>
          <a:lstStyle/>
          <a:p>
            <a:pPr>
              <a:lnSpc>
                <a:spcPct val="80000"/>
              </a:lnSpc>
            </a:pPr>
            <a:r>
              <a:rPr lang="en-US" sz="2800" smtClean="0"/>
              <a:t>Since 2000 presence of the State increased in the media market </a:t>
            </a:r>
          </a:p>
          <a:p>
            <a:pPr>
              <a:lnSpc>
                <a:spcPct val="80000"/>
              </a:lnSpc>
            </a:pPr>
            <a:r>
              <a:rPr lang="en-US" sz="2800" smtClean="0"/>
              <a:t>Number of satisfied journalists in 2008 is more (72%) than it was in 1992 (62%) </a:t>
            </a:r>
            <a:r>
              <a:rPr lang="en-US" sz="1800" smtClean="0"/>
              <a:t> </a:t>
            </a:r>
          </a:p>
          <a:p>
            <a:pPr>
              <a:lnSpc>
                <a:spcPct val="80000"/>
              </a:lnSpc>
            </a:pPr>
            <a:r>
              <a:rPr lang="en-US" sz="2800" smtClean="0"/>
              <a:t>Yet Russian media are rated as not free (World Audit Democracy 2010)</a:t>
            </a:r>
          </a:p>
          <a:p>
            <a:pPr>
              <a:lnSpc>
                <a:spcPct val="80000"/>
              </a:lnSpc>
            </a:pPr>
            <a:r>
              <a:rPr lang="en-US" sz="2800" smtClean="0"/>
              <a:t>Freedom of speech is not a great value in society </a:t>
            </a:r>
          </a:p>
          <a:p>
            <a:pPr>
              <a:lnSpc>
                <a:spcPct val="80000"/>
              </a:lnSpc>
            </a:pPr>
            <a:r>
              <a:rPr lang="en-US" sz="2800" smtClean="0"/>
              <a:t>But order is a great value: 72% of Russians agree for some infringements of democratic principles and restrictions of personal freedoms for support of order (Levada Centre 2010)</a:t>
            </a:r>
          </a:p>
          <a:p>
            <a:pPr>
              <a:lnSpc>
                <a:spcPct val="80000"/>
              </a:lnSpc>
              <a:buFont typeface="Arial" charset="0"/>
              <a:buNone/>
            </a:pPr>
            <a:r>
              <a:rPr lang="en-US" sz="1800" smtClean="0"/>
              <a:t> </a:t>
            </a:r>
          </a:p>
          <a:p>
            <a:pPr>
              <a:lnSpc>
                <a:spcPct val="80000"/>
              </a:lnSpc>
            </a:pPr>
            <a:endParaRPr lang="en-US" sz="2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F9E7DCD-55E0-4505-8BA2-C40DD238290F}" type="slidenum">
              <a:rPr lang="fi-FI"/>
              <a:pPr>
                <a:defRPr/>
              </a:pPr>
              <a:t>42</a:t>
            </a:fld>
            <a:endParaRPr lang="fi-FI"/>
          </a:p>
        </p:txBody>
      </p:sp>
      <p:sp>
        <p:nvSpPr>
          <p:cNvPr id="98306" name="Rectangle 2"/>
          <p:cNvSpPr>
            <a:spLocks noGrp="1"/>
          </p:cNvSpPr>
          <p:nvPr>
            <p:ph type="title"/>
          </p:nvPr>
        </p:nvSpPr>
        <p:spPr/>
        <p:txBody>
          <a:bodyPr/>
          <a:lstStyle/>
          <a:p>
            <a:r>
              <a:rPr lang="en-US" smtClean="0"/>
              <a:t>Conclusion</a:t>
            </a:r>
          </a:p>
        </p:txBody>
      </p:sp>
      <p:sp>
        <p:nvSpPr>
          <p:cNvPr id="98307" name="Rectangle 3"/>
          <p:cNvSpPr>
            <a:spLocks noGrp="1"/>
          </p:cNvSpPr>
          <p:nvPr>
            <p:ph type="body" idx="1"/>
          </p:nvPr>
        </p:nvSpPr>
        <p:spPr/>
        <p:txBody>
          <a:bodyPr/>
          <a:lstStyle/>
          <a:p>
            <a:r>
              <a:rPr lang="en-US" smtClean="0"/>
              <a:t>Journalism provides access to three important resources: power, wealth and social networks </a:t>
            </a:r>
          </a:p>
          <a:p>
            <a:r>
              <a:rPr lang="en-US" smtClean="0"/>
              <a:t>This combination of resources makes journalism an attractive profession and privileged in comparison with other professions</a:t>
            </a:r>
          </a:p>
          <a:p>
            <a:r>
              <a:rPr lang="en-US" smtClean="0"/>
              <a:t>Journalism operates as a Social lift – vertical mobility, horizontal mobility; open for all</a:t>
            </a:r>
          </a:p>
          <a:p>
            <a:endParaRPr lang="en-US" smtClean="0"/>
          </a:p>
          <a:p>
            <a:endParaRPr lang="en-US" smtClean="0"/>
          </a:p>
          <a:p>
            <a:endParaRPr lang="en-US" smtClean="0"/>
          </a:p>
          <a:p>
            <a:endParaRPr lang="en-US" smtClean="0"/>
          </a:p>
          <a:p>
            <a:endParaRPr lang="en-US" smtClean="0"/>
          </a:p>
          <a:p>
            <a:endParaRPr lang="en-US" smtClean="0"/>
          </a:p>
          <a:p>
            <a:endParaRPr lang="en-US" sz="2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p:cNvSpPr>
          <p:nvPr>
            <p:ph type="title"/>
          </p:nvPr>
        </p:nvSpPr>
        <p:spPr/>
        <p:txBody>
          <a:bodyPr/>
          <a:lstStyle/>
          <a:p>
            <a:endParaRPr lang="en-US" smtClean="0"/>
          </a:p>
        </p:txBody>
      </p:sp>
      <p:sp>
        <p:nvSpPr>
          <p:cNvPr id="99330" name="Rectangle 3"/>
          <p:cNvSpPr>
            <a:spLocks noGrp="1"/>
          </p:cNvSpPr>
          <p:nvPr>
            <p:ph type="body" idx="1"/>
          </p:nvPr>
        </p:nvSpPr>
        <p:spPr/>
        <p:txBody>
          <a:bodyPr/>
          <a:lstStyle/>
          <a:p>
            <a:pPr algn="ctr">
              <a:buFont typeface="Arial" charset="0"/>
              <a:buNone/>
            </a:pPr>
            <a:r>
              <a:rPr lang="en-US" smtClean="0"/>
              <a:t>Thank for your attention!</a:t>
            </a:r>
          </a:p>
          <a:p>
            <a:endParaRPr lang="en-US" smtClean="0"/>
          </a:p>
          <a:p>
            <a:endParaRPr lang="en-US" smtClean="0"/>
          </a:p>
          <a:p>
            <a:pPr algn="ctr">
              <a:buFont typeface="Arial" charset="0"/>
              <a:buNone/>
            </a:pPr>
            <a:r>
              <a:rPr lang="en-US" smtClean="0">
                <a:hlinkClick r:id="rId2"/>
              </a:rPr>
              <a:t>Svetlana.pasti@uta.fi</a:t>
            </a:r>
            <a:r>
              <a:rPr lang="en-US"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pPr>
              <a:defRPr/>
            </a:pPr>
            <a:fld id="{A32FFCEC-06D2-4CA5-B558-11768AA6A962}" type="slidenum">
              <a:rPr lang="fi-FI"/>
              <a:pPr>
                <a:defRPr/>
              </a:pPr>
              <a:t>5</a:t>
            </a:fld>
            <a:endParaRPr lang="fi-FI"/>
          </a:p>
        </p:txBody>
      </p:sp>
      <p:sp>
        <p:nvSpPr>
          <p:cNvPr id="2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C4E4CA0-7A48-44BF-B96B-C4563F87178A}"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2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18DCB12-BECF-4665-9D3E-FB2D07C453EA}"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1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D2456C6-CB4D-4AB6-ADD0-45578887A882}"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1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73ECBBE-8739-44EC-A309-CE3296E5742A}"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3C6E31F-4309-4DE4-94C3-2FEAA671A8F5}"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1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BFB6A73-92B7-4DDD-86D7-3E93576F1F17}"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A4C0A97-CAB4-4B7D-85D0-587DE45362EC}"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A86E1A4-C76F-405D-B290-A0E13148FB91}"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0F8480A-4531-4818-95CA-50BFF3B42953}"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22AB042-9569-4382-85C0-4CF856CAD615}"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B009608-F136-4E89-83D2-5E69FBD49B2A}"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2AED242-DA1E-4E82-B709-E5E74F13FE28}"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5329484-C608-4B79-8FDA-2B357277F760}" type="slidenum">
              <a:rPr lang="fi-FI" sz="1200">
                <a:solidFill>
                  <a:schemeClr val="tx1">
                    <a:tint val="75000"/>
                  </a:schemeClr>
                </a:solidFill>
                <a:latin typeface="+mn-lt"/>
              </a:rPr>
              <a:pPr algn="r" fontAlgn="auto">
                <a:spcBef>
                  <a:spcPts val="0"/>
                </a:spcBef>
                <a:spcAft>
                  <a:spcPts val="0"/>
                </a:spcAft>
                <a:defRPr/>
              </a:pPr>
              <a:t>5</a:t>
            </a:fld>
            <a:endParaRPr lang="fi-FI" sz="1200">
              <a:solidFill>
                <a:schemeClr val="tx1">
                  <a:tint val="75000"/>
                </a:schemeClr>
              </a:solidFill>
              <a:latin typeface="+mn-lt"/>
            </a:endParaRPr>
          </a:p>
        </p:txBody>
      </p:sp>
      <p:sp>
        <p:nvSpPr>
          <p:cNvPr id="19471" name="Rectangle 2"/>
          <p:cNvSpPr>
            <a:spLocks noGrp="1"/>
          </p:cNvSpPr>
          <p:nvPr>
            <p:ph type="title" idx="4294967295"/>
          </p:nvPr>
        </p:nvSpPr>
        <p:spPr/>
        <p:txBody>
          <a:bodyPr/>
          <a:lstStyle/>
          <a:p>
            <a:r>
              <a:rPr lang="en-US" smtClean="0"/>
              <a:t>Post-Soviet transit</a:t>
            </a:r>
          </a:p>
        </p:txBody>
      </p:sp>
      <p:sp>
        <p:nvSpPr>
          <p:cNvPr id="19472" name="Rectangle 3"/>
          <p:cNvSpPr>
            <a:spLocks noGrp="1"/>
          </p:cNvSpPr>
          <p:nvPr>
            <p:ph type="body" idx="4294967295"/>
          </p:nvPr>
        </p:nvSpPr>
        <p:spPr/>
        <p:txBody>
          <a:bodyPr/>
          <a:lstStyle/>
          <a:p>
            <a:pPr>
              <a:buFont typeface="Arial" charset="0"/>
              <a:buNone/>
            </a:pPr>
            <a:r>
              <a:rPr lang="en-US" sz="3600" smtClean="0"/>
              <a:t>Attempt to transform the </a:t>
            </a:r>
            <a:r>
              <a:rPr lang="en-US" sz="3600" i="1" smtClean="0"/>
              <a:t>State political journalism</a:t>
            </a:r>
            <a:r>
              <a:rPr lang="en-US" sz="3600" smtClean="0"/>
              <a:t> into the </a:t>
            </a:r>
            <a:r>
              <a:rPr lang="en-US" sz="3600" i="1" smtClean="0"/>
              <a:t>Market plural journalism </a:t>
            </a:r>
            <a:endParaRPr lang="en-US" sz="3600" smtClean="0"/>
          </a:p>
          <a:p>
            <a:pPr>
              <a:buFont typeface="Arial" charset="0"/>
              <a:buNone/>
            </a:pPr>
            <a:r>
              <a:rPr lang="en-US" sz="3600" smtClean="0"/>
              <a:t>with its further professionalisation on the basis of emerging political, economic and professional freedoms and open communication with the world</a:t>
            </a:r>
            <a:r>
              <a:rPr lang="fi-FI" sz="3600" smtClean="0"/>
              <a:t> </a:t>
            </a:r>
          </a:p>
          <a:p>
            <a:endParaRPr lang="en-US" sz="36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pPr>
              <a:defRPr/>
            </a:pPr>
            <a:fld id="{73213252-E9EA-4455-9A5A-4C75F8BDBEEE}" type="slidenum">
              <a:rPr lang="fi-FI"/>
              <a:pPr>
                <a:defRPr/>
              </a:pPr>
              <a:t>6</a:t>
            </a:fld>
            <a:endParaRPr lang="fi-FI"/>
          </a:p>
        </p:txBody>
      </p:sp>
      <p:sp>
        <p:nvSpPr>
          <p:cNvPr id="2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FAED503-30C6-486A-BCFB-E1CCFF81E02A}"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2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C57B565-3B38-499D-A64D-6AA819A26296}"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1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2140224-662D-46F9-9064-26AD58663E38}"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1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F0E94D7-0EB3-4B63-9170-2B203B2240FD}"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1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28E8107-CDB8-48AC-A856-4130D1D7ADE8}"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1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AFA3725-7DB9-4B45-8A89-1D8EED4582F5}"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FF1CFC4-92AC-431C-BCC1-C38D7EEF9692}"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1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58A0E63-2743-43A5-8711-E026C044537D}"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2F6EA26-9051-41F6-AD9B-6312C53E4F3A}"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8F9615B-3906-414D-8255-ED0970977E88}"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92451C8-BA56-4CCD-9FF3-1184524CB6B9}"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3812A7A-7C74-4F0B-B282-8E702A67EB31}"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B06B3AF-6308-4586-820E-FED032BEE683}"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95ED054-EC69-4372-A439-EAB982B3BAF5}" type="slidenum">
              <a:rPr lang="fi-FI" sz="1200">
                <a:solidFill>
                  <a:schemeClr val="tx1">
                    <a:tint val="75000"/>
                  </a:schemeClr>
                </a:solidFill>
                <a:latin typeface="+mn-lt"/>
              </a:rPr>
              <a:pPr algn="r" fontAlgn="auto">
                <a:spcBef>
                  <a:spcPts val="0"/>
                </a:spcBef>
                <a:spcAft>
                  <a:spcPts val="0"/>
                </a:spcAft>
                <a:defRPr/>
              </a:pPr>
              <a:t>6</a:t>
            </a:fld>
            <a:endParaRPr lang="fi-FI" sz="1200">
              <a:solidFill>
                <a:schemeClr val="tx1">
                  <a:tint val="75000"/>
                </a:schemeClr>
              </a:solidFill>
              <a:latin typeface="+mn-lt"/>
            </a:endParaRPr>
          </a:p>
        </p:txBody>
      </p:sp>
      <p:sp>
        <p:nvSpPr>
          <p:cNvPr id="20496" name="Rectangle 2"/>
          <p:cNvSpPr>
            <a:spLocks noGrp="1"/>
          </p:cNvSpPr>
          <p:nvPr>
            <p:ph type="title" idx="4294967295"/>
          </p:nvPr>
        </p:nvSpPr>
        <p:spPr/>
        <p:txBody>
          <a:bodyPr/>
          <a:lstStyle/>
          <a:p>
            <a:r>
              <a:rPr lang="en-US" sz="4000" smtClean="0"/>
              <a:t>Towards liberalisation </a:t>
            </a:r>
            <a:br>
              <a:rPr lang="en-US" sz="4000" smtClean="0"/>
            </a:br>
            <a:r>
              <a:rPr lang="en-US" sz="4000" smtClean="0"/>
              <a:t>since 1992</a:t>
            </a:r>
          </a:p>
        </p:txBody>
      </p:sp>
      <p:sp>
        <p:nvSpPr>
          <p:cNvPr id="20497" name="Rectangle 3"/>
          <p:cNvSpPr>
            <a:spLocks noGrp="1"/>
          </p:cNvSpPr>
          <p:nvPr>
            <p:ph type="body" idx="4294967295"/>
          </p:nvPr>
        </p:nvSpPr>
        <p:spPr/>
        <p:txBody>
          <a:bodyPr/>
          <a:lstStyle/>
          <a:p>
            <a:r>
              <a:rPr lang="en-US" smtClean="0"/>
              <a:t>Media became free from Communist Party and State</a:t>
            </a:r>
          </a:p>
          <a:p>
            <a:r>
              <a:rPr lang="en-US" smtClean="0"/>
              <a:t>Censorship was forbidden by new media laws</a:t>
            </a:r>
          </a:p>
          <a:p>
            <a:r>
              <a:rPr lang="en-US" smtClean="0"/>
              <a:t>Party/</a:t>
            </a:r>
            <a:r>
              <a:rPr lang="en-US" i="1" smtClean="0"/>
              <a:t>Komsomol</a:t>
            </a:r>
            <a:r>
              <a:rPr lang="en-US" smtClean="0"/>
              <a:t> organisations ceased to exist in the editorial offices</a:t>
            </a:r>
          </a:p>
          <a:p>
            <a:r>
              <a:rPr lang="en-US" smtClean="0"/>
              <a:t>Journalism opened for anybody</a:t>
            </a:r>
          </a:p>
          <a:p>
            <a:r>
              <a:rPr lang="en-US" smtClean="0"/>
              <a:t>Journalists moved up from staff work to freelancing  </a:t>
            </a:r>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pPr>
              <a:defRPr/>
            </a:pPr>
            <a:fld id="{4D59927F-C679-41D4-8A06-7E09D55E894F}" type="slidenum">
              <a:rPr lang="fi-FI"/>
              <a:pPr>
                <a:defRPr/>
              </a:pPr>
              <a:t>7</a:t>
            </a:fld>
            <a:endParaRPr lang="fi-FI"/>
          </a:p>
        </p:txBody>
      </p:sp>
      <p:sp>
        <p:nvSpPr>
          <p:cNvPr id="1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914688F-2FF8-49C4-AB06-9F7675EF8898}" type="slidenum">
              <a:rPr lang="fi-FI" sz="1200">
                <a:solidFill>
                  <a:schemeClr val="tx1">
                    <a:tint val="75000"/>
                  </a:schemeClr>
                </a:solidFill>
                <a:latin typeface="+mn-lt"/>
              </a:rPr>
              <a:pPr algn="r" fontAlgn="auto">
                <a:spcBef>
                  <a:spcPts val="0"/>
                </a:spcBef>
                <a:spcAft>
                  <a:spcPts val="0"/>
                </a:spcAft>
                <a:defRPr/>
              </a:pPr>
              <a:t>7</a:t>
            </a:fld>
            <a:endParaRPr lang="fi-FI" sz="1200">
              <a:solidFill>
                <a:schemeClr val="tx1">
                  <a:tint val="75000"/>
                </a:schemeClr>
              </a:solidFill>
              <a:latin typeface="+mn-lt"/>
            </a:endParaRPr>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6248836-9073-4ADC-A2AA-18303493535F}" type="slidenum">
              <a:rPr lang="fi-FI" sz="1200">
                <a:solidFill>
                  <a:schemeClr val="tx1">
                    <a:tint val="75000"/>
                  </a:schemeClr>
                </a:solidFill>
                <a:latin typeface="+mn-lt"/>
              </a:rPr>
              <a:pPr algn="r" fontAlgn="auto">
                <a:spcBef>
                  <a:spcPts val="0"/>
                </a:spcBef>
                <a:spcAft>
                  <a:spcPts val="0"/>
                </a:spcAft>
                <a:defRPr/>
              </a:pPr>
              <a:t>7</a:t>
            </a:fld>
            <a:endParaRPr lang="fi-FI" sz="1200">
              <a:solidFill>
                <a:schemeClr val="tx1">
                  <a:tint val="75000"/>
                </a:schemeClr>
              </a:solidFill>
              <a:latin typeface="+mn-lt"/>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31BC820-11D3-42B1-B907-B643939F1CFB}" type="slidenum">
              <a:rPr lang="fi-FI" sz="1200">
                <a:solidFill>
                  <a:schemeClr val="tx1">
                    <a:tint val="75000"/>
                  </a:schemeClr>
                </a:solidFill>
                <a:latin typeface="+mn-lt"/>
              </a:rPr>
              <a:pPr algn="r" fontAlgn="auto">
                <a:spcBef>
                  <a:spcPts val="0"/>
                </a:spcBef>
                <a:spcAft>
                  <a:spcPts val="0"/>
                </a:spcAft>
                <a:defRPr/>
              </a:pPr>
              <a:t>7</a:t>
            </a:fld>
            <a:endParaRPr lang="fi-FI" sz="1200">
              <a:solidFill>
                <a:schemeClr val="tx1">
                  <a:tint val="75000"/>
                </a:schemeClr>
              </a:solidFill>
              <a:latin typeface="+mn-lt"/>
            </a:endParaRPr>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3BD0205-1FEF-42B0-9234-92B90971F4E2}" type="slidenum">
              <a:rPr lang="fi-FI" sz="1200">
                <a:solidFill>
                  <a:schemeClr val="tx1">
                    <a:tint val="75000"/>
                  </a:schemeClr>
                </a:solidFill>
                <a:latin typeface="+mn-lt"/>
              </a:rPr>
              <a:pPr algn="r" fontAlgn="auto">
                <a:spcBef>
                  <a:spcPts val="0"/>
                </a:spcBef>
                <a:spcAft>
                  <a:spcPts val="0"/>
                </a:spcAft>
                <a:defRPr/>
              </a:pPr>
              <a:t>7</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C023C0B-5A93-4580-8E93-9AF0E8E3EF35}" type="slidenum">
              <a:rPr lang="fi-FI" sz="1200">
                <a:solidFill>
                  <a:schemeClr val="tx1">
                    <a:tint val="75000"/>
                  </a:schemeClr>
                </a:solidFill>
                <a:latin typeface="+mn-lt"/>
              </a:rPr>
              <a:pPr algn="r" fontAlgn="auto">
                <a:spcBef>
                  <a:spcPts val="0"/>
                </a:spcBef>
                <a:spcAft>
                  <a:spcPts val="0"/>
                </a:spcAft>
                <a:defRPr/>
              </a:pPr>
              <a:t>7</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8AAE219-CBE6-4BE4-923E-A7268C5C5258}" type="slidenum">
              <a:rPr lang="fi-FI" sz="1200">
                <a:solidFill>
                  <a:schemeClr val="tx1">
                    <a:tint val="75000"/>
                  </a:schemeClr>
                </a:solidFill>
                <a:latin typeface="+mn-lt"/>
              </a:rPr>
              <a:pPr algn="r" fontAlgn="auto">
                <a:spcBef>
                  <a:spcPts val="0"/>
                </a:spcBef>
                <a:spcAft>
                  <a:spcPts val="0"/>
                </a:spcAft>
                <a:defRPr/>
              </a:pPr>
              <a:t>7</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2349D4C-D4F9-4686-8188-BCAF3AFB0C6E}" type="slidenum">
              <a:rPr lang="fi-FI" sz="1200">
                <a:solidFill>
                  <a:schemeClr val="tx1">
                    <a:tint val="75000"/>
                  </a:schemeClr>
                </a:solidFill>
                <a:latin typeface="+mn-lt"/>
              </a:rPr>
              <a:pPr algn="r" fontAlgn="auto">
                <a:spcBef>
                  <a:spcPts val="0"/>
                </a:spcBef>
                <a:spcAft>
                  <a:spcPts val="0"/>
                </a:spcAft>
                <a:defRPr/>
              </a:pPr>
              <a:t>7</a:t>
            </a:fld>
            <a:endParaRPr lang="fi-FI" sz="1200">
              <a:solidFill>
                <a:schemeClr val="tx1">
                  <a:tint val="75000"/>
                </a:schemeClr>
              </a:solidFill>
              <a:latin typeface="+mn-lt"/>
            </a:endParaRPr>
          </a:p>
        </p:txBody>
      </p:sp>
      <p:sp>
        <p:nvSpPr>
          <p:cNvPr id="21513" name="Rectangle 2"/>
          <p:cNvSpPr>
            <a:spLocks noGrp="1"/>
          </p:cNvSpPr>
          <p:nvPr>
            <p:ph type="title" idx="4294967295"/>
          </p:nvPr>
        </p:nvSpPr>
        <p:spPr/>
        <p:txBody>
          <a:bodyPr/>
          <a:lstStyle/>
          <a:p>
            <a:r>
              <a:rPr lang="en-US" sz="4000" smtClean="0"/>
              <a:t>Return of State to the media market </a:t>
            </a:r>
            <a:r>
              <a:rPr lang="en-US" sz="3600" smtClean="0"/>
              <a:t>    </a:t>
            </a:r>
          </a:p>
        </p:txBody>
      </p:sp>
      <p:sp>
        <p:nvSpPr>
          <p:cNvPr id="21514" name="Rectangle 3"/>
          <p:cNvSpPr>
            <a:spLocks noGrp="1"/>
          </p:cNvSpPr>
          <p:nvPr>
            <p:ph type="body" idx="4294967295"/>
          </p:nvPr>
        </p:nvSpPr>
        <p:spPr/>
        <p:txBody>
          <a:bodyPr/>
          <a:lstStyle/>
          <a:p>
            <a:pPr>
              <a:lnSpc>
                <a:spcPct val="90000"/>
              </a:lnSpc>
            </a:pPr>
            <a:r>
              <a:rPr lang="en-US" smtClean="0"/>
              <a:t>Russia – effort to preserve state-owned media: state broadcasters have 75% of the audience, in the regions nearly 80% of all press  </a:t>
            </a:r>
          </a:p>
          <a:p>
            <a:pPr>
              <a:lnSpc>
                <a:spcPct val="90000"/>
              </a:lnSpc>
            </a:pPr>
            <a:endParaRPr lang="en-US" smtClean="0"/>
          </a:p>
          <a:p>
            <a:pPr>
              <a:lnSpc>
                <a:spcPct val="90000"/>
              </a:lnSpc>
            </a:pPr>
            <a:r>
              <a:rPr lang="en-US" smtClean="0"/>
              <a:t>Other post-Soviet countries CIS: Armenia, Georgia, Latvia, Lithuania, Moldova, Estonia legislated to prohibit and restrict the State’s opportunities to operate mass media </a:t>
            </a:r>
            <a:r>
              <a:rPr lang="en-US" sz="280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57E710B8-16FD-4F0D-873C-79F9C32AA151}" type="slidenum">
              <a:rPr lang="fi-FI"/>
              <a:pPr>
                <a:defRPr/>
              </a:pPr>
              <a:t>8</a:t>
            </a:fld>
            <a:endParaRPr lang="fi-FI"/>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5E71113-218E-466F-A82E-7B2872EF8C5F}" type="slidenum">
              <a:rPr lang="fi-FI" sz="1200">
                <a:solidFill>
                  <a:schemeClr val="tx1">
                    <a:tint val="75000"/>
                  </a:schemeClr>
                </a:solidFill>
                <a:latin typeface="+mn-lt"/>
              </a:rPr>
              <a:pPr algn="r" fontAlgn="auto">
                <a:spcBef>
                  <a:spcPts val="0"/>
                </a:spcBef>
                <a:spcAft>
                  <a:spcPts val="0"/>
                </a:spcAft>
                <a:defRPr/>
              </a:pPr>
              <a:t>8</a:t>
            </a:fld>
            <a:endParaRPr lang="fi-FI" sz="1200">
              <a:solidFill>
                <a:schemeClr val="tx1">
                  <a:tint val="75000"/>
                </a:schemeClr>
              </a:solidFill>
              <a:latin typeface="+mn-lt"/>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801BE34-6100-430E-B7D8-C41BE2B0CD4A}" type="slidenum">
              <a:rPr lang="fi-FI" sz="1200">
                <a:solidFill>
                  <a:schemeClr val="tx1">
                    <a:tint val="75000"/>
                  </a:schemeClr>
                </a:solidFill>
                <a:latin typeface="+mn-lt"/>
              </a:rPr>
              <a:pPr algn="r" fontAlgn="auto">
                <a:spcBef>
                  <a:spcPts val="0"/>
                </a:spcBef>
                <a:spcAft>
                  <a:spcPts val="0"/>
                </a:spcAft>
                <a:defRPr/>
              </a:pPr>
              <a:t>8</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A5DFF0E-6F7C-45A7-8927-55F65E73C05F}" type="slidenum">
              <a:rPr lang="fi-FI" sz="1200">
                <a:solidFill>
                  <a:schemeClr val="tx1">
                    <a:tint val="75000"/>
                  </a:schemeClr>
                </a:solidFill>
                <a:latin typeface="+mn-lt"/>
              </a:rPr>
              <a:pPr algn="r" fontAlgn="auto">
                <a:spcBef>
                  <a:spcPts val="0"/>
                </a:spcBef>
                <a:spcAft>
                  <a:spcPts val="0"/>
                </a:spcAft>
                <a:defRPr/>
              </a:pPr>
              <a:t>8</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722FEE3-9F2C-4314-A94C-0A64B305CAE2}" type="slidenum">
              <a:rPr lang="fi-FI" sz="1200">
                <a:solidFill>
                  <a:schemeClr val="tx1">
                    <a:tint val="75000"/>
                  </a:schemeClr>
                </a:solidFill>
                <a:latin typeface="+mn-lt"/>
              </a:rPr>
              <a:pPr algn="r" fontAlgn="auto">
                <a:spcBef>
                  <a:spcPts val="0"/>
                </a:spcBef>
                <a:spcAft>
                  <a:spcPts val="0"/>
                </a:spcAft>
                <a:defRPr/>
              </a:pPr>
              <a:t>8</a:t>
            </a:fld>
            <a:endParaRPr lang="fi-FI" sz="1200">
              <a:solidFill>
                <a:schemeClr val="tx1">
                  <a:tint val="75000"/>
                </a:schemeClr>
              </a:solidFill>
              <a:latin typeface="+mn-lt"/>
            </a:endParaRPr>
          </a:p>
        </p:txBody>
      </p:sp>
      <p:sp>
        <p:nvSpPr>
          <p:cNvPr id="22534" name="Rectangle 2"/>
          <p:cNvSpPr>
            <a:spLocks noGrp="1"/>
          </p:cNvSpPr>
          <p:nvPr>
            <p:ph type="title" idx="4294967295"/>
          </p:nvPr>
        </p:nvSpPr>
        <p:spPr/>
        <p:txBody>
          <a:bodyPr/>
          <a:lstStyle/>
          <a:p>
            <a:r>
              <a:rPr lang="en-US" smtClean="0"/>
              <a:t>Paradox of media market   </a:t>
            </a:r>
          </a:p>
        </p:txBody>
      </p:sp>
      <p:sp>
        <p:nvSpPr>
          <p:cNvPr id="22535" name="Rectangle 3"/>
          <p:cNvSpPr>
            <a:spLocks noGrp="1"/>
          </p:cNvSpPr>
          <p:nvPr>
            <p:ph type="body" idx="4294967295"/>
          </p:nvPr>
        </p:nvSpPr>
        <p:spPr/>
        <p:txBody>
          <a:bodyPr/>
          <a:lstStyle/>
          <a:p>
            <a:pPr>
              <a:lnSpc>
                <a:spcPct val="80000"/>
              </a:lnSpc>
              <a:buFontTx/>
              <a:buChar char="•"/>
            </a:pPr>
            <a:r>
              <a:rPr lang="en-US" sz="2800" smtClean="0"/>
              <a:t>Media market is ranked 10th in the world by economic indicators </a:t>
            </a:r>
          </a:p>
          <a:p>
            <a:pPr>
              <a:lnSpc>
                <a:spcPct val="80000"/>
              </a:lnSpc>
              <a:buFontTx/>
              <a:buChar char="•"/>
            </a:pPr>
            <a:endParaRPr lang="en-US" sz="2800" smtClean="0"/>
          </a:p>
          <a:p>
            <a:pPr>
              <a:lnSpc>
                <a:spcPct val="80000"/>
              </a:lnSpc>
              <a:buFontTx/>
              <a:buChar char="•"/>
            </a:pPr>
            <a:r>
              <a:rPr lang="en-US" sz="2800" smtClean="0"/>
              <a:t>But media market has non-market character:  </a:t>
            </a:r>
          </a:p>
          <a:p>
            <a:pPr>
              <a:lnSpc>
                <a:spcPct val="80000"/>
              </a:lnSpc>
              <a:buFont typeface="Arial" charset="0"/>
              <a:buNone/>
            </a:pPr>
            <a:r>
              <a:rPr lang="en-US" sz="2800" smtClean="0"/>
              <a:t>  Overwhelming majority of the regional and local newspapers exist owing to administrative resources  – </a:t>
            </a:r>
            <a:r>
              <a:rPr lang="en-US" sz="2800" i="1" smtClean="0"/>
              <a:t>Neo-sovetisation</a:t>
            </a:r>
          </a:p>
          <a:p>
            <a:pPr>
              <a:lnSpc>
                <a:spcPct val="80000"/>
              </a:lnSpc>
              <a:buFontTx/>
              <a:buChar char="•"/>
            </a:pPr>
            <a:endParaRPr lang="en-US" sz="2800" i="1" smtClean="0"/>
          </a:p>
          <a:p>
            <a:pPr>
              <a:lnSpc>
                <a:spcPct val="80000"/>
              </a:lnSpc>
              <a:buFontTx/>
              <a:buChar char="•"/>
            </a:pPr>
            <a:r>
              <a:rPr lang="en-US" sz="2800" smtClean="0"/>
              <a:t>The main trend is decrease of the commercial capital and increase of the state capital and mixed (state and commercial) capital </a:t>
            </a:r>
          </a:p>
          <a:p>
            <a:pPr>
              <a:lnSpc>
                <a:spcPct val="80000"/>
              </a:lnSpc>
              <a:buFontTx/>
              <a:buNone/>
            </a:pPr>
            <a:r>
              <a:rPr lang="en-US" sz="2400" smtClean="0"/>
              <a:t> </a:t>
            </a:r>
          </a:p>
          <a:p>
            <a:pPr>
              <a:lnSpc>
                <a:spcPct val="80000"/>
              </a:lnSpc>
              <a:buFont typeface="Arial" charset="0"/>
              <a:buNone/>
            </a:pPr>
            <a:endParaRPr lang="en-US" sz="2400" smtClean="0"/>
          </a:p>
          <a:p>
            <a:pPr>
              <a:lnSpc>
                <a:spcPct val="80000"/>
              </a:lnSpc>
              <a:buFont typeface="Arial" charset="0"/>
              <a:buNone/>
            </a:pPr>
            <a:endParaRPr lang="en-US" sz="1800" smtClean="0"/>
          </a:p>
          <a:p>
            <a:pPr>
              <a:lnSpc>
                <a:spcPct val="80000"/>
              </a:lnSpc>
              <a:buFont typeface="Arial" charset="0"/>
              <a:buNone/>
            </a:pPr>
            <a:endParaRPr lang="en-US" sz="400" smtClean="0"/>
          </a:p>
          <a:p>
            <a:pPr>
              <a:lnSpc>
                <a:spcPct val="80000"/>
              </a:lnSpc>
              <a:buFont typeface="Arial" charset="0"/>
              <a:buNone/>
            </a:pPr>
            <a:endParaRPr lang="en-US" sz="300" smtClean="0"/>
          </a:p>
          <a:p>
            <a:pPr>
              <a:lnSpc>
                <a:spcPct val="80000"/>
              </a:lnSpc>
              <a:buFont typeface="Arial" charset="0"/>
              <a:buNone/>
            </a:pPr>
            <a:r>
              <a:rPr lang="en-US" sz="20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D70FA3F-54A7-467D-AF85-F62903713FB2}" type="slidenum">
              <a:rPr lang="fi-FI" sz="1200">
                <a:solidFill>
                  <a:schemeClr val="tx1">
                    <a:tint val="75000"/>
                  </a:schemeClr>
                </a:solidFill>
                <a:latin typeface="+mn-lt"/>
              </a:rPr>
              <a:pPr algn="r" fontAlgn="auto">
                <a:spcBef>
                  <a:spcPts val="0"/>
                </a:spcBef>
                <a:spcAft>
                  <a:spcPts val="0"/>
                </a:spcAft>
                <a:defRPr/>
              </a:pPr>
              <a:t>9</a:t>
            </a:fld>
            <a:endParaRPr lang="fi-FI" sz="1200">
              <a:solidFill>
                <a:schemeClr val="tx1">
                  <a:tint val="75000"/>
                </a:schemeClr>
              </a:solidFill>
              <a:latin typeface="+mn-lt"/>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69E930B-3FC6-4EDB-B18D-E40ECF326339}" type="slidenum">
              <a:rPr lang="fi-FI" sz="1200">
                <a:solidFill>
                  <a:schemeClr val="tx1">
                    <a:tint val="75000"/>
                  </a:schemeClr>
                </a:solidFill>
                <a:latin typeface="+mn-lt"/>
              </a:rPr>
              <a:pPr algn="r" fontAlgn="auto">
                <a:spcBef>
                  <a:spcPts val="0"/>
                </a:spcBef>
                <a:spcAft>
                  <a:spcPts val="0"/>
                </a:spcAft>
                <a:defRPr/>
              </a:pPr>
              <a:t>9</a:t>
            </a:fld>
            <a:endParaRPr lang="fi-FI" sz="1200">
              <a:solidFill>
                <a:schemeClr val="tx1">
                  <a:tint val="75000"/>
                </a:schemeClr>
              </a:solidFill>
              <a:latin typeface="+mn-lt"/>
            </a:endParaRPr>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9EE3A77-E248-4208-9DD8-AD3F53B9FC5C}" type="slidenum">
              <a:rPr lang="fi-FI" sz="1200">
                <a:solidFill>
                  <a:schemeClr val="tx1">
                    <a:tint val="75000"/>
                  </a:schemeClr>
                </a:solidFill>
                <a:latin typeface="+mn-lt"/>
              </a:rPr>
              <a:pPr algn="r" fontAlgn="auto">
                <a:spcBef>
                  <a:spcPts val="0"/>
                </a:spcBef>
                <a:spcAft>
                  <a:spcPts val="0"/>
                </a:spcAft>
                <a:defRPr/>
              </a:pPr>
              <a:t>9</a:t>
            </a:fld>
            <a:endParaRPr lang="fi-FI" sz="1200">
              <a:solidFill>
                <a:schemeClr val="tx1">
                  <a:tint val="75000"/>
                </a:schemeClr>
              </a:solidFill>
              <a:latin typeface="+mn-lt"/>
            </a:endParaRPr>
          </a:p>
        </p:txBody>
      </p:sp>
      <p:sp>
        <p:nvSpPr>
          <p:cNvPr id="23556" name="Rectangle 2"/>
          <p:cNvSpPr>
            <a:spLocks noGrp="1"/>
          </p:cNvSpPr>
          <p:nvPr>
            <p:ph type="title" idx="4294967295"/>
          </p:nvPr>
        </p:nvSpPr>
        <p:spPr/>
        <p:txBody>
          <a:bodyPr/>
          <a:lstStyle/>
          <a:p>
            <a:r>
              <a:rPr lang="en-US" sz="3600" smtClean="0"/>
              <a:t>World Audit Democracy: </a:t>
            </a:r>
            <a:br>
              <a:rPr lang="en-US" sz="3600" smtClean="0"/>
            </a:br>
            <a:r>
              <a:rPr lang="en-US" sz="4000" smtClean="0"/>
              <a:t>Russia - place 134</a:t>
            </a:r>
          </a:p>
        </p:txBody>
      </p:sp>
      <p:sp>
        <p:nvSpPr>
          <p:cNvPr id="23557" name="Rectangle 3"/>
          <p:cNvSpPr>
            <a:spLocks noGrp="1"/>
          </p:cNvSpPr>
          <p:nvPr>
            <p:ph type="body" idx="4294967295"/>
          </p:nvPr>
        </p:nvSpPr>
        <p:spPr/>
        <p:txBody>
          <a:bodyPr/>
          <a:lstStyle/>
          <a:p>
            <a:r>
              <a:rPr lang="en-US" sz="2800" smtClean="0"/>
              <a:t>Russia occupied place between Yemen and Chad in the list of 150 countries having:</a:t>
            </a:r>
          </a:p>
          <a:p>
            <a:endParaRPr lang="en-US" sz="2800" smtClean="0"/>
          </a:p>
          <a:p>
            <a:r>
              <a:rPr lang="en-US" sz="2800" smtClean="0"/>
              <a:t>democracy rank -        136 </a:t>
            </a:r>
          </a:p>
          <a:p>
            <a:endParaRPr lang="en-US" sz="2800" smtClean="0"/>
          </a:p>
          <a:p>
            <a:r>
              <a:rPr lang="en-US" sz="2800" smtClean="0"/>
              <a:t>press freedom rank -  131 </a:t>
            </a:r>
          </a:p>
          <a:p>
            <a:endParaRPr lang="en-US" sz="2800" smtClean="0"/>
          </a:p>
          <a:p>
            <a:r>
              <a:rPr lang="en-US" sz="2800" smtClean="0"/>
              <a:t>corruption rank -          127 </a:t>
            </a:r>
          </a:p>
          <a:p>
            <a:pPr>
              <a:buFont typeface="Arial" charset="0"/>
              <a:buNone/>
            </a:pPr>
            <a:r>
              <a:rPr lang="en-US" sz="2000" smtClean="0">
                <a:hlinkClick r:id="rId2"/>
              </a:rPr>
              <a:t>http://www.worldaudit.org/democracy.html</a:t>
            </a:r>
            <a:endParaRPr lang="en-US" sz="2000" smtClean="0"/>
          </a:p>
          <a:p>
            <a:endParaRPr lang="en-US" sz="2800" smtClean="0"/>
          </a:p>
          <a:p>
            <a:endParaRPr lang="en-US" sz="28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4889</TotalTime>
  <Words>2251</Words>
  <Application>Microsoft Macintosh PowerPoint</Application>
  <PresentationFormat>Näytössä katseltava diaesitys (4:3)</PresentationFormat>
  <Paragraphs>601</Paragraphs>
  <Slides>43</Slides>
  <Notes>0</Notes>
  <HiddenSlides>0</HiddenSlides>
  <MMClips>0</MMClips>
  <ScaleCrop>false</ScaleCrop>
  <HeadingPairs>
    <vt:vector size="6" baseType="variant">
      <vt:variant>
        <vt:lpstr>Teema</vt:lpstr>
      </vt:variant>
      <vt:variant>
        <vt:i4>1</vt:i4>
      </vt:variant>
      <vt:variant>
        <vt:lpstr>Upotetut OLE-palvelimet</vt:lpstr>
      </vt:variant>
      <vt:variant>
        <vt:i4>1</vt:i4>
      </vt:variant>
      <vt:variant>
        <vt:lpstr>Dian otsikot</vt:lpstr>
      </vt:variant>
      <vt:variant>
        <vt:i4>43</vt:i4>
      </vt:variant>
    </vt:vector>
  </HeadingPairs>
  <TitlesOfParts>
    <vt:vector size="45" baseType="lpstr">
      <vt:lpstr>Office Theme</vt:lpstr>
      <vt:lpstr>Excel.Sheet.8</vt:lpstr>
      <vt:lpstr>Russian Journalism   as a Social Lift  </vt:lpstr>
      <vt:lpstr>Two ideal types of professionalization</vt:lpstr>
      <vt:lpstr>Communist ideal type </vt:lpstr>
      <vt:lpstr>Prestige of journalistic profession: Soviet time</vt:lpstr>
      <vt:lpstr>Post-Soviet transit</vt:lpstr>
      <vt:lpstr>Towards liberalisation  since 1992</vt:lpstr>
      <vt:lpstr>Return of State to the media market     </vt:lpstr>
      <vt:lpstr>Paradox of media market   </vt:lpstr>
      <vt:lpstr>World Audit Democracy:  Russia - place 134</vt:lpstr>
      <vt:lpstr>Change for the worse for last 13 years  </vt:lpstr>
      <vt:lpstr>Questions </vt:lpstr>
      <vt:lpstr>Method </vt:lpstr>
      <vt:lpstr>Regions  </vt:lpstr>
      <vt:lpstr> Respondents</vt:lpstr>
      <vt:lpstr>Job conditions </vt:lpstr>
      <vt:lpstr>Editorial autonomy</vt:lpstr>
      <vt:lpstr>I. If you get a good idea for a publication and you consider it is important, how often are you successful in realizing it, and to make a material?</vt:lpstr>
      <vt:lpstr>II. How independent are you in the selection of news, topics, problems of coverage?</vt:lpstr>
      <vt:lpstr>III. How independent are you in emphasizing ideas or aspects which in your opinion are important to your material?</vt:lpstr>
      <vt:lpstr>Job Satisfaction</vt:lpstr>
      <vt:lpstr>Facing dilemma  </vt:lpstr>
      <vt:lpstr>PowerPoint-esitys</vt:lpstr>
      <vt:lpstr>PowerPoint-esitys</vt:lpstr>
      <vt:lpstr>Factor analysis:  Power    </vt:lpstr>
      <vt:lpstr>Factor analysis:  Wealth</vt:lpstr>
      <vt:lpstr>Factor analysis:  Social mobility</vt:lpstr>
      <vt:lpstr>Privileged profession Journalism</vt:lpstr>
      <vt:lpstr>Journalism as privileged profession   </vt:lpstr>
      <vt:lpstr>Social lift definition</vt:lpstr>
      <vt:lpstr>Social lifts are broken   </vt:lpstr>
      <vt:lpstr>Russian journalism as Social lift     </vt:lpstr>
      <vt:lpstr>Openness </vt:lpstr>
      <vt:lpstr>Temporality to be a journalist:  Young generation says </vt:lpstr>
      <vt:lpstr>Leaving journalistic position </vt:lpstr>
      <vt:lpstr>De-unionization </vt:lpstr>
      <vt:lpstr>PowerPoint-esitys</vt:lpstr>
      <vt:lpstr>PowerPoint-esitys</vt:lpstr>
      <vt:lpstr>Elitization of journalism  by locality and generation</vt:lpstr>
      <vt:lpstr>Lifting to higher social class</vt:lpstr>
      <vt:lpstr>Mobility: geographic, media organization, occupational </vt:lpstr>
      <vt:lpstr>Conclusion</vt:lpstr>
      <vt:lpstr>Conclusion</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Ulther</dc:creator>
  <cp:lastModifiedBy>Antti Sandholm</cp:lastModifiedBy>
  <cp:revision>99</cp:revision>
  <dcterms:created xsi:type="dcterms:W3CDTF">2010-06-01T05:45:44Z</dcterms:created>
  <dcterms:modified xsi:type="dcterms:W3CDTF">2012-09-19T19:11:55Z</dcterms:modified>
</cp:coreProperties>
</file>