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embeddings/oleObject4.bin" ContentType="application/vnd.openxmlformats-officedocument.oleObject"/>
  <Override PartName="/ppt/notesSlides/notesSlide4.xml" ContentType="application/vnd.openxmlformats-officedocument.presentationml.notesSlide+xml"/>
  <Override PartName="/ppt/embeddings/oleObject5.bin" ContentType="application/vnd.openxmlformats-officedocument.oleObject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6" r:id="rId2"/>
    <p:sldId id="288" r:id="rId3"/>
    <p:sldId id="316" r:id="rId4"/>
    <p:sldId id="302" r:id="rId5"/>
    <p:sldId id="334" r:id="rId6"/>
    <p:sldId id="269" r:id="rId7"/>
    <p:sldId id="338" r:id="rId8"/>
    <p:sldId id="313" r:id="rId9"/>
    <p:sldId id="312" r:id="rId10"/>
    <p:sldId id="271" r:id="rId11"/>
    <p:sldId id="306" r:id="rId12"/>
    <p:sldId id="315" r:id="rId13"/>
    <p:sldId id="298" r:id="rId14"/>
    <p:sldId id="277" r:id="rId15"/>
    <p:sldId id="317" r:id="rId16"/>
    <p:sldId id="296" r:id="rId17"/>
    <p:sldId id="290" r:id="rId18"/>
    <p:sldId id="281" r:id="rId19"/>
    <p:sldId id="319" r:id="rId20"/>
    <p:sldId id="328" r:id="rId21"/>
    <p:sldId id="325" r:id="rId22"/>
    <p:sldId id="323" r:id="rId23"/>
    <p:sldId id="292" r:id="rId24"/>
    <p:sldId id="294" r:id="rId25"/>
    <p:sldId id="287" r:id="rId26"/>
    <p:sldId id="310" r:id="rId27"/>
    <p:sldId id="329" r:id="rId28"/>
    <p:sldId id="330" r:id="rId29"/>
    <p:sldId id="299" r:id="rId30"/>
    <p:sldId id="307" r:id="rId31"/>
    <p:sldId id="331" r:id="rId32"/>
    <p:sldId id="309" r:id="rId33"/>
    <p:sldId id="326" r:id="rId34"/>
    <p:sldId id="332" r:id="rId35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6" autoAdjust="0"/>
    <p:restoredTop sz="94683" autoAdjust="0"/>
  </p:normalViewPr>
  <p:slideViewPr>
    <p:cSldViewPr>
      <p:cViewPr varScale="1">
        <p:scale>
          <a:sx n="71" d="100"/>
          <a:sy n="71" d="100"/>
        </p:scale>
        <p:origin x="-12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tableStyles" Target="tableStyle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7B12B0-4301-4657-A38C-13D393804977}" type="datetimeFigureOut">
              <a:rPr lang="en-US"/>
              <a:pPr>
                <a:defRPr/>
              </a:pPr>
              <a:t>19.9.2012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1B7038-7ED0-4885-9108-7BAB0ACF7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7E8881-0278-4661-B690-17007CCB866F}" type="datetimeFigureOut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8EBD6B-D520-4629-BE61-45D00E7BC4C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1537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6"/>
          <p:cNvSpPr txBox="1">
            <a:spLocks noGrp="1"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9263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66E63451-0221-4299-9922-0A0B23EAECD9}" type="slidenum">
              <a:rPr lang="fi-FI"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9263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19</a:t>
            </a:fld>
            <a:endParaRPr lang="fi-FI" sz="14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16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92F9949-FA5C-40B4-8A45-FA0D543AD034}" type="slidenum">
              <a:rPr lang="fi-FI" sz="1200">
                <a:latin typeface="Calibri" pitchFamily="34" charset="0"/>
              </a:rPr>
              <a:pPr algn="r"/>
              <a:t>20</a:t>
            </a:fld>
            <a:endParaRPr lang="fi-FI" sz="1200">
              <a:latin typeface="Calibri" pitchFamily="34" charset="0"/>
            </a:endParaRPr>
          </a:p>
        </p:txBody>
      </p:sp>
      <p:sp>
        <p:nvSpPr>
          <p:cNvPr id="1136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6"/>
          <p:cNvSpPr txBox="1">
            <a:spLocks noGrp="1"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9263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29603764-0475-4081-B40B-9CF25618C044}" type="slidenum">
              <a:rPr lang="fi-FI"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9263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21</a:t>
            </a:fld>
            <a:endParaRPr lang="fi-FI" sz="14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57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6"/>
          <p:cNvSpPr txBox="1">
            <a:spLocks noGrp="1"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9263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27895F95-5559-46E9-947C-A1D2FC804CE4}" type="slidenum">
              <a:rPr lang="fi-FI"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9263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22</a:t>
            </a:fld>
            <a:endParaRPr lang="fi-FI" sz="14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77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2083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B92D29E-2BEE-46D1-A3A2-4A2301449714}" type="slidenum">
              <a:rPr lang="fi-FI" sz="1200"/>
              <a:pPr algn="r"/>
              <a:t>24</a:t>
            </a:fld>
            <a:endParaRPr lang="fi-FI" sz="1200"/>
          </a:p>
        </p:txBody>
      </p:sp>
      <p:sp>
        <p:nvSpPr>
          <p:cNvPr id="120836" name="Footer Placeholder 4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D18E8-FCF7-4DE2-8882-C1698168BCAB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AE58D-7F90-4949-85D7-0C6A0701A4C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0D0B5-3AD8-4F7B-9522-6C0E34EF0BD6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94CCC-9F79-4F76-8C2C-66EDF3FC969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66F84-CF80-4E31-832D-7085DCED75F9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728D4-98F4-440B-9729-6A155389503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Muokkaa perustyyl. napsautt.</a:t>
            </a:r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4FA76-960A-4D3C-AC2E-02399E464B43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501ED-BF4F-4F6F-AECE-D1DC38469B6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B815C-9502-482D-A4B2-608A70BF0047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ECF7A-1B5C-47C6-B4BD-7A71BE05D81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B9301-B3C3-4F63-859D-12D482AF2F62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449AC-482F-4948-B034-F98084D57F6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28736-09EC-4331-B4EA-579571AE735F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EC312-6F09-4D27-B238-9C99870F5CD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2A027-921F-4E5A-A6AB-0AD36D331AC3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1153-B19A-442E-A548-0153A66827A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C209-F19C-48B2-AED8-4841BF679302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1B321-CC6C-448A-A3EA-89A962FC19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A3E21-0BBA-4889-A2FD-EE19DC2CFBD3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E95DE-4525-4E5A-B41F-4550AAAE2D4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1306-4257-4B15-94AA-06B13CD680E4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445A5-47D7-48CB-B997-32508023682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45AFD-AAE0-40D5-B93D-400023325BF2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F92FD-A9EA-46CE-9C60-2112A12F6CC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74C289-556C-43C4-981F-175E413D1339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82A11A-1636-41F0-929C-B531BF9033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Relationship Id="rId5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.xml"/><Relationship Id="rId5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3.xml"/><Relationship Id="rId5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5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4.xml"/><Relationship Id="rId5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latin typeface="David"/>
                <a:ea typeface="David"/>
                <a:cs typeface="David"/>
              </a:rPr>
              <a:t>Расходящиеся журналистские миры</a:t>
            </a:r>
            <a:r>
              <a:rPr lang="fi-FI" sz="4000" smtClean="0">
                <a:latin typeface="David"/>
                <a:ea typeface="David"/>
                <a:cs typeface="David"/>
              </a:rPr>
              <a:t>: </a:t>
            </a:r>
            <a:br>
              <a:rPr lang="fi-FI" sz="4000" smtClean="0">
                <a:latin typeface="David"/>
                <a:ea typeface="David"/>
                <a:cs typeface="David"/>
              </a:rPr>
            </a:br>
            <a:r>
              <a:rPr lang="ru-RU" sz="4000" smtClean="0">
                <a:latin typeface="David"/>
                <a:ea typeface="David"/>
                <a:cs typeface="David"/>
              </a:rPr>
              <a:t>метрополия и малые города России</a:t>
            </a:r>
            <a:r>
              <a:rPr lang="fi-FI" sz="4000" smtClean="0">
                <a:latin typeface="David"/>
                <a:ea typeface="David"/>
                <a:cs typeface="David"/>
              </a:rPr>
              <a:t> </a:t>
            </a:r>
            <a:br>
              <a:rPr lang="fi-FI" sz="4000" smtClean="0">
                <a:latin typeface="David"/>
                <a:ea typeface="David"/>
                <a:cs typeface="David"/>
              </a:rPr>
            </a:br>
            <a:endParaRPr lang="fi-FI" sz="4000" smtClean="0">
              <a:latin typeface="David"/>
              <a:ea typeface="David"/>
              <a:cs typeface="David"/>
            </a:endParaRP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sz="1600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Dr Svetlana Pasti </a:t>
            </a:r>
          </a:p>
          <a:p>
            <a:pPr eaLnBrk="1" hangingPunct="1">
              <a:lnSpc>
                <a:spcPct val="80000"/>
              </a:lnSpc>
            </a:pPr>
            <a:endParaRPr lang="fi-FI" sz="1600" smtClean="0">
              <a:solidFill>
                <a:srgbClr val="898989"/>
              </a:solidFill>
              <a:latin typeface="David"/>
              <a:ea typeface="David"/>
              <a:cs typeface="David"/>
            </a:endParaRPr>
          </a:p>
          <a:p>
            <a:pPr eaLnBrk="1" hangingPunct="1">
              <a:lnSpc>
                <a:spcPct val="80000"/>
              </a:lnSpc>
            </a:pPr>
            <a:r>
              <a:rPr lang="fi-FI" sz="1600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University of Tampere</a:t>
            </a:r>
            <a:r>
              <a:rPr lang="en-US" sz="1600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, Finland</a:t>
            </a:r>
            <a:r>
              <a:rPr lang="fi-FI" sz="1600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fi-FI" sz="1600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The Far East Forum, Khabarovsk, 18-22 October 2010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EBF3B-6134-41B7-B4DB-30001C349941}" type="slidenum">
              <a:rPr lang="fi-FI"/>
              <a:pPr>
                <a:defRPr/>
              </a:pPr>
              <a:t>10</a:t>
            </a:fld>
            <a:endParaRPr lang="fi-FI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63E4374-BB2E-489A-AA6E-4E38102CF671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102475" name="Group 75"/>
          <p:cNvGraphicFramePr>
            <a:graphicFrameLocks noGrp="1"/>
          </p:cNvGraphicFramePr>
          <p:nvPr/>
        </p:nvGraphicFramePr>
        <p:xfrm>
          <a:off x="250825" y="549275"/>
          <a:ext cx="8353425" cy="5756910"/>
        </p:xfrm>
        <a:graphic>
          <a:graphicData uri="http://schemas.openxmlformats.org/drawingml/2006/table">
            <a:tbl>
              <a:tblPr/>
              <a:tblGrid>
                <a:gridCol w="4156075"/>
                <a:gridCol w="1420813"/>
                <a:gridCol w="1420812"/>
                <a:gridCol w="1355725"/>
              </a:tblGrid>
              <a:tr h="358775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Место жительства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6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Большой город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Средний город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Малый город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68400" marB="684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%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%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%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Топ менеджер (Руководитель высшего звена)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8.4</a:t>
                      </a:r>
                      <a:endParaRPr kumimoji="0" lang="fi-FI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7.2</a:t>
                      </a:r>
                      <a:endParaRPr kumimoji="0" lang="fi-FI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4.3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Руководитель среднего звена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25.3</a:t>
                      </a:r>
                      <a:endParaRPr kumimoji="0" lang="fi-FI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18.2</a:t>
                      </a:r>
                      <a:endParaRPr kumimoji="0" lang="fi-FI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17.2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Руководитель малого звена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3.4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6.1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4.3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Журналист или редактор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4.4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4.3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0.9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Профессионал не из медиа 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27.3</a:t>
                      </a:r>
                      <a:endParaRPr kumimoji="0" lang="fi-FI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28.8</a:t>
                      </a:r>
                      <a:endParaRPr kumimoji="0" lang="fi-FI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11.2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Служащий (не высш. Образ.)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8.8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8.6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9.5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Рабочий в городе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12.1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17.9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27.6</a:t>
                      </a:r>
                      <a:endParaRPr kumimoji="0" lang="fi-FI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Рабочий в деревне 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4.0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5.2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20.7</a:t>
                      </a:r>
                      <a:endParaRPr kumimoji="0" lang="fi-FI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Другое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6.4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3.7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4.3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1447" name="Rectangle 138"/>
          <p:cNvSpPr>
            <a:spLocks noChangeArrowheads="1"/>
          </p:cNvSpPr>
          <p:nvPr/>
        </p:nvSpPr>
        <p:spPr bwMode="auto">
          <a:xfrm>
            <a:off x="250825" y="28575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>
                <a:latin typeface="Calibri" pitchFamily="34" charset="0"/>
                <a:cs typeface="Times New Roman" pitchFamily="18" charset="0"/>
              </a:rPr>
              <a:t>Социальная позиция респондента по отцу</a:t>
            </a:r>
            <a:r>
              <a:rPr lang="en-US" sz="2400" b="1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en-US" sz="2400" b="1"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07635-D435-478B-A466-B5002BC7B4BD}" type="slidenum">
              <a:rPr lang="fi-FI"/>
              <a:pPr>
                <a:defRPr/>
              </a:pPr>
              <a:t>11</a:t>
            </a:fld>
            <a:endParaRPr lang="fi-FI"/>
          </a:p>
        </p:txBody>
      </p:sp>
      <p:sp>
        <p:nvSpPr>
          <p:cNvPr id="1024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Гендер</a:t>
            </a:r>
            <a:r>
              <a:rPr lang="en-US" smtClean="0"/>
              <a:t> </a:t>
            </a:r>
          </a:p>
        </p:txBody>
      </p:sp>
      <p:graphicFrame>
        <p:nvGraphicFramePr>
          <p:cNvPr id="103457" name="Group 33"/>
          <p:cNvGraphicFramePr>
            <a:graphicFrameLocks noGrp="1"/>
          </p:cNvGraphicFramePr>
          <p:nvPr>
            <p:ph idx="1"/>
          </p:nvPr>
        </p:nvGraphicFramePr>
        <p:xfrm>
          <a:off x="250825" y="1844675"/>
          <a:ext cx="8353425" cy="3931603"/>
        </p:xfrm>
        <a:graphic>
          <a:graphicData uri="http://schemas.openxmlformats.org/drawingml/2006/table">
            <a:tbl>
              <a:tblPr/>
              <a:tblGrid>
                <a:gridCol w="1754188"/>
                <a:gridCol w="1327150"/>
                <a:gridCol w="1536700"/>
                <a:gridCol w="1241425"/>
                <a:gridCol w="2493962"/>
              </a:tblGrid>
              <a:tr h="2151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Гендер (%)</a:t>
                      </a:r>
                      <a:r>
                        <a:rPr kumimoji="0" lang="fi-FI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Больш. город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Средний город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Малый 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город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Всего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Мужчина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45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Женщина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BD6B4-B2A4-470B-BA93-DD83A01AFDE0}" type="slidenum">
              <a:rPr lang="fi-FI"/>
              <a:pPr>
                <a:defRPr/>
              </a:pPr>
              <a:t>12</a:t>
            </a:fld>
            <a:endParaRPr lang="fi-FI"/>
          </a:p>
        </p:txBody>
      </p:sp>
      <p:sp>
        <p:nvSpPr>
          <p:cNvPr id="103426" name="Rectang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Образование</a:t>
            </a:r>
            <a:endParaRPr lang="en-US" smtClean="0"/>
          </a:p>
        </p:txBody>
      </p:sp>
      <p:graphicFrame>
        <p:nvGraphicFramePr>
          <p:cNvPr id="26655" name="Group 3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4421188"/>
        </p:xfrm>
        <a:graphic>
          <a:graphicData uri="http://schemas.openxmlformats.org/drawingml/2006/table">
            <a:tbl>
              <a:tblPr/>
              <a:tblGrid>
                <a:gridCol w="1897063"/>
                <a:gridCol w="1824037"/>
                <a:gridCol w="1657350"/>
                <a:gridCol w="1654175"/>
                <a:gridCol w="1654175"/>
              </a:tblGrid>
              <a:tr h="2803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Образование (%)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Большой город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Средний город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Малый город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Всего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Журналист-ское </a:t>
                      </a: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Другое 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BF249-863F-45E0-8902-EFFEC81473B2}" type="slidenum">
              <a:rPr lang="fi-FI"/>
              <a:pPr>
                <a:defRPr/>
              </a:pPr>
              <a:t>13</a:t>
            </a:fld>
            <a:endParaRPr lang="fi-FI"/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90FE732-84B6-4947-ACEF-B15E290D260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4451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fi-FI" altLang="en-US" sz="1200"/>
          </a:p>
        </p:txBody>
      </p:sp>
      <p:graphicFrame>
        <p:nvGraphicFramePr>
          <p:cNvPr id="27697" name="Group 49"/>
          <p:cNvGraphicFramePr>
            <a:graphicFrameLocks noGrp="1"/>
          </p:cNvGraphicFramePr>
          <p:nvPr>
            <p:ph idx="4294967295"/>
          </p:nvPr>
        </p:nvGraphicFramePr>
        <p:xfrm>
          <a:off x="611188" y="1341438"/>
          <a:ext cx="8064500" cy="4571684"/>
        </p:xfrm>
        <a:graphic>
          <a:graphicData uri="http://schemas.openxmlformats.org/drawingml/2006/table">
            <a:tbl>
              <a:tblPr/>
              <a:tblGrid>
                <a:gridCol w="2174875"/>
                <a:gridCol w="2092325"/>
                <a:gridCol w="1901825"/>
                <a:gridCol w="1895475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Тип медиа </a:t>
                      </a:r>
                      <a:r>
                        <a:rPr kumimoji="0" lang="fi-FI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</a:t>
                      </a:r>
                      <a:r>
                        <a:rPr kumimoji="0" lang="fi-FI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Большой 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Средний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Малый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Газета</a:t>
                      </a: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ТВ и Радио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49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Журналы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Интернет медиа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44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229600" cy="1143000"/>
          </a:xfrm>
        </p:spPr>
        <p:txBody>
          <a:bodyPr anchor="t"/>
          <a:lstStyle/>
          <a:p>
            <a:pPr eaLnBrk="1" hangingPunct="1"/>
            <a:r>
              <a:rPr lang="ru-RU" smtClean="0"/>
              <a:t>Тип медиа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FBF9F3-4A71-4BF7-A85D-A9A6A537B694}" type="slidenum">
              <a:rPr lang="fi-FI"/>
              <a:pPr>
                <a:defRPr/>
              </a:pPr>
              <a:t>14</a:t>
            </a:fld>
            <a:endParaRPr lang="fi-FI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D5E460C-EC7B-4CDD-8693-1F8950135057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1054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981075"/>
            <a:ext cx="50450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6" name="Rectangle 2"/>
          <p:cNvSpPr>
            <a:spLocks noChangeArrowheads="1"/>
          </p:cNvSpPr>
          <p:nvPr/>
        </p:nvSpPr>
        <p:spPr bwMode="auto">
          <a:xfrm>
            <a:off x="323850" y="188913"/>
            <a:ext cx="421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ru-RU" sz="4400"/>
              <a:t>Вторая работа</a:t>
            </a:r>
            <a:r>
              <a:rPr lang="en-US" sz="4400">
                <a:latin typeface="Calibri" pitchFamily="34" charset="0"/>
              </a:rPr>
              <a:t> </a:t>
            </a:r>
            <a:endParaRPr lang="fi-FI" sz="4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6A1EB-E698-4B21-B1AA-7C61E7257911}" type="slidenum">
              <a:rPr lang="fi-FI"/>
              <a:pPr>
                <a:defRPr/>
              </a:pPr>
              <a:t>15</a:t>
            </a:fld>
            <a:endParaRPr lang="fi-FI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93D4DDA-D23D-405F-8219-088B0B74A61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649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Зарплата в </a:t>
            </a:r>
            <a:r>
              <a:rPr lang="en-US" smtClean="0"/>
              <a:t>2008</a:t>
            </a:r>
          </a:p>
        </p:txBody>
      </p:sp>
      <p:sp>
        <p:nvSpPr>
          <p:cNvPr id="10650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63% </a:t>
            </a:r>
            <a:r>
              <a:rPr lang="ru-RU" smtClean="0"/>
              <a:t>респондентов зарабатывали </a:t>
            </a:r>
            <a:r>
              <a:rPr lang="en-US" smtClean="0"/>
              <a:t> 10-30.000 </a:t>
            </a:r>
            <a:r>
              <a:rPr lang="ru-RU" smtClean="0"/>
              <a:t>рублей в месяц</a:t>
            </a:r>
            <a:r>
              <a:rPr lang="en-US" smtClean="0"/>
              <a:t>–(300-900 euro)  </a:t>
            </a:r>
          </a:p>
          <a:p>
            <a:r>
              <a:rPr lang="ru-RU" smtClean="0"/>
              <a:t>В большом городе</a:t>
            </a:r>
            <a:r>
              <a:rPr lang="en-US" smtClean="0"/>
              <a:t> – 61%</a:t>
            </a:r>
          </a:p>
          <a:p>
            <a:r>
              <a:rPr lang="ru-RU" smtClean="0"/>
              <a:t>В среднем городе</a:t>
            </a:r>
            <a:r>
              <a:rPr lang="en-US" smtClean="0"/>
              <a:t> - 65%</a:t>
            </a:r>
          </a:p>
          <a:p>
            <a:r>
              <a:rPr lang="ru-RU" smtClean="0"/>
              <a:t>В малом городе</a:t>
            </a:r>
            <a:r>
              <a:rPr lang="en-US" smtClean="0"/>
              <a:t> - 65%</a:t>
            </a:r>
          </a:p>
          <a:p>
            <a:r>
              <a:rPr lang="ru-RU" smtClean="0"/>
              <a:t>Средняя зарплата в России-</a:t>
            </a:r>
            <a:r>
              <a:rPr lang="en-US" smtClean="0"/>
              <a:t> 18.000 </a:t>
            </a:r>
            <a:r>
              <a:rPr lang="ru-RU" smtClean="0"/>
              <a:t>руб.</a:t>
            </a:r>
            <a:r>
              <a:rPr lang="en-US" smtClean="0"/>
              <a:t> </a:t>
            </a:r>
          </a:p>
          <a:p>
            <a:r>
              <a:rPr lang="ru-RU" smtClean="0"/>
              <a:t>В Москве</a:t>
            </a:r>
            <a:r>
              <a:rPr lang="en-US" smtClean="0"/>
              <a:t> </a:t>
            </a:r>
            <a:r>
              <a:rPr lang="ru-RU" smtClean="0"/>
              <a:t>средняя зарплата</a:t>
            </a:r>
            <a:r>
              <a:rPr lang="en-US" smtClean="0"/>
              <a:t> – 40.000 </a:t>
            </a:r>
            <a:r>
              <a:rPr lang="ru-RU" smtClean="0"/>
              <a:t>руб</a:t>
            </a:r>
            <a:r>
              <a:rPr lang="en-US" smtClean="0"/>
              <a:t>.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A4236-4444-49CC-9242-EF3B3485A918}" type="slidenum">
              <a:rPr lang="fi-FI"/>
              <a:pPr>
                <a:defRPr/>
              </a:pPr>
              <a:t>16</a:t>
            </a:fld>
            <a:endParaRPr lang="fi-FI"/>
          </a:p>
        </p:txBody>
      </p:sp>
      <p:sp>
        <p:nvSpPr>
          <p:cNvPr id="1075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Почему в журнализм? (%)</a:t>
            </a:r>
            <a:endParaRPr lang="en-US" smtClean="0"/>
          </a:p>
        </p:txBody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                                               </a:t>
            </a:r>
            <a:r>
              <a:rPr lang="ru-RU" smtClean="0"/>
              <a:t> Боль.</a:t>
            </a:r>
            <a:r>
              <a:rPr lang="en-US" smtClean="0"/>
              <a:t>  </a:t>
            </a:r>
            <a:r>
              <a:rPr lang="ru-RU" smtClean="0"/>
              <a:t> Средн.</a:t>
            </a:r>
            <a:r>
              <a:rPr lang="en-US" smtClean="0"/>
              <a:t> </a:t>
            </a:r>
            <a:r>
              <a:rPr lang="ru-RU" smtClean="0"/>
              <a:t>  Мал.</a:t>
            </a:r>
            <a:endParaRPr lang="en-US" smtClean="0"/>
          </a:p>
          <a:p>
            <a:pPr>
              <a:lnSpc>
                <a:spcPct val="90000"/>
              </a:lnSpc>
            </a:pPr>
            <a:r>
              <a:rPr lang="ru-RU" smtClean="0"/>
              <a:t>Творческая работа</a:t>
            </a:r>
            <a:r>
              <a:rPr lang="en-US" smtClean="0"/>
              <a:t>          </a:t>
            </a:r>
            <a:r>
              <a:rPr lang="ru-RU" smtClean="0"/>
              <a:t>    </a:t>
            </a:r>
            <a:r>
              <a:rPr lang="en-US" smtClean="0"/>
              <a:t>43      </a:t>
            </a:r>
            <a:r>
              <a:rPr lang="ru-RU" smtClean="0"/>
              <a:t>   </a:t>
            </a:r>
            <a:r>
              <a:rPr lang="en-US" smtClean="0"/>
              <a:t>45          33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ru-RU" smtClean="0"/>
              <a:t>Нравилось писать                </a:t>
            </a:r>
            <a:r>
              <a:rPr lang="en-US" smtClean="0"/>
              <a:t>24     </a:t>
            </a:r>
            <a:r>
              <a:rPr lang="ru-RU" smtClean="0"/>
              <a:t>   </a:t>
            </a:r>
            <a:r>
              <a:rPr lang="en-US" smtClean="0"/>
              <a:t>24          19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ru-RU" smtClean="0"/>
              <a:t>Случайно                         </a:t>
            </a:r>
            <a:r>
              <a:rPr lang="en-US" smtClean="0"/>
              <a:t>     </a:t>
            </a:r>
            <a:r>
              <a:rPr lang="ru-RU" smtClean="0"/>
              <a:t>  </a:t>
            </a:r>
            <a:r>
              <a:rPr lang="en-US" smtClean="0"/>
              <a:t>14     </a:t>
            </a:r>
            <a:r>
              <a:rPr lang="ru-RU" smtClean="0"/>
              <a:t>   </a:t>
            </a:r>
            <a:r>
              <a:rPr lang="en-US" smtClean="0"/>
              <a:t>17          22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ru-RU" smtClean="0"/>
              <a:t>Хотелось помогать людям</a:t>
            </a:r>
            <a:r>
              <a:rPr lang="en-US" smtClean="0"/>
              <a:t> 10      </a:t>
            </a:r>
            <a:r>
              <a:rPr lang="ru-RU" smtClean="0"/>
              <a:t>  </a:t>
            </a:r>
            <a:r>
              <a:rPr lang="en-US" smtClean="0"/>
              <a:t>11          20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ECBB7-8532-46D1-876A-640032FFC6E6}" type="slidenum">
              <a:rPr lang="fi-FI"/>
              <a:pPr>
                <a:defRPr/>
              </a:pPr>
              <a:t>17</a:t>
            </a:fld>
            <a:endParaRPr lang="fi-FI"/>
          </a:p>
        </p:txBody>
      </p:sp>
      <p:sp>
        <p:nvSpPr>
          <p:cNvPr id="4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EF6F80C-7251-451D-9651-CD4B5ACF6C2D}" type="slidenum">
              <a:rPr lang="fi-FI" altLang="en-US" sz="1200">
                <a:latin typeface="+mj-lt"/>
              </a:rPr>
              <a:pPr algn="r">
                <a:defRPr/>
              </a:pPr>
              <a:t>17</a:t>
            </a:fld>
            <a:endParaRPr lang="fi-FI" altLang="en-US" sz="1200">
              <a:latin typeface="+mj-lt"/>
            </a:endParaRPr>
          </a:p>
        </p:txBody>
      </p:sp>
      <p:graphicFrame>
        <p:nvGraphicFramePr>
          <p:cNvPr id="31834" name="Group 90"/>
          <p:cNvGraphicFramePr>
            <a:graphicFrameLocks noGrp="1"/>
          </p:cNvGraphicFramePr>
          <p:nvPr>
            <p:ph idx="4294967295"/>
          </p:nvPr>
        </p:nvGraphicFramePr>
        <p:xfrm>
          <a:off x="428625" y="857250"/>
          <a:ext cx="8286750" cy="5732145"/>
        </p:xfrm>
        <a:graphic>
          <a:graphicData uri="http://schemas.openxmlformats.org/drawingml/2006/table">
            <a:tbl>
              <a:tblPr/>
              <a:tblGrid>
                <a:gridCol w="5857875"/>
                <a:gridCol w="949325"/>
                <a:gridCol w="865188"/>
                <a:gridCol w="614362"/>
              </a:tblGrid>
              <a:tr h="835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Причины быть довольным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полностью или  в основном доволен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%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Больш.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Средн.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Мал.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Независимо решать как и что писать, говорить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68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Политическая линия медиа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58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55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Помогать людям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Безопасность работы, социальная обеспеченность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53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52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45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Возможность повышать квалификацию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52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59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Возможность влиять на общество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48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51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46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Возможности для подработки (вторая работа)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53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38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Политическая независимость профессии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35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29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Возможности расти по службе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43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Зарплата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41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Возможности карьеры через журнализм – в политику, гос.службу, бизнес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41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Дополнительные льготы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769" marR="3576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619" name="Rectangle 1"/>
          <p:cNvSpPr>
            <a:spLocks noChangeArrowheads="1"/>
          </p:cNvSpPr>
          <p:nvPr/>
        </p:nvSpPr>
        <p:spPr bwMode="auto">
          <a:xfrm>
            <a:off x="428625" y="288925"/>
            <a:ext cx="418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400" b="1">
                <a:latin typeface="Calibri" pitchFamily="34" charset="0"/>
                <a:cs typeface="Times New Roman" pitchFamily="18" charset="0"/>
              </a:rPr>
              <a:t>Удовлетворенность в работе</a:t>
            </a:r>
            <a:r>
              <a:rPr lang="en-GB" sz="2400" b="1">
                <a:latin typeface="Calibri" pitchFamily="34" charset="0"/>
                <a:cs typeface="Times New Roman" pitchFamily="18" charset="0"/>
              </a:rPr>
              <a:t> </a:t>
            </a:r>
            <a:endParaRPr lang="en-GB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FE150-CA46-49F4-AD10-55D5D1AD4870}" type="slidenum">
              <a:rPr lang="fi-FI"/>
              <a:pPr>
                <a:defRPr/>
              </a:pPr>
              <a:t>18</a:t>
            </a:fld>
            <a:endParaRPr lang="fi-FI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5432322-F199-4FD4-97F3-F9A17A72979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110674" name="Group 82"/>
          <p:cNvGraphicFramePr>
            <a:graphicFrameLocks noGrp="1"/>
          </p:cNvGraphicFramePr>
          <p:nvPr/>
        </p:nvGraphicFramePr>
        <p:xfrm>
          <a:off x="684213" y="981075"/>
          <a:ext cx="7775575" cy="5091684"/>
        </p:xfrm>
        <a:graphic>
          <a:graphicData uri="http://schemas.openxmlformats.org/drawingml/2006/table">
            <a:tbl>
              <a:tblPr/>
              <a:tblGrid>
                <a:gridCol w="4344987"/>
                <a:gridCol w="1144588"/>
                <a:gridCol w="1141412"/>
                <a:gridCol w="1144588"/>
              </a:tblGrid>
              <a:tr h="647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Большой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Средний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Малый</a:t>
                      </a: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1.Местные власти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31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51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2.Начальство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23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34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3.Аудитория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18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21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4.Этика 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13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18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5.Политика СМИ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15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6.Специализация СМИ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21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13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7.Влияние федеральной власти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8.Рекламодатель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18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9.Владелец СМИ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12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10.Мнения коллег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11.Ничего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12.Другое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643" name="Rectangle 2"/>
          <p:cNvSpPr>
            <a:spLocks noChangeArrowheads="1"/>
          </p:cNvSpPr>
          <p:nvPr/>
        </p:nvSpPr>
        <p:spPr bwMode="auto">
          <a:xfrm>
            <a:off x="755650" y="260350"/>
            <a:ext cx="6048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Ограничения в работе</a:t>
            </a:r>
            <a:r>
              <a:rPr lang="en-US" sz="4400">
                <a:latin typeface="Calibri" pitchFamily="34" charset="0"/>
              </a:rPr>
              <a:t> </a:t>
            </a:r>
            <a:r>
              <a:rPr lang="ru-RU" sz="4400">
                <a:latin typeface="Calibri" pitchFamily="34" charset="0"/>
              </a:rPr>
              <a:t>%</a:t>
            </a:r>
            <a:endParaRPr lang="fi-FI" sz="4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879E2-38F9-4894-82DA-9E2148001B0D}" type="slidenum">
              <a:rPr lang="fi-FI"/>
              <a:pPr>
                <a:defRPr/>
              </a:pPr>
              <a:t>19</a:t>
            </a:fld>
            <a:endParaRPr lang="fi-FI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87AFB5-4310-45D3-A8BF-52F874DABE95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01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1144588"/>
          </a:xfrm>
        </p:spPr>
        <p:txBody>
          <a:bodyPr lIns="0" tIns="31752" rIns="0" bIns="0"/>
          <a:lstStyle/>
          <a:p>
            <a:pPr defTabSz="449263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smtClean="0"/>
              <a:t>Ограничения в работе журналистов</a:t>
            </a:r>
            <a:r>
              <a:rPr lang="fi-FI" sz="3200" smtClean="0"/>
              <a:t>: </a:t>
            </a:r>
            <a:br>
              <a:rPr lang="fi-FI" sz="3200" smtClean="0"/>
            </a:br>
            <a:r>
              <a:rPr lang="ru-RU" sz="3200" smtClean="0"/>
              <a:t>Местные власти</a:t>
            </a:r>
            <a:endParaRPr lang="fi-FI" sz="3200" smtClean="0"/>
          </a:p>
        </p:txBody>
      </p:sp>
      <p:graphicFrame>
        <p:nvGraphicFramePr>
          <p:cNvPr id="50179" name="Chart 7"/>
          <p:cNvGraphicFramePr>
            <a:graphicFrameLocks/>
          </p:cNvGraphicFramePr>
          <p:nvPr/>
        </p:nvGraphicFramePr>
        <p:xfrm>
          <a:off x="1476375" y="1484313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r:id="rId4" imgW="6096528" imgH="4066384" progId="Excel.Sheet.8">
                  <p:embed/>
                </p:oleObj>
              </mc:Choice>
              <mc:Fallback>
                <p:oleObj r:id="rId4" imgW="6096528" imgH="4066384" progId="Excel.Sheet.8">
                  <p:embed/>
                  <p:pic>
                    <p:nvPicPr>
                      <p:cNvPr id="0" name="Char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484313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2EB2B-3D58-448F-9DCD-B7D4991594A5}" type="slidenum">
              <a:rPr lang="fi-FI"/>
              <a:pPr>
                <a:defRPr/>
              </a:pPr>
              <a:t>2</a:t>
            </a:fld>
            <a:endParaRPr lang="fi-FI"/>
          </a:p>
        </p:txBody>
      </p:sp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 исследования </a:t>
            </a:r>
            <a:r>
              <a:rPr lang="en-US" smtClean="0"/>
              <a:t> 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Как различна журналистика большого города и малого города относительно: </a:t>
            </a:r>
            <a:endParaRPr lang="en-US" smtClean="0"/>
          </a:p>
          <a:p>
            <a:pPr>
              <a:lnSpc>
                <a:spcPct val="90000"/>
              </a:lnSpc>
            </a:pPr>
            <a:r>
              <a:rPr lang="ru-RU" smtClean="0"/>
              <a:t>Профессиональной структуры</a:t>
            </a:r>
            <a:r>
              <a:rPr lang="en-US" smtClean="0"/>
              <a:t>?</a:t>
            </a:r>
          </a:p>
          <a:p>
            <a:pPr>
              <a:lnSpc>
                <a:spcPct val="90000"/>
              </a:lnSpc>
            </a:pPr>
            <a:r>
              <a:rPr lang="ru-RU" smtClean="0"/>
              <a:t>Условий работы</a:t>
            </a:r>
            <a:r>
              <a:rPr lang="en-US" smtClean="0"/>
              <a:t>?</a:t>
            </a:r>
          </a:p>
          <a:p>
            <a:pPr>
              <a:lnSpc>
                <a:spcPct val="90000"/>
              </a:lnSpc>
            </a:pPr>
            <a:r>
              <a:rPr lang="ru-RU" smtClean="0"/>
              <a:t>И профессиональных ценностей</a:t>
            </a:r>
            <a:r>
              <a:rPr lang="en-US" smtClean="0"/>
              <a:t>?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ru-RU" smtClean="0"/>
              <a:t>И если есть различия между ними, то что они говорят нам о нынешней России</a:t>
            </a:r>
            <a:r>
              <a:rPr lang="en-US" smtClean="0"/>
              <a:t>?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CF223-9993-4C8C-8C6F-1B9297AD1BC9}" type="slidenum">
              <a:rPr lang="fi-FI"/>
              <a:pPr>
                <a:defRPr/>
              </a:pPr>
              <a:t>20</a:t>
            </a:fld>
            <a:endParaRPr lang="fi-FI"/>
          </a:p>
        </p:txBody>
      </p:sp>
      <p:sp>
        <p:nvSpPr>
          <p:cNvPr id="757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14325"/>
            <a:ext cx="8229600" cy="1063625"/>
          </a:xfrm>
        </p:spPr>
        <p:txBody>
          <a:bodyPr lIns="0" tIns="31752" rIns="0" bIns="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smtClean="0"/>
              <a:t>Ограничения в работе журналистов</a:t>
            </a:r>
            <a:r>
              <a:rPr lang="fi-FI" sz="3200" smtClean="0"/>
              <a:t>: </a:t>
            </a:r>
            <a:br>
              <a:rPr lang="fi-FI" sz="3200" smtClean="0"/>
            </a:br>
            <a:r>
              <a:rPr lang="ru-RU" sz="3200" smtClean="0"/>
              <a:t>Начальство</a:t>
            </a:r>
            <a:endParaRPr lang="fi-FI" sz="3200" smtClean="0"/>
          </a:p>
        </p:txBody>
      </p:sp>
      <p:graphicFrame>
        <p:nvGraphicFramePr>
          <p:cNvPr id="75779" name="Chart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1" r:id="rId4" imgW="6096528" imgH="4066384" progId="Excel.Sheet.8">
                  <p:embed/>
                </p:oleObj>
              </mc:Choice>
              <mc:Fallback>
                <p:oleObj r:id="rId4" imgW="6096528" imgH="4066384" progId="Excel.Shee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54826-BA5D-4F04-B9EE-D8A0E243ACFF}" type="slidenum">
              <a:rPr lang="fi-FI"/>
              <a:pPr>
                <a:defRPr/>
              </a:pPr>
              <a:t>21</a:t>
            </a:fld>
            <a:endParaRPr lang="fi-FI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372FB33-9EF3-4318-9B42-E483A37CFB8B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93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14325"/>
            <a:ext cx="8229600" cy="1063625"/>
          </a:xfrm>
        </p:spPr>
        <p:txBody>
          <a:bodyPr lIns="0" tIns="31752" rIns="0" bIns="0"/>
          <a:lstStyle/>
          <a:p>
            <a:pPr defTabSz="449263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i-FI" sz="3600" smtClean="0"/>
              <a:t> </a:t>
            </a:r>
            <a:r>
              <a:rPr lang="ru-RU" sz="3200" smtClean="0"/>
              <a:t>Ограничения в работе журналистов</a:t>
            </a:r>
            <a:r>
              <a:rPr lang="fi-FI" sz="3200" smtClean="0"/>
              <a:t>: </a:t>
            </a:r>
            <a:r>
              <a:rPr lang="ru-RU" sz="3200" smtClean="0"/>
              <a:t>рекламодатель</a:t>
            </a:r>
            <a:r>
              <a:rPr lang="fi-FI" sz="3600" smtClean="0"/>
              <a:t> </a:t>
            </a:r>
          </a:p>
        </p:txBody>
      </p:sp>
      <p:graphicFrame>
        <p:nvGraphicFramePr>
          <p:cNvPr id="59395" name="Chart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r:id="rId4" imgW="6096528" imgH="4066384" progId="Excel.Sheet.8">
                  <p:embed/>
                </p:oleObj>
              </mc:Choice>
              <mc:Fallback>
                <p:oleObj r:id="rId4" imgW="6096528" imgH="4066384" progId="Excel.Shee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908C8-012A-4229-B5C9-3AADF5DFA154}" type="slidenum">
              <a:rPr lang="fi-FI"/>
              <a:pPr>
                <a:defRPr/>
              </a:pPr>
              <a:t>22</a:t>
            </a:fld>
            <a:endParaRPr lang="fi-FI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422D452-9D4A-4AD6-BD87-95888A55E272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63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14325"/>
            <a:ext cx="8229600" cy="1063625"/>
          </a:xfrm>
        </p:spPr>
        <p:txBody>
          <a:bodyPr lIns="0" tIns="31752" rIns="0" bIns="0"/>
          <a:lstStyle/>
          <a:p>
            <a:pPr defTabSz="449263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smtClean="0"/>
              <a:t>Ограничения в работе журналистов</a:t>
            </a:r>
            <a:r>
              <a:rPr lang="fi-FI" sz="3600" smtClean="0"/>
              <a:t>: </a:t>
            </a:r>
            <a:r>
              <a:rPr lang="ru-RU" sz="3600" smtClean="0"/>
              <a:t>этика</a:t>
            </a:r>
            <a:r>
              <a:rPr lang="fi-FI" sz="3600" smtClean="0"/>
              <a:t> </a:t>
            </a:r>
          </a:p>
        </p:txBody>
      </p:sp>
      <p:graphicFrame>
        <p:nvGraphicFramePr>
          <p:cNvPr id="56323" name="Chart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5" r:id="rId4" imgW="6096528" imgH="4066384" progId="Excel.Sheet.8">
                  <p:embed/>
                </p:oleObj>
              </mc:Choice>
              <mc:Fallback>
                <p:oleObj r:id="rId4" imgW="6096528" imgH="4066384" progId="Excel.Shee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FBA04-C15D-47B0-9380-FB46B6EF0498}" type="slidenum">
              <a:rPr lang="fi-FI"/>
              <a:pPr>
                <a:defRPr/>
              </a:pPr>
              <a:t>23</a:t>
            </a:fld>
            <a:endParaRPr lang="fi-FI"/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2F9D49E-5CD6-4EC3-A72A-0D071EC0E1CC}" type="slidenum">
              <a:rPr lang="fi-FI" altLang="en-US" sz="1200">
                <a:latin typeface="+mj-lt"/>
              </a:rPr>
              <a:pPr algn="r">
                <a:defRPr/>
              </a:pPr>
              <a:t>23</a:t>
            </a:fld>
            <a:endParaRPr lang="fi-FI" altLang="en-US" sz="1200">
              <a:latin typeface="+mj-lt"/>
            </a:endParaRPr>
          </a:p>
        </p:txBody>
      </p:sp>
      <p:graphicFrame>
        <p:nvGraphicFramePr>
          <p:cNvPr id="82046" name="Group 126"/>
          <p:cNvGraphicFramePr>
            <a:graphicFrameLocks noGrp="1"/>
          </p:cNvGraphicFramePr>
          <p:nvPr>
            <p:ph idx="4294967295"/>
          </p:nvPr>
        </p:nvGraphicFramePr>
        <p:xfrm>
          <a:off x="428625" y="857250"/>
          <a:ext cx="8215313" cy="5906453"/>
        </p:xfrm>
        <a:graphic>
          <a:graphicData uri="http://schemas.openxmlformats.org/drawingml/2006/table">
            <a:tbl>
              <a:tblPr/>
              <a:tblGrid>
                <a:gridCol w="5857875"/>
                <a:gridCol w="949325"/>
                <a:gridCol w="720725"/>
                <a:gridCol w="687388"/>
              </a:tblGrid>
              <a:tr h="771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Что должен делать журналист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Больш.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Средн.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Мал.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Давать точную информацию вовремя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91.8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94.6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95.6 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Анализировать и комментировать проблемы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90.2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93.4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93.0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Держать избирателей в курсе работы регион. Правит-ва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83.0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93.7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94.8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Давать обычным людям шанс выразить их точку зрения на общественные дела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79.8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92.0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92.3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Развивать интеллектуаль. и культур. запросы общества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84.2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88.8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88.5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Обсуждать ход региональной политики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83.0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89.1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86.0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Информировать избирателей о взглядах местных политиков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78.1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83.4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89.5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Работа с письмами в редакцию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75.0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80.7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96.5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Расследовать заявления и утверждения местной власти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79.0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78.7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72.2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Способствовать объединению и интеграции общества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67.3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68.9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79.6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Развлекать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44.4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53.0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54.4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Поддерживать программы регион. правительства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34.6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37.2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63.1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Позитивно формировать образ региона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24.2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30.7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50.4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Способствовать успеху политики регион. правительства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23.2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28.4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49.2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Позитивно формировать образ общества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19.6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21.4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32.7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Позитивно показывать региональные власти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13.8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13.8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21.2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4071" marR="2407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879" name="Rectangle 1"/>
          <p:cNvSpPr>
            <a:spLocks noChangeArrowheads="1"/>
          </p:cNvSpPr>
          <p:nvPr/>
        </p:nvSpPr>
        <p:spPr bwMode="auto">
          <a:xfrm>
            <a:off x="428625" y="74613"/>
            <a:ext cx="788352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GB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/>
              <a:t>Степень</a:t>
            </a:r>
            <a:r>
              <a:rPr lang="ru-RU" sz="2400" b="1"/>
              <a:t> важности профессиональных функций</a:t>
            </a:r>
            <a:r>
              <a:rPr lang="ru-RU" b="1"/>
              <a:t> </a:t>
            </a:r>
          </a:p>
          <a:p>
            <a:pPr algn="just"/>
            <a:r>
              <a:rPr lang="en-GB" sz="2400" b="1">
                <a:latin typeface="Calibri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E82D8-7919-44B8-A16B-7886737C1994}" type="slidenum">
              <a:rPr lang="fi-FI"/>
              <a:pPr>
                <a:defRPr/>
              </a:pPr>
              <a:t>24</a:t>
            </a:fld>
            <a:endParaRPr lang="fi-FI"/>
          </a:p>
        </p:txBody>
      </p:sp>
      <p:sp>
        <p:nvSpPr>
          <p:cNvPr id="4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5724E61-B44D-4B90-9BD9-5775D6197088}" type="slidenum">
              <a:rPr lang="fi-FI" altLang="en-US" sz="1200">
                <a:latin typeface="+mj-lt"/>
              </a:rPr>
              <a:pPr algn="r">
                <a:defRPr/>
              </a:pPr>
              <a:t>24</a:t>
            </a:fld>
            <a:endParaRPr lang="fi-FI" altLang="en-US" sz="1200">
              <a:latin typeface="+mj-lt"/>
            </a:endParaRPr>
          </a:p>
        </p:txBody>
      </p:sp>
      <p:graphicFrame>
        <p:nvGraphicFramePr>
          <p:cNvPr id="83072" name="Group 128"/>
          <p:cNvGraphicFramePr>
            <a:graphicFrameLocks noGrp="1"/>
          </p:cNvGraphicFramePr>
          <p:nvPr>
            <p:ph idx="4294967295"/>
          </p:nvPr>
        </p:nvGraphicFramePr>
        <p:xfrm>
          <a:off x="468313" y="115888"/>
          <a:ext cx="7848600" cy="6751010"/>
        </p:xfrm>
        <a:graphic>
          <a:graphicData uri="http://schemas.openxmlformats.org/drawingml/2006/table">
            <a:tbl>
              <a:tblPr/>
              <a:tblGrid>
                <a:gridCol w="5448300"/>
                <a:gridCol w="960437"/>
                <a:gridCol w="779463"/>
                <a:gridCol w="660400"/>
              </a:tblGrid>
              <a:tr h="738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Большой</a:t>
                      </a: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5683" marR="156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Средн.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Мал.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Число респондентов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39.6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45.4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Миграция/ предыдущая работа не в медиа 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11.4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52.2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Медиа специализация/местные новости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27.6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40.1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75.0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Тип медиа</a:t>
                      </a: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газета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53.5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59.7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71.3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Женщины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36.3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46.1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17.6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Статус</a:t>
                      </a: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журналист</a:t>
                      </a: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55.4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57.0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24.3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Возраст </a:t>
                      </a: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до </a:t>
                      </a: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30)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44.4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51.4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4.1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Мотивация</a:t>
                      </a: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творческая работа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42.5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44.6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Зарплата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10.000-30.000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руб.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300-900 euro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61.0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64.6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64.9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Членство в Союзе Журналистов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35.1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38.9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69.8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Журналистское образование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законченное/незаконч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 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47.5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40.1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12.4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Вторая работа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50.8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46.7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29.9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Делал заказные материалы последних 12 месяцев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48.4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60.1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42.2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Не одобряю написание заказных материалов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17.4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13.3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13.8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Не одобряю плагиат как нарушение проф. этики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62.0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70.0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71.6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Нет, никаких форм контроля за развлекательными материалами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10.5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10.3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0.9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Поколения в профессии/пост-2000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40.9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48.8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10.3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Нет контролю за политическими материалами в медиа</a:t>
                      </a: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20.3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19.7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6.0</a:t>
                      </a:r>
                    </a:p>
                  </a:txBody>
                  <a:tcPr marL="15683" marR="156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913" name="Rectangle 1"/>
          <p:cNvSpPr>
            <a:spLocks noChangeArrowheads="1"/>
          </p:cNvSpPr>
          <p:nvPr/>
        </p:nvSpPr>
        <p:spPr bwMode="auto">
          <a:xfrm>
            <a:off x="428625" y="223838"/>
            <a:ext cx="53451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>
                <a:latin typeface="Calibri" pitchFamily="34" charset="0"/>
                <a:cs typeface="Times New Roman" pitchFamily="18" charset="0"/>
              </a:rPr>
              <a:t>Разница между журналистами по фактору урбанизации</a:t>
            </a:r>
            <a:r>
              <a:rPr lang="en-GB" sz="1600" b="1">
                <a:latin typeface="Calibri" pitchFamily="34" charset="0"/>
                <a:cs typeface="Times New Roman" pitchFamily="18" charset="0"/>
              </a:rPr>
              <a:t> </a:t>
            </a:r>
            <a:endParaRPr lang="fi-FI" sz="1600">
              <a:latin typeface="Calibri" pitchFamily="34" charset="0"/>
            </a:endParaRPr>
          </a:p>
          <a:p>
            <a:pPr eaLnBrk="0" hangingPunct="0"/>
            <a:r>
              <a:rPr lang="fi-FI" sz="1600">
                <a:latin typeface="Calibri" pitchFamily="34" charset="0"/>
              </a:rPr>
              <a:t>              %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BF0D4A-4562-4B16-8217-3C43045AEE11}" type="slidenum">
              <a:rPr lang="fi-FI"/>
              <a:pPr>
                <a:defRPr/>
              </a:pPr>
              <a:t>25</a:t>
            </a:fld>
            <a:endParaRPr lang="fi-FI"/>
          </a:p>
        </p:txBody>
      </p:sp>
      <p:sp>
        <p:nvSpPr>
          <p:cNvPr id="1218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Журналисты малых городов: </a:t>
            </a:r>
            <a:br>
              <a:rPr lang="ru-RU" sz="4000" smtClean="0"/>
            </a:br>
            <a:r>
              <a:rPr lang="ru-RU" sz="4000" smtClean="0"/>
              <a:t>профессиональная структура</a:t>
            </a:r>
            <a:endParaRPr lang="en-US" sz="4000" smtClean="0"/>
          </a:p>
        </p:txBody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Из семей рабочего класса и мелких служащих </a:t>
            </a:r>
            <a:r>
              <a:rPr lang="en-US" sz="2400" smtClean="0"/>
              <a:t>(58%),  </a:t>
            </a:r>
            <a:r>
              <a:rPr lang="ru-RU" sz="2400" smtClean="0"/>
              <a:t>в отличие от журналистов больших городов  </a:t>
            </a:r>
            <a:r>
              <a:rPr lang="en-US" sz="2400" smtClean="0"/>
              <a:t> (</a:t>
            </a:r>
            <a:r>
              <a:rPr lang="ru-RU" sz="2400" smtClean="0"/>
              <a:t>средний класс и элита</a:t>
            </a:r>
            <a:r>
              <a:rPr lang="en-US" sz="2400" smtClean="0"/>
              <a:t>)   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Нехватка молодых  (до </a:t>
            </a:r>
            <a:r>
              <a:rPr lang="en-US" sz="2400" smtClean="0"/>
              <a:t>30 </a:t>
            </a:r>
            <a:r>
              <a:rPr lang="ru-RU" sz="2400" smtClean="0"/>
              <a:t>-</a:t>
            </a:r>
            <a:r>
              <a:rPr lang="en-US" sz="2400" smtClean="0"/>
              <a:t>4%)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Женское лицо</a:t>
            </a:r>
            <a:r>
              <a:rPr lang="en-US" sz="2400" smtClean="0"/>
              <a:t> (</a:t>
            </a:r>
            <a:r>
              <a:rPr lang="ru-RU" sz="2400" smtClean="0"/>
              <a:t>вдвое больше, чем мужчин</a:t>
            </a:r>
            <a:r>
              <a:rPr lang="en-US" sz="2400" smtClean="0"/>
              <a:t>)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Работающие в газетах </a:t>
            </a:r>
            <a:r>
              <a:rPr lang="en-US" sz="2400" smtClean="0"/>
              <a:t>(71%)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Пришедшие в журнализм из других работ</a:t>
            </a:r>
            <a:r>
              <a:rPr lang="en-US" sz="2400" smtClean="0"/>
              <a:t> (52%)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Каждый пятый случайно</a:t>
            </a:r>
            <a:r>
              <a:rPr lang="en-US" sz="2400" smtClean="0"/>
              <a:t> (22%)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Менее всего профессион. образованы</a:t>
            </a:r>
            <a:endParaRPr lang="en-US" sz="2400" smtClean="0"/>
          </a:p>
          <a:p>
            <a:pPr>
              <a:lnSpc>
                <a:spcPct val="80000"/>
              </a:lnSpc>
            </a:pPr>
            <a:r>
              <a:rPr lang="ru-RU" sz="2400" smtClean="0"/>
              <a:t>В Союзе Журналистов</a:t>
            </a:r>
            <a:r>
              <a:rPr lang="en-US" sz="2400" smtClean="0"/>
              <a:t> (70%)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 </a:t>
            </a:r>
            <a:r>
              <a:rPr lang="ru-RU" sz="2400" smtClean="0"/>
              <a:t>С дополнительной занятостью</a:t>
            </a:r>
            <a:r>
              <a:rPr lang="en-US" sz="2400" smtClean="0"/>
              <a:t> (30%)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С доходом 10-30.000 руб</a:t>
            </a:r>
            <a:r>
              <a:rPr lang="en-US" sz="2400" smtClean="0"/>
              <a:t> </a:t>
            </a:r>
            <a:r>
              <a:rPr lang="ru-RU" sz="2400" smtClean="0"/>
              <a:t>(</a:t>
            </a:r>
            <a:r>
              <a:rPr lang="en-US" sz="2400" smtClean="0"/>
              <a:t>65%)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Тренды профессиональной структуры обратные к обще-национальным </a:t>
            </a:r>
            <a:r>
              <a:rPr lang="en-US" sz="3600" smtClean="0"/>
              <a:t> </a:t>
            </a:r>
            <a:br>
              <a:rPr lang="en-US" sz="3600" smtClean="0"/>
            </a:br>
            <a:r>
              <a:rPr lang="en-US" sz="4000" smtClean="0"/>
              <a:t> </a:t>
            </a:r>
          </a:p>
        </p:txBody>
      </p:sp>
      <p:sp>
        <p:nvSpPr>
          <p:cNvPr id="1228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Нет омоложения </a:t>
            </a:r>
            <a:r>
              <a:rPr lang="en-US" smtClean="0"/>
              <a:t> </a:t>
            </a:r>
          </a:p>
          <a:p>
            <a:r>
              <a:rPr lang="ru-RU" smtClean="0"/>
              <a:t>Менее профессионально-образованы</a:t>
            </a:r>
            <a:r>
              <a:rPr lang="en-US" smtClean="0"/>
              <a:t> </a:t>
            </a:r>
          </a:p>
          <a:p>
            <a:r>
              <a:rPr lang="ru-RU" smtClean="0"/>
              <a:t>Из рабочего класса</a:t>
            </a:r>
            <a:endParaRPr lang="en-US" smtClean="0"/>
          </a:p>
          <a:p>
            <a:r>
              <a:rPr lang="ru-RU" smtClean="0"/>
              <a:t>Членство в Союзе Журналистов  как способ собственной легитимизации в профессии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71BB9-458D-4E15-B062-43C52C8AEAF4}" type="slidenum">
              <a:rPr lang="fi-FI"/>
              <a:pPr>
                <a:defRPr/>
              </a:pPr>
              <a:t>27</a:t>
            </a:fld>
            <a:endParaRPr lang="fi-FI"/>
          </a:p>
        </p:txBody>
      </p:sp>
      <p:sp>
        <p:nvSpPr>
          <p:cNvPr id="123906" name="Rectangle 2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ru-RU" sz="4000" smtClean="0"/>
              <a:t>Журналисты малых городов</a:t>
            </a:r>
            <a:r>
              <a:rPr lang="en-US" sz="4000" smtClean="0"/>
              <a:t>: </a:t>
            </a:r>
            <a:r>
              <a:rPr lang="ru-RU" sz="4000" smtClean="0"/>
              <a:t>условия работы</a:t>
            </a:r>
            <a:r>
              <a:rPr lang="en-US" sz="4000" smtClean="0"/>
              <a:t> </a:t>
            </a:r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Наиболее удовлетворены в профессии</a:t>
            </a:r>
            <a:r>
              <a:rPr lang="en-US" smtClean="0"/>
              <a:t>: </a:t>
            </a:r>
          </a:p>
          <a:p>
            <a:pPr>
              <a:buFont typeface="Arial" charset="0"/>
              <a:buNone/>
            </a:pPr>
            <a:r>
              <a:rPr lang="ru-RU" smtClean="0"/>
              <a:t>Возможностями повышать квалификацию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ru-RU" smtClean="0"/>
              <a:t>Расти в должности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ru-RU" smtClean="0"/>
              <a:t>Помогать людям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ru-RU" smtClean="0"/>
              <a:t>Самостоятельно решать как и что писать </a:t>
            </a:r>
            <a:endParaRPr lang="en-US" smtClean="0"/>
          </a:p>
          <a:p>
            <a:r>
              <a:rPr lang="ru-RU" smtClean="0"/>
              <a:t>Но их работа под неусыпным политическим контролем извне </a:t>
            </a:r>
            <a:r>
              <a:rPr lang="en-US" smtClean="0"/>
              <a:t>(</a:t>
            </a:r>
            <a:r>
              <a:rPr lang="ru-RU" smtClean="0"/>
              <a:t>местные власти</a:t>
            </a:r>
            <a:r>
              <a:rPr lang="en-US" smtClean="0"/>
              <a:t>) and </a:t>
            </a:r>
            <a:r>
              <a:rPr lang="ru-RU" smtClean="0"/>
              <a:t>внутри </a:t>
            </a:r>
            <a:r>
              <a:rPr lang="en-US" smtClean="0"/>
              <a:t>(</a:t>
            </a:r>
            <a:r>
              <a:rPr lang="ru-RU" smtClean="0"/>
              <a:t>редакционный и самоконтроль</a:t>
            </a:r>
            <a:r>
              <a:rPr lang="en-US" smtClean="0"/>
              <a:t>) 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5F3A3-E29B-4E77-8CCE-B32B216BF903}" type="slidenum">
              <a:rPr lang="fi-FI"/>
              <a:pPr>
                <a:defRPr/>
              </a:pPr>
              <a:t>28</a:t>
            </a:fld>
            <a:endParaRPr lang="fi-FI"/>
          </a:p>
        </p:txBody>
      </p:sp>
      <p:sp>
        <p:nvSpPr>
          <p:cNvPr id="1249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Журналисты малых городов</a:t>
            </a:r>
            <a:r>
              <a:rPr lang="en-US" sz="4000" smtClean="0"/>
              <a:t>:</a:t>
            </a:r>
            <a:br>
              <a:rPr lang="en-US" sz="4000" smtClean="0"/>
            </a:br>
            <a:r>
              <a:rPr lang="ru-RU" sz="4000" smtClean="0"/>
              <a:t>профессиональные ценности</a:t>
            </a:r>
            <a:endParaRPr lang="en-US" sz="4000" smtClean="0"/>
          </a:p>
        </p:txBody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/>
              <a:t>Поддержка функций развивающегося журнализма</a:t>
            </a:r>
            <a:r>
              <a:rPr lang="en-US" sz="2800" smtClean="0"/>
              <a:t>: </a:t>
            </a:r>
            <a:r>
              <a:rPr lang="ru-RU" sz="2800" smtClean="0"/>
              <a:t>в линии с местными властями</a:t>
            </a:r>
            <a:r>
              <a:rPr lang="en-US" sz="2800" smtClean="0"/>
              <a:t> 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Роли социальных организаторов и интеграторов общества</a:t>
            </a:r>
            <a:endParaRPr lang="en-US" sz="2800" smtClean="0"/>
          </a:p>
          <a:p>
            <a:pPr>
              <a:lnSpc>
                <a:spcPct val="90000"/>
              </a:lnSpc>
            </a:pPr>
            <a:r>
              <a:rPr lang="ru-RU" sz="2800" smtClean="0"/>
              <a:t>Меньше всего поддерживают функцию развитого журнализма </a:t>
            </a:r>
            <a:r>
              <a:rPr lang="en-US" sz="2800" smtClean="0"/>
              <a:t>– </a:t>
            </a:r>
            <a:r>
              <a:rPr lang="ru-RU" sz="2800" smtClean="0"/>
              <a:t>быть сторожевым псом тех, кто имеет политическую и экономическую власть</a:t>
            </a:r>
            <a:r>
              <a:rPr lang="en-US" sz="2800" smtClean="0"/>
              <a:t>   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Наиболее сильна поддержка цензуры как политических вопросов, так и развлекательных в отличие от  журналистов больших городов</a:t>
            </a:r>
            <a:endParaRPr lang="en-US" sz="28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68379-E8B5-40CA-AF82-477219F9AEEB}" type="slidenum">
              <a:rPr lang="fi-FI"/>
              <a:pPr>
                <a:defRPr/>
              </a:pPr>
              <a:t>29</a:t>
            </a:fld>
            <a:endParaRPr lang="fi-FI"/>
          </a:p>
        </p:txBody>
      </p:sp>
      <p:sp>
        <p:nvSpPr>
          <p:cNvPr id="1259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Этика</a:t>
            </a:r>
            <a:r>
              <a:rPr lang="en-US" smtClean="0"/>
              <a:t> </a:t>
            </a:r>
          </a:p>
        </p:txBody>
      </p:sp>
      <p:sp>
        <p:nvSpPr>
          <p:cNvPr id="1259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Они не отличаются от журналистов больших городов в своей толерантности к заказным материалам  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</a:t>
            </a:r>
          </a:p>
          <a:p>
            <a:r>
              <a:rPr lang="ru-RU" smtClean="0"/>
              <a:t>Хотя этические соображения как ограничения в работе у них сильнее, чем в больших городах</a:t>
            </a:r>
            <a:r>
              <a:rPr lang="en-US" smtClean="0"/>
              <a:t>  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5DD5F-0DD6-42CD-A447-F25225AF3335}" type="slidenum">
              <a:rPr lang="fi-FI"/>
              <a:pPr>
                <a:defRPr/>
              </a:pPr>
              <a:t>3</a:t>
            </a:fld>
            <a:endParaRPr lang="fi-FI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C7160FA-1DC6-458F-A922-035A6C9EA3BA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843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Гипотезы</a:t>
            </a:r>
            <a:endParaRPr lang="en-US" smtClean="0"/>
          </a:p>
        </p:txBody>
      </p:sp>
      <p:sp>
        <p:nvSpPr>
          <p:cNvPr id="1843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Неравномерное развитие российских регионов обеспечивает неравные условия для журнализма</a:t>
            </a:r>
            <a:r>
              <a:rPr lang="en-US" sz="2800" smtClean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ru-RU" sz="2800" smtClean="0">
                <a:solidFill>
                  <a:srgbClr val="000000"/>
                </a:solidFill>
              </a:rPr>
              <a:t>Журналисты малых городов будут более подавлены и угнетены, так как имеют более неблагоприятные условия для профессиональной работы и карьеры, чем журналисты больших городов, вследствие менее развитых   экономических и политических условий в провинции: неразвитый рынок, низкие зарплаты, низкая социальная мобильность, зависимость от официальных источников информации</a:t>
            </a:r>
            <a:r>
              <a:rPr lang="fi-FI" sz="280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Разделенные контексты</a:t>
            </a:r>
            <a:r>
              <a:rPr lang="en-US" sz="4000" smtClean="0"/>
              <a:t>: 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большой город</a:t>
            </a:r>
            <a:endParaRPr lang="en-US" sz="4000" smtClean="0"/>
          </a:p>
        </p:txBody>
      </p:sp>
      <p:sp>
        <p:nvSpPr>
          <p:cNvPr id="1269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/>
              <a:t>Богатейшие возможности на рынке труда</a:t>
            </a:r>
            <a:r>
              <a:rPr lang="en-US" sz="2800" smtClean="0"/>
              <a:t>: </a:t>
            </a:r>
            <a:r>
              <a:rPr lang="ru-RU" sz="2800" smtClean="0"/>
              <a:t>многочисленные медиа</a:t>
            </a:r>
            <a:r>
              <a:rPr lang="en-US" sz="2800" smtClean="0"/>
              <a:t>,  PR </a:t>
            </a:r>
            <a:r>
              <a:rPr lang="ru-RU" sz="2800" smtClean="0"/>
              <a:t>службы</a:t>
            </a:r>
            <a:r>
              <a:rPr lang="en-US" sz="2800" smtClean="0"/>
              <a:t>, </a:t>
            </a:r>
            <a:r>
              <a:rPr lang="ru-RU" sz="2800" smtClean="0"/>
              <a:t>издательский бизнес</a:t>
            </a:r>
            <a:r>
              <a:rPr lang="en-US" sz="2800" smtClean="0"/>
              <a:t>, </a:t>
            </a:r>
            <a:r>
              <a:rPr lang="ru-RU" sz="2800" smtClean="0"/>
              <a:t>рекламные агентства</a:t>
            </a:r>
            <a:r>
              <a:rPr lang="en-US" sz="2800" smtClean="0"/>
              <a:t> ↔ </a:t>
            </a:r>
          </a:p>
          <a:p>
            <a:r>
              <a:rPr lang="ru-RU" sz="2800" smtClean="0"/>
              <a:t>Высокий уровень персональной независимости в выборе работ</a:t>
            </a:r>
            <a:r>
              <a:rPr lang="en-US" sz="2800" smtClean="0"/>
              <a:t>, </a:t>
            </a:r>
            <a:r>
              <a:rPr lang="ru-RU" sz="2800" smtClean="0"/>
              <a:t>совмещении работ</a:t>
            </a:r>
            <a:r>
              <a:rPr lang="en-US" sz="2800" smtClean="0"/>
              <a:t>, </a:t>
            </a:r>
            <a:r>
              <a:rPr lang="ru-RU" sz="2800" smtClean="0"/>
              <a:t>развития карьеры</a:t>
            </a:r>
            <a:r>
              <a:rPr lang="en-US" sz="2800" smtClean="0"/>
              <a:t> and </a:t>
            </a:r>
            <a:r>
              <a:rPr lang="ru-RU" sz="2800" smtClean="0"/>
              <a:t>связей</a:t>
            </a:r>
            <a:r>
              <a:rPr lang="en-US" sz="2800" smtClean="0"/>
              <a:t>, </a:t>
            </a:r>
            <a:r>
              <a:rPr lang="ru-RU" sz="2800" smtClean="0"/>
              <a:t>образования</a:t>
            </a:r>
            <a:r>
              <a:rPr lang="en-US" sz="2800" smtClean="0"/>
              <a:t>, free lancing</a:t>
            </a:r>
          </a:p>
          <a:p>
            <a:r>
              <a:rPr lang="en-US" sz="2800" smtClean="0"/>
              <a:t> </a:t>
            </a:r>
            <a:r>
              <a:rPr lang="ru-RU" sz="2800" smtClean="0"/>
              <a:t>Высокая социальная мобильность</a:t>
            </a:r>
            <a:r>
              <a:rPr lang="en-US" sz="2800" smtClean="0"/>
              <a:t> </a:t>
            </a:r>
          </a:p>
          <a:p>
            <a:r>
              <a:rPr lang="ru-RU" sz="2800" smtClean="0"/>
              <a:t>Через медиа в государственные или бизнес структуры </a:t>
            </a:r>
            <a:r>
              <a:rPr lang="en-US" sz="2800" smtClean="0"/>
              <a:t>  </a:t>
            </a:r>
          </a:p>
          <a:p>
            <a:pPr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57E01-3D87-4EB2-99CE-62C98AB5F8C8}" type="slidenum">
              <a:rPr lang="fi-FI"/>
              <a:pPr>
                <a:defRPr/>
              </a:pPr>
              <a:t>31</a:t>
            </a:fld>
            <a:endParaRPr lang="fi-FI"/>
          </a:p>
        </p:txBody>
      </p:sp>
      <p:sp>
        <p:nvSpPr>
          <p:cNvPr id="1280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Разделенные контексты</a:t>
            </a:r>
            <a:r>
              <a:rPr lang="en-US" sz="4000" smtClean="0"/>
              <a:t>: 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малый город</a:t>
            </a:r>
            <a:endParaRPr lang="en-US" sz="4000" smtClean="0"/>
          </a:p>
        </p:txBody>
      </p:sp>
      <p:sp>
        <p:nvSpPr>
          <p:cNvPr id="1280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Ограниченные рынки труда, медиа и рекламы</a:t>
            </a:r>
            <a:r>
              <a:rPr lang="en-US" sz="2400" smtClean="0"/>
              <a:t>, </a:t>
            </a:r>
            <a:r>
              <a:rPr lang="ru-RU" sz="2400" smtClean="0"/>
              <a:t>низкая покупательная способность населения</a:t>
            </a:r>
            <a:r>
              <a:rPr lang="en-US" sz="2400" smtClean="0"/>
              <a:t>, </a:t>
            </a:r>
            <a:r>
              <a:rPr lang="ru-RU" sz="2400" smtClean="0"/>
              <a:t>медиа зависимы от местных властей</a:t>
            </a:r>
            <a:r>
              <a:rPr lang="en-US" sz="2400" smtClean="0"/>
              <a:t> ↔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Ограниченные возможности выбирать, менять медиа и контакты </a:t>
            </a:r>
            <a:r>
              <a:rPr lang="en-US" sz="2400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Высокий уровень персональной зависимости</a:t>
            </a:r>
            <a:r>
              <a:rPr lang="en-US" sz="2400" smtClean="0"/>
              <a:t>-‘</a:t>
            </a:r>
            <a:r>
              <a:rPr lang="ru-RU" sz="2400" smtClean="0"/>
              <a:t>все друг друга знают </a:t>
            </a:r>
            <a:r>
              <a:rPr lang="en-US" sz="2400" smtClean="0"/>
              <a:t>’. </a:t>
            </a:r>
            <a:r>
              <a:rPr lang="ru-RU" sz="2400" smtClean="0"/>
              <a:t>Для журналиста они источники информации</a:t>
            </a:r>
            <a:r>
              <a:rPr lang="en-US" sz="2400" smtClean="0"/>
              <a:t> (</a:t>
            </a:r>
            <a:r>
              <a:rPr lang="ru-RU" sz="2400" smtClean="0"/>
              <a:t>в основном</a:t>
            </a:r>
            <a:r>
              <a:rPr lang="en-US" sz="2400" smtClean="0"/>
              <a:t>, </a:t>
            </a:r>
            <a:r>
              <a:rPr lang="ru-RU" sz="2400" smtClean="0"/>
              <a:t>чиновники</a:t>
            </a:r>
            <a:r>
              <a:rPr lang="en-US" sz="2400" smtClean="0"/>
              <a:t>) ↔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Поддержка функций развивающегося журнализма </a:t>
            </a:r>
            <a:endParaRPr lang="en-US" sz="2400" smtClean="0"/>
          </a:p>
          <a:p>
            <a:pPr>
              <a:lnSpc>
                <a:spcPct val="80000"/>
              </a:lnSpc>
            </a:pPr>
            <a:r>
              <a:rPr lang="ru-RU" sz="2400" smtClean="0"/>
              <a:t>Молчание или полу-правда в освещении</a:t>
            </a:r>
            <a:endParaRPr lang="en-US" sz="2400" smtClean="0"/>
          </a:p>
          <a:p>
            <a:pPr>
              <a:lnSpc>
                <a:spcPct val="80000"/>
              </a:lnSpc>
            </a:pPr>
            <a:r>
              <a:rPr lang="ru-RU" sz="2400" smtClean="0"/>
              <a:t>Низкая социальная мобильность</a:t>
            </a:r>
            <a:r>
              <a:rPr lang="en-US" sz="2400" smtClean="0"/>
              <a:t>      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Через другие работы - в медиа и присоединение к местному политическому классу</a:t>
            </a:r>
            <a:endParaRPr lang="en-US" sz="24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0C301-D8AF-4E29-8911-F808C8DCD36D}" type="slidenum">
              <a:rPr lang="fi-FI"/>
              <a:pPr>
                <a:defRPr/>
              </a:pPr>
              <a:t>32</a:t>
            </a:fld>
            <a:endParaRPr lang="fi-FI"/>
          </a:p>
        </p:txBody>
      </p:sp>
      <p:sp>
        <p:nvSpPr>
          <p:cNvPr id="1290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Разделенные контексты</a:t>
            </a:r>
            <a:endParaRPr lang="en-US" smtClean="0"/>
          </a:p>
        </p:txBody>
      </p:sp>
      <p:sp>
        <p:nvSpPr>
          <p:cNvPr id="1290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Большой город</a:t>
            </a:r>
            <a:r>
              <a:rPr lang="en-US" sz="2400" smtClean="0"/>
              <a:t> – </a:t>
            </a:r>
            <a:r>
              <a:rPr lang="ru-RU" sz="2400" smtClean="0"/>
              <a:t>инновационное пространство</a:t>
            </a:r>
            <a:r>
              <a:rPr lang="en-US" sz="2400" smtClean="0"/>
              <a:t>: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Журнализм живущий по законам рынка и конкуренции</a:t>
            </a:r>
            <a:endParaRPr lang="en-US" sz="240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Журнализм как часть популярной культуры </a:t>
            </a:r>
            <a:endParaRPr lang="en-US" sz="240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Плюральный медиа ландшафт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ru-RU" sz="2400" smtClean="0"/>
              <a:t>Рай для молодых</a:t>
            </a:r>
            <a:r>
              <a:rPr lang="en-US" sz="2400" smtClean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ru-RU" sz="2400" smtClean="0"/>
              <a:t>Малый город</a:t>
            </a:r>
            <a:r>
              <a:rPr lang="en-US" sz="2400" smtClean="0"/>
              <a:t> – </a:t>
            </a:r>
            <a:r>
              <a:rPr lang="ru-RU" sz="2400" smtClean="0"/>
              <a:t>анклав</a:t>
            </a:r>
            <a:r>
              <a:rPr lang="en-US" sz="2400" smtClean="0"/>
              <a:t> </a:t>
            </a:r>
            <a:r>
              <a:rPr lang="ru-RU" sz="2400" smtClean="0"/>
              <a:t>традиционных патерналистских отношений государства и журнализма</a:t>
            </a:r>
            <a:r>
              <a:rPr lang="en-US" sz="2400" smtClean="0"/>
              <a:t>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Газета – главное медиа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ru-RU" sz="2400" smtClean="0"/>
              <a:t>Комфорт для старых журналистов</a:t>
            </a:r>
            <a:r>
              <a:rPr lang="en-US" sz="2400" smtClean="0"/>
              <a:t>    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ADA8C-D0BC-4F60-B932-4403A2C635D3}" type="slidenum">
              <a:rPr lang="fi-FI"/>
              <a:pPr>
                <a:defRPr/>
              </a:pPr>
              <a:t>33</a:t>
            </a:fld>
            <a:endParaRPr lang="fi-FI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BC402DE-67C0-444F-AB61-826C36035B2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005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Отвечая на гипотезу</a:t>
            </a:r>
            <a:r>
              <a:rPr lang="en-US" sz="4000" smtClean="0"/>
              <a:t> 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Подавленные или нет? </a:t>
            </a:r>
            <a:r>
              <a:rPr lang="en-US" sz="4000" smtClean="0"/>
              <a:t>  </a:t>
            </a:r>
          </a:p>
        </p:txBody>
      </p:sp>
      <p:sp>
        <p:nvSpPr>
          <p:cNvPr id="13005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Журналисты малых городов скорее наслаждаются их привилегированной социальной позицией </a:t>
            </a:r>
            <a:endParaRPr lang="en-US" smtClean="0"/>
          </a:p>
          <a:p>
            <a:r>
              <a:rPr lang="ru-RU" smtClean="0"/>
              <a:t>Элитизация профессии</a:t>
            </a:r>
            <a:r>
              <a:rPr lang="en-US" smtClean="0"/>
              <a:t> </a:t>
            </a:r>
            <a:r>
              <a:rPr lang="ru-RU" smtClean="0"/>
              <a:t>идет повсеместно </a:t>
            </a:r>
            <a:r>
              <a:rPr lang="en-US" smtClean="0"/>
              <a:t>(</a:t>
            </a:r>
            <a:r>
              <a:rPr lang="ru-RU" smtClean="0"/>
              <a:t>большой город и малый</a:t>
            </a:r>
            <a:r>
              <a:rPr lang="en-US" smtClean="0"/>
              <a:t>) </a:t>
            </a:r>
          </a:p>
          <a:p>
            <a:r>
              <a:rPr lang="ru-RU" smtClean="0"/>
              <a:t>Журналисты работают в традиционном окружении, будучи экономически, политически и профессионально пристегнуты к местной власти</a:t>
            </a:r>
            <a:r>
              <a:rPr lang="en-US" smtClean="0"/>
              <a:t> </a:t>
            </a:r>
          </a:p>
          <a:p>
            <a:pPr>
              <a:buFont typeface="Arial" charset="0"/>
              <a:buNone/>
            </a:pPr>
            <a:r>
              <a:rPr lang="en-US" i="1" smtClean="0"/>
              <a:t>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76CFF2-FF9A-4B58-AA1F-FE3BAAD678AA}" type="slidenum">
              <a:rPr lang="fi-FI"/>
              <a:pPr>
                <a:defRPr/>
              </a:pPr>
              <a:t>34</a:t>
            </a:fld>
            <a:endParaRPr lang="fi-FI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9171882-DF01-437B-9A2C-E9B25FB7C9A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10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31076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z="3600" smtClean="0"/>
          </a:p>
          <a:p>
            <a:pPr algn="ctr">
              <a:buFont typeface="Arial" charset="0"/>
              <a:buNone/>
            </a:pPr>
            <a:endParaRPr lang="ru-RU" sz="3600" smtClean="0"/>
          </a:p>
          <a:p>
            <a:pPr algn="ctr">
              <a:buFont typeface="Arial" charset="0"/>
              <a:buNone/>
            </a:pPr>
            <a:r>
              <a:rPr lang="ru-RU" sz="3600" smtClean="0"/>
              <a:t>Спасибо за внимание</a:t>
            </a:r>
            <a:endParaRPr lang="en-US" sz="3600" smtClean="0"/>
          </a:p>
          <a:p>
            <a:pPr algn="ctr">
              <a:buFont typeface="Arial" charset="0"/>
              <a:buNone/>
            </a:pPr>
            <a:endParaRPr lang="en-US" sz="3600" i="1" smtClean="0"/>
          </a:p>
          <a:p>
            <a:pPr algn="ctr">
              <a:buFont typeface="Arial" charset="0"/>
              <a:buNone/>
            </a:pPr>
            <a:r>
              <a:rPr lang="en-US" sz="3600" i="1" smtClean="0"/>
              <a:t>svetlana.pasti@uta.fi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43118-145B-4210-B943-41D5DF015BF9}" type="slidenum">
              <a:rPr lang="fi-FI"/>
              <a:pPr>
                <a:defRPr/>
              </a:pPr>
              <a:t>4</a:t>
            </a:fld>
            <a:endParaRPr lang="fi-FI"/>
          </a:p>
        </p:txBody>
      </p:sp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Метод исследования</a:t>
            </a:r>
            <a:endParaRPr lang="en-US" smtClean="0"/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Опрос журналистов</a:t>
            </a:r>
            <a:r>
              <a:rPr lang="en-US" smtClean="0"/>
              <a:t> (</a:t>
            </a:r>
            <a:r>
              <a:rPr lang="ru-RU" smtClean="0"/>
              <a:t>Осень</a:t>
            </a:r>
            <a:r>
              <a:rPr lang="en-US" smtClean="0"/>
              <a:t> 2008)</a:t>
            </a:r>
          </a:p>
          <a:p>
            <a:pPr>
              <a:lnSpc>
                <a:spcPct val="90000"/>
              </a:lnSpc>
            </a:pPr>
            <a:r>
              <a:rPr lang="ru-RU" smtClean="0"/>
              <a:t>Две стадии</a:t>
            </a:r>
            <a:r>
              <a:rPr lang="en-US" smtClean="0"/>
              <a:t>: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   (1) </a:t>
            </a:r>
            <a:r>
              <a:rPr lang="ru-RU" smtClean="0"/>
              <a:t>Конгресс журналистов в сентябре 2008</a:t>
            </a: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   (2) </a:t>
            </a:r>
            <a:r>
              <a:rPr lang="ru-RU" smtClean="0"/>
              <a:t>опрос в регионах 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  </a:t>
            </a:r>
            <a:r>
              <a:rPr lang="ru-RU" smtClean="0"/>
              <a:t>Вопросы анкеты</a:t>
            </a:r>
            <a:r>
              <a:rPr lang="en-US" smtClean="0"/>
              <a:t> </a:t>
            </a:r>
            <a:r>
              <a:rPr lang="ru-RU" smtClean="0"/>
              <a:t>– на основе международных исследований журналистов (</a:t>
            </a:r>
            <a:r>
              <a:rPr lang="fi-FI" smtClean="0">
                <a:solidFill>
                  <a:srgbClr val="000000"/>
                </a:solidFill>
              </a:rPr>
              <a:t>Weaver</a:t>
            </a:r>
            <a:r>
              <a:rPr lang="ru-RU" smtClean="0">
                <a:solidFill>
                  <a:srgbClr val="000000"/>
                </a:solidFill>
              </a:rPr>
              <a:t> 1986,</a:t>
            </a:r>
            <a:r>
              <a:rPr lang="fi-FI" smtClean="0">
                <a:solidFill>
                  <a:srgbClr val="000000"/>
                </a:solidFill>
              </a:rPr>
              <a:t> 1996, 1998; Ramaprasad &amp; Kelly 2003; Pasti &amp; Pietiläinen 2008</a:t>
            </a:r>
            <a:r>
              <a:rPr lang="ru-RU" smtClean="0">
                <a:solidFill>
                  <a:srgbClr val="000000"/>
                </a:solidFill>
              </a:rPr>
              <a:t>)</a:t>
            </a:r>
            <a:r>
              <a:rPr lang="fi-FI" smtClean="0">
                <a:solidFill>
                  <a:srgbClr val="000000"/>
                </a:solidFill>
              </a:rPr>
              <a:t> </a:t>
            </a: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5F7A9-7ACF-4FB6-8EFD-E4E3C4A9AE7D}" type="slidenum">
              <a:rPr lang="fi-FI"/>
              <a:pPr>
                <a:defRPr/>
              </a:pPr>
              <a:t>5</a:t>
            </a:fld>
            <a:endParaRPr lang="fi-FI"/>
          </a:p>
        </p:txBody>
      </p:sp>
      <p:sp>
        <p:nvSpPr>
          <p:cNvPr id="4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6AB41B4-75B5-49F6-8F8B-C2791FEDFC42}" type="slidenum">
              <a:rPr lang="fi-FI" altLang="en-US" sz="1200">
                <a:latin typeface="+mj-lt"/>
              </a:rPr>
              <a:pPr algn="r">
                <a:defRPr/>
              </a:pPr>
              <a:t>5</a:t>
            </a:fld>
            <a:endParaRPr lang="fi-FI" altLang="en-US" sz="1200">
              <a:latin typeface="+mj-lt"/>
            </a:endParaRPr>
          </a:p>
        </p:txBody>
      </p:sp>
      <p:sp>
        <p:nvSpPr>
          <p:cNvPr id="96264" name="Rectangle 1"/>
          <p:cNvSpPr>
            <a:spLocks noChangeArrowheads="1"/>
          </p:cNvSpPr>
          <p:nvPr/>
        </p:nvSpPr>
        <p:spPr bwMode="auto">
          <a:xfrm>
            <a:off x="357188" y="11430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i-FI" sz="1400"/>
          </a:p>
          <a:p>
            <a:pPr eaLnBrk="0" hangingPunct="0"/>
            <a:endParaRPr lang="fi-FI"/>
          </a:p>
        </p:txBody>
      </p:sp>
      <p:sp>
        <p:nvSpPr>
          <p:cNvPr id="962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ru-RU" smtClean="0">
                <a:latin typeface="Arial" charset="0"/>
              </a:rPr>
              <a:t>Респонденты</a:t>
            </a:r>
            <a:endParaRPr lang="en-US" smtClean="0">
              <a:latin typeface="Arial" charset="0"/>
            </a:endParaRPr>
          </a:p>
        </p:txBody>
      </p:sp>
      <p:graphicFrame>
        <p:nvGraphicFramePr>
          <p:cNvPr id="96261" name="Chart 5"/>
          <p:cNvGraphicFramePr>
            <a:graphicFrameLocks/>
          </p:cNvGraphicFramePr>
          <p:nvPr/>
        </p:nvGraphicFramePr>
        <p:xfrm>
          <a:off x="1071563" y="1643063"/>
          <a:ext cx="7215187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3" r:id="rId3" imgW="7212193" imgH="4139543" progId="Excel.Chart.8">
                  <p:embed/>
                </p:oleObj>
              </mc:Choice>
              <mc:Fallback>
                <p:oleObj r:id="rId3" imgW="7212193" imgH="4139543" progId="Excel.Char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1643063"/>
                        <a:ext cx="7215187" cy="414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0A0FF-928C-424D-A659-A0DC9AC87DED}" type="slidenum">
              <a:rPr lang="fi-FI"/>
              <a:pPr>
                <a:defRPr/>
              </a:pPr>
              <a:t>6</a:t>
            </a:fld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880E7E1-EB25-4C8C-97CF-D477A988977F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7283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fi-FI" altLang="en-US" sz="1200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ru-RU" b="1" smtClean="0"/>
              <a:t>Регионы</a:t>
            </a:r>
            <a:r>
              <a:rPr lang="en-US" b="1" smtClean="0"/>
              <a:t> </a:t>
            </a:r>
            <a:endParaRPr lang="en-US" smtClean="0"/>
          </a:p>
        </p:txBody>
      </p:sp>
      <p:sp>
        <p:nvSpPr>
          <p:cNvPr id="9728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600" smtClean="0"/>
              <a:t>36 </a:t>
            </a:r>
            <a:r>
              <a:rPr lang="ru-RU" sz="3600" smtClean="0"/>
              <a:t>городов от всех 6 экономических зон РФ</a:t>
            </a:r>
            <a:r>
              <a:rPr lang="en-US" sz="3600" smtClean="0"/>
              <a:t> </a:t>
            </a:r>
          </a:p>
          <a:p>
            <a:r>
              <a:rPr lang="ru-RU" sz="3400" smtClean="0"/>
              <a:t>Крупные города</a:t>
            </a:r>
            <a:r>
              <a:rPr lang="en-US" sz="3400" smtClean="0"/>
              <a:t>: </a:t>
            </a:r>
            <a:r>
              <a:rPr lang="ru-RU" sz="3400" smtClean="0"/>
              <a:t>Москва, Петербург и другие города миллионники </a:t>
            </a:r>
            <a:r>
              <a:rPr lang="en-US" sz="3400" smtClean="0"/>
              <a:t> </a:t>
            </a:r>
          </a:p>
          <a:p>
            <a:r>
              <a:rPr lang="ru-RU" sz="3400" smtClean="0"/>
              <a:t>Средние города</a:t>
            </a:r>
            <a:r>
              <a:rPr lang="en-US" sz="3400" smtClean="0"/>
              <a:t>: </a:t>
            </a:r>
            <a:r>
              <a:rPr lang="ru-RU" sz="3400" smtClean="0"/>
              <a:t>от </a:t>
            </a:r>
            <a:r>
              <a:rPr lang="en-US" sz="3400" smtClean="0"/>
              <a:t>200.00</a:t>
            </a:r>
            <a:r>
              <a:rPr lang="ru-RU" sz="3400" smtClean="0"/>
              <a:t>0 до </a:t>
            </a:r>
            <a:r>
              <a:rPr lang="en-US" sz="3400" smtClean="0"/>
              <a:t>1 </a:t>
            </a:r>
            <a:r>
              <a:rPr lang="ru-RU" sz="3400" smtClean="0"/>
              <a:t>милл.</a:t>
            </a:r>
            <a:r>
              <a:rPr lang="en-US" sz="3400" smtClean="0"/>
              <a:t> </a:t>
            </a:r>
          </a:p>
          <a:p>
            <a:r>
              <a:rPr lang="ru-RU" sz="3400" smtClean="0"/>
              <a:t>Малые города</a:t>
            </a:r>
            <a:r>
              <a:rPr lang="en-US" sz="3400" smtClean="0"/>
              <a:t>: </a:t>
            </a:r>
            <a:r>
              <a:rPr lang="ru-RU" sz="3400" smtClean="0"/>
              <a:t>до </a:t>
            </a:r>
            <a:r>
              <a:rPr lang="en-US" sz="3400" smtClean="0"/>
              <a:t>200.000 </a:t>
            </a:r>
            <a:r>
              <a:rPr lang="ru-RU" sz="3400" smtClean="0"/>
              <a:t>жителей</a:t>
            </a:r>
            <a:r>
              <a:rPr lang="en-US" sz="340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BF4AF-5443-475E-8CD3-AEF526A9FFA0}" type="slidenum">
              <a:rPr lang="fi-FI"/>
              <a:pPr>
                <a:defRPr/>
              </a:pPr>
              <a:t>7</a:t>
            </a:fld>
            <a:endParaRPr lang="fi-FI"/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FD66C04-F636-4CCC-9BEB-4AF8D090BBF5}" type="slidenum">
              <a:rPr lang="fi-FI" altLang="en-US" sz="1200">
                <a:latin typeface="+mj-lt"/>
              </a:rPr>
              <a:pPr algn="r">
                <a:defRPr/>
              </a:pPr>
              <a:t>7</a:t>
            </a:fld>
            <a:endParaRPr lang="fi-FI" altLang="en-US" sz="1200">
              <a:latin typeface="+mj-lt"/>
            </a:endParaRPr>
          </a:p>
        </p:txBody>
      </p:sp>
      <p:graphicFrame>
        <p:nvGraphicFramePr>
          <p:cNvPr id="99380" name="Group 52"/>
          <p:cNvGraphicFramePr>
            <a:graphicFrameLocks noGrp="1"/>
          </p:cNvGraphicFramePr>
          <p:nvPr>
            <p:ph idx="4294967295"/>
          </p:nvPr>
        </p:nvGraphicFramePr>
        <p:xfrm>
          <a:off x="1547813" y="1844675"/>
          <a:ext cx="5761037" cy="3684588"/>
        </p:xfrm>
        <a:graphic>
          <a:graphicData uri="http://schemas.openxmlformats.org/drawingml/2006/table">
            <a:tbl>
              <a:tblPr/>
              <a:tblGrid>
                <a:gridCol w="2881312"/>
                <a:gridCol w="2879725"/>
              </a:tblGrid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СМИ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журналистов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Ежедневная газета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21.3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Еженедельная газета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37.7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Еженедельный журнал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3.2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Ежемесячный журнал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10.1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Новостное Агентство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1.9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Телевидение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12.7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Радио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6.2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Интернет 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4.8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Пресс- служба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3.3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Другая газета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2.4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другое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7.7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348" name="Rectangle 1"/>
          <p:cNvSpPr>
            <a:spLocks noChangeArrowheads="1"/>
          </p:cNvSpPr>
          <p:nvPr/>
        </p:nvSpPr>
        <p:spPr bwMode="auto">
          <a:xfrm>
            <a:off x="1547813" y="2135188"/>
            <a:ext cx="3167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b="1">
                <a:cs typeface="Times New Roman" pitchFamily="18" charset="0"/>
              </a:rPr>
              <a:t> </a:t>
            </a:r>
            <a:endParaRPr lang="en-GB"/>
          </a:p>
        </p:txBody>
      </p:sp>
      <p:sp>
        <p:nvSpPr>
          <p:cNvPr id="983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ru-RU" sz="4000" smtClean="0">
                <a:latin typeface="Arial" charset="0"/>
              </a:rPr>
              <a:t>Выборка:</a:t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latin typeface="Arial" charset="0"/>
              </a:rPr>
              <a:t>800 респондентов</a:t>
            </a:r>
            <a:endParaRPr lang="en-US" sz="4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108BF-6AAA-44D8-A9B8-1F0E82A1E1FC}" type="slidenum">
              <a:rPr lang="fi-FI"/>
              <a:pPr>
                <a:defRPr/>
              </a:pPr>
              <a:t>8</a:t>
            </a:fld>
            <a:endParaRPr lang="fi-FI"/>
          </a:p>
        </p:txBody>
      </p:sp>
      <p:sp>
        <p:nvSpPr>
          <p:cNvPr id="993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Возраст</a:t>
            </a:r>
            <a:endParaRPr lang="en-US" smtClean="0"/>
          </a:p>
        </p:txBody>
      </p:sp>
      <p:pic>
        <p:nvPicPr>
          <p:cNvPr id="99331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09738"/>
            <a:ext cx="8229600" cy="430688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890ACD9-8873-4A23-8BCE-626D5F860CB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03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/>
              <a:t>Возраст по фактору  урбанизации</a:t>
            </a:r>
            <a:endParaRPr lang="en-US" sz="4000" smtClean="0"/>
          </a:p>
        </p:txBody>
      </p:sp>
      <p:graphicFrame>
        <p:nvGraphicFramePr>
          <p:cNvPr id="101418" name="Group 42"/>
          <p:cNvGraphicFramePr>
            <a:graphicFrameLocks noGrp="1"/>
          </p:cNvGraphicFramePr>
          <p:nvPr>
            <p:ph idx="4294967295"/>
          </p:nvPr>
        </p:nvGraphicFramePr>
        <p:xfrm>
          <a:off x="250825" y="1484313"/>
          <a:ext cx="7634288" cy="5464493"/>
        </p:xfrm>
        <a:graphic>
          <a:graphicData uri="http://schemas.openxmlformats.org/drawingml/2006/table">
            <a:tbl>
              <a:tblPr/>
              <a:tblGrid>
                <a:gridCol w="2024063"/>
                <a:gridCol w="1411287"/>
                <a:gridCol w="1908175"/>
                <a:gridCol w="1336675"/>
                <a:gridCol w="954088"/>
              </a:tblGrid>
              <a:tr h="1930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Возраст (%)</a:t>
                      </a:r>
                      <a:r>
                        <a:rPr kumimoji="0" lang="fi-FI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Большой город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Средний город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Малый город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Всего</a:t>
                      </a:r>
                      <a:endParaRPr kumimoji="0" lang="fi-FI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49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До </a:t>
                      </a: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30  </a:t>
                      </a: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52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30-39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40-49</a:t>
                      </a: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50-59 </a:t>
                      </a:r>
                    </a:p>
                  </a:txBody>
                  <a:tcPr marL="59055" marR="590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9055" marR="5905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5320</TotalTime>
  <Words>1677</Words>
  <Application>Microsoft Macintosh PowerPoint</Application>
  <PresentationFormat>Näytössä katseltava diaesitys (4:3)</PresentationFormat>
  <Paragraphs>604</Paragraphs>
  <Slides>34</Slides>
  <Notes>5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2</vt:i4>
      </vt:variant>
      <vt:variant>
        <vt:lpstr>Dian otsikot</vt:lpstr>
      </vt:variant>
      <vt:variant>
        <vt:i4>34</vt:i4>
      </vt:variant>
    </vt:vector>
  </HeadingPairs>
  <TitlesOfParts>
    <vt:vector size="37" baseType="lpstr">
      <vt:lpstr>Office Theme</vt:lpstr>
      <vt:lpstr>Excel.Chart.8</vt:lpstr>
      <vt:lpstr>Excel.Sheet.8</vt:lpstr>
      <vt:lpstr>Расходящиеся журналистские миры:  метрополия и малые города России  </vt:lpstr>
      <vt:lpstr>Вопросы исследования  </vt:lpstr>
      <vt:lpstr>Гипотезы</vt:lpstr>
      <vt:lpstr>Метод исследования</vt:lpstr>
      <vt:lpstr>Респонденты</vt:lpstr>
      <vt:lpstr>Регионы </vt:lpstr>
      <vt:lpstr>Выборка: 800 респондентов</vt:lpstr>
      <vt:lpstr>Возраст</vt:lpstr>
      <vt:lpstr>Возраст по фактору  урбанизации</vt:lpstr>
      <vt:lpstr>PowerPoint-esitys</vt:lpstr>
      <vt:lpstr>Гендер </vt:lpstr>
      <vt:lpstr>Образование</vt:lpstr>
      <vt:lpstr>Тип медиа</vt:lpstr>
      <vt:lpstr>PowerPoint-esitys</vt:lpstr>
      <vt:lpstr>Зарплата в 2008</vt:lpstr>
      <vt:lpstr>Почему в журнализм? (%)</vt:lpstr>
      <vt:lpstr>PowerPoint-esitys</vt:lpstr>
      <vt:lpstr>PowerPoint-esitys</vt:lpstr>
      <vt:lpstr>Ограничения в работе журналистов:  Местные власти</vt:lpstr>
      <vt:lpstr>Ограничения в работе журналистов:  Начальство</vt:lpstr>
      <vt:lpstr> Ограничения в работе журналистов: рекламодатель </vt:lpstr>
      <vt:lpstr>Ограничения в работе журналистов: этика </vt:lpstr>
      <vt:lpstr>PowerPoint-esitys</vt:lpstr>
      <vt:lpstr>PowerPoint-esitys</vt:lpstr>
      <vt:lpstr>Журналисты малых городов:  профессиональная структура</vt:lpstr>
      <vt:lpstr>Тренды профессиональной структуры обратные к обще-национальным    </vt:lpstr>
      <vt:lpstr>Журналисты малых городов: условия работы </vt:lpstr>
      <vt:lpstr>Журналисты малых городов: профессиональные ценности</vt:lpstr>
      <vt:lpstr>Этика </vt:lpstr>
      <vt:lpstr>Разделенные контексты:  большой город</vt:lpstr>
      <vt:lpstr>Разделенные контексты:  малый город</vt:lpstr>
      <vt:lpstr>Разделенные контексты</vt:lpstr>
      <vt:lpstr>Отвечая на гипотезу  Подавленные или нет?   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Ulther</dc:creator>
  <cp:lastModifiedBy>Antti Sandholm</cp:lastModifiedBy>
  <cp:revision>270</cp:revision>
  <dcterms:created xsi:type="dcterms:W3CDTF">2010-06-01T05:45:44Z</dcterms:created>
  <dcterms:modified xsi:type="dcterms:W3CDTF">2012-09-19T19:34:23Z</dcterms:modified>
</cp:coreProperties>
</file>