
<file path=[Content_Types].xml><?xml version="1.0" encoding="utf-8"?>
<Types xmlns="http://schemas.openxmlformats.org/package/2006/content-types">
  <Default Extension="xml" ContentType="application/xml"/>
  <Default Extension="jpeg" ContentType="image/jpeg"/>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handoutMasterIdLst>
    <p:handoutMasterId r:id="rId50"/>
  </p:handoutMasterIdLst>
  <p:sldIdLst>
    <p:sldId id="266" r:id="rId2"/>
    <p:sldId id="304" r:id="rId3"/>
    <p:sldId id="338" r:id="rId4"/>
    <p:sldId id="305" r:id="rId5"/>
    <p:sldId id="306" r:id="rId6"/>
    <p:sldId id="307" r:id="rId7"/>
    <p:sldId id="308" r:id="rId8"/>
    <p:sldId id="310" r:id="rId9"/>
    <p:sldId id="309" r:id="rId10"/>
    <p:sldId id="337" r:id="rId11"/>
    <p:sldId id="312" r:id="rId12"/>
    <p:sldId id="313" r:id="rId13"/>
    <p:sldId id="314" r:id="rId14"/>
    <p:sldId id="315" r:id="rId15"/>
    <p:sldId id="316" r:id="rId16"/>
    <p:sldId id="318" r:id="rId17"/>
    <p:sldId id="317" r:id="rId18"/>
    <p:sldId id="319" r:id="rId19"/>
    <p:sldId id="320" r:id="rId20"/>
    <p:sldId id="286" r:id="rId21"/>
    <p:sldId id="287" r:id="rId22"/>
    <p:sldId id="339" r:id="rId23"/>
    <p:sldId id="311" r:id="rId24"/>
    <p:sldId id="321" r:id="rId25"/>
    <p:sldId id="288" r:id="rId26"/>
    <p:sldId id="328" r:id="rId27"/>
    <p:sldId id="329" r:id="rId28"/>
    <p:sldId id="289" r:id="rId29"/>
    <p:sldId id="330" r:id="rId30"/>
    <p:sldId id="331" r:id="rId31"/>
    <p:sldId id="303" r:id="rId32"/>
    <p:sldId id="332" r:id="rId33"/>
    <p:sldId id="333" r:id="rId34"/>
    <p:sldId id="334" r:id="rId35"/>
    <p:sldId id="335" r:id="rId36"/>
    <p:sldId id="336" r:id="rId37"/>
    <p:sldId id="344" r:id="rId38"/>
    <p:sldId id="322" r:id="rId39"/>
    <p:sldId id="323" r:id="rId40"/>
    <p:sldId id="324" r:id="rId41"/>
    <p:sldId id="325" r:id="rId42"/>
    <p:sldId id="326" r:id="rId43"/>
    <p:sldId id="341" r:id="rId44"/>
    <p:sldId id="327" r:id="rId45"/>
    <p:sldId id="343" r:id="rId46"/>
    <p:sldId id="340" r:id="rId47"/>
    <p:sldId id="342" r:id="rId48"/>
  </p:sldIdLst>
  <p:sldSz cx="9144000" cy="6858000" type="screen4x3"/>
  <p:notesSz cx="6858000" cy="9144000"/>
  <p:defaultTextStyle>
    <a:defPPr>
      <a:defRPr lang="fi-F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45" autoAdjust="0"/>
  </p:normalViewPr>
  <p:slideViewPr>
    <p:cSldViewPr>
      <p:cViewPr varScale="1">
        <p:scale>
          <a:sx n="78" d="100"/>
          <a:sy n="78" d="100"/>
        </p:scale>
        <p:origin x="-1184"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handoutMaster" Target="handoutMasters/handoutMaster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notesMaster" Target="notesMasters/notesMaster1.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35" Type="http://schemas.openxmlformats.org/officeDocument/2006/relationships/slide" Target="slides/slide34.xml"/><Relationship Id="rId51" Type="http://schemas.openxmlformats.org/officeDocument/2006/relationships/printerSettings" Target="printerSettings/printerSettings1.bin"/><Relationship Id="rId55" Type="http://schemas.openxmlformats.org/officeDocument/2006/relationships/tableStyles" Target="tableStyles.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presProps" Target="presProps.xml"/><Relationship Id="rId54" Type="http://schemas.openxmlformats.org/officeDocument/2006/relationships/theme" Target="theme/theme1.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53" Type="http://schemas.openxmlformats.org/officeDocument/2006/relationships/viewProps" Target="viewProp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73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AC997F78-4A47-4458-8CA0-37DBEB575F65}" type="datetimeFigureOut">
              <a:rPr lang="en-US"/>
              <a:pPr>
                <a:defRPr/>
              </a:pPr>
              <a:t>19.9.2012</a:t>
            </a:fld>
            <a:endParaRPr lang="en-US"/>
          </a:p>
        </p:txBody>
      </p:sp>
      <p:sp>
        <p:nvSpPr>
          <p:cNvPr id="573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73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3396AEE-6D4A-4AD8-B0AE-5B62378458C2}" type="slidenum">
              <a:rPr lang="en-US"/>
              <a:pPr>
                <a:defRPr/>
              </a:pPr>
              <a:t>‹#›</a:t>
            </a:fld>
            <a:endParaRPr lang="en-US"/>
          </a:p>
        </p:txBody>
      </p:sp>
    </p:spTree>
    <p:extLst>
      <p:ext uri="{BB962C8B-B14F-4D97-AF65-F5344CB8AC3E}">
        <p14:creationId xmlns:p14="http://schemas.microsoft.com/office/powerpoint/2010/main" val="3591467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DEEAFBD-9A18-4D17-BCAD-F15E0B454EA8}" type="datetimeFigureOut">
              <a:rPr lang="fi-FI"/>
              <a:pPr>
                <a:defRPr/>
              </a:pPr>
              <a:t>19.9.2012</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1538139-7527-40F7-9809-05E3262B9421}" type="slidenum">
              <a:rPr lang="fi-FI"/>
              <a:pPr>
                <a:defRPr/>
              </a:pPr>
              <a:t>‹#›</a:t>
            </a:fld>
            <a:endParaRPr lang="fi-FI"/>
          </a:p>
        </p:txBody>
      </p:sp>
    </p:spTree>
    <p:extLst>
      <p:ext uri="{BB962C8B-B14F-4D97-AF65-F5344CB8AC3E}">
        <p14:creationId xmlns:p14="http://schemas.microsoft.com/office/powerpoint/2010/main" val="29562398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lvl1pPr>
              <a:defRPr/>
            </a:lvl1pPr>
          </a:lstStyle>
          <a:p>
            <a:pPr>
              <a:defRPr/>
            </a:pPr>
            <a:fld id="{5FE4289A-7178-46A6-962F-F0BAB820FD69}" type="datetime1">
              <a:rPr lang="fi-FI"/>
              <a:pPr>
                <a:defRPr/>
              </a:pPr>
              <a:t>19.9.2012</a:t>
            </a:fld>
            <a:endParaRPr lang="fi-FI"/>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B17C83-09BF-47C7-9ED7-E21AF792F288}" type="slidenum">
              <a:rPr lang="fi-FI"/>
              <a:pPr>
                <a:defRPr/>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pPr>
              <a:defRPr/>
            </a:pPr>
            <a:fld id="{7BCCB5B4-B651-44FA-BD7B-E143DFAB5C0A}" type="datetime1">
              <a:rPr lang="fi-FI"/>
              <a:pPr>
                <a:defRPr/>
              </a:pPr>
              <a:t>19.9.2012</a:t>
            </a:fld>
            <a:endParaRPr lang="fi-FI"/>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9869D6-B563-43CE-95A5-95153B826D3C}" type="slidenum">
              <a:rPr lang="fi-FI"/>
              <a:pPr>
                <a:defRPr/>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pPr>
              <a:defRPr/>
            </a:pPr>
            <a:fld id="{29209977-0B18-4C4A-A17D-0359E642DC4F}" type="datetime1">
              <a:rPr lang="fi-FI"/>
              <a:pPr>
                <a:defRPr/>
              </a:pPr>
              <a:t>19.9.2012</a:t>
            </a:fld>
            <a:endParaRPr lang="fi-FI"/>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53D03A-126D-4FF7-9BE4-71391E09A5E1}" type="slidenum">
              <a:rPr lang="fi-FI"/>
              <a:pPr>
                <a:defRPr/>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pPr>
              <a:defRPr/>
            </a:pPr>
            <a:fld id="{54BB4BF8-DD18-48D6-8264-3DECFAD2D272}" type="datetime1">
              <a:rPr lang="fi-FI"/>
              <a:pPr>
                <a:defRPr/>
              </a:pPr>
              <a:t>19.9.2012</a:t>
            </a:fld>
            <a:endParaRPr lang="fi-FI"/>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87059D-F7A6-4A88-85A0-4F9FDBAD5FCB}" type="slidenum">
              <a:rPr lang="fi-FI"/>
              <a:pPr>
                <a:defRPr/>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FEA8E0E-D048-4DF4-B922-205312F8ED54}" type="datetime1">
              <a:rPr lang="fi-FI"/>
              <a:pPr>
                <a:defRPr/>
              </a:pPr>
              <a:t>19.9.2012</a:t>
            </a:fld>
            <a:endParaRPr lang="fi-FI"/>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C0225E-AC3A-440E-ACA8-19D37E0E0850}" type="slidenum">
              <a:rPr lang="fi-FI"/>
              <a:pPr>
                <a:defRPr/>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3"/>
          <p:cNvSpPr>
            <a:spLocks noGrp="1"/>
          </p:cNvSpPr>
          <p:nvPr>
            <p:ph type="dt" sz="half" idx="10"/>
          </p:nvPr>
        </p:nvSpPr>
        <p:spPr/>
        <p:txBody>
          <a:bodyPr/>
          <a:lstStyle>
            <a:lvl1pPr>
              <a:defRPr/>
            </a:lvl1pPr>
          </a:lstStyle>
          <a:p>
            <a:pPr>
              <a:defRPr/>
            </a:pPr>
            <a:fld id="{861107AD-7BB8-4B16-8A0F-AD270D9B1203}" type="datetime1">
              <a:rPr lang="fi-FI"/>
              <a:pPr>
                <a:defRPr/>
              </a:pPr>
              <a:t>19.9.2012</a:t>
            </a:fld>
            <a:endParaRPr lang="fi-FI"/>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24B619-E0A5-430A-9D2A-6BE3AC15EAC0}" type="slidenum">
              <a:rPr lang="fi-FI"/>
              <a:pPr>
                <a:defRPr/>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3"/>
          <p:cNvSpPr>
            <a:spLocks noGrp="1"/>
          </p:cNvSpPr>
          <p:nvPr>
            <p:ph type="dt" sz="half" idx="10"/>
          </p:nvPr>
        </p:nvSpPr>
        <p:spPr/>
        <p:txBody>
          <a:bodyPr/>
          <a:lstStyle>
            <a:lvl1pPr>
              <a:defRPr/>
            </a:lvl1pPr>
          </a:lstStyle>
          <a:p>
            <a:pPr>
              <a:defRPr/>
            </a:pPr>
            <a:fld id="{A2EBC586-8B23-4D58-9C6F-F21B8564D12D}" type="datetime1">
              <a:rPr lang="fi-FI"/>
              <a:pPr>
                <a:defRPr/>
              </a:pPr>
              <a:t>19.9.2012</a:t>
            </a:fld>
            <a:endParaRPr lang="fi-FI"/>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4ED05AA-FC52-4973-B4E4-A8DFF8212059}" type="slidenum">
              <a:rPr lang="fi-FI"/>
              <a:pPr>
                <a:defRPr/>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3"/>
          <p:cNvSpPr>
            <a:spLocks noGrp="1"/>
          </p:cNvSpPr>
          <p:nvPr>
            <p:ph type="dt" sz="half" idx="10"/>
          </p:nvPr>
        </p:nvSpPr>
        <p:spPr/>
        <p:txBody>
          <a:bodyPr/>
          <a:lstStyle>
            <a:lvl1pPr>
              <a:defRPr/>
            </a:lvl1pPr>
          </a:lstStyle>
          <a:p>
            <a:pPr>
              <a:defRPr/>
            </a:pPr>
            <a:fld id="{E62D699F-1B65-4FE5-9E30-A9405B2F7F84}" type="datetime1">
              <a:rPr lang="fi-FI"/>
              <a:pPr>
                <a:defRPr/>
              </a:pPr>
              <a:t>19.9.2012</a:t>
            </a:fld>
            <a:endParaRPr lang="fi-FI"/>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30ECAF5-97AD-4A88-821F-D554EB6BEAA8}" type="slidenum">
              <a:rPr lang="fi-FI"/>
              <a:pPr>
                <a:defRPr/>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A13D39-A38A-427E-81CD-4C1A0781D708}" type="datetime1">
              <a:rPr lang="fi-FI"/>
              <a:pPr>
                <a:defRPr/>
              </a:pPr>
              <a:t>19.9.2012</a:t>
            </a:fld>
            <a:endParaRPr lang="fi-FI"/>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F221F03-BF2B-4E76-9E17-69DF86DFF7C6}" type="slidenum">
              <a:rPr lang="fi-FI"/>
              <a:pPr>
                <a:defRPr/>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C1FB38-AFD1-4D8E-8D42-F6BC83EABCF2}" type="datetime1">
              <a:rPr lang="fi-FI"/>
              <a:pPr>
                <a:defRPr/>
              </a:pPr>
              <a:t>19.9.2012</a:t>
            </a:fld>
            <a:endParaRPr lang="fi-FI"/>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F430E2-2937-4396-B365-CC2F7141ACA5}" type="slidenum">
              <a:rPr lang="fi-FI"/>
              <a:pPr>
                <a:defRPr/>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FFF784-3E8F-419F-BDE6-47003A319A7E}" type="datetime1">
              <a:rPr lang="fi-FI"/>
              <a:pPr>
                <a:defRPr/>
              </a:pPr>
              <a:t>19.9.2012</a:t>
            </a:fld>
            <a:endParaRPr lang="fi-FI"/>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4E22FE-AAD4-4C22-8759-125DBD90850C}" type="slidenum">
              <a:rPr lang="fi-FI"/>
              <a:pPr>
                <a:defRPr/>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i-FI"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5CA1C3F-6C52-469F-B8DA-1E420C6AB74D}" type="datetime1">
              <a:rPr lang="fi-FI"/>
              <a:pPr>
                <a:defRPr/>
              </a:pPr>
              <a:t>19.9.2012</a:t>
            </a:fld>
            <a:endParaRPr lang="fi-FI"/>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A06FD6B-E00C-4B38-8EA6-0B563FF92020}"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www.karta-smi.ru/681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online812.ru/"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pPr eaLnBrk="1" hangingPunct="1"/>
            <a:r>
              <a:rPr lang="fi-FI" sz="3200" b="1" smtClean="0">
                <a:latin typeface="David"/>
                <a:ea typeface="David"/>
                <a:cs typeface="David"/>
              </a:rPr>
              <a:t>Quality Press in Russia:</a:t>
            </a:r>
            <a:r>
              <a:rPr lang="fi-FI" sz="2800" smtClean="0">
                <a:latin typeface="David"/>
                <a:ea typeface="David"/>
                <a:cs typeface="David"/>
              </a:rPr>
              <a:t> </a:t>
            </a:r>
            <a:br>
              <a:rPr lang="fi-FI" sz="2800" smtClean="0">
                <a:latin typeface="David"/>
                <a:ea typeface="David"/>
                <a:cs typeface="David"/>
              </a:rPr>
            </a:br>
            <a:r>
              <a:rPr lang="fi-FI" sz="2800" smtClean="0">
                <a:latin typeface="David"/>
                <a:ea typeface="David"/>
                <a:cs typeface="David"/>
              </a:rPr>
              <a:t/>
            </a:r>
            <a:br>
              <a:rPr lang="fi-FI" sz="2800" smtClean="0">
                <a:latin typeface="David"/>
                <a:ea typeface="David"/>
                <a:cs typeface="David"/>
              </a:rPr>
            </a:br>
            <a:r>
              <a:rPr lang="fi-FI" sz="2400" b="1" smtClean="0">
                <a:latin typeface="David"/>
                <a:ea typeface="David"/>
                <a:cs typeface="David"/>
              </a:rPr>
              <a:t>Between Image resource and Professional passion</a:t>
            </a:r>
            <a:br>
              <a:rPr lang="fi-FI" sz="2400" b="1" smtClean="0">
                <a:latin typeface="David"/>
                <a:ea typeface="David"/>
                <a:cs typeface="David"/>
              </a:rPr>
            </a:br>
            <a:r>
              <a:rPr lang="fi-FI" sz="2400" b="1" smtClean="0">
                <a:latin typeface="David"/>
                <a:ea typeface="David"/>
                <a:cs typeface="David"/>
              </a:rPr>
              <a:t/>
            </a:r>
            <a:br>
              <a:rPr lang="fi-FI" sz="2400" b="1" smtClean="0">
                <a:latin typeface="David"/>
                <a:ea typeface="David"/>
                <a:cs typeface="David"/>
              </a:rPr>
            </a:br>
            <a:r>
              <a:rPr lang="fi-FI" sz="3200" b="1" i="1" smtClean="0">
                <a:latin typeface="David"/>
                <a:ea typeface="David"/>
                <a:cs typeface="David"/>
              </a:rPr>
              <a:t>Gorod Peterburgskyi zhurnal</a:t>
            </a:r>
            <a:r>
              <a:rPr lang="fi-FI" sz="2800" smtClean="0">
                <a:latin typeface="David"/>
                <a:ea typeface="David"/>
                <a:cs typeface="David"/>
              </a:rPr>
              <a:t> </a:t>
            </a:r>
            <a:endParaRPr lang="fi-FI" sz="4000" smtClean="0">
              <a:latin typeface="David"/>
              <a:ea typeface="David"/>
              <a:cs typeface="David"/>
            </a:endParaRPr>
          </a:p>
        </p:txBody>
      </p:sp>
      <p:sp>
        <p:nvSpPr>
          <p:cNvPr id="15362" name="Subtitle 2"/>
          <p:cNvSpPr>
            <a:spLocks noGrp="1"/>
          </p:cNvSpPr>
          <p:nvPr>
            <p:ph type="subTitle" idx="1"/>
          </p:nvPr>
        </p:nvSpPr>
        <p:spPr/>
        <p:txBody>
          <a:bodyPr/>
          <a:lstStyle/>
          <a:p>
            <a:pPr eaLnBrk="1" hangingPunct="1"/>
            <a:endParaRPr lang="fi-FI" sz="2000" smtClean="0">
              <a:solidFill>
                <a:srgbClr val="898989"/>
              </a:solidFill>
              <a:latin typeface="David"/>
              <a:ea typeface="David"/>
              <a:cs typeface="David"/>
            </a:endParaRPr>
          </a:p>
          <a:p>
            <a:pPr eaLnBrk="1" hangingPunct="1"/>
            <a:r>
              <a:rPr lang="fi-FI" sz="2000" smtClean="0">
                <a:solidFill>
                  <a:srgbClr val="898989"/>
                </a:solidFill>
                <a:latin typeface="David"/>
                <a:ea typeface="David"/>
                <a:cs typeface="David"/>
              </a:rPr>
              <a:t>Svetlana Pasti, University of Tampere</a:t>
            </a:r>
          </a:p>
          <a:p>
            <a:pPr eaLnBrk="1" hangingPunct="1"/>
            <a:r>
              <a:rPr lang="fi-FI" sz="2400" smtClean="0">
                <a:solidFill>
                  <a:srgbClr val="898989"/>
                </a:solidFill>
                <a:latin typeface="David"/>
                <a:ea typeface="David"/>
                <a:cs typeface="David"/>
              </a:rPr>
              <a:t>September 30, 2010 MSU, Moscow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B0367F6-7FC2-43E9-8867-90A65B75D739}" type="slidenum">
              <a:rPr lang="fi-FI"/>
              <a:pPr>
                <a:defRPr/>
              </a:pPr>
              <a:t>10</a:t>
            </a:fld>
            <a:endParaRPr lang="fi-FI"/>
          </a:p>
        </p:txBody>
      </p:sp>
      <p:sp>
        <p:nvSpPr>
          <p:cNvPr id="24578" name="Rectangle 2"/>
          <p:cNvSpPr>
            <a:spLocks noGrp="1"/>
          </p:cNvSpPr>
          <p:nvPr>
            <p:ph type="title"/>
          </p:nvPr>
        </p:nvSpPr>
        <p:spPr/>
        <p:txBody>
          <a:bodyPr/>
          <a:lstStyle/>
          <a:p>
            <a:r>
              <a:rPr lang="en-US" smtClean="0"/>
              <a:t>Quality Press</a:t>
            </a:r>
          </a:p>
        </p:txBody>
      </p:sp>
      <p:sp>
        <p:nvSpPr>
          <p:cNvPr id="24579" name="Rectangle 3"/>
          <p:cNvSpPr>
            <a:spLocks noGrp="1"/>
          </p:cNvSpPr>
          <p:nvPr>
            <p:ph type="body" idx="1"/>
          </p:nvPr>
        </p:nvSpPr>
        <p:spPr/>
        <p:txBody>
          <a:bodyPr/>
          <a:lstStyle/>
          <a:p>
            <a:r>
              <a:rPr lang="en-US" i="1" smtClean="0"/>
              <a:t>McQuail’s</a:t>
            </a:r>
            <a:r>
              <a:rPr lang="en-US" smtClean="0"/>
              <a:t> </a:t>
            </a:r>
            <a:r>
              <a:rPr lang="en-US" i="1" smtClean="0"/>
              <a:t>Mass Communication Theory</a:t>
            </a:r>
            <a:r>
              <a:rPr lang="en-US" smtClean="0"/>
              <a:t> (McQuail 2010, 30): </a:t>
            </a:r>
          </a:p>
          <a:p>
            <a:r>
              <a:rPr lang="en-US" smtClean="0"/>
              <a:t>Quality press had its origins in “the prestige press” - of the late-nineteenth-century bourgeois newspaper “that contributed much to our modern understanding of what a newspaper is or should be”. </a:t>
            </a:r>
          </a:p>
          <a:p>
            <a:r>
              <a:rPr lang="en-US" smtClean="0"/>
              <a:t>Its fundamental principles were followings: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95635FCD-EE46-416C-B743-560FD8904B67}" type="slidenum">
              <a:rPr lang="fi-FI"/>
              <a:pPr>
                <a:defRPr/>
              </a:pPr>
              <a:t>11</a:t>
            </a:fld>
            <a:endParaRPr lang="fi-FI"/>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1A154FD-26FF-458A-96BF-B0FD9AF28CCA}" type="slidenum">
              <a:rPr lang="fi-FI" sz="1200">
                <a:solidFill>
                  <a:schemeClr val="tx1">
                    <a:tint val="75000"/>
                  </a:schemeClr>
                </a:solidFill>
                <a:latin typeface="+mn-lt"/>
              </a:rPr>
              <a:pPr algn="r" fontAlgn="auto">
                <a:spcBef>
                  <a:spcPts val="0"/>
                </a:spcBef>
                <a:spcAft>
                  <a:spcPts val="0"/>
                </a:spcAft>
                <a:defRPr/>
              </a:pPr>
              <a:t>11</a:t>
            </a:fld>
            <a:endParaRPr lang="fi-FI" sz="1200">
              <a:solidFill>
                <a:schemeClr val="tx1">
                  <a:tint val="75000"/>
                </a:schemeClr>
              </a:solidFill>
              <a:latin typeface="+mn-lt"/>
            </a:endParaRPr>
          </a:p>
        </p:txBody>
      </p:sp>
      <p:sp>
        <p:nvSpPr>
          <p:cNvPr id="25603" name="Rectangle 2"/>
          <p:cNvSpPr>
            <a:spLocks noGrp="1"/>
          </p:cNvSpPr>
          <p:nvPr>
            <p:ph type="title"/>
          </p:nvPr>
        </p:nvSpPr>
        <p:spPr/>
        <p:txBody>
          <a:bodyPr/>
          <a:lstStyle/>
          <a:p>
            <a:r>
              <a:rPr lang="en-US" smtClean="0"/>
              <a:t>Quality Press</a:t>
            </a:r>
          </a:p>
        </p:txBody>
      </p:sp>
      <p:sp>
        <p:nvSpPr>
          <p:cNvPr id="25604" name="Rectangle 3"/>
          <p:cNvSpPr>
            <a:spLocks noGrp="1"/>
          </p:cNvSpPr>
          <p:nvPr>
            <p:ph type="body" idx="1"/>
          </p:nvPr>
        </p:nvSpPr>
        <p:spPr/>
        <p:txBody>
          <a:bodyPr/>
          <a:lstStyle/>
          <a:p>
            <a:pPr>
              <a:lnSpc>
                <a:spcPct val="80000"/>
              </a:lnSpc>
            </a:pPr>
            <a:r>
              <a:rPr lang="en-US" sz="2400" smtClean="0"/>
              <a:t>…was independent from the state and from vested interests</a:t>
            </a:r>
          </a:p>
          <a:p>
            <a:pPr>
              <a:lnSpc>
                <a:spcPct val="80000"/>
              </a:lnSpc>
            </a:pPr>
            <a:r>
              <a:rPr lang="en-US" sz="2400" smtClean="0"/>
              <a:t>was recognized as a major institution of political and social life (especially as a self-appointed former of opinion and voice of the ‘national interest’) </a:t>
            </a:r>
          </a:p>
          <a:p>
            <a:pPr>
              <a:lnSpc>
                <a:spcPct val="80000"/>
              </a:lnSpc>
            </a:pPr>
            <a:r>
              <a:rPr lang="en-US" sz="2400" smtClean="0"/>
              <a:t>it tended to show a highly developed sense of social and ethical responsibility (in practice fundamentally conformist) </a:t>
            </a:r>
          </a:p>
          <a:p>
            <a:pPr>
              <a:lnSpc>
                <a:spcPct val="80000"/>
              </a:lnSpc>
            </a:pPr>
            <a:r>
              <a:rPr lang="en-US" sz="2400" smtClean="0"/>
              <a:t>it fostered the rise of a journalistic profession dedicated to the objective reporting of events. … </a:t>
            </a:r>
          </a:p>
          <a:p>
            <a:pPr>
              <a:lnSpc>
                <a:spcPct val="80000"/>
              </a:lnSpc>
            </a:pPr>
            <a:r>
              <a:rPr lang="en-US" sz="2400" smtClean="0"/>
              <a:t>…what is ‘quality’ newspaper still reflect the professional ideals of the prestige press and provide the basis for criticism of newspapers which deviate from the ideal by being either too partisan or too ‘sensational’, or just too ‘commercial’ (McQuail 2010,30)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21F7398-BD44-43C5-A37D-3F7BF23C1298}" type="slidenum">
              <a:rPr lang="fi-FI"/>
              <a:pPr>
                <a:defRPr/>
              </a:pPr>
              <a:t>12</a:t>
            </a:fld>
            <a:endParaRPr lang="fi-FI"/>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B183B71-5FF2-4282-B7AF-B54C5D1E90B8}" type="slidenum">
              <a:rPr lang="fi-FI" sz="1200">
                <a:solidFill>
                  <a:schemeClr val="tx1">
                    <a:tint val="75000"/>
                  </a:schemeClr>
                </a:solidFill>
                <a:latin typeface="+mn-lt"/>
              </a:rPr>
              <a:pPr algn="r" fontAlgn="auto">
                <a:spcBef>
                  <a:spcPts val="0"/>
                </a:spcBef>
                <a:spcAft>
                  <a:spcPts val="0"/>
                </a:spcAft>
                <a:defRPr/>
              </a:pPr>
              <a:t>12</a:t>
            </a:fld>
            <a:endParaRPr lang="fi-FI" sz="1200">
              <a:solidFill>
                <a:schemeClr val="tx1">
                  <a:tint val="75000"/>
                </a:schemeClr>
              </a:solidFill>
              <a:latin typeface="+mn-lt"/>
            </a:endParaRPr>
          </a:p>
        </p:txBody>
      </p:sp>
      <p:sp>
        <p:nvSpPr>
          <p:cNvPr id="26627" name="Rectangle 2"/>
          <p:cNvSpPr>
            <a:spLocks noGrp="1"/>
          </p:cNvSpPr>
          <p:nvPr>
            <p:ph type="title"/>
          </p:nvPr>
        </p:nvSpPr>
        <p:spPr/>
        <p:txBody>
          <a:bodyPr/>
          <a:lstStyle/>
          <a:p>
            <a:r>
              <a:rPr lang="en-US" sz="4000" smtClean="0"/>
              <a:t>Quality Press: </a:t>
            </a:r>
            <a:br>
              <a:rPr lang="en-US" sz="4000" smtClean="0"/>
            </a:br>
            <a:r>
              <a:rPr lang="en-US" sz="4000" smtClean="0"/>
              <a:t>Post-communist countries </a:t>
            </a:r>
          </a:p>
        </p:txBody>
      </p:sp>
      <p:sp>
        <p:nvSpPr>
          <p:cNvPr id="26628" name="Rectangle 3"/>
          <p:cNvSpPr>
            <a:spLocks noGrp="1"/>
          </p:cNvSpPr>
          <p:nvPr>
            <p:ph type="body" idx="1"/>
          </p:nvPr>
        </p:nvSpPr>
        <p:spPr/>
        <p:txBody>
          <a:bodyPr/>
          <a:lstStyle/>
          <a:p>
            <a:r>
              <a:rPr lang="en-US" smtClean="0"/>
              <a:t>“democratic spirit and political rationality, in-depth debate, analyticity and high journalistic culture” (Spassov 2004, 9)</a:t>
            </a:r>
          </a:p>
          <a:p>
            <a:r>
              <a:rPr lang="en-US" smtClean="0"/>
              <a:t>a key factor in qualitative change of the public sphere in the context of the new political reality after the collapse of communism and their integration in the European Union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03C906C9-0CEC-4C08-9AF8-2D0B8019740E}" type="slidenum">
              <a:rPr lang="fi-FI"/>
              <a:pPr>
                <a:defRPr/>
              </a:pPr>
              <a:t>13</a:t>
            </a:fld>
            <a:endParaRPr lang="fi-FI"/>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2BC16BE-A179-4CFB-B890-BFFBBD251930}" type="slidenum">
              <a:rPr lang="fi-FI" sz="1200">
                <a:solidFill>
                  <a:schemeClr val="tx1">
                    <a:tint val="75000"/>
                  </a:schemeClr>
                </a:solidFill>
                <a:latin typeface="+mn-lt"/>
              </a:rPr>
              <a:pPr algn="r" fontAlgn="auto">
                <a:spcBef>
                  <a:spcPts val="0"/>
                </a:spcBef>
                <a:spcAft>
                  <a:spcPts val="0"/>
                </a:spcAft>
                <a:defRPr/>
              </a:pPr>
              <a:t>13</a:t>
            </a:fld>
            <a:endParaRPr lang="fi-FI" sz="1200">
              <a:solidFill>
                <a:schemeClr val="tx1">
                  <a:tint val="75000"/>
                </a:schemeClr>
              </a:solidFill>
              <a:latin typeface="+mn-lt"/>
            </a:endParaRPr>
          </a:p>
        </p:txBody>
      </p:sp>
      <p:sp>
        <p:nvSpPr>
          <p:cNvPr id="27651" name="Rectangle 2"/>
          <p:cNvSpPr>
            <a:spLocks noGrp="1"/>
          </p:cNvSpPr>
          <p:nvPr>
            <p:ph type="title"/>
          </p:nvPr>
        </p:nvSpPr>
        <p:spPr/>
        <p:txBody>
          <a:bodyPr/>
          <a:lstStyle/>
          <a:p>
            <a:r>
              <a:rPr lang="en-US" sz="4000" smtClean="0"/>
              <a:t>Quality Press: </a:t>
            </a:r>
            <a:br>
              <a:rPr lang="en-US" sz="4000" smtClean="0"/>
            </a:br>
            <a:r>
              <a:rPr lang="en-US" sz="4000" smtClean="0"/>
              <a:t>Russia </a:t>
            </a:r>
          </a:p>
        </p:txBody>
      </p:sp>
      <p:sp>
        <p:nvSpPr>
          <p:cNvPr id="27652" name="Rectangle 3"/>
          <p:cNvSpPr>
            <a:spLocks noGrp="1"/>
          </p:cNvSpPr>
          <p:nvPr>
            <p:ph type="body" idx="1"/>
          </p:nvPr>
        </p:nvSpPr>
        <p:spPr/>
        <p:txBody>
          <a:bodyPr/>
          <a:lstStyle/>
          <a:p>
            <a:r>
              <a:rPr lang="en-US" smtClean="0"/>
              <a:t>Researchers: old normative approach</a:t>
            </a:r>
          </a:p>
          <a:p>
            <a:endParaRPr lang="en-US" smtClean="0"/>
          </a:p>
          <a:p>
            <a:r>
              <a:rPr lang="en-US" smtClean="0"/>
              <a:t>“Solid newspapers and magazines destined for educated readers and be related to the most serious and influential print media as distinct from tabloids aimed at mass audience” </a:t>
            </a:r>
            <a:r>
              <a:rPr lang="en-US" sz="2400" smtClean="0"/>
              <a:t>(Zemlyanova 1999, 78)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533CE59-48B9-4A3A-9439-E874C7A7AA00}" type="slidenum">
              <a:rPr lang="fi-FI"/>
              <a:pPr>
                <a:defRPr/>
              </a:pPr>
              <a:t>14</a:t>
            </a:fld>
            <a:endParaRPr lang="fi-FI"/>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29460AD-22FC-4ED7-8703-064605F12068}" type="slidenum">
              <a:rPr lang="fi-FI" sz="1200">
                <a:solidFill>
                  <a:schemeClr val="tx1">
                    <a:tint val="75000"/>
                  </a:schemeClr>
                </a:solidFill>
                <a:latin typeface="+mn-lt"/>
              </a:rPr>
              <a:pPr algn="r" fontAlgn="auto">
                <a:spcBef>
                  <a:spcPts val="0"/>
                </a:spcBef>
                <a:spcAft>
                  <a:spcPts val="0"/>
                </a:spcAft>
                <a:defRPr/>
              </a:pPr>
              <a:t>14</a:t>
            </a:fld>
            <a:endParaRPr lang="fi-FI" sz="1200">
              <a:solidFill>
                <a:schemeClr val="tx1">
                  <a:tint val="75000"/>
                </a:schemeClr>
              </a:solidFill>
              <a:latin typeface="+mn-lt"/>
            </a:endParaRPr>
          </a:p>
        </p:txBody>
      </p:sp>
      <p:sp>
        <p:nvSpPr>
          <p:cNvPr id="28675" name="Rectangle 2"/>
          <p:cNvSpPr>
            <a:spLocks noGrp="1"/>
          </p:cNvSpPr>
          <p:nvPr>
            <p:ph type="title"/>
          </p:nvPr>
        </p:nvSpPr>
        <p:spPr/>
        <p:txBody>
          <a:bodyPr/>
          <a:lstStyle/>
          <a:p>
            <a:r>
              <a:rPr lang="en-US" sz="4000" smtClean="0"/>
              <a:t>Quality Press:</a:t>
            </a:r>
            <a:br>
              <a:rPr lang="en-US" sz="4000" smtClean="0"/>
            </a:br>
            <a:r>
              <a:rPr lang="en-US" sz="4000" smtClean="0"/>
              <a:t> Russia </a:t>
            </a:r>
          </a:p>
        </p:txBody>
      </p:sp>
      <p:sp>
        <p:nvSpPr>
          <p:cNvPr id="28676" name="Rectangle 3"/>
          <p:cNvSpPr>
            <a:spLocks noGrp="1"/>
          </p:cNvSpPr>
          <p:nvPr>
            <p:ph type="body" idx="1"/>
          </p:nvPr>
        </p:nvSpPr>
        <p:spPr/>
        <p:txBody>
          <a:bodyPr/>
          <a:lstStyle/>
          <a:p>
            <a:r>
              <a:rPr lang="en-US" sz="2800" smtClean="0"/>
              <a:t>Professionals: Emphasis on the national traditions:</a:t>
            </a:r>
          </a:p>
          <a:p>
            <a:r>
              <a:rPr lang="en-US" sz="2800" smtClean="0"/>
              <a:t>‘The quality of writing’ - ability to use the thinnest nuances of Russian language, to play by intonations and to perfect the brilliant skill of a hint </a:t>
            </a:r>
          </a:p>
          <a:p>
            <a:pPr>
              <a:buFont typeface="Arial" charset="0"/>
              <a:buNone/>
            </a:pPr>
            <a:r>
              <a:rPr lang="en-US" sz="2000" smtClean="0"/>
              <a:t>(Gutiontov et. al 2008) </a:t>
            </a:r>
          </a:p>
          <a:p>
            <a:r>
              <a:rPr lang="en-US" sz="2800" smtClean="0"/>
              <a:t> Aesopian language – legacy and cultural capital from the national history of Russian journalism, its persisting intellectual resistance against total state censure during the Tsar’s rule and later the Soviet rule</a:t>
            </a:r>
          </a:p>
          <a:p>
            <a:endParaRPr lang="en-US" sz="2800" smtClean="0"/>
          </a:p>
          <a:p>
            <a:endParaRPr lang="en-US" sz="28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BA62BE56-9908-476D-8038-3F912502E57C}" type="slidenum">
              <a:rPr lang="fi-FI"/>
              <a:pPr>
                <a:defRPr/>
              </a:pPr>
              <a:t>15</a:t>
            </a:fld>
            <a:endParaRPr lang="fi-FI"/>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65EE3990-5310-41CD-A5E2-91545BE41604}" type="slidenum">
              <a:rPr lang="fi-FI" sz="1200">
                <a:solidFill>
                  <a:schemeClr val="tx1">
                    <a:tint val="75000"/>
                  </a:schemeClr>
                </a:solidFill>
                <a:latin typeface="+mn-lt"/>
              </a:rPr>
              <a:pPr algn="r" fontAlgn="auto">
                <a:spcBef>
                  <a:spcPts val="0"/>
                </a:spcBef>
                <a:spcAft>
                  <a:spcPts val="0"/>
                </a:spcAft>
                <a:defRPr/>
              </a:pPr>
              <a:t>15</a:t>
            </a:fld>
            <a:endParaRPr lang="fi-FI" sz="1200">
              <a:solidFill>
                <a:schemeClr val="tx1">
                  <a:tint val="75000"/>
                </a:schemeClr>
              </a:solidFill>
              <a:latin typeface="+mn-lt"/>
            </a:endParaRPr>
          </a:p>
        </p:txBody>
      </p:sp>
      <p:sp>
        <p:nvSpPr>
          <p:cNvPr id="29699" name="Rectangle 2"/>
          <p:cNvSpPr>
            <a:spLocks noGrp="1"/>
          </p:cNvSpPr>
          <p:nvPr>
            <p:ph type="title"/>
          </p:nvPr>
        </p:nvSpPr>
        <p:spPr/>
        <p:txBody>
          <a:bodyPr/>
          <a:lstStyle/>
          <a:p>
            <a:r>
              <a:rPr lang="en-US" sz="4000" smtClean="0"/>
              <a:t>Quality Press:</a:t>
            </a:r>
            <a:br>
              <a:rPr lang="en-US" sz="4000" smtClean="0"/>
            </a:br>
            <a:r>
              <a:rPr lang="en-US" sz="4000" smtClean="0"/>
              <a:t> Russia: two keys</a:t>
            </a:r>
          </a:p>
        </p:txBody>
      </p:sp>
      <p:sp>
        <p:nvSpPr>
          <p:cNvPr id="29700" name="Rectangle 3"/>
          <p:cNvSpPr>
            <a:spLocks noGrp="1"/>
          </p:cNvSpPr>
          <p:nvPr>
            <p:ph type="body" idx="1"/>
          </p:nvPr>
        </p:nvSpPr>
        <p:spPr/>
        <p:txBody>
          <a:bodyPr/>
          <a:lstStyle/>
          <a:p>
            <a:r>
              <a:rPr lang="en-US" smtClean="0"/>
              <a:t>I Resisting spirit and opposing stand to the government. It rather as critical press and less than the press reflecting the authorities’ views (mainstream media as elite oriented media)</a:t>
            </a:r>
          </a:p>
          <a:p>
            <a:endParaRPr lang="en-US" smtClean="0"/>
          </a:p>
          <a:p>
            <a:r>
              <a:rPr lang="en-US" smtClean="0"/>
              <a:t> II Best articles remind the standards of ‘big’ literature. Journalism as “</a:t>
            </a:r>
            <a:r>
              <a:rPr lang="en-US" i="1" smtClean="0"/>
              <a:t>srochnaya slovesnostj” </a:t>
            </a:r>
            <a:r>
              <a:rPr lang="en-US" smtClean="0"/>
              <a:t>(urgent literature) (Vladimir Dalj)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A95776D-1590-419C-9A11-4B61319D7F51}" type="slidenum">
              <a:rPr lang="fi-FI"/>
              <a:pPr>
                <a:defRPr/>
              </a:pPr>
              <a:t>16</a:t>
            </a:fld>
            <a:endParaRPr lang="fi-FI"/>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8A334D9-CF99-4D30-8BD7-4ED2808207FD}" type="slidenum">
              <a:rPr lang="fi-FI" sz="1200">
                <a:solidFill>
                  <a:schemeClr val="tx1">
                    <a:tint val="75000"/>
                  </a:schemeClr>
                </a:solidFill>
                <a:latin typeface="+mn-lt"/>
              </a:rPr>
              <a:pPr algn="r" fontAlgn="auto">
                <a:spcBef>
                  <a:spcPts val="0"/>
                </a:spcBef>
                <a:spcAft>
                  <a:spcPts val="0"/>
                </a:spcAft>
                <a:defRPr/>
              </a:pPr>
              <a:t>16</a:t>
            </a:fld>
            <a:endParaRPr lang="fi-FI" sz="1200">
              <a:solidFill>
                <a:schemeClr val="tx1">
                  <a:tint val="75000"/>
                </a:schemeClr>
              </a:solidFill>
              <a:latin typeface="+mn-lt"/>
            </a:endParaRPr>
          </a:p>
        </p:txBody>
      </p:sp>
      <p:sp>
        <p:nvSpPr>
          <p:cNvPr id="30723" name="Rectangle 2"/>
          <p:cNvSpPr>
            <a:spLocks noGrp="1"/>
          </p:cNvSpPr>
          <p:nvPr>
            <p:ph type="title"/>
          </p:nvPr>
        </p:nvSpPr>
        <p:spPr/>
        <p:txBody>
          <a:bodyPr/>
          <a:lstStyle/>
          <a:p>
            <a:r>
              <a:rPr lang="en-US" sz="4000" smtClean="0"/>
              <a:t>No universal definition of quality press </a:t>
            </a:r>
          </a:p>
        </p:txBody>
      </p:sp>
      <p:sp>
        <p:nvSpPr>
          <p:cNvPr id="30724" name="Rectangle 3"/>
          <p:cNvSpPr>
            <a:spLocks noGrp="1"/>
          </p:cNvSpPr>
          <p:nvPr>
            <p:ph type="body" idx="1"/>
          </p:nvPr>
        </p:nvSpPr>
        <p:spPr/>
        <p:txBody>
          <a:bodyPr/>
          <a:lstStyle/>
          <a:p>
            <a:r>
              <a:rPr lang="en-US" smtClean="0"/>
              <a:t>Pluralistic perceptions what is the quality press reflect the particular time and place with inherent there political, societal, cultural and historical contexts. </a:t>
            </a:r>
          </a:p>
          <a:p>
            <a:endParaRPr lang="en-US" smtClean="0"/>
          </a:p>
          <a:p>
            <a:r>
              <a:rPr lang="en-US" smtClean="0"/>
              <a:t>It leads to no single and universal definition of the conception of the quality press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2AE36146-2EFF-4F27-8EF0-3E92E153D605}" type="slidenum">
              <a:rPr lang="fi-FI"/>
              <a:pPr>
                <a:defRPr/>
              </a:pPr>
              <a:t>17</a:t>
            </a:fld>
            <a:endParaRPr lang="fi-FI"/>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50405FB-491A-4DEE-8CFA-F1DB89719C76}" type="slidenum">
              <a:rPr lang="fi-FI" sz="1200">
                <a:solidFill>
                  <a:schemeClr val="tx1">
                    <a:tint val="75000"/>
                  </a:schemeClr>
                </a:solidFill>
                <a:latin typeface="+mn-lt"/>
              </a:rPr>
              <a:pPr algn="r" fontAlgn="auto">
                <a:spcBef>
                  <a:spcPts val="0"/>
                </a:spcBef>
                <a:spcAft>
                  <a:spcPts val="0"/>
                </a:spcAft>
                <a:defRPr/>
              </a:pPr>
              <a:t>17</a:t>
            </a:fld>
            <a:endParaRPr lang="fi-FI" sz="1200">
              <a:solidFill>
                <a:schemeClr val="tx1">
                  <a:tint val="75000"/>
                </a:schemeClr>
              </a:solidFill>
              <a:latin typeface="+mn-lt"/>
            </a:endParaRPr>
          </a:p>
        </p:txBody>
      </p:sp>
      <p:sp>
        <p:nvSpPr>
          <p:cNvPr id="31747" name="Rectangle 2"/>
          <p:cNvSpPr>
            <a:spLocks noGrp="1"/>
          </p:cNvSpPr>
          <p:nvPr>
            <p:ph type="title"/>
          </p:nvPr>
        </p:nvSpPr>
        <p:spPr/>
        <p:txBody>
          <a:bodyPr/>
          <a:lstStyle/>
          <a:p>
            <a:r>
              <a:rPr lang="en-US" smtClean="0"/>
              <a:t>Postmodernist trend </a:t>
            </a:r>
          </a:p>
        </p:txBody>
      </p:sp>
      <p:sp>
        <p:nvSpPr>
          <p:cNvPr id="31748" name="Rectangle 3"/>
          <p:cNvSpPr>
            <a:spLocks noGrp="1"/>
          </p:cNvSpPr>
          <p:nvPr>
            <p:ph type="body" idx="1"/>
          </p:nvPr>
        </p:nvSpPr>
        <p:spPr/>
        <p:txBody>
          <a:bodyPr/>
          <a:lstStyle/>
          <a:p>
            <a:pPr>
              <a:lnSpc>
                <a:spcPct val="90000"/>
              </a:lnSpc>
            </a:pPr>
            <a:r>
              <a:rPr lang="en-US" sz="2800" smtClean="0"/>
              <a:t> Old normative distinction between </a:t>
            </a:r>
            <a:r>
              <a:rPr lang="en-US" sz="2800" i="1" smtClean="0"/>
              <a:t>quality press</a:t>
            </a:r>
            <a:r>
              <a:rPr lang="en-US" sz="2800" smtClean="0"/>
              <a:t> as serious, prestige, elite and </a:t>
            </a:r>
            <a:r>
              <a:rPr lang="en-US" sz="2800" i="1" smtClean="0"/>
              <a:t>popular press</a:t>
            </a:r>
            <a:r>
              <a:rPr lang="en-US" sz="2800" smtClean="0"/>
              <a:t> as no serious and mass does not work more.</a:t>
            </a:r>
          </a:p>
          <a:p>
            <a:pPr>
              <a:lnSpc>
                <a:spcPct val="90000"/>
              </a:lnSpc>
            </a:pPr>
            <a:r>
              <a:rPr lang="en-US" sz="2800" smtClean="0"/>
              <a:t> Journalism tolerates to the erosion of borders between the serious and the popular. </a:t>
            </a:r>
          </a:p>
          <a:p>
            <a:pPr>
              <a:lnSpc>
                <a:spcPct val="90000"/>
              </a:lnSpc>
            </a:pPr>
            <a:r>
              <a:rPr lang="en-US" sz="2800" smtClean="0"/>
              <a:t>Quality press seeks popularity to get more the audience, the popular press strives to establish some reliability among its readers. </a:t>
            </a:r>
          </a:p>
          <a:p>
            <a:pPr>
              <a:lnSpc>
                <a:spcPct val="90000"/>
              </a:lnSpc>
            </a:pPr>
            <a:r>
              <a:rPr lang="en-US" sz="2800" smtClean="0"/>
              <a:t>Both the Serious and the Popular benefit from each other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7CF4907D-3BD4-49C5-9C07-37182125B074}" type="slidenum">
              <a:rPr lang="fi-FI"/>
              <a:pPr>
                <a:defRPr/>
              </a:pPr>
              <a:t>18</a:t>
            </a:fld>
            <a:endParaRPr lang="fi-FI"/>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809DF52-F1E7-4A68-9FD2-0D8B2642CB22}" type="slidenum">
              <a:rPr lang="fi-FI" sz="1200">
                <a:solidFill>
                  <a:schemeClr val="tx1">
                    <a:tint val="75000"/>
                  </a:schemeClr>
                </a:solidFill>
                <a:latin typeface="+mn-lt"/>
              </a:rPr>
              <a:pPr algn="r" fontAlgn="auto">
                <a:spcBef>
                  <a:spcPts val="0"/>
                </a:spcBef>
                <a:spcAft>
                  <a:spcPts val="0"/>
                </a:spcAft>
                <a:defRPr/>
              </a:pPr>
              <a:t>18</a:t>
            </a:fld>
            <a:endParaRPr lang="fi-FI" sz="1200">
              <a:solidFill>
                <a:schemeClr val="tx1">
                  <a:tint val="75000"/>
                </a:schemeClr>
              </a:solidFill>
              <a:latin typeface="+mn-lt"/>
            </a:endParaRPr>
          </a:p>
        </p:txBody>
      </p:sp>
      <p:sp>
        <p:nvSpPr>
          <p:cNvPr id="32771" name="Rectangle 2"/>
          <p:cNvSpPr>
            <a:spLocks noGrp="1"/>
          </p:cNvSpPr>
          <p:nvPr>
            <p:ph type="title"/>
          </p:nvPr>
        </p:nvSpPr>
        <p:spPr/>
        <p:txBody>
          <a:bodyPr/>
          <a:lstStyle/>
          <a:p>
            <a:r>
              <a:rPr lang="en-US" smtClean="0"/>
              <a:t>Two basic approaches in research</a:t>
            </a:r>
          </a:p>
        </p:txBody>
      </p:sp>
      <p:sp>
        <p:nvSpPr>
          <p:cNvPr id="32772" name="Rectangle 3"/>
          <p:cNvSpPr>
            <a:spLocks noGrp="1"/>
          </p:cNvSpPr>
          <p:nvPr>
            <p:ph type="body" idx="1"/>
          </p:nvPr>
        </p:nvSpPr>
        <p:spPr/>
        <p:txBody>
          <a:bodyPr/>
          <a:lstStyle/>
          <a:p>
            <a:r>
              <a:rPr lang="en-US" smtClean="0"/>
              <a:t>First - from the USA - empirical mass communication research: </a:t>
            </a:r>
          </a:p>
          <a:p>
            <a:r>
              <a:rPr lang="en-US" smtClean="0"/>
              <a:t>Pragmatic oriented to the press industry</a:t>
            </a:r>
          </a:p>
          <a:p>
            <a:r>
              <a:rPr lang="en-US" smtClean="0"/>
              <a:t>Explores link between quality and circulation, quality and profit, quality and audience size</a:t>
            </a:r>
          </a:p>
          <a:p>
            <a:r>
              <a:rPr lang="en-US" smtClean="0"/>
              <a:t> Quantifiable data and content analysis</a:t>
            </a:r>
          </a:p>
          <a:p>
            <a:r>
              <a:rPr lang="en-US" smtClean="0"/>
              <a:t>(Bogart 1989) </a:t>
            </a:r>
          </a:p>
          <a:p>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323C00DE-DC7C-4791-B7C2-BAA2A2185B82}" type="slidenum">
              <a:rPr lang="fi-FI"/>
              <a:pPr>
                <a:defRPr/>
              </a:pPr>
              <a:t>19</a:t>
            </a:fld>
            <a:endParaRPr lang="fi-FI"/>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691A8F4-D880-4F9A-A236-3A7837A7E486}" type="slidenum">
              <a:rPr lang="fi-FI" sz="1200">
                <a:solidFill>
                  <a:schemeClr val="tx1">
                    <a:tint val="75000"/>
                  </a:schemeClr>
                </a:solidFill>
                <a:latin typeface="+mn-lt"/>
              </a:rPr>
              <a:pPr algn="r" fontAlgn="auto">
                <a:spcBef>
                  <a:spcPts val="0"/>
                </a:spcBef>
                <a:spcAft>
                  <a:spcPts val="0"/>
                </a:spcAft>
                <a:defRPr/>
              </a:pPr>
              <a:t>19</a:t>
            </a:fld>
            <a:endParaRPr lang="fi-FI" sz="1200">
              <a:solidFill>
                <a:schemeClr val="tx1">
                  <a:tint val="75000"/>
                </a:schemeClr>
              </a:solidFill>
              <a:latin typeface="+mn-lt"/>
            </a:endParaRPr>
          </a:p>
        </p:txBody>
      </p:sp>
      <p:sp>
        <p:nvSpPr>
          <p:cNvPr id="33795" name="Rectangle 2"/>
          <p:cNvSpPr>
            <a:spLocks noGrp="1"/>
          </p:cNvSpPr>
          <p:nvPr>
            <p:ph type="title"/>
          </p:nvPr>
        </p:nvSpPr>
        <p:spPr/>
        <p:txBody>
          <a:bodyPr/>
          <a:lstStyle/>
          <a:p>
            <a:r>
              <a:rPr lang="en-US" smtClean="0"/>
              <a:t>Two basic approaches in research</a:t>
            </a:r>
          </a:p>
        </p:txBody>
      </p:sp>
      <p:sp>
        <p:nvSpPr>
          <p:cNvPr id="33796" name="Rectangle 3"/>
          <p:cNvSpPr>
            <a:spLocks noGrp="1"/>
          </p:cNvSpPr>
          <p:nvPr>
            <p:ph type="body" idx="1"/>
          </p:nvPr>
        </p:nvSpPr>
        <p:spPr/>
        <p:txBody>
          <a:bodyPr/>
          <a:lstStyle/>
          <a:p>
            <a:r>
              <a:rPr lang="en-US" smtClean="0"/>
              <a:t>Second - from the Europe - debating press standards</a:t>
            </a:r>
          </a:p>
          <a:p>
            <a:r>
              <a:rPr lang="en-US" smtClean="0"/>
              <a:t>It has the interest in  relationship between ‘high’ and ‘low’, or elitist and popular culture, </a:t>
            </a:r>
          </a:p>
          <a:p>
            <a:r>
              <a:rPr lang="en-US" smtClean="0"/>
              <a:t>problematizes questions of taste, cultural value and judgement, cultural stratification and cultural diversity.</a:t>
            </a:r>
          </a:p>
          <a:p>
            <a:r>
              <a:rPr lang="en-US" smtClean="0"/>
              <a:t>Critical Theory and Cultural Studies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D53F314-2A27-4676-A6D6-742C0E230748}" type="slidenum">
              <a:rPr lang="fi-FI"/>
              <a:pPr>
                <a:defRPr/>
              </a:pPr>
              <a:t>2</a:t>
            </a:fld>
            <a:endParaRPr lang="fi-FI"/>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A5B9327-2B01-4B13-8946-FB89ED0ACB13}" type="slidenum">
              <a:rPr lang="fi-FI" sz="1200">
                <a:solidFill>
                  <a:schemeClr val="tx1">
                    <a:tint val="75000"/>
                  </a:schemeClr>
                </a:solidFill>
                <a:latin typeface="+mn-lt"/>
              </a:rPr>
              <a:pPr algn="r" fontAlgn="auto">
                <a:spcBef>
                  <a:spcPts val="0"/>
                </a:spcBef>
                <a:spcAft>
                  <a:spcPts val="0"/>
                </a:spcAft>
                <a:defRPr/>
              </a:pPr>
              <a:t>2</a:t>
            </a:fld>
            <a:endParaRPr lang="fi-FI" sz="1200">
              <a:solidFill>
                <a:schemeClr val="tx1">
                  <a:tint val="75000"/>
                </a:schemeClr>
              </a:solidFill>
              <a:latin typeface="+mn-lt"/>
            </a:endParaRPr>
          </a:p>
        </p:txBody>
      </p:sp>
      <p:sp>
        <p:nvSpPr>
          <p:cNvPr id="16387" name="Rectangle 2"/>
          <p:cNvSpPr>
            <a:spLocks noGrp="1"/>
          </p:cNvSpPr>
          <p:nvPr>
            <p:ph type="title"/>
          </p:nvPr>
        </p:nvSpPr>
        <p:spPr/>
        <p:txBody>
          <a:bodyPr/>
          <a:lstStyle/>
          <a:p>
            <a:r>
              <a:rPr lang="en-US" sz="4000" smtClean="0"/>
              <a:t>Why to address to Quality press?  </a:t>
            </a:r>
          </a:p>
        </p:txBody>
      </p:sp>
      <p:sp>
        <p:nvSpPr>
          <p:cNvPr id="16388" name="Rectangle 3"/>
          <p:cNvSpPr>
            <a:spLocks noGrp="1"/>
          </p:cNvSpPr>
          <p:nvPr>
            <p:ph type="body" idx="1"/>
          </p:nvPr>
        </p:nvSpPr>
        <p:spPr/>
        <p:txBody>
          <a:bodyPr/>
          <a:lstStyle/>
          <a:p>
            <a:r>
              <a:rPr lang="en-US" smtClean="0"/>
              <a:t>Disproportion in the development:</a:t>
            </a:r>
          </a:p>
          <a:p>
            <a:r>
              <a:rPr lang="en-US" smtClean="0"/>
              <a:t>Rise of commercial,  popular press and decrease of quality press</a:t>
            </a:r>
          </a:p>
          <a:p>
            <a:r>
              <a:rPr lang="en-US" smtClean="0"/>
              <a:t>Symptoms of its stagnation: </a:t>
            </a:r>
          </a:p>
          <a:p>
            <a:r>
              <a:rPr lang="en-US" smtClean="0"/>
              <a:t>unprofitability of publications </a:t>
            </a:r>
          </a:p>
          <a:p>
            <a:r>
              <a:rPr lang="en-US" smtClean="0"/>
              <a:t>bankruptcy </a:t>
            </a:r>
          </a:p>
          <a:p>
            <a:r>
              <a:rPr lang="en-US" smtClean="0"/>
              <a:t>absence of new successful projects on the national level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E9EF49C6-761D-4EFD-AD6B-42616893AF00}" type="slidenum">
              <a:rPr lang="fi-FI"/>
              <a:pPr>
                <a:defRPr/>
              </a:pPr>
              <a:t>20</a:t>
            </a:fld>
            <a:endParaRPr lang="fi-FI"/>
          </a:p>
        </p:txBody>
      </p:sp>
      <p:sp>
        <p:nvSpPr>
          <p:cNvPr id="7"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A00620B-F989-4E51-8518-43080134A382}" type="slidenum">
              <a:rPr lang="fi-FI" sz="1200">
                <a:solidFill>
                  <a:schemeClr val="tx1">
                    <a:tint val="75000"/>
                  </a:schemeClr>
                </a:solidFill>
                <a:latin typeface="+mn-lt"/>
              </a:rPr>
              <a:pPr algn="r" fontAlgn="auto">
                <a:spcBef>
                  <a:spcPts val="0"/>
                </a:spcBef>
                <a:spcAft>
                  <a:spcPts val="0"/>
                </a:spcAft>
                <a:defRPr/>
              </a:pPr>
              <a:t>20</a:t>
            </a:fld>
            <a:endParaRPr lang="fi-FI" sz="1200">
              <a:solidFill>
                <a:schemeClr val="tx1">
                  <a:tint val="75000"/>
                </a:schemeClr>
              </a:solidFill>
              <a:latin typeface="+mn-lt"/>
            </a:endParaRP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D223B9B-D4B1-444B-B9FA-E4153CDBE7E1}" type="slidenum">
              <a:rPr lang="fi-FI" sz="1200">
                <a:solidFill>
                  <a:schemeClr val="tx1">
                    <a:tint val="75000"/>
                  </a:schemeClr>
                </a:solidFill>
                <a:latin typeface="+mn-lt"/>
              </a:rPr>
              <a:pPr algn="r" fontAlgn="auto">
                <a:spcBef>
                  <a:spcPts val="0"/>
                </a:spcBef>
                <a:spcAft>
                  <a:spcPts val="0"/>
                </a:spcAft>
                <a:defRPr/>
              </a:pPr>
              <a:t>20</a:t>
            </a:fld>
            <a:endParaRPr lang="fi-FI" sz="1200">
              <a:solidFill>
                <a:schemeClr val="tx1">
                  <a:tint val="75000"/>
                </a:schemeClr>
              </a:solidFill>
              <a:latin typeface="+mn-lt"/>
            </a:endParaRPr>
          </a:p>
        </p:txBody>
      </p:sp>
      <p:sp>
        <p:nvSpPr>
          <p:cNvPr id="34820" name="Rectangle 2"/>
          <p:cNvSpPr>
            <a:spLocks noGrp="1" noChangeArrowheads="1"/>
          </p:cNvSpPr>
          <p:nvPr>
            <p:ph type="title" idx="4294967295"/>
          </p:nvPr>
        </p:nvSpPr>
        <p:spPr/>
        <p:txBody>
          <a:bodyPr/>
          <a:lstStyle/>
          <a:p>
            <a:pPr eaLnBrk="1" hangingPunct="1"/>
            <a:r>
              <a:rPr lang="en-US" smtClean="0"/>
              <a:t>Magazine research     </a:t>
            </a:r>
          </a:p>
        </p:txBody>
      </p:sp>
      <p:sp>
        <p:nvSpPr>
          <p:cNvPr id="34821" name="Rectangle 3"/>
          <p:cNvSpPr>
            <a:spLocks noGrp="1" noChangeArrowheads="1"/>
          </p:cNvSpPr>
          <p:nvPr>
            <p:ph type="body" idx="4294967295"/>
          </p:nvPr>
        </p:nvSpPr>
        <p:spPr/>
        <p:txBody>
          <a:bodyPr/>
          <a:lstStyle/>
          <a:p>
            <a:pPr eaLnBrk="1" hangingPunct="1">
              <a:lnSpc>
                <a:spcPct val="90000"/>
              </a:lnSpc>
              <a:buFont typeface="Arial" charset="0"/>
              <a:buNone/>
            </a:pPr>
            <a:r>
              <a:rPr lang="en-US" sz="2800" smtClean="0"/>
              <a:t>Is not enough, neglected (McQuail 2010, 31; Holmes 2007, 510; Korinek 2000, 12):</a:t>
            </a:r>
          </a:p>
          <a:p>
            <a:pPr>
              <a:lnSpc>
                <a:spcPct val="90000"/>
              </a:lnSpc>
            </a:pPr>
            <a:r>
              <a:rPr lang="en-US" sz="2800" smtClean="0"/>
              <a:t>Perhaps, magazines are less easy to study than newspapers because of their great number and diversity</a:t>
            </a:r>
          </a:p>
          <a:p>
            <a:pPr>
              <a:lnSpc>
                <a:spcPct val="90000"/>
              </a:lnSpc>
            </a:pPr>
            <a:r>
              <a:rPr lang="en-US" sz="2800" smtClean="0"/>
              <a:t>Perhaps, because of underestimated importance of magazines in comparison with other media</a:t>
            </a:r>
          </a:p>
          <a:p>
            <a:pPr>
              <a:lnSpc>
                <a:spcPct val="90000"/>
              </a:lnSpc>
            </a:pPr>
            <a:r>
              <a:rPr lang="en-US" sz="2800" smtClean="0"/>
              <a:t>Wide range of perspectives: History, feminism, fan culture, visual culture, practitioner culture, political economy … (Holmes 2007, 512)</a:t>
            </a:r>
          </a:p>
          <a:p>
            <a:pPr>
              <a:lnSpc>
                <a:spcPct val="90000"/>
              </a:lnSpc>
            </a:pPr>
            <a:endParaRPr lang="en-US" sz="28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3DB7E8D-917F-4432-A986-82CA53AEE9DB}" type="slidenum">
              <a:rPr lang="fi-FI"/>
              <a:pPr>
                <a:defRPr/>
              </a:pPr>
              <a:t>21</a:t>
            </a:fld>
            <a:endParaRPr lang="fi-FI"/>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5D4F0A6-1514-4A18-9173-611A435271E6}" type="slidenum">
              <a:rPr lang="fi-FI" sz="1200">
                <a:solidFill>
                  <a:schemeClr val="tx1">
                    <a:tint val="75000"/>
                  </a:schemeClr>
                </a:solidFill>
                <a:latin typeface="+mn-lt"/>
              </a:rPr>
              <a:pPr algn="r" fontAlgn="auto">
                <a:spcBef>
                  <a:spcPts val="0"/>
                </a:spcBef>
                <a:spcAft>
                  <a:spcPts val="0"/>
                </a:spcAft>
                <a:defRPr/>
              </a:pPr>
              <a:t>21</a:t>
            </a:fld>
            <a:endParaRPr lang="fi-FI" sz="1200">
              <a:solidFill>
                <a:schemeClr val="tx1">
                  <a:tint val="75000"/>
                </a:schemeClr>
              </a:solidFill>
              <a:latin typeface="+mn-lt"/>
            </a:endParaRPr>
          </a:p>
        </p:txBody>
      </p:sp>
      <p:sp>
        <p:nvSpPr>
          <p:cNvPr id="35843" name="Rectangle 2"/>
          <p:cNvSpPr>
            <a:spLocks noGrp="1"/>
          </p:cNvSpPr>
          <p:nvPr>
            <p:ph type="title"/>
          </p:nvPr>
        </p:nvSpPr>
        <p:spPr/>
        <p:txBody>
          <a:bodyPr/>
          <a:lstStyle/>
          <a:p>
            <a:r>
              <a:rPr lang="en-US" smtClean="0"/>
              <a:t>Why </a:t>
            </a:r>
            <a:r>
              <a:rPr lang="en-US" i="1" smtClean="0"/>
              <a:t>Gorod </a:t>
            </a:r>
            <a:r>
              <a:rPr lang="en-US" smtClean="0"/>
              <a:t>is to study?</a:t>
            </a:r>
          </a:p>
        </p:txBody>
      </p:sp>
      <p:sp>
        <p:nvSpPr>
          <p:cNvPr id="35844" name="Rectangle 3"/>
          <p:cNvSpPr>
            <a:spLocks noGrp="1"/>
          </p:cNvSpPr>
          <p:nvPr>
            <p:ph type="body" idx="1"/>
          </p:nvPr>
        </p:nvSpPr>
        <p:spPr/>
        <p:txBody>
          <a:bodyPr/>
          <a:lstStyle/>
          <a:p>
            <a:r>
              <a:rPr lang="en-US" smtClean="0"/>
              <a:t>A single Regional weekly setting social-political agenda in five million’s city (experts)</a:t>
            </a:r>
          </a:p>
          <a:p>
            <a:endParaRPr lang="en-US" smtClean="0"/>
          </a:p>
          <a:p>
            <a:r>
              <a:rPr lang="en-US" smtClean="0"/>
              <a:t>The single in St Petersburg analytical serious magazine reporting about all sides of life of society with humor and some sarcasm. (</a:t>
            </a:r>
            <a:r>
              <a:rPr lang="en-US" smtClean="0">
                <a:hlinkClick r:id="rId2"/>
              </a:rPr>
              <a:t>http://www.karta-smi.ru/6812</a:t>
            </a:r>
            <a:r>
              <a:rPr lang="en-US" smtClean="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4C33FDF-8B9D-41C7-B55A-F8FE8BE76C8D}" type="slidenum">
              <a:rPr lang="fi-FI"/>
              <a:pPr>
                <a:defRPr/>
              </a:pPr>
              <a:t>22</a:t>
            </a:fld>
            <a:endParaRPr lang="fi-FI"/>
          </a:p>
        </p:txBody>
      </p:sp>
      <p:sp>
        <p:nvSpPr>
          <p:cNvPr id="36866" name="Rectangle 2"/>
          <p:cNvSpPr>
            <a:spLocks noGrp="1"/>
          </p:cNvSpPr>
          <p:nvPr>
            <p:ph type="title"/>
          </p:nvPr>
        </p:nvSpPr>
        <p:spPr/>
        <p:txBody>
          <a:bodyPr/>
          <a:lstStyle/>
          <a:p>
            <a:r>
              <a:rPr lang="en-US" i="1" smtClean="0"/>
              <a:t>Gorod</a:t>
            </a:r>
          </a:p>
        </p:txBody>
      </p:sp>
      <p:pic>
        <p:nvPicPr>
          <p:cNvPr id="36867" name="Picture 3"/>
          <p:cNvPicPr>
            <a:picLocks noGrp="1" noChangeAspect="1" noChangeArrowheads="1"/>
          </p:cNvPicPr>
          <p:nvPr>
            <p:ph type="body" idx="1"/>
          </p:nvPr>
        </p:nvPicPr>
        <p:blipFill>
          <a:blip r:embed="rId2"/>
          <a:srcRect/>
          <a:stretch>
            <a:fillRect/>
          </a:stretch>
        </p:blip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92C16BB8-F571-4072-8CD5-09A5EC31E105}" type="slidenum">
              <a:rPr lang="fi-FI"/>
              <a:pPr>
                <a:defRPr/>
              </a:pPr>
              <a:t>23</a:t>
            </a:fld>
            <a:endParaRPr lang="fi-FI"/>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FD87089-AFED-4B81-8204-AFAC70C072E5}" type="slidenum">
              <a:rPr lang="fi-FI" sz="1200">
                <a:solidFill>
                  <a:schemeClr val="tx1">
                    <a:tint val="75000"/>
                  </a:schemeClr>
                </a:solidFill>
                <a:latin typeface="+mn-lt"/>
              </a:rPr>
              <a:pPr algn="r" fontAlgn="auto">
                <a:spcBef>
                  <a:spcPts val="0"/>
                </a:spcBef>
                <a:spcAft>
                  <a:spcPts val="0"/>
                </a:spcAft>
                <a:defRPr/>
              </a:pPr>
              <a:t>23</a:t>
            </a:fld>
            <a:endParaRPr lang="fi-FI" sz="1200">
              <a:solidFill>
                <a:schemeClr val="tx1">
                  <a:tint val="75000"/>
                </a:schemeClr>
              </a:solidFill>
              <a:latin typeface="+mn-lt"/>
            </a:endParaRPr>
          </a:p>
        </p:txBody>
      </p:sp>
      <p:sp>
        <p:nvSpPr>
          <p:cNvPr id="37891" name="Rectangle 2"/>
          <p:cNvSpPr>
            <a:spLocks noGrp="1"/>
          </p:cNvSpPr>
          <p:nvPr>
            <p:ph type="title"/>
          </p:nvPr>
        </p:nvSpPr>
        <p:spPr/>
        <p:txBody>
          <a:bodyPr/>
          <a:lstStyle/>
          <a:p>
            <a:r>
              <a:rPr lang="en-US" sz="4000" smtClean="0"/>
              <a:t>A Case of </a:t>
            </a:r>
            <a:r>
              <a:rPr lang="en-US" sz="4000" i="1" smtClean="0"/>
              <a:t>Gorod</a:t>
            </a:r>
            <a:r>
              <a:rPr lang="en-US" sz="4000" smtClean="0"/>
              <a:t> (City): </a:t>
            </a:r>
            <a:br>
              <a:rPr lang="en-US" sz="4000" smtClean="0"/>
            </a:br>
            <a:r>
              <a:rPr lang="en-US" sz="4000" smtClean="0"/>
              <a:t>Questions </a:t>
            </a:r>
          </a:p>
        </p:txBody>
      </p:sp>
      <p:sp>
        <p:nvSpPr>
          <p:cNvPr id="37892" name="Rectangle 3"/>
          <p:cNvSpPr>
            <a:spLocks noGrp="1"/>
          </p:cNvSpPr>
          <p:nvPr>
            <p:ph type="body" idx="1"/>
          </p:nvPr>
        </p:nvSpPr>
        <p:spPr/>
        <p:txBody>
          <a:bodyPr/>
          <a:lstStyle/>
          <a:p>
            <a:r>
              <a:rPr lang="en-US" sz="2800" smtClean="0"/>
              <a:t>How does the magazine </a:t>
            </a:r>
            <a:r>
              <a:rPr lang="en-US" sz="2800" i="1" smtClean="0"/>
              <a:t>Gorod</a:t>
            </a:r>
            <a:r>
              <a:rPr lang="en-US" sz="2800" smtClean="0"/>
              <a:t> succeed in surviving, when other quality publications failed to keep in the  market?</a:t>
            </a:r>
          </a:p>
          <a:p>
            <a:endParaRPr lang="en-US" sz="2800" smtClean="0"/>
          </a:p>
          <a:p>
            <a:r>
              <a:rPr lang="en-US" sz="2800" smtClean="0"/>
              <a:t>Who today is interested in development of the quality publications in Russia? </a:t>
            </a:r>
          </a:p>
          <a:p>
            <a:endParaRPr lang="en-US" sz="2800" smtClean="0"/>
          </a:p>
          <a:p>
            <a:r>
              <a:rPr lang="en-US" sz="2800" smtClean="0"/>
              <a:t>What should be taken from the successful life-story of </a:t>
            </a:r>
            <a:r>
              <a:rPr lang="en-US" sz="2800" i="1" smtClean="0"/>
              <a:t>Gorod</a:t>
            </a:r>
            <a:r>
              <a:rPr lang="en-US" sz="2800" smtClean="0"/>
              <a:t> for the benefit of Russian quality press?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FBB6324-D857-4D96-859B-D63FA4305FC6}" type="slidenum">
              <a:rPr lang="fi-FI"/>
              <a:pPr>
                <a:defRPr/>
              </a:pPr>
              <a:t>24</a:t>
            </a:fld>
            <a:endParaRPr lang="fi-FI"/>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31F2328-28F7-4539-A05A-DC9228A9E7FA}" type="slidenum">
              <a:rPr lang="fi-FI" sz="1200">
                <a:solidFill>
                  <a:schemeClr val="tx1">
                    <a:tint val="75000"/>
                  </a:schemeClr>
                </a:solidFill>
                <a:latin typeface="+mn-lt"/>
              </a:rPr>
              <a:pPr algn="r" fontAlgn="auto">
                <a:spcBef>
                  <a:spcPts val="0"/>
                </a:spcBef>
                <a:spcAft>
                  <a:spcPts val="0"/>
                </a:spcAft>
                <a:defRPr/>
              </a:pPr>
              <a:t>24</a:t>
            </a:fld>
            <a:endParaRPr lang="fi-FI" sz="1200">
              <a:solidFill>
                <a:schemeClr val="tx1">
                  <a:tint val="75000"/>
                </a:schemeClr>
              </a:solidFill>
              <a:latin typeface="+mn-lt"/>
            </a:endParaRPr>
          </a:p>
        </p:txBody>
      </p:sp>
      <p:sp>
        <p:nvSpPr>
          <p:cNvPr id="38915" name="Rectangle 2"/>
          <p:cNvSpPr>
            <a:spLocks noGrp="1"/>
          </p:cNvSpPr>
          <p:nvPr>
            <p:ph type="title"/>
          </p:nvPr>
        </p:nvSpPr>
        <p:spPr/>
        <p:txBody>
          <a:bodyPr/>
          <a:lstStyle/>
          <a:p>
            <a:r>
              <a:rPr lang="en-US" smtClean="0"/>
              <a:t>Method: Case study </a:t>
            </a:r>
          </a:p>
        </p:txBody>
      </p:sp>
      <p:sp>
        <p:nvSpPr>
          <p:cNvPr id="38916" name="Rectangle 3"/>
          <p:cNvSpPr>
            <a:spLocks noGrp="1"/>
          </p:cNvSpPr>
          <p:nvPr>
            <p:ph type="body" idx="1"/>
          </p:nvPr>
        </p:nvSpPr>
        <p:spPr/>
        <p:txBody>
          <a:bodyPr/>
          <a:lstStyle/>
          <a:p>
            <a:pPr>
              <a:lnSpc>
                <a:spcPct val="80000"/>
              </a:lnSpc>
              <a:buFont typeface="Arial" charset="0"/>
              <a:buNone/>
            </a:pPr>
            <a:r>
              <a:rPr lang="en-US" sz="2000" smtClean="0"/>
              <a:t>Research task is to scrutinize and describe life story of Gorod and its strategy of survival in the commercializing environment, when other quality publications disappear</a:t>
            </a:r>
          </a:p>
          <a:p>
            <a:pPr>
              <a:lnSpc>
                <a:spcPct val="80000"/>
              </a:lnSpc>
              <a:buFont typeface="Arial" charset="0"/>
              <a:buNone/>
            </a:pPr>
            <a:endParaRPr lang="en-US" sz="2000" smtClean="0"/>
          </a:p>
          <a:p>
            <a:pPr>
              <a:lnSpc>
                <a:spcPct val="80000"/>
              </a:lnSpc>
            </a:pPr>
            <a:r>
              <a:rPr lang="en-US" sz="2000" smtClean="0"/>
              <a:t>Analysis focuses on the crisis’s events – closures and indirectly compares resisting reaction of </a:t>
            </a:r>
            <a:r>
              <a:rPr lang="en-US" sz="2000" i="1" smtClean="0"/>
              <a:t>Gorod </a:t>
            </a:r>
            <a:r>
              <a:rPr lang="en-US" sz="2000" smtClean="0"/>
              <a:t>with</a:t>
            </a:r>
            <a:r>
              <a:rPr lang="en-US" sz="2000" i="1" smtClean="0"/>
              <a:t> </a:t>
            </a:r>
            <a:r>
              <a:rPr lang="en-US" sz="2000" smtClean="0"/>
              <a:t>the other quality publication which found itself in the same situation of closure</a:t>
            </a:r>
          </a:p>
          <a:p>
            <a:pPr>
              <a:lnSpc>
                <a:spcPct val="80000"/>
              </a:lnSpc>
            </a:pPr>
            <a:r>
              <a:rPr lang="en-US" sz="2000" smtClean="0"/>
              <a:t> </a:t>
            </a:r>
          </a:p>
          <a:p>
            <a:pPr>
              <a:lnSpc>
                <a:spcPct val="80000"/>
              </a:lnSpc>
            </a:pPr>
            <a:r>
              <a:rPr lang="en-US" sz="2000" smtClean="0"/>
              <a:t>Focused in-depth interviews with the editor-in–chief of </a:t>
            </a:r>
            <a:r>
              <a:rPr lang="en-US" sz="2000" i="1" smtClean="0"/>
              <a:t>Gorod </a:t>
            </a:r>
            <a:r>
              <a:rPr lang="en-US" sz="2000" smtClean="0"/>
              <a:t>and local experts (4)</a:t>
            </a:r>
          </a:p>
          <a:p>
            <a:pPr>
              <a:lnSpc>
                <a:spcPct val="80000"/>
              </a:lnSpc>
            </a:pPr>
            <a:endParaRPr lang="en-US" sz="2000" smtClean="0"/>
          </a:p>
          <a:p>
            <a:pPr>
              <a:lnSpc>
                <a:spcPct val="80000"/>
              </a:lnSpc>
            </a:pPr>
            <a:r>
              <a:rPr lang="en-US" sz="2000" smtClean="0"/>
              <a:t>Open sources as the city press, online publications and the magazine’s materials  </a:t>
            </a:r>
          </a:p>
          <a:p>
            <a:pPr>
              <a:lnSpc>
                <a:spcPct val="80000"/>
              </a:lnSpc>
              <a:buFont typeface="Arial" charset="0"/>
              <a:buNone/>
            </a:pPr>
            <a:r>
              <a:rPr lang="en-US" sz="900" smtClean="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3359451E-8335-4C12-9D37-60AA99BDBBBD}" type="slidenum">
              <a:rPr lang="fi-FI"/>
              <a:pPr>
                <a:defRPr/>
              </a:pPr>
              <a:t>25</a:t>
            </a:fld>
            <a:endParaRPr lang="fi-FI"/>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CE9A20A-BA62-43CA-B9AE-B52F7BCCF301}" type="slidenum">
              <a:rPr lang="fi-FI" sz="1200">
                <a:solidFill>
                  <a:schemeClr val="tx1">
                    <a:tint val="75000"/>
                  </a:schemeClr>
                </a:solidFill>
                <a:latin typeface="+mn-lt"/>
              </a:rPr>
              <a:pPr algn="r" fontAlgn="auto">
                <a:spcBef>
                  <a:spcPts val="0"/>
                </a:spcBef>
                <a:spcAft>
                  <a:spcPts val="0"/>
                </a:spcAft>
                <a:defRPr/>
              </a:pPr>
              <a:t>25</a:t>
            </a:fld>
            <a:endParaRPr lang="fi-FI" sz="1200">
              <a:solidFill>
                <a:schemeClr val="tx1">
                  <a:tint val="75000"/>
                </a:schemeClr>
              </a:solidFill>
              <a:latin typeface="+mn-lt"/>
            </a:endParaRPr>
          </a:p>
        </p:txBody>
      </p:sp>
      <p:sp>
        <p:nvSpPr>
          <p:cNvPr id="39939" name="Rectangle 2"/>
          <p:cNvSpPr>
            <a:spLocks noGrp="1"/>
          </p:cNvSpPr>
          <p:nvPr>
            <p:ph type="title"/>
          </p:nvPr>
        </p:nvSpPr>
        <p:spPr/>
        <p:txBody>
          <a:bodyPr/>
          <a:lstStyle/>
          <a:p>
            <a:r>
              <a:rPr lang="en-US" smtClean="0"/>
              <a:t>The birth: 2002 </a:t>
            </a:r>
          </a:p>
        </p:txBody>
      </p:sp>
      <p:sp>
        <p:nvSpPr>
          <p:cNvPr id="39940" name="Rectangle 3"/>
          <p:cNvSpPr>
            <a:spLocks noGrp="1"/>
          </p:cNvSpPr>
          <p:nvPr>
            <p:ph type="body" idx="1"/>
          </p:nvPr>
        </p:nvSpPr>
        <p:spPr/>
        <p:txBody>
          <a:bodyPr/>
          <a:lstStyle/>
          <a:p>
            <a:r>
              <a:rPr lang="en-US" smtClean="0"/>
              <a:t>2002 - appeared as an image project for one potential candidate in the governor’s election</a:t>
            </a:r>
          </a:p>
          <a:p>
            <a:endParaRPr lang="en-US" smtClean="0"/>
          </a:p>
          <a:p>
            <a:r>
              <a:rPr lang="en-US" smtClean="0"/>
              <a:t>2002 – got a new publisher with the strong professional ambition to make a good magazine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C77E959-1FFA-4D6A-9726-02AC976217FD}" type="slidenum">
              <a:rPr lang="fi-FI"/>
              <a:pPr>
                <a:defRPr/>
              </a:pPr>
              <a:t>26</a:t>
            </a:fld>
            <a:endParaRPr lang="fi-FI"/>
          </a:p>
        </p:txBody>
      </p:sp>
      <p:sp>
        <p:nvSpPr>
          <p:cNvPr id="40962" name="Rectangle 2"/>
          <p:cNvSpPr>
            <a:spLocks noGrp="1"/>
          </p:cNvSpPr>
          <p:nvPr>
            <p:ph type="title"/>
          </p:nvPr>
        </p:nvSpPr>
        <p:spPr/>
        <p:txBody>
          <a:bodyPr/>
          <a:lstStyle/>
          <a:p>
            <a:r>
              <a:rPr lang="en-US" smtClean="0"/>
              <a:t>Conception</a:t>
            </a:r>
          </a:p>
        </p:txBody>
      </p:sp>
      <p:sp>
        <p:nvSpPr>
          <p:cNvPr id="40963" name="Rectangle 3"/>
          <p:cNvSpPr>
            <a:spLocks noGrp="1"/>
          </p:cNvSpPr>
          <p:nvPr>
            <p:ph type="body" idx="1"/>
          </p:nvPr>
        </p:nvSpPr>
        <p:spPr/>
        <p:txBody>
          <a:bodyPr/>
          <a:lstStyle/>
          <a:p>
            <a:pPr>
              <a:lnSpc>
                <a:spcPct val="90000"/>
              </a:lnSpc>
            </a:pPr>
            <a:r>
              <a:rPr lang="en-US" smtClean="0"/>
              <a:t>“… all the main news of Petersburg for a week and analysis of the basic trends in politics, culture, economy, sport,  high life and children’s life…. </a:t>
            </a:r>
          </a:p>
          <a:p>
            <a:pPr>
              <a:lnSpc>
                <a:spcPct val="90000"/>
              </a:lnSpc>
            </a:pPr>
            <a:r>
              <a:rPr lang="en-US" smtClean="0"/>
              <a:t>There will be what you (reader) wants… let’s write, call, propose. </a:t>
            </a:r>
          </a:p>
          <a:p>
            <a:pPr>
              <a:lnSpc>
                <a:spcPct val="90000"/>
              </a:lnSpc>
            </a:pPr>
            <a:r>
              <a:rPr lang="en-US" smtClean="0"/>
              <a:t>It seems to us that Petersburg has not enough of such a quite conceptually traditional weekly magazine” (</a:t>
            </a:r>
            <a:r>
              <a:rPr lang="en-US" i="1" smtClean="0"/>
              <a:t>Gorod</a:t>
            </a:r>
            <a:r>
              <a:rPr lang="en-US" smtClean="0"/>
              <a:t>, 22.04. 2002)  </a:t>
            </a:r>
          </a:p>
          <a:p>
            <a:pPr>
              <a:lnSpc>
                <a:spcPct val="90000"/>
              </a:lnSpc>
            </a:pPr>
            <a:endParaRPr 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8BC992A-E2CB-4DFB-A69F-CDEAD30810F7}" type="slidenum">
              <a:rPr lang="fi-FI"/>
              <a:pPr>
                <a:defRPr/>
              </a:pPr>
              <a:t>27</a:t>
            </a:fld>
            <a:endParaRPr lang="fi-FI"/>
          </a:p>
        </p:txBody>
      </p:sp>
      <p:sp>
        <p:nvSpPr>
          <p:cNvPr id="41986" name="Rectangle 2"/>
          <p:cNvSpPr>
            <a:spLocks noGrp="1"/>
          </p:cNvSpPr>
          <p:nvPr>
            <p:ph type="title"/>
          </p:nvPr>
        </p:nvSpPr>
        <p:spPr/>
        <p:txBody>
          <a:bodyPr/>
          <a:lstStyle/>
          <a:p>
            <a:r>
              <a:rPr lang="en-US" smtClean="0"/>
              <a:t>Basic characteristics: Quality  </a:t>
            </a:r>
          </a:p>
        </p:txBody>
      </p:sp>
      <p:sp>
        <p:nvSpPr>
          <p:cNvPr id="41987" name="Rectangle 3"/>
          <p:cNvSpPr>
            <a:spLocks noGrp="1"/>
          </p:cNvSpPr>
          <p:nvPr>
            <p:ph type="body" idx="1"/>
          </p:nvPr>
        </p:nvSpPr>
        <p:spPr/>
        <p:txBody>
          <a:bodyPr/>
          <a:lstStyle/>
          <a:p>
            <a:pPr>
              <a:lnSpc>
                <a:spcPct val="80000"/>
              </a:lnSpc>
            </a:pPr>
            <a:r>
              <a:rPr lang="en-US" sz="2400" smtClean="0"/>
              <a:t>Weekly format with 45 pages, every Monday</a:t>
            </a:r>
          </a:p>
          <a:p>
            <a:pPr>
              <a:lnSpc>
                <a:spcPct val="80000"/>
              </a:lnSpc>
            </a:pPr>
            <a:r>
              <a:rPr lang="en-US" sz="2400" smtClean="0"/>
              <a:t>The main news for a week with comments</a:t>
            </a:r>
          </a:p>
          <a:p>
            <a:pPr>
              <a:lnSpc>
                <a:spcPct val="80000"/>
              </a:lnSpc>
            </a:pPr>
            <a:r>
              <a:rPr lang="en-US" sz="2400" smtClean="0"/>
              <a:t>Analytical articles, monitoring data, interviews in sections: politics, economy, society, culture, sport, fashion, program for a weekend, city’s rating of television channels and programs, weather</a:t>
            </a:r>
          </a:p>
          <a:p>
            <a:pPr>
              <a:lnSpc>
                <a:spcPct val="80000"/>
              </a:lnSpc>
            </a:pPr>
            <a:r>
              <a:rPr lang="en-US" sz="2400" smtClean="0"/>
              <a:t>Deep investigation of problems of the city</a:t>
            </a:r>
          </a:p>
          <a:p>
            <a:pPr>
              <a:lnSpc>
                <a:spcPct val="80000"/>
              </a:lnSpc>
            </a:pPr>
            <a:r>
              <a:rPr lang="en-US" sz="2400" smtClean="0"/>
              <a:t>Independence, plurality, irony, underlying message, allegories,  game with hints     </a:t>
            </a:r>
          </a:p>
          <a:p>
            <a:pPr>
              <a:lnSpc>
                <a:spcPct val="80000"/>
              </a:lnSpc>
            </a:pPr>
            <a:r>
              <a:rPr lang="en-US" sz="2400" smtClean="0"/>
              <a:t>Authors – magazine journalists, writers, experts  </a:t>
            </a:r>
          </a:p>
          <a:p>
            <a:pPr>
              <a:lnSpc>
                <a:spcPct val="80000"/>
              </a:lnSpc>
            </a:pPr>
            <a:r>
              <a:rPr lang="en-US" sz="2400" smtClean="0"/>
              <a:t>Good literary language  </a:t>
            </a:r>
          </a:p>
          <a:p>
            <a:pPr>
              <a:lnSpc>
                <a:spcPct val="80000"/>
              </a:lnSpc>
            </a:pPr>
            <a:r>
              <a:rPr lang="en-US" sz="2400" smtClean="0"/>
              <a:t>Art paper, Colorful photos and illustrations on each page</a:t>
            </a:r>
          </a:p>
          <a:p>
            <a:pPr>
              <a:lnSpc>
                <a:spcPct val="80000"/>
              </a:lnSpc>
            </a:pPr>
            <a:r>
              <a:rPr lang="en-US" sz="2400" smtClean="0"/>
              <a:t>Printed in Finland</a:t>
            </a:r>
          </a:p>
          <a:p>
            <a:pPr>
              <a:lnSpc>
                <a:spcPct val="80000"/>
              </a:lnSpc>
            </a:pPr>
            <a:endParaRPr lang="en-US" sz="2400" smtClean="0"/>
          </a:p>
          <a:p>
            <a:pPr>
              <a:lnSpc>
                <a:spcPct val="80000"/>
              </a:lnSpc>
            </a:pPr>
            <a:endParaRPr lang="en-US" sz="240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644CA18C-52F6-4895-A815-7CB4A4BF9BD8}" type="slidenum">
              <a:rPr lang="fi-FI"/>
              <a:pPr>
                <a:defRPr/>
              </a:pPr>
              <a:t>28</a:t>
            </a:fld>
            <a:endParaRPr lang="fi-FI"/>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6DD2A91-80A8-4D76-AFFA-4CD05583B980}" type="slidenum">
              <a:rPr lang="fi-FI" sz="1200">
                <a:solidFill>
                  <a:schemeClr val="tx1">
                    <a:tint val="75000"/>
                  </a:schemeClr>
                </a:solidFill>
                <a:latin typeface="+mn-lt"/>
              </a:rPr>
              <a:pPr algn="r" fontAlgn="auto">
                <a:spcBef>
                  <a:spcPts val="0"/>
                </a:spcBef>
                <a:spcAft>
                  <a:spcPts val="0"/>
                </a:spcAft>
                <a:defRPr/>
              </a:pPr>
              <a:t>28</a:t>
            </a:fld>
            <a:endParaRPr lang="fi-FI" sz="1200">
              <a:solidFill>
                <a:schemeClr val="tx1">
                  <a:tint val="75000"/>
                </a:schemeClr>
              </a:solidFill>
              <a:latin typeface="+mn-lt"/>
            </a:endParaRPr>
          </a:p>
        </p:txBody>
      </p:sp>
      <p:sp>
        <p:nvSpPr>
          <p:cNvPr id="43011" name="Rectangle 2"/>
          <p:cNvSpPr>
            <a:spLocks noGrp="1"/>
          </p:cNvSpPr>
          <p:nvPr>
            <p:ph type="title"/>
          </p:nvPr>
        </p:nvSpPr>
        <p:spPr/>
        <p:txBody>
          <a:bodyPr/>
          <a:lstStyle/>
          <a:p>
            <a:r>
              <a:rPr lang="en-US" smtClean="0"/>
              <a:t> Audience </a:t>
            </a:r>
          </a:p>
        </p:txBody>
      </p:sp>
      <p:sp>
        <p:nvSpPr>
          <p:cNvPr id="43012" name="Rectangle 3"/>
          <p:cNvSpPr>
            <a:spLocks noGrp="1"/>
          </p:cNvSpPr>
          <p:nvPr>
            <p:ph type="body" idx="1"/>
          </p:nvPr>
        </p:nvSpPr>
        <p:spPr/>
        <p:txBody>
          <a:bodyPr/>
          <a:lstStyle/>
          <a:p>
            <a:pPr>
              <a:lnSpc>
                <a:spcPct val="80000"/>
              </a:lnSpc>
            </a:pPr>
            <a:r>
              <a:rPr lang="en-US" smtClean="0"/>
              <a:t>At the start in retail, then subscription and free delivery: numerous city’s cafes and restaurants, business</a:t>
            </a:r>
            <a:r>
              <a:rPr lang="en-BZ" smtClean="0"/>
              <a:t> centres</a:t>
            </a:r>
            <a:r>
              <a:rPr lang="en-US" smtClean="0"/>
              <a:t>, hotels, car showrooms, airports, in the business class coaches on Petersburg-Moscow trains and the cultural</a:t>
            </a:r>
            <a:r>
              <a:rPr lang="en-AU" smtClean="0"/>
              <a:t> centres:</a:t>
            </a:r>
            <a:r>
              <a:rPr lang="en-US" smtClean="0"/>
              <a:t> the city philharmonic and the gallery of the interior</a:t>
            </a:r>
          </a:p>
          <a:p>
            <a:pPr>
              <a:lnSpc>
                <a:spcPct val="80000"/>
              </a:lnSpc>
            </a:pPr>
            <a:r>
              <a:rPr lang="en-US" smtClean="0"/>
              <a:t>Audience: active citizens representing middle class</a:t>
            </a:r>
            <a:r>
              <a:rPr lang="en-US" sz="2400" smtClean="0"/>
              <a:t>   </a:t>
            </a:r>
          </a:p>
          <a:p>
            <a:pPr>
              <a:lnSpc>
                <a:spcPct val="80000"/>
              </a:lnSpc>
              <a:buFont typeface="Arial" charset="0"/>
              <a:buNone/>
            </a:pPr>
            <a:endParaRPr lang="en-US" sz="2400" smtClean="0"/>
          </a:p>
          <a:p>
            <a:pPr>
              <a:lnSpc>
                <a:spcPct val="80000"/>
              </a:lnSpc>
              <a:buFont typeface="Arial" charset="0"/>
              <a:buNone/>
            </a:pPr>
            <a:r>
              <a:rPr lang="en-US" sz="2400" smtClean="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417D8CF2-C0A8-4B0A-9866-9A14EF16F7F6}" type="slidenum">
              <a:rPr lang="fi-FI"/>
              <a:pPr>
                <a:defRPr/>
              </a:pPr>
              <a:t>29</a:t>
            </a:fld>
            <a:endParaRPr lang="fi-FI"/>
          </a:p>
        </p:txBody>
      </p:sp>
      <p:sp>
        <p:nvSpPr>
          <p:cNvPr id="44034" name="Rectangle 2"/>
          <p:cNvSpPr>
            <a:spLocks noGrp="1"/>
          </p:cNvSpPr>
          <p:nvPr>
            <p:ph type="title"/>
          </p:nvPr>
        </p:nvSpPr>
        <p:spPr/>
        <p:txBody>
          <a:bodyPr/>
          <a:lstStyle/>
          <a:p>
            <a:r>
              <a:rPr lang="en-US" smtClean="0"/>
              <a:t>Recognition </a:t>
            </a:r>
          </a:p>
        </p:txBody>
      </p:sp>
      <p:sp>
        <p:nvSpPr>
          <p:cNvPr id="44035" name="Rectangle 3"/>
          <p:cNvSpPr>
            <a:spLocks noGrp="1"/>
          </p:cNvSpPr>
          <p:nvPr>
            <p:ph type="body" idx="1"/>
          </p:nvPr>
        </p:nvSpPr>
        <p:spPr/>
        <p:txBody>
          <a:bodyPr/>
          <a:lstStyle/>
          <a:p>
            <a:r>
              <a:rPr lang="en-US" smtClean="0"/>
              <a:t>2002 – 7.000 copies</a:t>
            </a:r>
          </a:p>
          <a:p>
            <a:r>
              <a:rPr lang="en-US" smtClean="0"/>
              <a:t>2004 – 12.000</a:t>
            </a:r>
          </a:p>
          <a:p>
            <a:r>
              <a:rPr lang="en-US" smtClean="0"/>
              <a:t>2007 – 31.000 (Gortis 2008)</a:t>
            </a:r>
          </a:p>
          <a:p>
            <a:r>
              <a:rPr lang="en-US" smtClean="0"/>
              <a:t>2008 – 15.000</a:t>
            </a:r>
          </a:p>
          <a:p>
            <a:r>
              <a:rPr lang="en-US" smtClean="0"/>
              <a:t>2009 – 10.000</a:t>
            </a:r>
          </a:p>
          <a:p>
            <a:r>
              <a:rPr lang="en-US" smtClean="0"/>
              <a:t>2004 – recognition as the best media in 2003 by reader’s opinion and city journalists’ opinion (</a:t>
            </a:r>
            <a:r>
              <a:rPr lang="en-US" i="1" smtClean="0"/>
              <a:t>Gorod </a:t>
            </a:r>
            <a:r>
              <a:rPr lang="en-US" smtClean="0"/>
              <a:t>22.03.2004)</a:t>
            </a:r>
          </a:p>
          <a:p>
            <a:endParaRPr lang="en-US" smtClean="0"/>
          </a:p>
          <a:p>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657A577B-495A-45E5-BF4D-732D27268EED}" type="slidenum">
              <a:rPr lang="fi-FI"/>
              <a:pPr>
                <a:defRPr/>
              </a:pPr>
              <a:t>3</a:t>
            </a:fld>
            <a:endParaRPr lang="fi-FI"/>
          </a:p>
        </p:txBody>
      </p:sp>
      <p:sp>
        <p:nvSpPr>
          <p:cNvPr id="17410" name="Rectangle 2"/>
          <p:cNvSpPr>
            <a:spLocks noGrp="1"/>
          </p:cNvSpPr>
          <p:nvPr>
            <p:ph type="title"/>
          </p:nvPr>
        </p:nvSpPr>
        <p:spPr/>
        <p:txBody>
          <a:bodyPr/>
          <a:lstStyle/>
          <a:p>
            <a:r>
              <a:rPr lang="en-US" i="1" smtClean="0"/>
              <a:t>Russkaya Zhizn, </a:t>
            </a:r>
            <a:r>
              <a:rPr lang="en-US" smtClean="0"/>
              <a:t>2007-2009</a:t>
            </a:r>
            <a:r>
              <a:rPr lang="en-US" i="1" smtClean="0"/>
              <a:t> </a:t>
            </a:r>
          </a:p>
        </p:txBody>
      </p:sp>
      <p:pic>
        <p:nvPicPr>
          <p:cNvPr id="17411" name="Picture 3"/>
          <p:cNvPicPr>
            <a:picLocks noGrp="1" noChangeAspect="1" noChangeArrowheads="1"/>
          </p:cNvPicPr>
          <p:nvPr>
            <p:ph type="body" idx="1"/>
          </p:nvPr>
        </p:nvPicPr>
        <p:blipFill>
          <a:blip r:embed="rId2"/>
          <a:srcRect/>
          <a:stretch>
            <a:fillRect/>
          </a:stretch>
        </p:blip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B09184E-0174-472E-91A4-ABA6DC2A133B}" type="slidenum">
              <a:rPr lang="fi-FI"/>
              <a:pPr>
                <a:defRPr/>
              </a:pPr>
              <a:t>30</a:t>
            </a:fld>
            <a:endParaRPr lang="fi-FI"/>
          </a:p>
        </p:txBody>
      </p:sp>
      <p:sp>
        <p:nvSpPr>
          <p:cNvPr id="45058" name="Rectangle 2"/>
          <p:cNvSpPr>
            <a:spLocks noGrp="1"/>
          </p:cNvSpPr>
          <p:nvPr>
            <p:ph type="title"/>
          </p:nvPr>
        </p:nvSpPr>
        <p:spPr/>
        <p:txBody>
          <a:bodyPr/>
          <a:lstStyle/>
          <a:p>
            <a:r>
              <a:rPr lang="en-US" smtClean="0"/>
              <a:t>The Arrest: 2004 </a:t>
            </a:r>
          </a:p>
        </p:txBody>
      </p:sp>
      <p:sp>
        <p:nvSpPr>
          <p:cNvPr id="45059" name="Rectangle 3"/>
          <p:cNvSpPr>
            <a:spLocks noGrp="1"/>
          </p:cNvSpPr>
          <p:nvPr>
            <p:ph type="body" idx="1"/>
          </p:nvPr>
        </p:nvSpPr>
        <p:spPr/>
        <p:txBody>
          <a:bodyPr/>
          <a:lstStyle/>
          <a:p>
            <a:pPr>
              <a:lnSpc>
                <a:spcPct val="80000"/>
              </a:lnSpc>
            </a:pPr>
            <a:r>
              <a:rPr lang="en-US" sz="2400" smtClean="0"/>
              <a:t>2004 - arrested print run of issue for 22 March </a:t>
            </a:r>
          </a:p>
          <a:p>
            <a:pPr>
              <a:lnSpc>
                <a:spcPct val="80000"/>
              </a:lnSpc>
            </a:pPr>
            <a:r>
              <a:rPr lang="en-US" sz="2400" smtClean="0"/>
              <a:t>At the sales-points people were told that the issue did not appear because of editorial problems. People call to the editorial office</a:t>
            </a:r>
          </a:p>
          <a:p>
            <a:pPr>
              <a:lnSpc>
                <a:spcPct val="80000"/>
              </a:lnSpc>
            </a:pPr>
            <a:r>
              <a:rPr lang="en-US" sz="2400" smtClean="0"/>
              <a:t>Magazine Journalists investigate the situation and reveal:</a:t>
            </a:r>
          </a:p>
          <a:p>
            <a:pPr>
              <a:lnSpc>
                <a:spcPct val="80000"/>
              </a:lnSpc>
            </a:pPr>
            <a:r>
              <a:rPr lang="en-US" sz="2400" smtClean="0"/>
              <a:t>Arrest  owing to the photo of the director general of the main television company St. Petersburg, the Fifth Channel. </a:t>
            </a:r>
          </a:p>
          <a:p>
            <a:pPr>
              <a:lnSpc>
                <a:spcPct val="80000"/>
              </a:lnSpc>
            </a:pPr>
            <a:r>
              <a:rPr lang="en-US" sz="2400" smtClean="0"/>
              <a:t>The photo is on the break of the pages – scandal</a:t>
            </a:r>
          </a:p>
          <a:p>
            <a:pPr>
              <a:lnSpc>
                <a:spcPct val="80000"/>
              </a:lnSpc>
            </a:pPr>
            <a:r>
              <a:rPr lang="en-US" sz="2400" smtClean="0"/>
              <a:t>She initiated the withdrawal of print run via her friend, the head of the department of the mass media of the city’s government. </a:t>
            </a:r>
          </a:p>
          <a:p>
            <a:pPr>
              <a:lnSpc>
                <a:spcPct val="80000"/>
              </a:lnSpc>
            </a:pPr>
            <a:r>
              <a:rPr lang="en-US" sz="2400" smtClean="0"/>
              <a:t> Using ‘the telephone right’ the official recommended the distributer to withdraw the whole print run in the city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9E6A713-6C5C-4D64-AD98-FFD0D64F37D6}" type="slidenum">
              <a:rPr lang="fi-FI"/>
              <a:pPr>
                <a:defRPr/>
              </a:pPr>
              <a:t>31</a:t>
            </a:fld>
            <a:endParaRPr lang="fi-FI"/>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A291581-2B53-4D4B-BBCA-16B3010182E7}" type="slidenum">
              <a:rPr lang="fi-FI" sz="1200">
                <a:solidFill>
                  <a:schemeClr val="tx1">
                    <a:tint val="75000"/>
                  </a:schemeClr>
                </a:solidFill>
                <a:latin typeface="+mn-lt"/>
              </a:rPr>
              <a:pPr algn="r" fontAlgn="auto">
                <a:spcBef>
                  <a:spcPts val="0"/>
                </a:spcBef>
                <a:spcAft>
                  <a:spcPts val="0"/>
                </a:spcAft>
                <a:defRPr/>
              </a:pPr>
              <a:t>31</a:t>
            </a:fld>
            <a:endParaRPr lang="fi-FI" sz="1200">
              <a:solidFill>
                <a:schemeClr val="tx1">
                  <a:tint val="75000"/>
                </a:schemeClr>
              </a:solidFill>
              <a:latin typeface="+mn-lt"/>
            </a:endParaRPr>
          </a:p>
        </p:txBody>
      </p:sp>
      <p:sp>
        <p:nvSpPr>
          <p:cNvPr id="46083" name="Rectangle 2"/>
          <p:cNvSpPr>
            <a:spLocks noGrp="1"/>
          </p:cNvSpPr>
          <p:nvPr>
            <p:ph type="title"/>
          </p:nvPr>
        </p:nvSpPr>
        <p:spPr/>
        <p:txBody>
          <a:bodyPr/>
          <a:lstStyle/>
          <a:p>
            <a:r>
              <a:rPr lang="en-US" smtClean="0"/>
              <a:t>Personal Factor</a:t>
            </a:r>
          </a:p>
        </p:txBody>
      </p:sp>
      <p:pic>
        <p:nvPicPr>
          <p:cNvPr id="46084" name="Picture 4"/>
          <p:cNvPicPr>
            <a:picLocks noGrp="1" noChangeAspect="1" noChangeArrowheads="1"/>
          </p:cNvPicPr>
          <p:nvPr>
            <p:ph type="body" idx="1"/>
          </p:nvPr>
        </p:nvPicPr>
        <p:blipFill>
          <a:blip r:embed="rId2"/>
          <a:srcRect/>
          <a:stretch>
            <a:fillRect/>
          </a:stretch>
        </p:blipFill>
        <p:spPr>
          <a:xfrm>
            <a:off x="1311275" y="1600200"/>
            <a:ext cx="6521450" cy="4525963"/>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274905D-1D90-4CC2-BA83-9C14421E71BB}" type="slidenum">
              <a:rPr lang="fi-FI"/>
              <a:pPr>
                <a:defRPr/>
              </a:pPr>
              <a:t>32</a:t>
            </a:fld>
            <a:endParaRPr lang="fi-FI"/>
          </a:p>
        </p:txBody>
      </p:sp>
      <p:sp>
        <p:nvSpPr>
          <p:cNvPr id="47106" name="Rectangle 2"/>
          <p:cNvSpPr>
            <a:spLocks noGrp="1"/>
          </p:cNvSpPr>
          <p:nvPr>
            <p:ph type="title"/>
          </p:nvPr>
        </p:nvSpPr>
        <p:spPr/>
        <p:txBody>
          <a:bodyPr/>
          <a:lstStyle/>
          <a:p>
            <a:r>
              <a:rPr lang="en-US" sz="4000" smtClean="0"/>
              <a:t>Who did help to </a:t>
            </a:r>
            <a:r>
              <a:rPr lang="en-US" sz="4000" i="1" smtClean="0"/>
              <a:t>Gorod?</a:t>
            </a:r>
            <a:br>
              <a:rPr lang="en-US" sz="4000" i="1" smtClean="0"/>
            </a:br>
            <a:r>
              <a:rPr lang="en-US" sz="4000" smtClean="0"/>
              <a:t> </a:t>
            </a:r>
          </a:p>
        </p:txBody>
      </p:sp>
      <p:sp>
        <p:nvSpPr>
          <p:cNvPr id="47107" name="Rectangle 3"/>
          <p:cNvSpPr>
            <a:spLocks noGrp="1"/>
          </p:cNvSpPr>
          <p:nvPr>
            <p:ph type="body" idx="1"/>
          </p:nvPr>
        </p:nvSpPr>
        <p:spPr/>
        <p:txBody>
          <a:bodyPr/>
          <a:lstStyle/>
          <a:p>
            <a:r>
              <a:rPr lang="en-US" sz="3600" smtClean="0"/>
              <a:t>I. Readers calling to the magazine and other media: newspapers with a question about the fate of the magazine</a:t>
            </a:r>
          </a:p>
          <a:p>
            <a:r>
              <a:rPr lang="en-US" sz="3600" smtClean="0"/>
              <a:t>II City’s journalists launching loud campaign in defense of </a:t>
            </a:r>
            <a:r>
              <a:rPr lang="en-US" sz="3600" i="1" smtClean="0"/>
              <a:t>Gorod </a:t>
            </a:r>
            <a:r>
              <a:rPr lang="en-US" sz="3600" smtClean="0"/>
              <a:t>in their newspapers</a:t>
            </a:r>
          </a:p>
          <a:p>
            <a:r>
              <a:rPr lang="en-US" sz="3600" smtClean="0"/>
              <a:t>III Editorial staff of the magazine </a:t>
            </a:r>
            <a:r>
              <a:rPr lang="en-US" sz="3600" i="1" smtClean="0"/>
              <a:t>Gorod</a:t>
            </a:r>
            <a:r>
              <a:rPr lang="en-US" smtClean="0"/>
              <a:t>     </a:t>
            </a:r>
          </a:p>
          <a:p>
            <a:pPr>
              <a:buFont typeface="Arial" charset="0"/>
              <a:buNone/>
            </a:pPr>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3C3964CA-9BBE-4BDB-9353-3C65D1F31C1C}" type="slidenum">
              <a:rPr lang="fi-FI"/>
              <a:pPr>
                <a:defRPr/>
              </a:pPr>
              <a:t>33</a:t>
            </a:fld>
            <a:endParaRPr lang="fi-FI"/>
          </a:p>
        </p:txBody>
      </p:sp>
      <p:sp>
        <p:nvSpPr>
          <p:cNvPr id="48130" name="Rectangle 2"/>
          <p:cNvSpPr>
            <a:spLocks noGrp="1"/>
          </p:cNvSpPr>
          <p:nvPr>
            <p:ph type="title"/>
          </p:nvPr>
        </p:nvSpPr>
        <p:spPr/>
        <p:txBody>
          <a:bodyPr/>
          <a:lstStyle/>
          <a:p>
            <a:r>
              <a:rPr lang="en-US" smtClean="0"/>
              <a:t>Closure: 2008</a:t>
            </a:r>
          </a:p>
        </p:txBody>
      </p:sp>
      <p:sp>
        <p:nvSpPr>
          <p:cNvPr id="48131" name="Rectangle 3"/>
          <p:cNvSpPr>
            <a:spLocks noGrp="1"/>
          </p:cNvSpPr>
          <p:nvPr>
            <p:ph type="body" idx="1"/>
          </p:nvPr>
        </p:nvSpPr>
        <p:spPr/>
        <p:txBody>
          <a:bodyPr/>
          <a:lstStyle/>
          <a:p>
            <a:r>
              <a:rPr lang="en-US" smtClean="0"/>
              <a:t>2008, May: Publisher now living in Moscow had announced the closure  for economic reasons: </a:t>
            </a:r>
          </a:p>
          <a:p>
            <a:r>
              <a:rPr lang="en-US" smtClean="0"/>
              <a:t>2002-2008: investments about 5 million dollars, </a:t>
            </a:r>
          </a:p>
          <a:p>
            <a:r>
              <a:rPr lang="en-US" smtClean="0"/>
              <a:t>annual budget from 1/2 to 1 million dollars</a:t>
            </a:r>
          </a:p>
          <a:p>
            <a:r>
              <a:rPr lang="en-US" smtClean="0"/>
              <a:t> </a:t>
            </a:r>
            <a:r>
              <a:rPr lang="en-US" i="1" smtClean="0"/>
              <a:t>Gorod</a:t>
            </a:r>
            <a:r>
              <a:rPr lang="en-US" smtClean="0"/>
              <a:t> covered only 50% of its outlay</a:t>
            </a:r>
          </a:p>
          <a:p>
            <a:r>
              <a:rPr lang="en-US" smtClean="0"/>
              <a:t>But…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BEC7C7A-72D7-43A5-A0E8-0B35E84EDD17}" type="slidenum">
              <a:rPr lang="fi-FI"/>
              <a:pPr>
                <a:defRPr/>
              </a:pPr>
              <a:t>34</a:t>
            </a:fld>
            <a:endParaRPr lang="fi-FI"/>
          </a:p>
        </p:txBody>
      </p:sp>
      <p:sp>
        <p:nvSpPr>
          <p:cNvPr id="49154" name="Rectangle 2"/>
          <p:cNvSpPr>
            <a:spLocks noGrp="1"/>
          </p:cNvSpPr>
          <p:nvPr>
            <p:ph type="title"/>
          </p:nvPr>
        </p:nvSpPr>
        <p:spPr/>
        <p:txBody>
          <a:bodyPr/>
          <a:lstStyle/>
          <a:p>
            <a:r>
              <a:rPr lang="en-US" smtClean="0"/>
              <a:t>Political-Economy Factor </a:t>
            </a:r>
          </a:p>
        </p:txBody>
      </p:sp>
      <p:sp>
        <p:nvSpPr>
          <p:cNvPr id="49155" name="Rectangle 3"/>
          <p:cNvSpPr>
            <a:spLocks noGrp="1"/>
          </p:cNvSpPr>
          <p:nvPr>
            <p:ph type="body" idx="1"/>
          </p:nvPr>
        </p:nvSpPr>
        <p:spPr/>
        <p:txBody>
          <a:bodyPr/>
          <a:lstStyle/>
          <a:p>
            <a:pPr>
              <a:lnSpc>
                <a:spcPct val="90000"/>
              </a:lnSpc>
            </a:pPr>
            <a:r>
              <a:rPr lang="en-US" sz="3600" smtClean="0"/>
              <a:t>Closure could be owing to  </a:t>
            </a:r>
          </a:p>
          <a:p>
            <a:pPr>
              <a:lnSpc>
                <a:spcPct val="90000"/>
              </a:lnSpc>
            </a:pPr>
            <a:r>
              <a:rPr lang="en-US" sz="3600" smtClean="0"/>
              <a:t>redistribution of financial flows in Moscow. </a:t>
            </a:r>
          </a:p>
          <a:p>
            <a:pPr>
              <a:lnSpc>
                <a:spcPct val="90000"/>
              </a:lnSpc>
            </a:pPr>
            <a:r>
              <a:rPr lang="en-US" sz="3600" smtClean="0"/>
              <a:t>They were re-directed to the media projects of the federal centre </a:t>
            </a:r>
          </a:p>
          <a:p>
            <a:pPr>
              <a:lnSpc>
                <a:spcPct val="90000"/>
              </a:lnSpc>
            </a:pPr>
            <a:r>
              <a:rPr lang="en-US" sz="3600" smtClean="0"/>
              <a:t>since a shift of the national leaders had occurred </a:t>
            </a:r>
          </a:p>
          <a:p>
            <a:pPr>
              <a:lnSpc>
                <a:spcPct val="90000"/>
              </a:lnSpc>
            </a:pPr>
            <a:r>
              <a:rPr lang="en-US" sz="2800" i="1" smtClean="0"/>
              <a:t>Kommersant </a:t>
            </a:r>
            <a:r>
              <a:rPr lang="en-US" sz="2800" smtClean="0"/>
              <a:t>22.5.2008</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8389B76-E04F-49E3-9170-ECA832427DBD}" type="slidenum">
              <a:rPr lang="fi-FI"/>
              <a:pPr>
                <a:defRPr/>
              </a:pPr>
              <a:t>35</a:t>
            </a:fld>
            <a:endParaRPr lang="fi-FI"/>
          </a:p>
        </p:txBody>
      </p:sp>
      <p:sp>
        <p:nvSpPr>
          <p:cNvPr id="50178" name="Rectangle 2"/>
          <p:cNvSpPr>
            <a:spLocks noGrp="1"/>
          </p:cNvSpPr>
          <p:nvPr>
            <p:ph type="title"/>
          </p:nvPr>
        </p:nvSpPr>
        <p:spPr/>
        <p:txBody>
          <a:bodyPr/>
          <a:lstStyle/>
          <a:p>
            <a:r>
              <a:rPr lang="en-US" smtClean="0"/>
              <a:t>Who did help to </a:t>
            </a:r>
            <a:r>
              <a:rPr lang="en-US" i="1" smtClean="0"/>
              <a:t>Gorod?</a:t>
            </a:r>
            <a:endParaRPr lang="en-US" smtClean="0"/>
          </a:p>
        </p:txBody>
      </p:sp>
      <p:sp>
        <p:nvSpPr>
          <p:cNvPr id="50179" name="Rectangle 3"/>
          <p:cNvSpPr>
            <a:spLocks noGrp="1"/>
          </p:cNvSpPr>
          <p:nvPr>
            <p:ph type="body" idx="1"/>
          </p:nvPr>
        </p:nvSpPr>
        <p:spPr/>
        <p:txBody>
          <a:bodyPr/>
          <a:lstStyle/>
          <a:p>
            <a:r>
              <a:rPr lang="en-US" smtClean="0"/>
              <a:t>Public resonance in media: press and televison started by city’ s journalists </a:t>
            </a:r>
          </a:p>
          <a:p>
            <a:r>
              <a:rPr lang="en-US" smtClean="0"/>
              <a:t>With wide support from readers, authors of the magazine and public figures:</a:t>
            </a:r>
          </a:p>
          <a:p>
            <a:r>
              <a:rPr lang="en-US" smtClean="0"/>
              <a:t>Live television program on the Fifth channel:</a:t>
            </a:r>
          </a:p>
          <a:p>
            <a:r>
              <a:rPr lang="en-US" smtClean="0"/>
              <a:t>Gorod bez</a:t>
            </a:r>
            <a:r>
              <a:rPr lang="en-US" i="1" smtClean="0"/>
              <a:t> Goroda (The city without Gorod </a:t>
            </a:r>
            <a:r>
              <a:rPr lang="en-US" smtClean="0"/>
              <a:t>(City): What press does the city need?  </a:t>
            </a:r>
          </a:p>
          <a:p>
            <a:r>
              <a:rPr lang="en-US" smtClean="0"/>
              <a:t>Editor-in chief motivated to find new sponsors  </a:t>
            </a:r>
          </a:p>
          <a:p>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9EAC1C6-5D0F-4B5A-86F2-9F26D202F9B3}" type="slidenum">
              <a:rPr lang="fi-FI"/>
              <a:pPr>
                <a:defRPr/>
              </a:pPr>
              <a:t>36</a:t>
            </a:fld>
            <a:endParaRPr lang="fi-FI"/>
          </a:p>
        </p:txBody>
      </p:sp>
      <p:sp>
        <p:nvSpPr>
          <p:cNvPr id="51202" name="Rectangle 2"/>
          <p:cNvSpPr>
            <a:spLocks noGrp="1"/>
          </p:cNvSpPr>
          <p:nvPr>
            <p:ph type="title"/>
          </p:nvPr>
        </p:nvSpPr>
        <p:spPr/>
        <p:txBody>
          <a:bodyPr/>
          <a:lstStyle/>
          <a:p>
            <a:r>
              <a:rPr lang="en-US" smtClean="0"/>
              <a:t>Born again to be </a:t>
            </a:r>
            <a:r>
              <a:rPr lang="en-US" i="1" smtClean="0"/>
              <a:t>Gorod 812 </a:t>
            </a:r>
            <a:endParaRPr lang="en-US" smtClean="0"/>
          </a:p>
        </p:txBody>
      </p:sp>
      <p:sp>
        <p:nvSpPr>
          <p:cNvPr id="51203" name="Rectangle 3"/>
          <p:cNvSpPr>
            <a:spLocks noGrp="1"/>
          </p:cNvSpPr>
          <p:nvPr>
            <p:ph type="body" idx="1"/>
          </p:nvPr>
        </p:nvSpPr>
        <p:spPr/>
        <p:txBody>
          <a:bodyPr/>
          <a:lstStyle/>
          <a:p>
            <a:pPr>
              <a:lnSpc>
                <a:spcPct val="90000"/>
              </a:lnSpc>
            </a:pPr>
            <a:r>
              <a:rPr lang="en-US" smtClean="0"/>
              <a:t>August 2008 – renamed from </a:t>
            </a:r>
            <a:r>
              <a:rPr lang="en-US" i="1" smtClean="0"/>
              <a:t>Gorod Peterburgsky zhurnal </a:t>
            </a:r>
            <a:r>
              <a:rPr lang="en-US" smtClean="0"/>
              <a:t>into</a:t>
            </a:r>
            <a:r>
              <a:rPr lang="en-US" i="1" smtClean="0"/>
              <a:t> Gorod 812</a:t>
            </a:r>
          </a:p>
          <a:p>
            <a:pPr>
              <a:lnSpc>
                <a:spcPct val="90000"/>
              </a:lnSpc>
            </a:pPr>
            <a:r>
              <a:rPr lang="en-US" smtClean="0"/>
              <a:t>New</a:t>
            </a:r>
            <a:r>
              <a:rPr lang="en-US" i="1" smtClean="0"/>
              <a:t> </a:t>
            </a:r>
            <a:r>
              <a:rPr lang="en-US" smtClean="0"/>
              <a:t>publisher – the city’s media holding  </a:t>
            </a:r>
            <a:r>
              <a:rPr lang="en-US" i="1" smtClean="0"/>
              <a:t>AZHUR </a:t>
            </a:r>
            <a:r>
              <a:rPr lang="en-US" smtClean="0"/>
              <a:t>– Agency of Journalistic Investigations</a:t>
            </a:r>
          </a:p>
          <a:p>
            <a:pPr>
              <a:lnSpc>
                <a:spcPct val="90000"/>
              </a:lnSpc>
            </a:pPr>
            <a:r>
              <a:rPr lang="en-US" smtClean="0"/>
              <a:t>Magazine is published in print and has its online version not repeating print version </a:t>
            </a:r>
          </a:p>
          <a:p>
            <a:pPr>
              <a:lnSpc>
                <a:spcPct val="90000"/>
              </a:lnSpc>
            </a:pPr>
            <a:r>
              <a:rPr lang="en-US" smtClean="0">
                <a:hlinkClick r:id="rId2"/>
              </a:rPr>
              <a:t>http://www.online812.ru</a:t>
            </a:r>
            <a:endParaRPr lang="en-US" smtClean="0"/>
          </a:p>
          <a:p>
            <a:pPr>
              <a:lnSpc>
                <a:spcPct val="90000"/>
              </a:lnSpc>
              <a:buFont typeface="Arial" charset="0"/>
              <a:buNone/>
            </a:pPr>
            <a:r>
              <a:rPr lang="en-US" smtClean="0"/>
              <a:t> Continuity of editorial policy with the old </a:t>
            </a:r>
            <a:r>
              <a:rPr lang="en-US" i="1" smtClean="0"/>
              <a:t>Gorod </a:t>
            </a:r>
            <a:r>
              <a:rPr lang="en-US" smtClean="0"/>
              <a:t>maintained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995265D-52ED-47C0-AB05-BC48A48AE2F7}" type="slidenum">
              <a:rPr lang="fi-FI"/>
              <a:pPr>
                <a:defRPr/>
              </a:pPr>
              <a:t>37</a:t>
            </a:fld>
            <a:endParaRPr lang="fi-FI"/>
          </a:p>
        </p:txBody>
      </p:sp>
      <p:sp>
        <p:nvSpPr>
          <p:cNvPr id="52226" name="Rectangle 2"/>
          <p:cNvSpPr>
            <a:spLocks noGrp="1"/>
          </p:cNvSpPr>
          <p:nvPr>
            <p:ph type="title"/>
          </p:nvPr>
        </p:nvSpPr>
        <p:spPr/>
        <p:txBody>
          <a:bodyPr/>
          <a:lstStyle/>
          <a:p>
            <a:r>
              <a:rPr lang="en-US" smtClean="0"/>
              <a:t>Economic support</a:t>
            </a:r>
          </a:p>
        </p:txBody>
      </p:sp>
      <p:sp>
        <p:nvSpPr>
          <p:cNvPr id="52227" name="Rectangle 3"/>
          <p:cNvSpPr>
            <a:spLocks noGrp="1"/>
          </p:cNvSpPr>
          <p:nvPr>
            <p:ph type="body" idx="1"/>
          </p:nvPr>
        </p:nvSpPr>
        <p:spPr/>
        <p:txBody>
          <a:bodyPr/>
          <a:lstStyle/>
          <a:p>
            <a:r>
              <a:rPr lang="en-US" smtClean="0"/>
              <a:t>2002-2008 – private sponsor from Moscow</a:t>
            </a:r>
          </a:p>
          <a:p>
            <a:endParaRPr lang="en-US" smtClean="0"/>
          </a:p>
          <a:p>
            <a:r>
              <a:rPr lang="en-US" smtClean="0"/>
              <a:t>2008-2010 – within media holding Azhur, profitable </a:t>
            </a:r>
            <a:r>
              <a:rPr lang="en-US" i="1" smtClean="0"/>
              <a:t>Fontanka.ru </a:t>
            </a:r>
            <a:r>
              <a:rPr lang="en-US" smtClean="0"/>
              <a:t>covers expenses of </a:t>
            </a:r>
            <a:r>
              <a:rPr lang="en-US" i="1" smtClean="0"/>
              <a:t>Gorod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43A8364-34AD-4330-9E8B-E81C53D93C64}" type="slidenum">
              <a:rPr lang="fi-FI"/>
              <a:pPr>
                <a:defRPr/>
              </a:pPr>
              <a:t>38</a:t>
            </a:fld>
            <a:endParaRPr lang="fi-FI"/>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730275C-CFBE-4A2D-8947-09988E5EFD9D}" type="slidenum">
              <a:rPr lang="fi-FI" sz="1200">
                <a:solidFill>
                  <a:schemeClr val="tx1">
                    <a:tint val="75000"/>
                  </a:schemeClr>
                </a:solidFill>
                <a:latin typeface="+mn-lt"/>
              </a:rPr>
              <a:pPr algn="r" fontAlgn="auto">
                <a:spcBef>
                  <a:spcPts val="0"/>
                </a:spcBef>
                <a:spcAft>
                  <a:spcPts val="0"/>
                </a:spcAft>
                <a:defRPr/>
              </a:pPr>
              <a:t>38</a:t>
            </a:fld>
            <a:endParaRPr lang="fi-FI" sz="1200">
              <a:solidFill>
                <a:schemeClr val="tx1">
                  <a:tint val="75000"/>
                </a:schemeClr>
              </a:solidFill>
              <a:latin typeface="+mn-lt"/>
            </a:endParaRPr>
          </a:p>
        </p:txBody>
      </p:sp>
      <p:sp>
        <p:nvSpPr>
          <p:cNvPr id="54275" name="Rectangle 2"/>
          <p:cNvSpPr>
            <a:spLocks noGrp="1"/>
          </p:cNvSpPr>
          <p:nvPr>
            <p:ph type="title"/>
          </p:nvPr>
        </p:nvSpPr>
        <p:spPr/>
        <p:txBody>
          <a:bodyPr/>
          <a:lstStyle/>
          <a:p>
            <a:r>
              <a:rPr lang="en-US" sz="4000" smtClean="0"/>
              <a:t>Discussion: Trends</a:t>
            </a:r>
            <a:br>
              <a:rPr lang="en-US" sz="4000" smtClean="0"/>
            </a:br>
            <a:r>
              <a:rPr lang="en-US" sz="4000" smtClean="0"/>
              <a:t>in development of quality press </a:t>
            </a:r>
          </a:p>
        </p:txBody>
      </p:sp>
      <p:sp>
        <p:nvSpPr>
          <p:cNvPr id="54276" name="Rectangle 3"/>
          <p:cNvSpPr>
            <a:spLocks noGrp="1"/>
          </p:cNvSpPr>
          <p:nvPr>
            <p:ph type="body" idx="1"/>
          </p:nvPr>
        </p:nvSpPr>
        <p:spPr/>
        <p:txBody>
          <a:bodyPr/>
          <a:lstStyle/>
          <a:p>
            <a:pPr>
              <a:lnSpc>
                <a:spcPct val="90000"/>
              </a:lnSpc>
            </a:pPr>
            <a:r>
              <a:rPr lang="en-US" smtClean="0"/>
              <a:t>First: for prestige </a:t>
            </a:r>
          </a:p>
          <a:p>
            <a:pPr>
              <a:lnSpc>
                <a:spcPct val="90000"/>
              </a:lnSpc>
            </a:pPr>
            <a:r>
              <a:rPr lang="en-US" smtClean="0"/>
              <a:t>Quality press is </a:t>
            </a:r>
            <a:r>
              <a:rPr lang="en-US" b="1" smtClean="0"/>
              <a:t>Image project </a:t>
            </a:r>
          </a:p>
          <a:p>
            <a:pPr>
              <a:lnSpc>
                <a:spcPct val="90000"/>
              </a:lnSpc>
              <a:buFont typeface="Arial" charset="0"/>
              <a:buNone/>
            </a:pPr>
            <a:r>
              <a:rPr lang="en-US" smtClean="0"/>
              <a:t>for the reputation of its sponsors - political class and big business </a:t>
            </a:r>
          </a:p>
          <a:p>
            <a:pPr>
              <a:lnSpc>
                <a:spcPct val="90000"/>
              </a:lnSpc>
            </a:pPr>
            <a:r>
              <a:rPr lang="en-US" smtClean="0"/>
              <a:t>A wish to have a good image is precondition for increasing of institute of reputation </a:t>
            </a:r>
          </a:p>
          <a:p>
            <a:pPr>
              <a:lnSpc>
                <a:spcPct val="90000"/>
              </a:lnSpc>
            </a:pPr>
            <a:r>
              <a:rPr lang="en-US" smtClean="0"/>
              <a:t>It also publishes big image advertising, big brands of car concerns,  construction concerns, multinational cartels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069AE56B-6AF0-4116-84B7-2A6CA8BD42D9}" type="slidenum">
              <a:rPr lang="fi-FI"/>
              <a:pPr>
                <a:defRPr/>
              </a:pPr>
              <a:t>39</a:t>
            </a:fld>
            <a:endParaRPr lang="fi-FI"/>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4C45B6C-4F87-4BE3-BEDD-A78F8DD0DFB3}" type="slidenum">
              <a:rPr lang="fi-FI" sz="1200">
                <a:solidFill>
                  <a:schemeClr val="tx1">
                    <a:tint val="75000"/>
                  </a:schemeClr>
                </a:solidFill>
                <a:latin typeface="+mn-lt"/>
              </a:rPr>
              <a:pPr algn="r" fontAlgn="auto">
                <a:spcBef>
                  <a:spcPts val="0"/>
                </a:spcBef>
                <a:spcAft>
                  <a:spcPts val="0"/>
                </a:spcAft>
                <a:defRPr/>
              </a:pPr>
              <a:t>39</a:t>
            </a:fld>
            <a:endParaRPr lang="fi-FI" sz="1200">
              <a:solidFill>
                <a:schemeClr val="tx1">
                  <a:tint val="75000"/>
                </a:schemeClr>
              </a:solidFill>
              <a:latin typeface="+mn-lt"/>
            </a:endParaRPr>
          </a:p>
        </p:txBody>
      </p:sp>
      <p:sp>
        <p:nvSpPr>
          <p:cNvPr id="55299" name="Rectangle 2"/>
          <p:cNvSpPr>
            <a:spLocks noGrp="1"/>
          </p:cNvSpPr>
          <p:nvPr>
            <p:ph type="title"/>
          </p:nvPr>
        </p:nvSpPr>
        <p:spPr/>
        <p:txBody>
          <a:bodyPr/>
          <a:lstStyle/>
          <a:p>
            <a:r>
              <a:rPr lang="en-US" sz="4000" smtClean="0"/>
              <a:t>Trends</a:t>
            </a:r>
            <a:br>
              <a:rPr lang="en-US" sz="4000" smtClean="0"/>
            </a:br>
            <a:r>
              <a:rPr lang="en-US" sz="4000" smtClean="0"/>
              <a:t>in development of quality press</a:t>
            </a:r>
          </a:p>
        </p:txBody>
      </p:sp>
      <p:sp>
        <p:nvSpPr>
          <p:cNvPr id="55300" name="Rectangle 3"/>
          <p:cNvSpPr>
            <a:spLocks noGrp="1"/>
          </p:cNvSpPr>
          <p:nvPr>
            <p:ph type="body" idx="1"/>
          </p:nvPr>
        </p:nvSpPr>
        <p:spPr/>
        <p:txBody>
          <a:bodyPr/>
          <a:lstStyle/>
          <a:p>
            <a:r>
              <a:rPr lang="en-US" smtClean="0"/>
              <a:t>Second:  for moral satisfaction</a:t>
            </a:r>
          </a:p>
          <a:p>
            <a:endParaRPr lang="en-US" smtClean="0"/>
          </a:p>
          <a:p>
            <a:pPr>
              <a:buFont typeface="Arial" charset="0"/>
              <a:buNone/>
            </a:pPr>
            <a:r>
              <a:rPr lang="en-US" smtClean="0"/>
              <a:t> Quality publication as </a:t>
            </a:r>
            <a:r>
              <a:rPr lang="en-US" b="1" smtClean="0"/>
              <a:t>an Outlet for sponsor’s impulse to do good for people,</a:t>
            </a:r>
            <a:r>
              <a:rPr lang="en-US" smtClean="0"/>
              <a:t> </a:t>
            </a:r>
          </a:p>
          <a:p>
            <a:pPr>
              <a:buFont typeface="Arial" charset="0"/>
              <a:buNone/>
            </a:pPr>
            <a:r>
              <a:rPr lang="en-US" smtClean="0"/>
              <a:t>to support independent critical opinion as distinct from his personal compromises in basic (political) business</a:t>
            </a:r>
          </a:p>
          <a:p>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00875FF8-AAF4-456B-9860-F475B106D654}" type="slidenum">
              <a:rPr lang="fi-FI"/>
              <a:pPr>
                <a:defRPr/>
              </a:pPr>
              <a:t>4</a:t>
            </a:fld>
            <a:endParaRPr lang="fi-FI"/>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E0E98C9-3002-44EF-877B-DAE938CF3798}" type="slidenum">
              <a:rPr lang="fi-FI" sz="1200">
                <a:solidFill>
                  <a:schemeClr val="tx1">
                    <a:tint val="75000"/>
                  </a:schemeClr>
                </a:solidFill>
                <a:latin typeface="+mn-lt"/>
              </a:rPr>
              <a:pPr algn="r" fontAlgn="auto">
                <a:spcBef>
                  <a:spcPts val="0"/>
                </a:spcBef>
                <a:spcAft>
                  <a:spcPts val="0"/>
                </a:spcAft>
                <a:defRPr/>
              </a:pPr>
              <a:t>4</a:t>
            </a:fld>
            <a:endParaRPr lang="fi-FI" sz="1200">
              <a:solidFill>
                <a:schemeClr val="tx1">
                  <a:tint val="75000"/>
                </a:schemeClr>
              </a:solidFill>
              <a:latin typeface="+mn-lt"/>
            </a:endParaRPr>
          </a:p>
        </p:txBody>
      </p:sp>
      <p:sp>
        <p:nvSpPr>
          <p:cNvPr id="18435" name="Rectangle 2"/>
          <p:cNvSpPr>
            <a:spLocks noGrp="1"/>
          </p:cNvSpPr>
          <p:nvPr>
            <p:ph type="title"/>
          </p:nvPr>
        </p:nvSpPr>
        <p:spPr/>
        <p:txBody>
          <a:bodyPr/>
          <a:lstStyle/>
          <a:p>
            <a:r>
              <a:rPr lang="en-US" sz="4000" smtClean="0"/>
              <a:t>Bitter experience from </a:t>
            </a:r>
            <a:r>
              <a:rPr lang="en-US" sz="4000" i="1" smtClean="0"/>
              <a:t>Russkaya Zhizn </a:t>
            </a:r>
            <a:r>
              <a:rPr lang="en-US" sz="4000" smtClean="0"/>
              <a:t>(Russian Life), 2007-2009 </a:t>
            </a:r>
          </a:p>
        </p:txBody>
      </p:sp>
      <p:sp>
        <p:nvSpPr>
          <p:cNvPr id="18436" name="Rectangle 3"/>
          <p:cNvSpPr>
            <a:spLocks noGrp="1"/>
          </p:cNvSpPr>
          <p:nvPr>
            <p:ph type="body" idx="1"/>
          </p:nvPr>
        </p:nvSpPr>
        <p:spPr/>
        <p:txBody>
          <a:bodyPr/>
          <a:lstStyle/>
          <a:p>
            <a:r>
              <a:rPr lang="en-US" sz="2800" smtClean="0"/>
              <a:t>Dmitry Oljshansky, the editor-in-chief: </a:t>
            </a:r>
          </a:p>
          <a:p>
            <a:r>
              <a:rPr lang="en-US" sz="2800" smtClean="0"/>
              <a:t>Neither standards of quality of production, nor skilful marketing could ensure good sales and cover the outlay of the production </a:t>
            </a:r>
          </a:p>
          <a:p>
            <a:r>
              <a:rPr lang="en-US" sz="2800" smtClean="0"/>
              <a:t>It remained invisible in the press market in spite of the well thought-out and arranged system of sales </a:t>
            </a:r>
          </a:p>
          <a:p>
            <a:r>
              <a:rPr lang="en-US" sz="2800" smtClean="0"/>
              <a:t>Not to survive if: no a part of a large publishing house, no the famous brand and no “format” of a popular media.  </a:t>
            </a:r>
          </a:p>
          <a:p>
            <a:endParaRPr lang="en-US" sz="280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60FA81A-659D-4A43-8FF8-ACF9A250762A}" type="slidenum">
              <a:rPr lang="fi-FI"/>
              <a:pPr>
                <a:defRPr/>
              </a:pPr>
              <a:t>40</a:t>
            </a:fld>
            <a:endParaRPr lang="fi-FI"/>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6BA7C5E-B369-461E-B7FC-E8ECA025B4E6}" type="slidenum">
              <a:rPr lang="fi-FI" sz="1200">
                <a:solidFill>
                  <a:schemeClr val="tx1">
                    <a:tint val="75000"/>
                  </a:schemeClr>
                </a:solidFill>
                <a:latin typeface="+mn-lt"/>
              </a:rPr>
              <a:pPr algn="r" fontAlgn="auto">
                <a:spcBef>
                  <a:spcPts val="0"/>
                </a:spcBef>
                <a:spcAft>
                  <a:spcPts val="0"/>
                </a:spcAft>
                <a:defRPr/>
              </a:pPr>
              <a:t>40</a:t>
            </a:fld>
            <a:endParaRPr lang="fi-FI" sz="1200">
              <a:solidFill>
                <a:schemeClr val="tx1">
                  <a:tint val="75000"/>
                </a:schemeClr>
              </a:solidFill>
              <a:latin typeface="+mn-lt"/>
            </a:endParaRPr>
          </a:p>
        </p:txBody>
      </p:sp>
      <p:sp>
        <p:nvSpPr>
          <p:cNvPr id="56323" name="Rectangle 2"/>
          <p:cNvSpPr>
            <a:spLocks noGrp="1"/>
          </p:cNvSpPr>
          <p:nvPr>
            <p:ph type="title"/>
          </p:nvPr>
        </p:nvSpPr>
        <p:spPr/>
        <p:txBody>
          <a:bodyPr/>
          <a:lstStyle/>
          <a:p>
            <a:r>
              <a:rPr lang="en-US" sz="4000" smtClean="0"/>
              <a:t>Trends</a:t>
            </a:r>
            <a:br>
              <a:rPr lang="en-US" sz="4000" smtClean="0"/>
            </a:br>
            <a:r>
              <a:rPr lang="en-US" sz="4000" smtClean="0"/>
              <a:t>in development of quality press</a:t>
            </a:r>
          </a:p>
        </p:txBody>
      </p:sp>
      <p:sp>
        <p:nvSpPr>
          <p:cNvPr id="56324" name="Rectangle 3"/>
          <p:cNvSpPr>
            <a:spLocks noGrp="1"/>
          </p:cNvSpPr>
          <p:nvPr>
            <p:ph type="body" idx="1"/>
          </p:nvPr>
        </p:nvSpPr>
        <p:spPr/>
        <p:txBody>
          <a:bodyPr/>
          <a:lstStyle/>
          <a:p>
            <a:r>
              <a:rPr lang="en-US" smtClean="0"/>
              <a:t>Third:  Exclusive </a:t>
            </a:r>
          </a:p>
          <a:p>
            <a:r>
              <a:rPr lang="en-US" smtClean="0"/>
              <a:t>It lives by no market laws but owing to sponsors (private, corporate, state) </a:t>
            </a:r>
          </a:p>
          <a:p>
            <a:endParaRPr lang="en-US" smtClean="0"/>
          </a:p>
          <a:p>
            <a:r>
              <a:rPr lang="en-US" smtClean="0"/>
              <a:t>It is non-commercial product, rather exclusive not having a mass audience and mass sales, not attractive to big advertising agencies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C10825C-BED9-4CA4-AC39-3332E7909EBC}" type="slidenum">
              <a:rPr lang="fi-FI"/>
              <a:pPr>
                <a:defRPr/>
              </a:pPr>
              <a:t>41</a:t>
            </a:fld>
            <a:endParaRPr lang="fi-FI"/>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29077BB-E3DF-4202-AC47-968DDD691765}" type="slidenum">
              <a:rPr lang="fi-FI" sz="1200">
                <a:solidFill>
                  <a:schemeClr val="tx1">
                    <a:tint val="75000"/>
                  </a:schemeClr>
                </a:solidFill>
                <a:latin typeface="+mn-lt"/>
              </a:rPr>
              <a:pPr algn="r" fontAlgn="auto">
                <a:spcBef>
                  <a:spcPts val="0"/>
                </a:spcBef>
                <a:spcAft>
                  <a:spcPts val="0"/>
                </a:spcAft>
                <a:defRPr/>
              </a:pPr>
              <a:t>41</a:t>
            </a:fld>
            <a:endParaRPr lang="fi-FI" sz="1200">
              <a:solidFill>
                <a:schemeClr val="tx1">
                  <a:tint val="75000"/>
                </a:schemeClr>
              </a:solidFill>
              <a:latin typeface="+mn-lt"/>
            </a:endParaRPr>
          </a:p>
        </p:txBody>
      </p:sp>
      <p:sp>
        <p:nvSpPr>
          <p:cNvPr id="57347" name="Rectangle 2"/>
          <p:cNvSpPr>
            <a:spLocks noGrp="1"/>
          </p:cNvSpPr>
          <p:nvPr>
            <p:ph type="title"/>
          </p:nvPr>
        </p:nvSpPr>
        <p:spPr/>
        <p:txBody>
          <a:bodyPr/>
          <a:lstStyle/>
          <a:p>
            <a:r>
              <a:rPr lang="en-US" sz="4000" smtClean="0"/>
              <a:t>Trends</a:t>
            </a:r>
            <a:br>
              <a:rPr lang="en-US" sz="4000" smtClean="0"/>
            </a:br>
            <a:r>
              <a:rPr lang="en-US" sz="4000" smtClean="0"/>
              <a:t>in development of quality press</a:t>
            </a:r>
          </a:p>
        </p:txBody>
      </p:sp>
      <p:sp>
        <p:nvSpPr>
          <p:cNvPr id="57348" name="Rectangle 3"/>
          <p:cNvSpPr>
            <a:spLocks noGrp="1"/>
          </p:cNvSpPr>
          <p:nvPr>
            <p:ph type="body" idx="1"/>
          </p:nvPr>
        </p:nvSpPr>
        <p:spPr/>
        <p:txBody>
          <a:bodyPr/>
          <a:lstStyle/>
          <a:p>
            <a:r>
              <a:rPr lang="en-US" smtClean="0"/>
              <a:t>Fourth: Enthusiasts </a:t>
            </a:r>
          </a:p>
          <a:p>
            <a:endParaRPr lang="en-US" smtClean="0"/>
          </a:p>
          <a:p>
            <a:r>
              <a:rPr lang="en-US" smtClean="0"/>
              <a:t>It survives owing to individuals – true professionals for whom to make a quality magazine or newspaper became the breath of life, the main purpose of their life  </a:t>
            </a:r>
          </a:p>
          <a:p>
            <a:endParaRPr 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FFA71D4-A8D1-438C-A67B-15CE58171A00}" type="slidenum">
              <a:rPr lang="fi-FI"/>
              <a:pPr>
                <a:defRPr/>
              </a:pPr>
              <a:t>42</a:t>
            </a:fld>
            <a:endParaRPr lang="fi-FI"/>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3D1C328-0D20-4C27-96BE-CD80F6C3D752}" type="slidenum">
              <a:rPr lang="fi-FI" sz="1200">
                <a:solidFill>
                  <a:schemeClr val="tx1">
                    <a:tint val="75000"/>
                  </a:schemeClr>
                </a:solidFill>
                <a:latin typeface="+mn-lt"/>
              </a:rPr>
              <a:pPr algn="r" fontAlgn="auto">
                <a:spcBef>
                  <a:spcPts val="0"/>
                </a:spcBef>
                <a:spcAft>
                  <a:spcPts val="0"/>
                </a:spcAft>
                <a:defRPr/>
              </a:pPr>
              <a:t>42</a:t>
            </a:fld>
            <a:endParaRPr lang="fi-FI" sz="1200">
              <a:solidFill>
                <a:schemeClr val="tx1">
                  <a:tint val="75000"/>
                </a:schemeClr>
              </a:solidFill>
              <a:latin typeface="+mn-lt"/>
            </a:endParaRPr>
          </a:p>
        </p:txBody>
      </p:sp>
      <p:sp>
        <p:nvSpPr>
          <p:cNvPr id="58371" name="Rectangle 2"/>
          <p:cNvSpPr>
            <a:spLocks noGrp="1"/>
          </p:cNvSpPr>
          <p:nvPr>
            <p:ph type="title"/>
          </p:nvPr>
        </p:nvSpPr>
        <p:spPr/>
        <p:txBody>
          <a:bodyPr/>
          <a:lstStyle/>
          <a:p>
            <a:r>
              <a:rPr lang="en-US" sz="4000" smtClean="0"/>
              <a:t>Major Challenge is Not a lack of  Political freedom or Financing</a:t>
            </a:r>
          </a:p>
        </p:txBody>
      </p:sp>
      <p:sp>
        <p:nvSpPr>
          <p:cNvPr id="58372" name="Rectangle 3"/>
          <p:cNvSpPr>
            <a:spLocks noGrp="1"/>
          </p:cNvSpPr>
          <p:nvPr>
            <p:ph type="body" idx="1"/>
          </p:nvPr>
        </p:nvSpPr>
        <p:spPr/>
        <p:txBody>
          <a:bodyPr/>
          <a:lstStyle/>
          <a:p>
            <a:pPr>
              <a:lnSpc>
                <a:spcPct val="90000"/>
              </a:lnSpc>
            </a:pPr>
            <a:r>
              <a:rPr lang="en-US" smtClean="0"/>
              <a:t>It finds space for political freedom within the frictions of elites </a:t>
            </a:r>
          </a:p>
          <a:p>
            <a:pPr>
              <a:lnSpc>
                <a:spcPct val="90000"/>
              </a:lnSpc>
            </a:pPr>
            <a:r>
              <a:rPr lang="en-US" smtClean="0"/>
              <a:t>Freedom of speech and expression, critics exist - it is unnoticeable media with small audience: “There is nobody to hear this”   </a:t>
            </a:r>
          </a:p>
          <a:p>
            <a:pPr>
              <a:lnSpc>
                <a:spcPct val="90000"/>
              </a:lnSpc>
            </a:pPr>
            <a:r>
              <a:rPr lang="en-US" smtClean="0"/>
              <a:t>Gold rule- not touch family and close kinship of powerful persons criticized by the magazine  </a:t>
            </a:r>
          </a:p>
          <a:p>
            <a:pPr>
              <a:lnSpc>
                <a:spcPct val="90000"/>
              </a:lnSpc>
            </a:pPr>
            <a:r>
              <a:rPr lang="en-US" smtClean="0"/>
              <a:t>A risk of economic bankruptcy solved – </a:t>
            </a:r>
          </a:p>
          <a:p>
            <a:pPr>
              <a:lnSpc>
                <a:spcPct val="90000"/>
              </a:lnSpc>
            </a:pPr>
            <a:r>
              <a:rPr lang="en-US" smtClean="0"/>
              <a:t>to find sponsors interested in social prestige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2E21811-99F6-4FA7-B7E6-D9127F14ACA8}" type="slidenum">
              <a:rPr lang="fi-FI"/>
              <a:pPr>
                <a:defRPr/>
              </a:pPr>
              <a:t>43</a:t>
            </a:fld>
            <a:endParaRPr lang="fi-FI"/>
          </a:p>
        </p:txBody>
      </p:sp>
      <p:sp>
        <p:nvSpPr>
          <p:cNvPr id="59394" name="Rectangle 2"/>
          <p:cNvSpPr>
            <a:spLocks noGrp="1"/>
          </p:cNvSpPr>
          <p:nvPr>
            <p:ph type="title"/>
          </p:nvPr>
        </p:nvSpPr>
        <p:spPr/>
        <p:txBody>
          <a:bodyPr/>
          <a:lstStyle/>
          <a:p>
            <a:r>
              <a:rPr lang="en-US" sz="4000" smtClean="0"/>
              <a:t>Major challenge is Reader: </a:t>
            </a:r>
            <a:br>
              <a:rPr lang="en-US" sz="4000" smtClean="0"/>
            </a:br>
            <a:r>
              <a:rPr lang="en-US" sz="4000" smtClean="0"/>
              <a:t>300.000 for serious press in 5 million city</a:t>
            </a:r>
          </a:p>
        </p:txBody>
      </p:sp>
      <p:sp>
        <p:nvSpPr>
          <p:cNvPr id="59395" name="Rectangle 3"/>
          <p:cNvSpPr>
            <a:spLocks noGrp="1"/>
          </p:cNvSpPr>
          <p:nvPr>
            <p:ph type="body" idx="1"/>
          </p:nvPr>
        </p:nvSpPr>
        <p:spPr/>
        <p:txBody>
          <a:bodyPr/>
          <a:lstStyle/>
          <a:p>
            <a:r>
              <a:rPr lang="en-US" sz="2800" smtClean="0"/>
              <a:t>Reader is vanishing for different reasons: </a:t>
            </a:r>
          </a:p>
          <a:p>
            <a:r>
              <a:rPr lang="en-US" sz="2800" smtClean="0"/>
              <a:t>Political indifference </a:t>
            </a:r>
          </a:p>
          <a:p>
            <a:r>
              <a:rPr lang="en-US" sz="2800" smtClean="0"/>
              <a:t>Dying a habit regularly reading the serious press </a:t>
            </a:r>
          </a:p>
          <a:p>
            <a:r>
              <a:rPr lang="en-US" sz="2800" smtClean="0"/>
              <a:t>A lack of trust in the political news </a:t>
            </a:r>
          </a:p>
          <a:p>
            <a:r>
              <a:rPr lang="en-US" sz="2800" smtClean="0"/>
              <a:t>High price of these publications  </a:t>
            </a:r>
          </a:p>
          <a:p>
            <a:r>
              <a:rPr lang="en-US" sz="2800" smtClean="0"/>
              <a:t>‘Internetisation’ of the audience of the mega polis </a:t>
            </a:r>
          </a:p>
          <a:p>
            <a:r>
              <a:rPr lang="en-US" sz="2800" smtClean="0"/>
              <a:t>Gradual substitution of the quality press with the free press increasingly adopting its characteristics</a:t>
            </a:r>
          </a:p>
          <a:p>
            <a:endParaRPr lang="en-US" sz="280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D1C78DC-A890-4D49-93C7-884E0870DB1B}" type="slidenum">
              <a:rPr lang="fi-FI"/>
              <a:pPr>
                <a:defRPr/>
              </a:pPr>
              <a:t>44</a:t>
            </a:fld>
            <a:endParaRPr lang="fi-FI"/>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952D623-30F5-46EF-A8A0-4E2E8E7B74E1}" type="slidenum">
              <a:rPr lang="fi-FI" sz="1200">
                <a:solidFill>
                  <a:schemeClr val="tx1">
                    <a:tint val="75000"/>
                  </a:schemeClr>
                </a:solidFill>
                <a:latin typeface="+mn-lt"/>
              </a:rPr>
              <a:pPr algn="r" fontAlgn="auto">
                <a:spcBef>
                  <a:spcPts val="0"/>
                </a:spcBef>
                <a:spcAft>
                  <a:spcPts val="0"/>
                </a:spcAft>
                <a:defRPr/>
              </a:pPr>
              <a:t>44</a:t>
            </a:fld>
            <a:endParaRPr lang="fi-FI" sz="1200">
              <a:solidFill>
                <a:schemeClr val="tx1">
                  <a:tint val="75000"/>
                </a:schemeClr>
              </a:solidFill>
              <a:latin typeface="+mn-lt"/>
            </a:endParaRPr>
          </a:p>
        </p:txBody>
      </p:sp>
      <p:sp>
        <p:nvSpPr>
          <p:cNvPr id="60419" name="Rectangle 2"/>
          <p:cNvSpPr>
            <a:spLocks noGrp="1"/>
          </p:cNvSpPr>
          <p:nvPr>
            <p:ph type="title"/>
          </p:nvPr>
        </p:nvSpPr>
        <p:spPr/>
        <p:txBody>
          <a:bodyPr/>
          <a:lstStyle/>
          <a:p>
            <a:r>
              <a:rPr lang="en-US" sz="3600" smtClean="0"/>
              <a:t>Prospects for quality press: No Political-Economy but  </a:t>
            </a:r>
            <a:br>
              <a:rPr lang="en-US" sz="3600" smtClean="0"/>
            </a:br>
            <a:r>
              <a:rPr lang="en-US" sz="3600" smtClean="0"/>
              <a:t>Human</a:t>
            </a:r>
            <a:r>
              <a:rPr lang="en-US" sz="4000" smtClean="0"/>
              <a:t> </a:t>
            </a:r>
          </a:p>
        </p:txBody>
      </p:sp>
      <p:sp>
        <p:nvSpPr>
          <p:cNvPr id="60420" name="Rectangle 3"/>
          <p:cNvSpPr>
            <a:spLocks noGrp="1"/>
          </p:cNvSpPr>
          <p:nvPr>
            <p:ph type="body" idx="1"/>
          </p:nvPr>
        </p:nvSpPr>
        <p:spPr/>
        <p:txBody>
          <a:bodyPr/>
          <a:lstStyle/>
          <a:p>
            <a:pPr>
              <a:lnSpc>
                <a:spcPct val="80000"/>
              </a:lnSpc>
            </a:pPr>
            <a:r>
              <a:rPr lang="en-US" sz="2400" smtClean="0"/>
              <a:t>Human is imperative!</a:t>
            </a:r>
          </a:p>
          <a:p>
            <a:pPr>
              <a:lnSpc>
                <a:spcPct val="80000"/>
              </a:lnSpc>
            </a:pPr>
            <a:r>
              <a:rPr lang="en-US" sz="2400" smtClean="0"/>
              <a:t>It will not survive without enthusiasts devoted to serving quality journalism</a:t>
            </a:r>
          </a:p>
          <a:p>
            <a:pPr>
              <a:lnSpc>
                <a:spcPct val="80000"/>
              </a:lnSpc>
            </a:pPr>
            <a:r>
              <a:rPr lang="en-US" sz="2400" smtClean="0"/>
              <a:t>It is not survive if editorial team is collapsing (</a:t>
            </a:r>
            <a:r>
              <a:rPr lang="en-US" sz="2400" i="1" smtClean="0"/>
              <a:t>Delo)</a:t>
            </a:r>
            <a:endParaRPr lang="en-US" sz="2400" smtClean="0"/>
          </a:p>
          <a:p>
            <a:pPr>
              <a:lnSpc>
                <a:spcPct val="80000"/>
              </a:lnSpc>
            </a:pPr>
            <a:r>
              <a:rPr lang="en-US" sz="2400" smtClean="0"/>
              <a:t>Factor of fatigue can be decisive to stop to fight (</a:t>
            </a:r>
            <a:r>
              <a:rPr lang="en-US" sz="2400" i="1" smtClean="0"/>
              <a:t>Delo</a:t>
            </a:r>
            <a:r>
              <a:rPr lang="en-US" sz="2400" smtClean="0"/>
              <a:t>)</a:t>
            </a:r>
          </a:p>
          <a:p>
            <a:pPr>
              <a:lnSpc>
                <a:spcPct val="80000"/>
              </a:lnSpc>
            </a:pPr>
            <a:r>
              <a:rPr lang="en-US" sz="2400" smtClean="0"/>
              <a:t>Demand for reputation as a social institution is growing in Russia: </a:t>
            </a:r>
            <a:r>
              <a:rPr lang="en-US" sz="2400" i="1" smtClean="0"/>
              <a:t>Gorod </a:t>
            </a:r>
            <a:r>
              <a:rPr lang="en-US" sz="2400" smtClean="0"/>
              <a:t>was twice saved owing to its reputation </a:t>
            </a:r>
          </a:p>
          <a:p>
            <a:pPr>
              <a:lnSpc>
                <a:spcPct val="80000"/>
              </a:lnSpc>
            </a:pPr>
            <a:r>
              <a:rPr lang="en-US" sz="2400" smtClean="0"/>
              <a:t> Business wants to have independent prestige publication in its assets. It learns to respect the independence of the press. It sponsors the quality press for the sake of its social prestige. </a:t>
            </a:r>
          </a:p>
          <a:p>
            <a:pPr>
              <a:lnSpc>
                <a:spcPct val="80000"/>
              </a:lnSpc>
            </a:pPr>
            <a:r>
              <a:rPr lang="en-US" sz="2400" smtClean="0"/>
              <a:t>Business wishes to get the quality product - reliable information and independent commentary, is ready to pay for it and to sponsor quality press  </a:t>
            </a:r>
          </a:p>
          <a:p>
            <a:pPr>
              <a:lnSpc>
                <a:spcPct val="80000"/>
              </a:lnSpc>
            </a:pPr>
            <a:endParaRPr lang="en-US" sz="240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6133C9E-6752-43A7-A283-E1F9A14B5E8D}" type="slidenum">
              <a:rPr lang="fi-FI"/>
              <a:pPr>
                <a:defRPr/>
              </a:pPr>
              <a:t>45</a:t>
            </a:fld>
            <a:endParaRPr lang="fi-FI"/>
          </a:p>
        </p:txBody>
      </p:sp>
      <p:sp>
        <p:nvSpPr>
          <p:cNvPr id="61442" name="Rectangle 2"/>
          <p:cNvSpPr>
            <a:spLocks noGrp="1"/>
          </p:cNvSpPr>
          <p:nvPr>
            <p:ph type="title"/>
          </p:nvPr>
        </p:nvSpPr>
        <p:spPr/>
        <p:txBody>
          <a:bodyPr/>
          <a:lstStyle/>
          <a:p>
            <a:r>
              <a:rPr lang="en-US" sz="4000" smtClean="0"/>
              <a:t>Thrill seekers</a:t>
            </a:r>
            <a:br>
              <a:rPr lang="en-US" sz="4000" smtClean="0"/>
            </a:br>
            <a:r>
              <a:rPr lang="en-US" sz="4000" smtClean="0"/>
              <a:t> making quality press and sponsoring it </a:t>
            </a:r>
          </a:p>
        </p:txBody>
      </p:sp>
      <p:sp>
        <p:nvSpPr>
          <p:cNvPr id="61443" name="Rectangle 3"/>
          <p:cNvSpPr>
            <a:spLocks noGrp="1"/>
          </p:cNvSpPr>
          <p:nvPr>
            <p:ph type="body" idx="1"/>
          </p:nvPr>
        </p:nvSpPr>
        <p:spPr/>
        <p:txBody>
          <a:bodyPr/>
          <a:lstStyle/>
          <a:p>
            <a:r>
              <a:rPr lang="ru-RU" sz="2800" smtClean="0"/>
              <a:t>Кураж в России. Жить интересно. Играют по крупному, много непредсказуемо. Не скучно. Все время что-то происходит. Нет никаких гарантий</a:t>
            </a:r>
            <a:r>
              <a:rPr lang="en-US" sz="2800" smtClean="0"/>
              <a:t>. </a:t>
            </a:r>
            <a:r>
              <a:rPr lang="ru-RU" sz="2800" smtClean="0"/>
              <a:t>Все зависит от человека. Он сам выбирает свободу или несвободу  </a:t>
            </a:r>
            <a:r>
              <a:rPr lang="en-US" sz="2800" smtClean="0"/>
              <a:t> </a:t>
            </a:r>
          </a:p>
          <a:p>
            <a:r>
              <a:rPr lang="en-US" sz="2800" smtClean="0"/>
              <a:t>Boldness is in Russia. To live here is interesting. Much is unpredictable, they are playing for high stakes. All time something happens, no any guarantees</a:t>
            </a:r>
            <a:r>
              <a:rPr lang="ru-RU" sz="2800" smtClean="0"/>
              <a:t>. </a:t>
            </a:r>
            <a:r>
              <a:rPr lang="en-US" sz="2800" smtClean="0"/>
              <a:t>Everything depends on human: (s)he  chooses freedom or non-freedom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DE52E47-FC77-4517-BCD0-78ED99F512B8}" type="slidenum">
              <a:rPr lang="fi-FI"/>
              <a:pPr>
                <a:defRPr/>
              </a:pPr>
              <a:t>46</a:t>
            </a:fld>
            <a:endParaRPr lang="fi-FI"/>
          </a:p>
        </p:txBody>
      </p:sp>
      <p:sp>
        <p:nvSpPr>
          <p:cNvPr id="53250" name="Rectangle 2"/>
          <p:cNvSpPr>
            <a:spLocks noGrp="1"/>
          </p:cNvSpPr>
          <p:nvPr>
            <p:ph type="title"/>
          </p:nvPr>
        </p:nvSpPr>
        <p:spPr/>
        <p:txBody>
          <a:bodyPr/>
          <a:lstStyle/>
          <a:p>
            <a:r>
              <a:rPr lang="en-US" smtClean="0"/>
              <a:t>Comparing </a:t>
            </a:r>
            <a:r>
              <a:rPr lang="en-US" i="1" smtClean="0"/>
              <a:t>Gorod with</a:t>
            </a:r>
            <a:r>
              <a:rPr lang="en-US" smtClean="0"/>
              <a:t> </a:t>
            </a:r>
            <a:r>
              <a:rPr lang="en-US" i="1" smtClean="0"/>
              <a:t>Delo </a:t>
            </a:r>
          </a:p>
        </p:txBody>
      </p:sp>
      <p:sp>
        <p:nvSpPr>
          <p:cNvPr id="53251" name="Rectangle 3"/>
          <p:cNvSpPr>
            <a:spLocks noGrp="1"/>
          </p:cNvSpPr>
          <p:nvPr>
            <p:ph type="body" idx="1"/>
          </p:nvPr>
        </p:nvSpPr>
        <p:spPr/>
        <p:txBody>
          <a:bodyPr/>
          <a:lstStyle/>
          <a:p>
            <a:r>
              <a:rPr lang="en-US" sz="2800" smtClean="0"/>
              <a:t>Delo as liberal-oriented newspaper provided keen criticism of Smolnyi. Gorod was more smooth publication</a:t>
            </a:r>
          </a:p>
          <a:p>
            <a:r>
              <a:rPr lang="en-US" sz="2800" smtClean="0"/>
              <a:t>In Russia journalists are free, but publisher is no free </a:t>
            </a:r>
            <a:r>
              <a:rPr lang="en-US" sz="2800" i="1" smtClean="0"/>
              <a:t> </a:t>
            </a:r>
          </a:p>
          <a:p>
            <a:r>
              <a:rPr lang="en-US" sz="2800" smtClean="0"/>
              <a:t>To survive you (the editor-in-chief) should run and seek money, sponsors; to call to his friends and acquaintances senators, business people. It is important to be able to find sponsors and to agree    </a:t>
            </a:r>
          </a:p>
          <a:p>
            <a:r>
              <a:rPr lang="en-US" sz="2800" i="1" smtClean="0"/>
              <a:t> Editorial team </a:t>
            </a:r>
            <a:r>
              <a:rPr lang="en-US" sz="2800" smtClean="0"/>
              <a:t>is important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929AB69C-FC7E-48ED-BA99-3E8A8D20A157}" type="slidenum">
              <a:rPr lang="fi-FI"/>
              <a:pPr>
                <a:defRPr/>
              </a:pPr>
              <a:t>47</a:t>
            </a:fld>
            <a:endParaRPr lang="fi-FI"/>
          </a:p>
        </p:txBody>
      </p:sp>
      <p:sp>
        <p:nvSpPr>
          <p:cNvPr id="62466" name="Rectangle 2"/>
          <p:cNvSpPr>
            <a:spLocks noGrp="1"/>
          </p:cNvSpPr>
          <p:nvPr>
            <p:ph type="title"/>
          </p:nvPr>
        </p:nvSpPr>
        <p:spPr/>
        <p:txBody>
          <a:bodyPr/>
          <a:lstStyle/>
          <a:p>
            <a:endParaRPr lang="en-US" smtClean="0"/>
          </a:p>
        </p:txBody>
      </p:sp>
      <p:sp>
        <p:nvSpPr>
          <p:cNvPr id="62467" name="Rectangle 3"/>
          <p:cNvSpPr>
            <a:spLocks noGrp="1"/>
          </p:cNvSpPr>
          <p:nvPr>
            <p:ph type="body" idx="1"/>
          </p:nvPr>
        </p:nvSpPr>
        <p:spPr/>
        <p:txBody>
          <a:bodyPr/>
          <a:lstStyle/>
          <a:p>
            <a:endParaRPr lang="en-US" smtClean="0"/>
          </a:p>
          <a:p>
            <a:pPr>
              <a:buFont typeface="Arial" charset="0"/>
              <a:buNone/>
            </a:pPr>
            <a:r>
              <a:rPr lang="en-US" sz="4000" smtClean="0"/>
              <a:t>             </a:t>
            </a:r>
          </a:p>
          <a:p>
            <a:pPr>
              <a:buFont typeface="Arial" charset="0"/>
              <a:buNone/>
            </a:pPr>
            <a:r>
              <a:rPr lang="en-US" sz="4000" smtClean="0"/>
              <a:t>                Thanks for your attention!</a:t>
            </a:r>
            <a:r>
              <a:rPr lang="en-US" smtClean="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4DD87515-B6F8-4D52-8CDF-C1062C1EA2FF}" type="slidenum">
              <a:rPr lang="fi-FI"/>
              <a:pPr>
                <a:defRPr/>
              </a:pPr>
              <a:t>5</a:t>
            </a:fld>
            <a:endParaRPr lang="fi-FI"/>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F9EEF92-3684-4906-966F-79AC635DDCB5}" type="slidenum">
              <a:rPr lang="fi-FI" sz="1200">
                <a:solidFill>
                  <a:schemeClr val="tx1">
                    <a:tint val="75000"/>
                  </a:schemeClr>
                </a:solidFill>
                <a:latin typeface="+mn-lt"/>
              </a:rPr>
              <a:pPr algn="r" fontAlgn="auto">
                <a:spcBef>
                  <a:spcPts val="0"/>
                </a:spcBef>
                <a:spcAft>
                  <a:spcPts val="0"/>
                </a:spcAft>
                <a:defRPr/>
              </a:pPr>
              <a:t>5</a:t>
            </a:fld>
            <a:endParaRPr lang="fi-FI" sz="1200">
              <a:solidFill>
                <a:schemeClr val="tx1">
                  <a:tint val="75000"/>
                </a:schemeClr>
              </a:solidFill>
              <a:latin typeface="+mn-lt"/>
            </a:endParaRPr>
          </a:p>
        </p:txBody>
      </p:sp>
      <p:sp>
        <p:nvSpPr>
          <p:cNvPr id="19459" name="Rectangle 2"/>
          <p:cNvSpPr>
            <a:spLocks noGrp="1"/>
          </p:cNvSpPr>
          <p:nvPr>
            <p:ph type="title"/>
          </p:nvPr>
        </p:nvSpPr>
        <p:spPr/>
        <p:txBody>
          <a:bodyPr/>
          <a:lstStyle/>
          <a:p>
            <a:r>
              <a:rPr lang="en-US" smtClean="0"/>
              <a:t>Crisis’s impact, 2009 </a:t>
            </a:r>
          </a:p>
        </p:txBody>
      </p:sp>
      <p:sp>
        <p:nvSpPr>
          <p:cNvPr id="19460" name="Rectangle 3"/>
          <p:cNvSpPr>
            <a:spLocks noGrp="1"/>
          </p:cNvSpPr>
          <p:nvPr>
            <p:ph type="body" idx="1"/>
          </p:nvPr>
        </p:nvSpPr>
        <p:spPr/>
        <p:txBody>
          <a:bodyPr/>
          <a:lstStyle/>
          <a:p>
            <a:r>
              <a:rPr lang="en-US" sz="2800" smtClean="0"/>
              <a:t>Come-down of bulk of advertising up to 40-42 percent in the print media, first half 2009  </a:t>
            </a:r>
            <a:r>
              <a:rPr lang="en-US" sz="2000" smtClean="0"/>
              <a:t>(</a:t>
            </a:r>
            <a:r>
              <a:rPr lang="en-US" sz="2000" i="1" smtClean="0"/>
              <a:t>Polit.ru</a:t>
            </a:r>
            <a:r>
              <a:rPr lang="en-US" sz="2000" smtClean="0"/>
              <a:t> 23.07.2009)</a:t>
            </a:r>
          </a:p>
          <a:p>
            <a:r>
              <a:rPr lang="en-US" sz="2800" smtClean="0"/>
              <a:t>200 magazines closed </a:t>
            </a:r>
            <a:r>
              <a:rPr lang="en-US" sz="2000" smtClean="0"/>
              <a:t>(Alexander Osjkin, the Chief of the PDA, 2009)</a:t>
            </a:r>
          </a:p>
          <a:p>
            <a:r>
              <a:rPr lang="en-US" sz="2800" smtClean="0"/>
              <a:t>The most suffered: glossy, business and socio-political publications </a:t>
            </a:r>
          </a:p>
          <a:p>
            <a:r>
              <a:rPr lang="en-US" sz="2800" smtClean="0"/>
              <a:t>Entertaining press suffered the least of all, its circulations practically remained on the same level that was before the crisis </a:t>
            </a:r>
            <a:r>
              <a:rPr lang="en-US" sz="2000" smtClean="0"/>
              <a:t>(Purgin 2010)</a:t>
            </a:r>
            <a:r>
              <a:rPr lang="en-US" sz="2800" smtClean="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B87688D8-543A-4BEE-BAD0-CF01588F140D}" type="slidenum">
              <a:rPr lang="fi-FI"/>
              <a:pPr>
                <a:defRPr/>
              </a:pPr>
              <a:t>6</a:t>
            </a:fld>
            <a:endParaRPr lang="fi-FI"/>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1BBC599-18DC-4928-9069-3C509832B66D}" type="slidenum">
              <a:rPr lang="fi-FI" sz="1200">
                <a:solidFill>
                  <a:schemeClr val="tx1">
                    <a:tint val="75000"/>
                  </a:schemeClr>
                </a:solidFill>
                <a:latin typeface="+mn-lt"/>
              </a:rPr>
              <a:pPr algn="r" fontAlgn="auto">
                <a:spcBef>
                  <a:spcPts val="0"/>
                </a:spcBef>
                <a:spcAft>
                  <a:spcPts val="0"/>
                </a:spcAft>
                <a:defRPr/>
              </a:pPr>
              <a:t>6</a:t>
            </a:fld>
            <a:endParaRPr lang="fi-FI" sz="1200">
              <a:solidFill>
                <a:schemeClr val="tx1">
                  <a:tint val="75000"/>
                </a:schemeClr>
              </a:solidFill>
              <a:latin typeface="+mn-lt"/>
            </a:endParaRPr>
          </a:p>
        </p:txBody>
      </p:sp>
      <p:sp>
        <p:nvSpPr>
          <p:cNvPr id="20483" name="Rectangle 2"/>
          <p:cNvSpPr>
            <a:spLocks noGrp="1"/>
          </p:cNvSpPr>
          <p:nvPr>
            <p:ph type="title"/>
          </p:nvPr>
        </p:nvSpPr>
        <p:spPr/>
        <p:txBody>
          <a:bodyPr/>
          <a:lstStyle/>
          <a:p>
            <a:r>
              <a:rPr lang="en-US" smtClean="0"/>
              <a:t>Non-market conditions</a:t>
            </a:r>
          </a:p>
        </p:txBody>
      </p:sp>
      <p:sp>
        <p:nvSpPr>
          <p:cNvPr id="20484" name="Rectangle 3"/>
          <p:cNvSpPr>
            <a:spLocks noGrp="1"/>
          </p:cNvSpPr>
          <p:nvPr>
            <p:ph type="body" idx="1"/>
          </p:nvPr>
        </p:nvSpPr>
        <p:spPr/>
        <p:txBody>
          <a:bodyPr/>
          <a:lstStyle/>
          <a:p>
            <a:r>
              <a:rPr lang="en-US" smtClean="0"/>
              <a:t>The very big segment of regional press consist of non-market publications </a:t>
            </a:r>
          </a:p>
          <a:p>
            <a:r>
              <a:rPr lang="en-US" smtClean="0"/>
              <a:t>which either are very closely affiliated with definite financial-industrial groups and partially serve as a cloak of its business, </a:t>
            </a:r>
          </a:p>
          <a:p>
            <a:r>
              <a:rPr lang="en-US" smtClean="0"/>
              <a:t>or they belong the state being financed directly from regional and local budgets </a:t>
            </a:r>
          </a:p>
          <a:p>
            <a:pPr>
              <a:buFont typeface="Arial" charset="0"/>
              <a:buNone/>
            </a:pPr>
            <a:r>
              <a:rPr lang="en-US" sz="2400" smtClean="0"/>
              <a:t>(Jury Purgin, interview 8.9. 2010)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60353A4-690E-4A0E-B3C4-C454909111F2}" type="slidenum">
              <a:rPr lang="fi-FI"/>
              <a:pPr>
                <a:defRPr/>
              </a:pPr>
              <a:t>7</a:t>
            </a:fld>
            <a:endParaRPr lang="fi-FI"/>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A03028A-B3DB-49AE-B2D6-F1917AFA697D}" type="slidenum">
              <a:rPr lang="fi-FI" sz="1200">
                <a:solidFill>
                  <a:schemeClr val="tx1">
                    <a:tint val="75000"/>
                  </a:schemeClr>
                </a:solidFill>
                <a:latin typeface="+mn-lt"/>
              </a:rPr>
              <a:pPr algn="r" fontAlgn="auto">
                <a:spcBef>
                  <a:spcPts val="0"/>
                </a:spcBef>
                <a:spcAft>
                  <a:spcPts val="0"/>
                </a:spcAft>
                <a:defRPr/>
              </a:pPr>
              <a:t>7</a:t>
            </a:fld>
            <a:endParaRPr lang="fi-FI" sz="1200">
              <a:solidFill>
                <a:schemeClr val="tx1">
                  <a:tint val="75000"/>
                </a:schemeClr>
              </a:solidFill>
              <a:latin typeface="+mn-lt"/>
            </a:endParaRPr>
          </a:p>
        </p:txBody>
      </p:sp>
      <p:sp>
        <p:nvSpPr>
          <p:cNvPr id="21507" name="Rectangle 2"/>
          <p:cNvSpPr>
            <a:spLocks noGrp="1"/>
          </p:cNvSpPr>
          <p:nvPr>
            <p:ph type="title"/>
          </p:nvPr>
        </p:nvSpPr>
        <p:spPr/>
        <p:txBody>
          <a:bodyPr/>
          <a:lstStyle/>
          <a:p>
            <a:r>
              <a:rPr lang="en-US" sz="4000" smtClean="0"/>
              <a:t>St Petersburg: </a:t>
            </a:r>
            <a:br>
              <a:rPr lang="en-US" sz="4000" smtClean="0"/>
            </a:br>
            <a:r>
              <a:rPr lang="en-US" sz="4000" smtClean="0"/>
              <a:t>Non-market conditions</a:t>
            </a:r>
          </a:p>
        </p:txBody>
      </p:sp>
      <p:sp>
        <p:nvSpPr>
          <p:cNvPr id="21508" name="Rectangle 3"/>
          <p:cNvSpPr>
            <a:spLocks noGrp="1"/>
          </p:cNvSpPr>
          <p:nvPr>
            <p:ph type="body" idx="1"/>
          </p:nvPr>
        </p:nvSpPr>
        <p:spPr/>
        <p:txBody>
          <a:bodyPr/>
          <a:lstStyle/>
          <a:p>
            <a:r>
              <a:rPr lang="en-US" smtClean="0"/>
              <a:t>6 000 print media registered but one sixth or 900 publications really issued  </a:t>
            </a:r>
          </a:p>
          <a:p>
            <a:r>
              <a:rPr lang="en-US" smtClean="0"/>
              <a:t>But only 150 covered its expenses working as business units</a:t>
            </a:r>
          </a:p>
          <a:p>
            <a:r>
              <a:rPr lang="en-US" smtClean="0"/>
              <a:t>750 existed owing to subsidies from state, corporations and solvent clients </a:t>
            </a:r>
          </a:p>
          <a:p>
            <a:r>
              <a:rPr lang="en-US" i="1" smtClean="0"/>
              <a:t>(Massmedia </a:t>
            </a:r>
            <a:r>
              <a:rPr lang="en-US" smtClean="0"/>
              <a:t>2009, 269-272)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2FDE6C5-9421-473B-A33F-24A56C5BEA08}" type="slidenum">
              <a:rPr lang="fi-FI"/>
              <a:pPr>
                <a:defRPr/>
              </a:pPr>
              <a:t>8</a:t>
            </a:fld>
            <a:endParaRPr lang="fi-FI"/>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8B7D7CC-CEA3-4ADD-87C3-3E856F49C94A}" type="slidenum">
              <a:rPr lang="fi-FI" sz="1200">
                <a:solidFill>
                  <a:schemeClr val="tx1">
                    <a:tint val="75000"/>
                  </a:schemeClr>
                </a:solidFill>
                <a:latin typeface="+mn-lt"/>
              </a:rPr>
              <a:pPr algn="r" fontAlgn="auto">
                <a:spcBef>
                  <a:spcPts val="0"/>
                </a:spcBef>
                <a:spcAft>
                  <a:spcPts val="0"/>
                </a:spcAft>
                <a:defRPr/>
              </a:pPr>
              <a:t>8</a:t>
            </a:fld>
            <a:endParaRPr lang="fi-FI" sz="1200">
              <a:solidFill>
                <a:schemeClr val="tx1">
                  <a:tint val="75000"/>
                </a:schemeClr>
              </a:solidFill>
              <a:latin typeface="+mn-lt"/>
            </a:endParaRPr>
          </a:p>
        </p:txBody>
      </p:sp>
      <p:sp>
        <p:nvSpPr>
          <p:cNvPr id="22531" name="Rectangle 2"/>
          <p:cNvSpPr>
            <a:spLocks noGrp="1"/>
          </p:cNvSpPr>
          <p:nvPr>
            <p:ph type="title"/>
          </p:nvPr>
        </p:nvSpPr>
        <p:spPr/>
        <p:txBody>
          <a:bodyPr/>
          <a:lstStyle/>
          <a:p>
            <a:r>
              <a:rPr lang="en-US" sz="4000" smtClean="0"/>
              <a:t>Current characteristics: </a:t>
            </a:r>
            <a:br>
              <a:rPr lang="en-US" sz="4000" smtClean="0"/>
            </a:br>
            <a:r>
              <a:rPr lang="en-US" sz="4000" smtClean="0"/>
              <a:t>St Petersburg’s press market   </a:t>
            </a:r>
          </a:p>
        </p:txBody>
      </p:sp>
      <p:sp>
        <p:nvSpPr>
          <p:cNvPr id="22532" name="Rectangle 3"/>
          <p:cNvSpPr>
            <a:spLocks noGrp="1"/>
          </p:cNvSpPr>
          <p:nvPr>
            <p:ph type="body" idx="1"/>
          </p:nvPr>
        </p:nvSpPr>
        <p:spPr>
          <a:xfrm>
            <a:off x="468313" y="1628775"/>
            <a:ext cx="8229600" cy="4525963"/>
          </a:xfrm>
        </p:spPr>
        <p:txBody>
          <a:bodyPr/>
          <a:lstStyle/>
          <a:p>
            <a:r>
              <a:rPr lang="en-US" sz="2800" smtClean="0"/>
              <a:t>High quantitative parameters in the press market </a:t>
            </a:r>
          </a:p>
          <a:p>
            <a:r>
              <a:rPr lang="en-US" sz="2800" smtClean="0"/>
              <a:t>But the growth of number of publications is not accompanied with the growth of circulations and sales. </a:t>
            </a:r>
          </a:p>
          <a:p>
            <a:r>
              <a:rPr lang="en-US" sz="2800" smtClean="0"/>
              <a:t>The biggest media market has no any publication reaching high circulation that “all inhabitants read”. The majority of publications have very insignificant audiences by principle of “a crazy quilt” </a:t>
            </a:r>
          </a:p>
          <a:p>
            <a:pPr>
              <a:buFont typeface="Arial" charset="0"/>
              <a:buNone/>
            </a:pPr>
            <a:r>
              <a:rPr lang="en-US" sz="2000" smtClean="0"/>
              <a:t>(</a:t>
            </a:r>
            <a:r>
              <a:rPr lang="en-US" sz="2000" i="1" smtClean="0"/>
              <a:t>Massmedia</a:t>
            </a:r>
            <a:r>
              <a:rPr lang="en-US" sz="2000" smtClean="0"/>
              <a:t> 2009,</a:t>
            </a:r>
            <a:r>
              <a:rPr lang="en-US" sz="2000" i="1" smtClean="0"/>
              <a:t> </a:t>
            </a:r>
            <a:r>
              <a:rPr lang="en-US" sz="2000" smtClean="0"/>
              <a:t>271)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97C2613-6979-4C7E-BA16-4CC7638057F3}" type="slidenum">
              <a:rPr lang="fi-FI"/>
              <a:pPr>
                <a:defRPr/>
              </a:pPr>
              <a:t>9</a:t>
            </a:fld>
            <a:endParaRPr lang="fi-FI"/>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79F7644-9FD0-4308-B0C0-B1C3FB5B3B7C}" type="slidenum">
              <a:rPr lang="fi-FI" sz="1200">
                <a:solidFill>
                  <a:schemeClr val="tx1">
                    <a:tint val="75000"/>
                  </a:schemeClr>
                </a:solidFill>
                <a:latin typeface="+mn-lt"/>
              </a:rPr>
              <a:pPr algn="r" fontAlgn="auto">
                <a:spcBef>
                  <a:spcPts val="0"/>
                </a:spcBef>
                <a:spcAft>
                  <a:spcPts val="0"/>
                </a:spcAft>
                <a:defRPr/>
              </a:pPr>
              <a:t>9</a:t>
            </a:fld>
            <a:endParaRPr lang="fi-FI" sz="1200">
              <a:solidFill>
                <a:schemeClr val="tx1">
                  <a:tint val="75000"/>
                </a:schemeClr>
              </a:solidFill>
              <a:latin typeface="+mn-lt"/>
            </a:endParaRPr>
          </a:p>
        </p:txBody>
      </p:sp>
      <p:sp>
        <p:nvSpPr>
          <p:cNvPr id="23555" name="Rectangle 2"/>
          <p:cNvSpPr>
            <a:spLocks noGrp="1"/>
          </p:cNvSpPr>
          <p:nvPr>
            <p:ph type="title"/>
          </p:nvPr>
        </p:nvSpPr>
        <p:spPr/>
        <p:txBody>
          <a:bodyPr/>
          <a:lstStyle/>
          <a:p>
            <a:r>
              <a:rPr lang="en-US" sz="4000" smtClean="0"/>
              <a:t>Press Market structure: St Petersburg</a:t>
            </a:r>
          </a:p>
        </p:txBody>
      </p:sp>
      <p:sp>
        <p:nvSpPr>
          <p:cNvPr id="23556" name="Rectangle 3"/>
          <p:cNvSpPr>
            <a:spLocks noGrp="1"/>
          </p:cNvSpPr>
          <p:nvPr>
            <p:ph type="body" idx="1"/>
          </p:nvPr>
        </p:nvSpPr>
        <p:spPr/>
        <p:txBody>
          <a:bodyPr/>
          <a:lstStyle/>
          <a:p>
            <a:pPr>
              <a:lnSpc>
                <a:spcPct val="80000"/>
              </a:lnSpc>
            </a:pPr>
            <a:r>
              <a:rPr lang="en-US" sz="2800" smtClean="0"/>
              <a:t>900 print media really issue: </a:t>
            </a:r>
          </a:p>
          <a:p>
            <a:pPr>
              <a:lnSpc>
                <a:spcPct val="80000"/>
              </a:lnSpc>
            </a:pPr>
            <a:r>
              <a:rPr lang="en-US" sz="2800" smtClean="0"/>
              <a:t>Among them: 550 magazines and 332 newspapers </a:t>
            </a:r>
          </a:p>
          <a:p>
            <a:pPr>
              <a:lnSpc>
                <a:spcPct val="80000"/>
              </a:lnSpc>
            </a:pPr>
            <a:endParaRPr lang="en-US" sz="2800" smtClean="0"/>
          </a:p>
          <a:p>
            <a:pPr>
              <a:lnSpc>
                <a:spcPct val="80000"/>
              </a:lnSpc>
            </a:pPr>
            <a:r>
              <a:rPr lang="en-US" sz="2800" smtClean="0"/>
              <a:t>51.3 % - specializing press: trade, corporate, by interests, scientific, business-oriented, gendered, educational and others </a:t>
            </a:r>
          </a:p>
          <a:p>
            <a:pPr>
              <a:lnSpc>
                <a:spcPct val="80000"/>
              </a:lnSpc>
            </a:pPr>
            <a:endParaRPr lang="en-US" sz="2800" smtClean="0"/>
          </a:p>
          <a:p>
            <a:pPr>
              <a:lnSpc>
                <a:spcPct val="80000"/>
              </a:lnSpc>
            </a:pPr>
            <a:r>
              <a:rPr lang="en-US" sz="2800" smtClean="0"/>
              <a:t>32 % - advertising-informational publications  </a:t>
            </a:r>
          </a:p>
          <a:p>
            <a:pPr>
              <a:lnSpc>
                <a:spcPct val="80000"/>
              </a:lnSpc>
              <a:buFont typeface="Arial" charset="0"/>
              <a:buNone/>
            </a:pPr>
            <a:r>
              <a:rPr lang="en-US" sz="2000" smtClean="0"/>
              <a:t> </a:t>
            </a:r>
          </a:p>
          <a:p>
            <a:pPr>
              <a:lnSpc>
                <a:spcPct val="80000"/>
              </a:lnSpc>
            </a:pPr>
            <a:r>
              <a:rPr lang="en-US" sz="2800" smtClean="0"/>
              <a:t>1.2 % - socio-political analytical press </a:t>
            </a:r>
          </a:p>
          <a:p>
            <a:pPr>
              <a:lnSpc>
                <a:spcPct val="80000"/>
              </a:lnSpc>
              <a:buFont typeface="Arial" charset="0"/>
              <a:buNone/>
            </a:pPr>
            <a:r>
              <a:rPr lang="en-US" sz="2000" smtClean="0"/>
              <a:t>(</a:t>
            </a:r>
            <a:r>
              <a:rPr lang="en-US" sz="2000" i="1" smtClean="0"/>
              <a:t>Massmedia </a:t>
            </a:r>
            <a:r>
              <a:rPr lang="en-US" sz="2000" smtClean="0"/>
              <a:t>2009, 281) </a:t>
            </a:r>
          </a:p>
          <a:p>
            <a:pPr>
              <a:lnSpc>
                <a:spcPct val="80000"/>
              </a:lnSpc>
            </a:pPr>
            <a:endParaRPr lang="en-US" sz="280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5346</TotalTime>
  <Words>2862</Words>
  <Application>Microsoft Macintosh PowerPoint</Application>
  <PresentationFormat>Näytössä katseltava diaesitys (4:3)</PresentationFormat>
  <Paragraphs>318</Paragraphs>
  <Slides>47</Slides>
  <Notes>0</Notes>
  <HiddenSlides>0</HiddenSlides>
  <MMClips>0</MMClips>
  <ScaleCrop>false</ScaleCrop>
  <HeadingPairs>
    <vt:vector size="4" baseType="variant">
      <vt:variant>
        <vt:lpstr>Teema</vt:lpstr>
      </vt:variant>
      <vt:variant>
        <vt:i4>1</vt:i4>
      </vt:variant>
      <vt:variant>
        <vt:lpstr>Dian otsikot</vt:lpstr>
      </vt:variant>
      <vt:variant>
        <vt:i4>47</vt:i4>
      </vt:variant>
    </vt:vector>
  </HeadingPairs>
  <TitlesOfParts>
    <vt:vector size="48" baseType="lpstr">
      <vt:lpstr>Office Theme</vt:lpstr>
      <vt:lpstr>Quality Press in Russia:   Between Image resource and Professional passion  Gorod Peterburgskyi zhurnal </vt:lpstr>
      <vt:lpstr>Why to address to Quality press?  </vt:lpstr>
      <vt:lpstr>Russkaya Zhizn, 2007-2009 </vt:lpstr>
      <vt:lpstr>Bitter experience from Russkaya Zhizn (Russian Life), 2007-2009 </vt:lpstr>
      <vt:lpstr>Crisis’s impact, 2009 </vt:lpstr>
      <vt:lpstr>Non-market conditions</vt:lpstr>
      <vt:lpstr>St Petersburg:  Non-market conditions</vt:lpstr>
      <vt:lpstr>Current characteristics:  St Petersburg’s press market   </vt:lpstr>
      <vt:lpstr>Press Market structure: St Petersburg</vt:lpstr>
      <vt:lpstr>Quality Press</vt:lpstr>
      <vt:lpstr>Quality Press</vt:lpstr>
      <vt:lpstr>Quality Press:  Post-communist countries </vt:lpstr>
      <vt:lpstr>Quality Press:  Russia </vt:lpstr>
      <vt:lpstr>Quality Press:  Russia </vt:lpstr>
      <vt:lpstr>Quality Press:  Russia: two keys</vt:lpstr>
      <vt:lpstr>No universal definition of quality press </vt:lpstr>
      <vt:lpstr>Postmodernist trend </vt:lpstr>
      <vt:lpstr>Two basic approaches in research</vt:lpstr>
      <vt:lpstr>Two basic approaches in research</vt:lpstr>
      <vt:lpstr>Magazine research     </vt:lpstr>
      <vt:lpstr>Why Gorod is to study?</vt:lpstr>
      <vt:lpstr>Gorod</vt:lpstr>
      <vt:lpstr>A Case of Gorod (City):  Questions </vt:lpstr>
      <vt:lpstr>Method: Case study </vt:lpstr>
      <vt:lpstr>The birth: 2002 </vt:lpstr>
      <vt:lpstr>Conception</vt:lpstr>
      <vt:lpstr>Basic characteristics: Quality  </vt:lpstr>
      <vt:lpstr> Audience </vt:lpstr>
      <vt:lpstr>Recognition </vt:lpstr>
      <vt:lpstr>The Arrest: 2004 </vt:lpstr>
      <vt:lpstr>Personal Factor</vt:lpstr>
      <vt:lpstr>Who did help to Gorod?  </vt:lpstr>
      <vt:lpstr>Closure: 2008</vt:lpstr>
      <vt:lpstr>Political-Economy Factor </vt:lpstr>
      <vt:lpstr>Who did help to Gorod?</vt:lpstr>
      <vt:lpstr>Born again to be Gorod 812 </vt:lpstr>
      <vt:lpstr>Economic support</vt:lpstr>
      <vt:lpstr>Discussion: Trends in development of quality press </vt:lpstr>
      <vt:lpstr>Trends in development of quality press</vt:lpstr>
      <vt:lpstr>Trends in development of quality press</vt:lpstr>
      <vt:lpstr>Trends in development of quality press</vt:lpstr>
      <vt:lpstr>Major Challenge is Not a lack of  Political freedom or Financing</vt:lpstr>
      <vt:lpstr>Major challenge is Reader:  300.000 for serious press in 5 million city</vt:lpstr>
      <vt:lpstr>Prospects for quality press: No Political-Economy but   Human </vt:lpstr>
      <vt:lpstr>Thrill seekers  making quality press and sponsoring it </vt:lpstr>
      <vt:lpstr>Comparing Gorod with Delo </vt:lpstr>
      <vt:lpstr>PowerPoint-esitys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Ulther</dc:creator>
  <cp:lastModifiedBy>Antti Sandholm</cp:lastModifiedBy>
  <cp:revision>168</cp:revision>
  <dcterms:created xsi:type="dcterms:W3CDTF">2010-06-01T05:45:44Z</dcterms:created>
  <dcterms:modified xsi:type="dcterms:W3CDTF">2012-09-19T19:26:54Z</dcterms:modified>
</cp:coreProperties>
</file>