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gif" ContentType="image/gif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6" r:id="rId2"/>
    <p:sldId id="390" r:id="rId3"/>
    <p:sldId id="406" r:id="rId4"/>
    <p:sldId id="392" r:id="rId5"/>
    <p:sldId id="395" r:id="rId6"/>
    <p:sldId id="393" r:id="rId7"/>
    <p:sldId id="358" r:id="rId8"/>
    <p:sldId id="407" r:id="rId9"/>
    <p:sldId id="396" r:id="rId10"/>
    <p:sldId id="398" r:id="rId11"/>
    <p:sldId id="350" r:id="rId12"/>
    <p:sldId id="349" r:id="rId13"/>
    <p:sldId id="360" r:id="rId14"/>
    <p:sldId id="369" r:id="rId15"/>
    <p:sldId id="399" r:id="rId16"/>
    <p:sldId id="411" r:id="rId17"/>
    <p:sldId id="413" r:id="rId18"/>
    <p:sldId id="415" r:id="rId19"/>
    <p:sldId id="417" r:id="rId20"/>
    <p:sldId id="418" r:id="rId21"/>
    <p:sldId id="419" r:id="rId22"/>
    <p:sldId id="409" r:id="rId23"/>
    <p:sldId id="408" r:id="rId24"/>
    <p:sldId id="410" r:id="rId25"/>
    <p:sldId id="400" r:id="rId26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6" autoAdjust="0"/>
    <p:restoredTop sz="94683" autoAdjust="0"/>
  </p:normalViewPr>
  <p:slideViewPr>
    <p:cSldViewPr>
      <p:cViewPr>
        <p:scale>
          <a:sx n="78" d="100"/>
          <a:sy n="78" d="100"/>
        </p:scale>
        <p:origin x="-2584" y="-9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931669-EAC3-404A-8F5F-C584782D1EE5}" type="datetimeFigureOut">
              <a:rPr lang="en-US"/>
              <a:pPr>
                <a:defRPr/>
              </a:pPr>
              <a:t>19.9.2012</a:t>
            </a:fld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0A1654-B766-40B7-8DDF-53BBFA024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99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D869AB-A00F-4630-92D2-FECB395651FE}" type="datetimeFigureOut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4E10EC-62B4-4C1B-B009-66AA9772A5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3401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39857-3974-48F3-B698-390FFB3CF371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0DCDB-CF9B-4E0E-B8A5-6C61084991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6CA5-ED13-4DCB-A4AC-EBF4A295BDC9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EDE88-C4BF-40DB-A194-8AD5636491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8ACF5-F045-44AE-B9C9-D02699827D10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8EE2E-B4E7-4FEE-8B63-EC51ECE7BB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Muokkaa perustyyl. napsautt.</a:t>
            </a:r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60433-7001-4CC3-9528-8081A4504845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45515-1B62-41ED-ADE8-032D7245AE6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FAEA-28BE-4921-8127-8907172AC157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75668-F2BD-4B12-95CC-44712887737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B5CC-9BDE-421A-AD06-3A26A95AA58F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B2CE-5E07-4FFE-B94F-B050AE1CF8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B0B9F-E5A2-4864-A81A-EAD831A2F32C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46A06-C83A-41AB-825E-FF49BDDE378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80983-97A9-4BB2-9181-7DAF9B4126EB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D5CD7-1B7E-47E3-9B67-D7DA314B46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FE2C2-9D89-4CD0-9DD7-7E712C85E2C0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B7229-1E0A-4496-9232-471834C1161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A8B4-C43A-4062-8118-1F8FA272F94E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CF85-47DF-4400-8E17-E89E31E2087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46E00-0FCF-4E32-86A7-A1C3FE627704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21318-D79D-4EFE-9138-9360E44694D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E15A-B738-4157-B89F-D1286DB9C33D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162B0-F5AE-4652-B7F0-A795B358E4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A79035-4FBB-4BB8-B8A9-A195A1D631B2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710A77-4DE5-471C-8781-E96AC69D26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hyperlink" Target="http://www.routledge.com/books/series/RC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outledge.com/books/search/author/david_h_weaver/" TargetMode="External"/><Relationship Id="rId3" Type="http://schemas.openxmlformats.org/officeDocument/2006/relationships/hyperlink" Target="http://www.routledge.com/books/search/author/lars_willnat/" TargetMode="External"/><Relationship Id="rId5" Type="http://schemas.openxmlformats.org/officeDocument/2006/relationships/hyperlink" Target="http://www.routledge.com/books/details/9780415885768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sofjournalism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vetlana.pasti@uta.fi" TargetMode="External"/><Relationship Id="rId3" Type="http://schemas.openxmlformats.org/officeDocument/2006/relationships/hyperlink" Target="http://www.uta.fi/cmt/en/contact/staff/svetlanapasti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audit.org/countries/russia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1827212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David"/>
                <a:ea typeface="David"/>
                <a:cs typeface="David"/>
              </a:rPr>
              <a:t>Российская Медиа Система:</a:t>
            </a:r>
            <a:br>
              <a:rPr lang="ru-RU" sz="4000" smtClean="0">
                <a:latin typeface="David"/>
                <a:ea typeface="David"/>
                <a:cs typeface="David"/>
              </a:rPr>
            </a:br>
            <a:r>
              <a:rPr lang="ru-RU" sz="4000" smtClean="0">
                <a:latin typeface="David"/>
                <a:ea typeface="David"/>
                <a:cs typeface="David"/>
              </a:rPr>
              <a:t>парадоксальная, но не уникальная </a:t>
            </a:r>
            <a:endParaRPr lang="fi-FI" sz="4000" smtClean="0">
              <a:latin typeface="David"/>
              <a:ea typeface="David"/>
              <a:cs typeface="David"/>
            </a:endParaRP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2051050" y="3933825"/>
            <a:ext cx="5041900" cy="1539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i-FI" sz="800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Светлана Пасти</a:t>
            </a:r>
            <a:endParaRPr lang="fi-FI" sz="2000" b="1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  <a:p>
            <a:pPr eaLnBrk="1" hangingPunct="1">
              <a:lnSpc>
                <a:spcPct val="80000"/>
              </a:lnSpc>
            </a:pPr>
            <a:r>
              <a:rPr lang="fi-FI" sz="2000" b="1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   </a:t>
            </a:r>
          </a:p>
          <a:p>
            <a:pPr eaLnBrk="1" hangingPunct="1">
              <a:lnSpc>
                <a:spcPct val="80000"/>
              </a:lnSpc>
            </a:pPr>
            <a:endParaRPr lang="fi-FI" sz="1400" b="1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35150" y="404813"/>
            <a:ext cx="5545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II </a:t>
            </a:r>
            <a:r>
              <a:rPr lang="ru-RU" sz="2000"/>
              <a:t>Международная Конференция Журналистов, 18-22 Мая </a:t>
            </a:r>
            <a:r>
              <a:rPr lang="en-US" sz="2000"/>
              <a:t>2012</a:t>
            </a:r>
            <a:endParaRPr lang="fi-FI" sz="2000"/>
          </a:p>
        </p:txBody>
      </p:sp>
      <p:pic>
        <p:nvPicPr>
          <p:cNvPr id="16388" name="Picture 1" descr="C:\Users\MACHINAE\Desktop\kuvapalkki_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941888"/>
            <a:ext cx="30956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Два главных тренда: </a:t>
            </a:r>
            <a:r>
              <a:rPr lang="fi-FI" smtClean="0"/>
              <a:t> </a:t>
            </a:r>
            <a:br>
              <a:rPr lang="fi-FI" smtClean="0"/>
            </a:br>
            <a:r>
              <a:rPr lang="ru-RU" smtClean="0"/>
              <a:t>Российская медиа система</a:t>
            </a:r>
            <a:endParaRPr lang="fi-FI" smtClean="0"/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smtClean="0"/>
              <a:t>Этатизация </a:t>
            </a:r>
            <a:r>
              <a:rPr lang="en-US" sz="3600" i="1" smtClean="0"/>
              <a:t> </a:t>
            </a:r>
            <a:r>
              <a:rPr lang="en-US" sz="3600" smtClean="0"/>
              <a:t> </a:t>
            </a:r>
          </a:p>
          <a:p>
            <a:r>
              <a:rPr lang="ru-RU" sz="2800" smtClean="0"/>
              <a:t>Дает гарантии от рыночной стихии </a:t>
            </a:r>
            <a:endParaRPr lang="en-US" sz="2800" smtClean="0"/>
          </a:p>
          <a:p>
            <a:r>
              <a:rPr lang="ru-RU" sz="2800" smtClean="0"/>
              <a:t>В то же самое время не препятствует</a:t>
            </a:r>
          </a:p>
          <a:p>
            <a:r>
              <a:rPr lang="ru-RU" sz="3600" i="1" smtClean="0"/>
              <a:t>Коммерциализации</a:t>
            </a:r>
            <a:r>
              <a:rPr lang="en-US" sz="3600" i="1" smtClean="0"/>
              <a:t> </a:t>
            </a:r>
            <a:r>
              <a:rPr lang="en-US" sz="3600" smtClean="0"/>
              <a:t> </a:t>
            </a:r>
          </a:p>
          <a:p>
            <a:r>
              <a:rPr lang="ru-RU" sz="2800" smtClean="0"/>
              <a:t>Журнализм </a:t>
            </a:r>
            <a:r>
              <a:rPr lang="en-US" sz="2800" smtClean="0"/>
              <a:t> </a:t>
            </a:r>
            <a:r>
              <a:rPr lang="ru-RU" sz="2800" smtClean="0"/>
              <a:t>находит себя в привилегированной позиции, будучи вместе с государством и рынком</a:t>
            </a:r>
            <a:r>
              <a:rPr lang="en-US" sz="2800" smtClean="0"/>
              <a:t> </a:t>
            </a:r>
          </a:p>
          <a:p>
            <a:r>
              <a:rPr lang="ru-RU" sz="2800" smtClean="0"/>
              <a:t>Типичный журналист – довольный журналист с 2-мя идентичностями</a:t>
            </a:r>
            <a:r>
              <a:rPr lang="en-US" sz="2800" smtClean="0"/>
              <a:t>: </a:t>
            </a:r>
            <a:r>
              <a:rPr lang="ru-RU" sz="2800" smtClean="0"/>
              <a:t>лояльный штатный работник в медиа и автономный рыночный </a:t>
            </a:r>
            <a:r>
              <a:rPr lang="en-US" sz="2800" smtClean="0"/>
              <a:t>freelancer</a:t>
            </a:r>
            <a:endParaRPr lang="fi-FI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3AAD2-6CFF-4184-B685-EAF8806796C4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63055-93F4-49CC-AA50-55D05DCC8392}" type="slidenum">
              <a:rPr lang="fi-FI"/>
              <a:pPr>
                <a:defRPr/>
              </a:pPr>
              <a:t>11</a:t>
            </a:fld>
            <a:endParaRPr lang="fi-FI"/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1ED65D7-5CED-45A6-A6AF-09492A30463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41AE9E5-0749-4DBB-A045-E0FED709129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0116" name="Rectangle 2"/>
          <p:cNvSpPr>
            <a:spLocks noGrp="1"/>
          </p:cNvSpPr>
          <p:nvPr>
            <p:ph type="title"/>
          </p:nvPr>
        </p:nvSpPr>
        <p:spPr>
          <a:xfrm>
            <a:off x="481013" y="188913"/>
            <a:ext cx="8229600" cy="1143000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Китай  </a:t>
            </a:r>
            <a:r>
              <a:rPr lang="en-US" sz="3600" smtClean="0"/>
              <a:t>(Sparks 2010)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9011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38713"/>
          </a:xfrm>
        </p:spPr>
        <p:txBody>
          <a:bodyPr/>
          <a:lstStyle/>
          <a:p>
            <a:r>
              <a:rPr lang="ru-RU" smtClean="0"/>
              <a:t>Россия и Китай </a:t>
            </a:r>
            <a:r>
              <a:rPr lang="en-US" smtClean="0"/>
              <a:t>– </a:t>
            </a:r>
            <a:r>
              <a:rPr lang="ru-RU" smtClean="0"/>
              <a:t>4-ая медиа модель</a:t>
            </a:r>
            <a:r>
              <a:rPr lang="en-US" smtClean="0"/>
              <a:t> </a:t>
            </a:r>
            <a:r>
              <a:rPr lang="ru-RU" i="1" smtClean="0"/>
              <a:t>авторитарная корпоратистская </a:t>
            </a:r>
            <a:endParaRPr lang="en-US" smtClean="0"/>
          </a:p>
          <a:p>
            <a:r>
              <a:rPr lang="ru-RU" smtClean="0"/>
              <a:t>Специфика Китая</a:t>
            </a:r>
            <a:r>
              <a:rPr lang="en-US" smtClean="0"/>
              <a:t>: </a:t>
            </a:r>
            <a:r>
              <a:rPr lang="ru-RU" smtClean="0"/>
              <a:t>нет изменения в политической структуре</a:t>
            </a:r>
            <a:r>
              <a:rPr lang="en-US" smtClean="0"/>
              <a:t> </a:t>
            </a:r>
          </a:p>
          <a:p>
            <a:r>
              <a:rPr lang="ru-RU" smtClean="0"/>
              <a:t>Компартия все еще идеологически руководит </a:t>
            </a:r>
          </a:p>
          <a:p>
            <a:r>
              <a:rPr lang="ru-RU" smtClean="0"/>
              <a:t>Китай как опровержение известной западной мантры, что средний класс есть естественный приверженец демократии </a:t>
            </a:r>
            <a:endParaRPr lang="en-US" smtClean="0"/>
          </a:p>
          <a:p>
            <a:endParaRPr lang="en-US" b="1" smtClean="0"/>
          </a:p>
          <a:p>
            <a:pPr>
              <a:buFont typeface="Arial" charset="0"/>
              <a:buNone/>
            </a:pPr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GB" sz="2800" smtClean="0"/>
          </a:p>
          <a:p>
            <a:endParaRPr lang="en-GB" sz="2800" smtClean="0"/>
          </a:p>
          <a:p>
            <a:r>
              <a:rPr lang="en-GB" sz="2800" smtClean="0"/>
              <a:t>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422A8-95C9-466C-B54D-4651154FBC2B}" type="slidenum">
              <a:rPr lang="fi-FI"/>
              <a:pPr>
                <a:defRPr/>
              </a:pPr>
              <a:t>12</a:t>
            </a:fld>
            <a:endParaRPr lang="fi-FI"/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9000BE8-CFB0-4FC6-AEF7-EBD67C586F8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FFE821-B224-4891-B336-D53A38D1D95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114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Специфика Китая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(Sparks 2010)</a:t>
            </a:r>
          </a:p>
        </p:txBody>
      </p:sp>
      <p:sp>
        <p:nvSpPr>
          <p:cNvPr id="9114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975" cy="4938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Политический контроль с сильной рыночной ориентацией</a:t>
            </a:r>
            <a:r>
              <a:rPr lang="en-US" smtClean="0"/>
              <a:t> </a:t>
            </a: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Государственные вещатели и пресса –рыночно ориентированы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ru-RU" smtClean="0"/>
              <a:t>Непрозрачность в вопросах, кто владеет медиа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ru-RU" smtClean="0"/>
              <a:t>Коррупция в медиа и политическая интервенция партийных комитетов</a:t>
            </a:r>
            <a:r>
              <a:rPr lang="en-US" smtClean="0"/>
              <a:t> </a:t>
            </a: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Важность связей с влиятельными людьми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 </a:t>
            </a:r>
            <a:endParaRPr lang="fi-FI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9C39-BDB3-438F-B4CE-98E577AA23D1}" type="slidenum">
              <a:rPr lang="fi-FI"/>
              <a:pPr>
                <a:defRPr/>
              </a:pPr>
              <a:t>13</a:t>
            </a:fld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2877C39-EA19-4DFA-8875-3B4F0633AA0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216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Россия</a:t>
            </a:r>
            <a:r>
              <a:rPr lang="en-US" smtClean="0"/>
              <a:t>:</a:t>
            </a:r>
            <a:r>
              <a:rPr lang="ru-RU" smtClean="0"/>
              <a:t> похожая специфика</a:t>
            </a:r>
            <a:endParaRPr lang="en-US" smtClean="0"/>
          </a:p>
        </p:txBody>
      </p:sp>
      <p:sp>
        <p:nvSpPr>
          <p:cNvPr id="9216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/>
              <a:t>Государство (не)прямо контролирует медиа</a:t>
            </a:r>
          </a:p>
          <a:p>
            <a:r>
              <a:rPr lang="ru-RU" sz="3600" smtClean="0"/>
              <a:t>Неясно, кто реально владеет медиа</a:t>
            </a:r>
            <a:r>
              <a:rPr lang="en-US" sz="3600" smtClean="0"/>
              <a:t>, </a:t>
            </a:r>
            <a:r>
              <a:rPr lang="ru-RU" sz="3600" smtClean="0"/>
              <a:t>непрозрачность медиа рынка как российской экономики в целом</a:t>
            </a:r>
            <a:endParaRPr lang="en-US" sz="3600" smtClean="0"/>
          </a:p>
          <a:p>
            <a:r>
              <a:rPr lang="ru-RU" sz="3600" smtClean="0"/>
              <a:t>Коррупция как частное дело</a:t>
            </a:r>
            <a:endParaRPr lang="en-US" sz="3600" smtClean="0"/>
          </a:p>
          <a:p>
            <a:r>
              <a:rPr lang="ru-RU" sz="3600" smtClean="0"/>
              <a:t>Важность связей, включая семейные</a:t>
            </a:r>
            <a:r>
              <a:rPr lang="ru-RU" smtClean="0"/>
              <a:t> 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 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E9BB1-6028-4D55-A1EF-6CA857F34635}" type="slidenum">
              <a:rPr lang="fi-FI"/>
              <a:pPr>
                <a:defRPr/>
              </a:pPr>
              <a:t>14</a:t>
            </a:fld>
            <a:endParaRPr lang="fi-FI"/>
          </a:p>
        </p:txBody>
      </p:sp>
      <p:sp>
        <p:nvSpPr>
          <p:cNvPr id="931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Россия и Китай: общее</a:t>
            </a:r>
            <a:r>
              <a:rPr lang="en-US" smtClean="0"/>
              <a:t> 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Политический контроль медиа</a:t>
            </a: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ru-RU" smtClean="0"/>
              <a:t>Рыночная ориентация медиа и журналистов 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 </a:t>
            </a:r>
          </a:p>
          <a:p>
            <a:pPr>
              <a:lnSpc>
                <a:spcPct val="90000"/>
              </a:lnSpc>
            </a:pPr>
            <a:r>
              <a:rPr lang="ru-RU" smtClean="0"/>
              <a:t>Конформизм профессионалов 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Протесты в обоих странах</a:t>
            </a:r>
            <a:endParaRPr lang="fi-FI" smtClean="0"/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Китай: протесты среди рабочих и крестьян-  жестокие антиправительственные бунты </a:t>
            </a:r>
            <a:r>
              <a:rPr lang="en-US" smtClean="0"/>
              <a:t> </a:t>
            </a:r>
          </a:p>
          <a:p>
            <a:r>
              <a:rPr lang="ru-RU" smtClean="0"/>
              <a:t>До 450 массовых беспорядков в год подавляются </a:t>
            </a:r>
            <a:endParaRPr lang="en-US" smtClean="0"/>
          </a:p>
          <a:p>
            <a:r>
              <a:rPr lang="ru-RU" smtClean="0"/>
              <a:t>Россия: протестное движении с зимы </a:t>
            </a:r>
            <a:r>
              <a:rPr lang="en-US" smtClean="0"/>
              <a:t>2011-2012 </a:t>
            </a:r>
          </a:p>
          <a:p>
            <a:r>
              <a:rPr lang="ru-RU" smtClean="0"/>
              <a:t>Социальные сети (</a:t>
            </a:r>
            <a:r>
              <a:rPr lang="en-US" smtClean="0"/>
              <a:t>Facebook</a:t>
            </a:r>
            <a:r>
              <a:rPr lang="ru-RU" smtClean="0"/>
              <a:t>,</a:t>
            </a:r>
            <a:r>
              <a:rPr lang="en-US" smtClean="0"/>
              <a:t> vkontakte</a:t>
            </a:r>
            <a:r>
              <a:rPr lang="ru-RU" smtClean="0"/>
              <a:t>)</a:t>
            </a:r>
            <a:r>
              <a:rPr lang="en-US" smtClean="0"/>
              <a:t> </a:t>
            </a:r>
            <a:r>
              <a:rPr lang="ru-RU" smtClean="0"/>
              <a:t>заставили изменить повестку дня интернет медиа </a:t>
            </a:r>
            <a:r>
              <a:rPr lang="en-US" smtClean="0"/>
              <a:t>(</a:t>
            </a:r>
            <a:r>
              <a:rPr lang="ru-RU" smtClean="0"/>
              <a:t>Морев</a:t>
            </a:r>
            <a:r>
              <a:rPr lang="en-US" smtClean="0"/>
              <a:t> 2012)</a:t>
            </a:r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3605F-D3A1-4686-8C08-680D3B5B4A4B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Журналистские роли</a:t>
            </a:r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D76F9-FE5A-47C9-9075-7143D94C557B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p:pic>
        <p:nvPicPr>
          <p:cNvPr id="95235" name="Content Placeholder 4" descr="http://www.worldsofjournalism.org/pics/milieus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341438"/>
            <a:ext cx="7705725" cy="460851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EEAE9A5-B437-47E7-BAA6-86B3F2F4008E}" type="slidenum">
              <a:rPr lang="fi-FI" altLang="en-US" sz="1200">
                <a:latin typeface="+mj-lt"/>
              </a:rPr>
              <a:pPr algn="r">
                <a:defRPr/>
              </a:pPr>
              <a:t>17</a:t>
            </a:fld>
            <a:endParaRPr lang="fi-FI" altLang="en-US" sz="1200">
              <a:latin typeface="+mj-lt"/>
            </a:endParaRPr>
          </a:p>
        </p:txBody>
      </p:sp>
      <p:sp>
        <p:nvSpPr>
          <p:cNvPr id="109571" name="Rectangle 1"/>
          <p:cNvSpPr>
            <a:spLocks noChangeArrowheads="1"/>
          </p:cNvSpPr>
          <p:nvPr/>
        </p:nvSpPr>
        <p:spPr bwMode="auto">
          <a:xfrm>
            <a:off x="428625" y="331788"/>
            <a:ext cx="8467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b="1">
                <a:cs typeface="Times New Roman" pitchFamily="18" charset="0"/>
              </a:rPr>
              <a:t>Степень важности профессиональных функций: что должен делать журналист</a:t>
            </a:r>
            <a:r>
              <a:rPr lang="en-GB" sz="1200" b="1">
                <a:latin typeface="Calibri" pitchFamily="34" charset="0"/>
                <a:cs typeface="Times New Roman" pitchFamily="18" charset="0"/>
              </a:rPr>
              <a:t> </a:t>
            </a:r>
            <a:endParaRPr lang="en-GB" sz="1200">
              <a:latin typeface="Calibri" pitchFamily="34" charset="0"/>
            </a:endParaRPr>
          </a:p>
        </p:txBody>
      </p:sp>
      <p:graphicFrame>
        <p:nvGraphicFramePr>
          <p:cNvPr id="15466" name="Group 106"/>
          <p:cNvGraphicFramePr>
            <a:graphicFrameLocks noGrp="1"/>
          </p:cNvGraphicFramePr>
          <p:nvPr>
            <p:ph idx="4294967295"/>
          </p:nvPr>
        </p:nvGraphicFramePr>
        <p:xfrm>
          <a:off x="428625" y="857250"/>
          <a:ext cx="8286750" cy="5566490"/>
        </p:xfrm>
        <a:graphic>
          <a:graphicData uri="http://schemas.openxmlformats.org/drawingml/2006/table">
            <a:tbl>
              <a:tblPr/>
              <a:tblGrid>
                <a:gridCol w="4914900"/>
                <a:gridCol w="1647825"/>
                <a:gridCol w="1724025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Профессиональные функции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Должен, в основном должен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%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 должен, в основном нет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%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Давать точную информацию вовремя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93.5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1.3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Анализировать и комментировать проблемы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92.0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2.2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Держать избирателей в курсе работы регионального правительства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89.7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3.1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Давать обычным людям шанс выразить их точку зрения на общественные дела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87.2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3.6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Развивать интеллектуальные и культурные запросы общества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86.8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3.3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Обсуждать ход региональной политики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86.3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3.5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Информировать избирателей о взглядах местных политиков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82.3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4.9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Работа с письмами в редакцию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80.7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5.7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Расследовать заявления и утверждения местной власти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77.9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6.4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Способствовать объединению и интеграции общества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69.9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7.6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Развлекать 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49.8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18.1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Поддерживать программы регионального правительства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39.7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26.5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Позитивно формировать образ региона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30.9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32.2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Способствовать успеху политики регионального правительства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29.0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38.5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Позитивно формировать образ общества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22.2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38.0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16. 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Позитивно показывать региональные власти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14.8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48.6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0787" marR="50787" marT="705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185D5FD-C971-450F-B574-81F33E138FC0}" type="slidenum">
              <a:rPr lang="fi-FI" altLang="en-US" sz="1200">
                <a:latin typeface="+mj-lt"/>
              </a:rPr>
              <a:pPr algn="r">
                <a:defRPr/>
              </a:pPr>
              <a:t>18</a:t>
            </a:fld>
            <a:endParaRPr lang="fi-FI" altLang="en-US" sz="1200">
              <a:latin typeface="+mj-lt"/>
            </a:endParaRPr>
          </a:p>
        </p:txBody>
      </p:sp>
      <p:graphicFrame>
        <p:nvGraphicFramePr>
          <p:cNvPr id="111746" name="Group 130"/>
          <p:cNvGraphicFramePr>
            <a:graphicFrameLocks noGrp="1"/>
          </p:cNvGraphicFramePr>
          <p:nvPr>
            <p:ph idx="4294967295"/>
          </p:nvPr>
        </p:nvGraphicFramePr>
        <p:xfrm>
          <a:off x="395288" y="404813"/>
          <a:ext cx="8280400" cy="6477003"/>
        </p:xfrm>
        <a:graphic>
          <a:graphicData uri="http://schemas.openxmlformats.org/drawingml/2006/table">
            <a:tbl>
              <a:tblPr/>
              <a:tblGrid>
                <a:gridCol w="3751262"/>
                <a:gridCol w="919163"/>
                <a:gridCol w="1138237"/>
                <a:gridCol w="1136650"/>
                <a:gridCol w="684213"/>
                <a:gridCol w="650875"/>
              </a:tblGrid>
              <a:tr h="195263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Rotated Component Matrix(a)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Component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Позитивно формировать образ региона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0,850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Позитивно формировать образ общества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0,812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Позитивно показывать региональные власти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0,864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Способствовать успеху политики регионального правительства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0,812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Поддерживать программы регионального правительства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0,760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Держать избирателей в курсе работы регионального правительства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0,735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Информировать избирателей о взглядах местных политиков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0,710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Обсуждать ход региональной политики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0,786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Анализировать и комментировать проблемы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0,800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Расследовать заявления и утверждения местной власти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0,571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Давать обычным людям шанс выразить их точку зрения на общественные дела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0,514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Развлекать 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0,561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Способствовать объединению и интеграции общества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0,725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Развивать интеллектуальные и культурные запросы общества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0,775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Давать точную информацию вовремя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0,502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Работа с письмами в редакцию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0,543</a:t>
                      </a:r>
                      <a:endParaRPr kumimoji="0" lang="fi-FI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617" marR="276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Extraction Method: Principal Component Analysis. </a:t>
                      </a:r>
                      <a:b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Rotation Method: Varimax with Kaiser Normalization. Factor loading below  .40 not included</a:t>
                      </a:r>
                      <a:endParaRPr kumimoji="0" lang="fi-FI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617" marR="2761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743" name="Rectangle 1"/>
          <p:cNvSpPr>
            <a:spLocks noChangeArrowheads="1"/>
          </p:cNvSpPr>
          <p:nvPr/>
        </p:nvSpPr>
        <p:spPr bwMode="auto">
          <a:xfrm>
            <a:off x="323850" y="26035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69F1936-F0FE-4986-BAE5-B6EE05872501}" type="slidenum">
              <a:rPr lang="fi-FI" altLang="en-US" sz="1200">
                <a:latin typeface="+mj-lt"/>
              </a:rPr>
              <a:pPr algn="r">
                <a:defRPr/>
              </a:pPr>
              <a:t>19</a:t>
            </a:fld>
            <a:endParaRPr lang="fi-FI" altLang="en-US" sz="1200">
              <a:latin typeface="+mj-lt"/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r>
              <a:rPr lang="ru-RU" smtClean="0">
                <a:latin typeface="Arial" charset="0"/>
              </a:rPr>
              <a:t>Профессиональные роли</a:t>
            </a:r>
            <a:r>
              <a:rPr lang="en-US" smtClean="0"/>
              <a:t> 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Пропагандист</a:t>
            </a:r>
            <a:r>
              <a:rPr lang="en-US" smtClean="0"/>
              <a:t>                        </a:t>
            </a:r>
            <a:r>
              <a:rPr lang="ru-RU" smtClean="0"/>
              <a:t>      </a:t>
            </a:r>
            <a:r>
              <a:rPr lang="ru-RU" sz="2600" smtClean="0"/>
              <a:t>Первый фактор</a:t>
            </a:r>
            <a:r>
              <a:rPr lang="en-US" smtClean="0"/>
              <a:t> </a:t>
            </a:r>
            <a:endParaRPr lang="en-GB" sz="1500" smtClean="0"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200" smtClean="0">
                <a:cs typeface="Times New Roman" pitchFamily="18" charset="0"/>
              </a:rPr>
              <a:t>Позитивно формировать образ региона</a:t>
            </a:r>
            <a:r>
              <a:rPr lang="en-GB" sz="22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                                    </a:t>
            </a:r>
            <a:r>
              <a:rPr lang="en-US" sz="2200" smtClean="0">
                <a:cs typeface="Times New Roman" pitchFamily="18" charset="0"/>
              </a:rPr>
              <a:t>    </a:t>
            </a:r>
            <a:r>
              <a:rPr lang="en-GB" sz="2200" smtClean="0">
                <a:cs typeface="Times New Roman" pitchFamily="18" charset="0"/>
              </a:rPr>
              <a:t>0,850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sz="2200" smtClean="0"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sz="2200" smtClean="0">
                <a:cs typeface="Times New Roman" pitchFamily="18" charset="0"/>
              </a:rPr>
              <a:t>Позитивно формировать образ общества</a:t>
            </a:r>
            <a:r>
              <a:rPr lang="en-GB" sz="1100" smtClean="0">
                <a:cs typeface="Times New Roman" pitchFamily="18" charset="0"/>
              </a:rPr>
              <a:t> </a:t>
            </a:r>
            <a:r>
              <a:rPr lang="en-GB" sz="2200" smtClean="0">
                <a:cs typeface="Times New Roman" pitchFamily="18" charset="0"/>
              </a:rPr>
              <a:t>                              </a:t>
            </a:r>
            <a:r>
              <a:rPr lang="ru-RU" sz="2200" smtClean="0">
                <a:cs typeface="Times New Roman" pitchFamily="18" charset="0"/>
              </a:rPr>
              <a:t>          </a:t>
            </a:r>
            <a:r>
              <a:rPr lang="en-GB" sz="2200" smtClean="0">
                <a:cs typeface="Times New Roman" pitchFamily="18" charset="0"/>
              </a:rPr>
              <a:t>0,812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sz="2200" smtClean="0"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sz="2200" smtClean="0">
                <a:cs typeface="Times New Roman" pitchFamily="18" charset="0"/>
              </a:rPr>
              <a:t>Позитивно показывать региональные власти </a:t>
            </a:r>
            <a:r>
              <a:rPr lang="en-GB" sz="2200" smtClean="0">
                <a:cs typeface="Times New Roman" pitchFamily="18" charset="0"/>
              </a:rPr>
              <a:t>                  </a:t>
            </a:r>
            <a:r>
              <a:rPr lang="ru-RU" sz="2200" smtClean="0">
                <a:cs typeface="Times New Roman" pitchFamily="18" charset="0"/>
              </a:rPr>
              <a:t>             </a:t>
            </a:r>
            <a:r>
              <a:rPr lang="en-GB" sz="2200" smtClean="0">
                <a:cs typeface="Times New Roman" pitchFamily="18" charset="0"/>
              </a:rPr>
              <a:t>0,864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sz="2200" smtClean="0"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200" smtClean="0">
                <a:cs typeface="Times New Roman" pitchFamily="18" charset="0"/>
              </a:rPr>
              <a:t>Способствовать успеху</a:t>
            </a:r>
            <a:r>
              <a:rPr lang="en-US" sz="22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политики регион</a:t>
            </a:r>
            <a:r>
              <a:rPr lang="en-US" sz="2200" smtClean="0">
                <a:cs typeface="Times New Roman" pitchFamily="18" charset="0"/>
              </a:rPr>
              <a:t>.</a:t>
            </a:r>
            <a:r>
              <a:rPr lang="ru-RU" sz="2200" smtClean="0">
                <a:cs typeface="Times New Roman" pitchFamily="18" charset="0"/>
              </a:rPr>
              <a:t> правительства </a:t>
            </a:r>
            <a:r>
              <a:rPr lang="en-US" sz="2200" smtClean="0">
                <a:cs typeface="Times New Roman" pitchFamily="18" charset="0"/>
              </a:rPr>
              <a:t>         </a:t>
            </a:r>
            <a:r>
              <a:rPr lang="en-GB" sz="2200" smtClean="0">
                <a:cs typeface="Times New Roman" pitchFamily="18" charset="0"/>
              </a:rPr>
              <a:t>0,812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sz="22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200" smtClean="0">
                <a:cs typeface="Times New Roman" pitchFamily="18" charset="0"/>
              </a:rPr>
              <a:t>Поддерживать программы регионального правительства         </a:t>
            </a:r>
            <a:r>
              <a:rPr lang="en-GB" sz="2200" smtClean="0">
                <a:cs typeface="Times New Roman" pitchFamily="18" charset="0"/>
              </a:rPr>
              <a:t>0,760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22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Российская медиа система</a:t>
            </a:r>
            <a:r>
              <a:rPr lang="en-US" sz="4000" smtClean="0"/>
              <a:t>: </a:t>
            </a:r>
            <a:r>
              <a:rPr lang="ru-RU" sz="4000" smtClean="0"/>
              <a:t>парадоксы</a:t>
            </a:r>
            <a:endParaRPr lang="fi-FI" sz="400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Первый парадокс</a:t>
            </a:r>
            <a:r>
              <a:rPr lang="en-US" sz="3600" smtClean="0"/>
              <a:t>: </a:t>
            </a:r>
            <a:r>
              <a:rPr lang="ru-RU" sz="3600" smtClean="0"/>
              <a:t>Медиа рынок</a:t>
            </a:r>
            <a:endParaRPr lang="en-US" sz="3600" smtClean="0"/>
          </a:p>
          <a:p>
            <a:r>
              <a:rPr lang="ru-RU" sz="2800" smtClean="0"/>
              <a:t>С одной стороны</a:t>
            </a:r>
            <a:r>
              <a:rPr lang="en-US" sz="2800" smtClean="0"/>
              <a:t>, </a:t>
            </a:r>
            <a:r>
              <a:rPr lang="ru-RU" sz="2800" smtClean="0"/>
              <a:t>рынок занимает </a:t>
            </a:r>
            <a:r>
              <a:rPr lang="en-US" sz="2800" smtClean="0"/>
              <a:t>10</a:t>
            </a:r>
            <a:r>
              <a:rPr lang="ru-RU" sz="2800" smtClean="0"/>
              <a:t>-е место в мире по экономическим показателям</a:t>
            </a:r>
            <a:r>
              <a:rPr lang="en-US" sz="2800" smtClean="0"/>
              <a:t> (Pankin 2010)</a:t>
            </a:r>
            <a:endParaRPr lang="en-GB" sz="2800" smtClean="0"/>
          </a:p>
          <a:p>
            <a:r>
              <a:rPr lang="ru-RU" sz="2800" smtClean="0"/>
              <a:t>С другой стороны</a:t>
            </a:r>
            <a:r>
              <a:rPr lang="en-US" sz="2800" smtClean="0"/>
              <a:t>, </a:t>
            </a:r>
            <a:r>
              <a:rPr lang="ru-RU" sz="2800" smtClean="0"/>
              <a:t>большинство общественно-политических газет нерентабельно, они существуют благодаря субсидиям государственных органов (Российский рынок периодической печати 2010)</a:t>
            </a:r>
            <a:endParaRPr lang="en-US" smtClean="0"/>
          </a:p>
          <a:p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0B1BC-19E7-4799-B6A8-84D681CF5A1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63142A0-D066-4DB6-B1EF-7E46404876F9}" type="slidenum">
              <a:rPr lang="fi-FI" altLang="en-US" sz="1200">
                <a:latin typeface="+mj-lt"/>
              </a:rPr>
              <a:pPr algn="r">
                <a:defRPr/>
              </a:pPr>
              <a:t>20</a:t>
            </a:fld>
            <a:endParaRPr lang="fi-FI" altLang="en-US" sz="1200">
              <a:latin typeface="+mj-lt"/>
            </a:endParaRPr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r>
              <a:rPr lang="ru-RU" smtClean="0">
                <a:latin typeface="Arial" charset="0"/>
              </a:rPr>
              <a:t>Профессиональные роли</a:t>
            </a:r>
            <a:endParaRPr lang="en-US" smtClean="0">
              <a:latin typeface="Arial" charset="0"/>
            </a:endParaRP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Публицист</a:t>
            </a:r>
            <a:r>
              <a:rPr lang="en-US" smtClean="0"/>
              <a:t>                            </a:t>
            </a:r>
            <a:r>
              <a:rPr lang="ru-RU" sz="2600" smtClean="0"/>
              <a:t>Второй фактор</a:t>
            </a:r>
            <a:endParaRPr lang="en-US" sz="2600" smtClean="0"/>
          </a:p>
          <a:p>
            <a:pPr>
              <a:buFont typeface="Arial" charset="0"/>
              <a:buNone/>
            </a:pPr>
            <a:r>
              <a:rPr lang="en-GB" sz="1900" smtClean="0">
                <a:cs typeface="Times New Roman" pitchFamily="18" charset="0"/>
              </a:rPr>
              <a:t> </a:t>
            </a:r>
            <a:endParaRPr lang="ru-RU" sz="1900" smtClean="0"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200" smtClean="0">
                <a:cs typeface="Times New Roman" pitchFamily="18" charset="0"/>
              </a:rPr>
              <a:t>Держать избирателей в курсе работы регион</a:t>
            </a:r>
            <a:r>
              <a:rPr lang="en-US" sz="2200" smtClean="0">
                <a:cs typeface="Times New Roman" pitchFamily="18" charset="0"/>
              </a:rPr>
              <a:t>.</a:t>
            </a:r>
            <a:r>
              <a:rPr lang="ru-RU" sz="2200" smtClean="0">
                <a:cs typeface="Times New Roman" pitchFamily="18" charset="0"/>
              </a:rPr>
              <a:t> правительства</a:t>
            </a:r>
            <a:r>
              <a:rPr lang="ru-RU" sz="1900" smtClean="0">
                <a:cs typeface="Times New Roman" pitchFamily="18" charset="0"/>
              </a:rPr>
              <a:t> </a:t>
            </a:r>
            <a:r>
              <a:rPr lang="en-GB" sz="1900" smtClean="0">
                <a:cs typeface="Times New Roman" pitchFamily="18" charset="0"/>
              </a:rPr>
              <a:t>0,735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9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200" smtClean="0">
                <a:cs typeface="Times New Roman" pitchFamily="18" charset="0"/>
              </a:rPr>
              <a:t>Информировать избирателей о взглядах местных политиков</a:t>
            </a:r>
            <a:r>
              <a:rPr lang="ru-RU" sz="1900" smtClean="0">
                <a:cs typeface="Times New Roman" pitchFamily="18" charset="0"/>
              </a:rPr>
              <a:t>    </a:t>
            </a:r>
            <a:r>
              <a:rPr lang="en-GB" sz="1900" smtClean="0">
                <a:cs typeface="Times New Roman" pitchFamily="18" charset="0"/>
              </a:rPr>
              <a:t>0,710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9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9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200" smtClean="0">
                <a:cs typeface="Times New Roman" pitchFamily="18" charset="0"/>
              </a:rPr>
              <a:t>Обсуждать</a:t>
            </a:r>
            <a:r>
              <a:rPr lang="en-US" sz="22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ход региональной политики             </a:t>
            </a:r>
            <a:r>
              <a:rPr lang="en-GB" sz="1900" smtClean="0">
                <a:cs typeface="Times New Roman" pitchFamily="18" charset="0"/>
              </a:rPr>
              <a:t>                                   0,786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9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9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Анализировать и комментировать проблемы</a:t>
            </a:r>
            <a:r>
              <a:rPr lang="en-GB" sz="1900" smtClean="0">
                <a:cs typeface="Times New Roman" pitchFamily="18" charset="0"/>
              </a:rPr>
              <a:t> </a:t>
            </a:r>
            <a:r>
              <a:rPr lang="ru-RU" sz="1900" smtClean="0">
                <a:cs typeface="Times New Roman" pitchFamily="18" charset="0"/>
              </a:rPr>
              <a:t>                                     </a:t>
            </a:r>
            <a:r>
              <a:rPr lang="en-GB" sz="1900" smtClean="0">
                <a:cs typeface="Times New Roman" pitchFamily="18" charset="0"/>
              </a:rPr>
              <a:t>0,800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9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900" smtClean="0">
                <a:cs typeface="Times New Roman" pitchFamily="18" charset="0"/>
              </a:rPr>
              <a:t>  </a:t>
            </a:r>
            <a:r>
              <a:rPr lang="ru-RU" sz="2200" smtClean="0">
                <a:cs typeface="Times New Roman" pitchFamily="18" charset="0"/>
              </a:rPr>
              <a:t>Расследовать заявления и утверждения местной власти</a:t>
            </a:r>
            <a:r>
              <a:rPr lang="en-GB" sz="22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            </a:t>
            </a:r>
            <a:r>
              <a:rPr lang="en-GB" sz="1900" smtClean="0">
                <a:cs typeface="Times New Roman" pitchFamily="18" charset="0"/>
              </a:rPr>
              <a:t>0,571</a:t>
            </a:r>
            <a:endParaRPr lang="en-US" sz="19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BA36473-3008-408B-843D-F65E5D574E5A}" type="slidenum">
              <a:rPr lang="fi-FI" altLang="en-US" sz="1200">
                <a:latin typeface="+mj-lt"/>
              </a:rPr>
              <a:pPr algn="r">
                <a:defRPr/>
              </a:pPr>
              <a:t>21</a:t>
            </a:fld>
            <a:endParaRPr lang="fi-FI" altLang="en-US" sz="1200">
              <a:latin typeface="+mj-lt"/>
            </a:endParaRPr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r>
              <a:rPr lang="ru-RU" smtClean="0">
                <a:latin typeface="Arial" charset="0"/>
              </a:rPr>
              <a:t>Профессиональные роли</a:t>
            </a:r>
            <a:endParaRPr lang="en-US" smtClean="0">
              <a:latin typeface="Arial" charset="0"/>
            </a:endParaRP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800" smtClean="0"/>
              <a:t>Организатор</a:t>
            </a:r>
            <a:r>
              <a:rPr lang="en-US" sz="2800" smtClean="0"/>
              <a:t>                                    </a:t>
            </a:r>
            <a:r>
              <a:rPr lang="ru-RU" sz="2800" smtClean="0"/>
              <a:t>       </a:t>
            </a:r>
            <a:r>
              <a:rPr lang="ru-RU" sz="2600" smtClean="0"/>
              <a:t>Третий фактор</a:t>
            </a:r>
          </a:p>
          <a:p>
            <a:pPr>
              <a:buFont typeface="Arial" charset="0"/>
              <a:buNone/>
            </a:pPr>
            <a:r>
              <a:rPr lang="ru-RU" sz="2200" smtClean="0">
                <a:cs typeface="Times New Roman" pitchFamily="18" charset="0"/>
              </a:rPr>
              <a:t>Давать обычным людям шанс выразить их точку зрения на общественные дела</a:t>
            </a:r>
            <a:r>
              <a:rPr lang="en-GB" sz="22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                                                                </a:t>
            </a:r>
            <a:r>
              <a:rPr lang="en-US" sz="2200" smtClean="0">
                <a:cs typeface="Times New Roman" pitchFamily="18" charset="0"/>
              </a:rPr>
              <a:t>       </a:t>
            </a:r>
            <a:r>
              <a:rPr lang="en-GB" sz="1900" smtClean="0">
                <a:cs typeface="Times New Roman" pitchFamily="18" charset="0"/>
              </a:rPr>
              <a:t>0,514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9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2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Развлекать</a:t>
            </a:r>
            <a:r>
              <a:rPr lang="en-GB" sz="22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                                                                                   </a:t>
            </a:r>
            <a:r>
              <a:rPr lang="en-US" sz="2200" smtClean="0">
                <a:cs typeface="Times New Roman" pitchFamily="18" charset="0"/>
              </a:rPr>
              <a:t>         </a:t>
            </a:r>
            <a:r>
              <a:rPr lang="en-GB" sz="1900" smtClean="0">
                <a:cs typeface="Times New Roman" pitchFamily="18" charset="0"/>
              </a:rPr>
              <a:t>0,561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9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9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Способствовать объединению и интеграции общества</a:t>
            </a:r>
            <a:r>
              <a:rPr lang="en-GB" sz="900" smtClean="0">
                <a:cs typeface="Times New Roman" pitchFamily="18" charset="0"/>
              </a:rPr>
              <a:t> </a:t>
            </a:r>
            <a:r>
              <a:rPr lang="ru-RU" sz="900" smtClean="0">
                <a:cs typeface="Times New Roman" pitchFamily="18" charset="0"/>
              </a:rPr>
              <a:t>                                  </a:t>
            </a:r>
            <a:r>
              <a:rPr lang="en-GB" sz="1900" smtClean="0">
                <a:cs typeface="Times New Roman" pitchFamily="18" charset="0"/>
              </a:rPr>
              <a:t> 0,725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9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9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Развивать интеллектуальные и культурные запросы общества </a:t>
            </a:r>
            <a:r>
              <a:rPr lang="en-GB" sz="900" smtClean="0">
                <a:cs typeface="Times New Roman" pitchFamily="18" charset="0"/>
              </a:rPr>
              <a:t> </a:t>
            </a:r>
            <a:r>
              <a:rPr lang="en-GB" sz="1900" smtClean="0">
                <a:cs typeface="Times New Roman" pitchFamily="18" charset="0"/>
              </a:rPr>
              <a:t>0,775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9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9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Давать точную информацию вовремя</a:t>
            </a:r>
            <a:r>
              <a:rPr lang="en-GB" sz="900" smtClean="0">
                <a:cs typeface="Times New Roman" pitchFamily="18" charset="0"/>
              </a:rPr>
              <a:t> </a:t>
            </a:r>
            <a:r>
              <a:rPr lang="ru-RU" sz="900" smtClean="0">
                <a:cs typeface="Times New Roman" pitchFamily="18" charset="0"/>
              </a:rPr>
              <a:t>                                                                                             </a:t>
            </a:r>
            <a:r>
              <a:rPr lang="en-US" sz="900" smtClean="0">
                <a:cs typeface="Times New Roman" pitchFamily="18" charset="0"/>
              </a:rPr>
              <a:t>                  </a:t>
            </a:r>
            <a:r>
              <a:rPr lang="en-GB" sz="1900" smtClean="0">
                <a:cs typeface="Times New Roman" pitchFamily="18" charset="0"/>
              </a:rPr>
              <a:t>0,502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9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900" smtClean="0">
                <a:cs typeface="Times New Roman" pitchFamily="18" charset="0"/>
              </a:rPr>
              <a:t> </a:t>
            </a:r>
            <a:r>
              <a:rPr lang="ru-RU" sz="2200" smtClean="0">
                <a:cs typeface="Times New Roman" pitchFamily="18" charset="0"/>
              </a:rPr>
              <a:t>Работа с письмами в редакцию</a:t>
            </a:r>
            <a:r>
              <a:rPr lang="en-GB" sz="900" smtClean="0">
                <a:cs typeface="Times New Roman" pitchFamily="18" charset="0"/>
              </a:rPr>
              <a:t> </a:t>
            </a:r>
            <a:r>
              <a:rPr lang="ru-RU" sz="900" smtClean="0">
                <a:cs typeface="Times New Roman" pitchFamily="18" charset="0"/>
              </a:rPr>
              <a:t>                                                                                                                    </a:t>
            </a:r>
            <a:r>
              <a:rPr lang="en-GB" sz="1900" smtClean="0">
                <a:cs typeface="Times New Roman" pitchFamily="18" charset="0"/>
              </a:rPr>
              <a:t>             0,543</a:t>
            </a:r>
            <a:endParaRPr lang="en-US" sz="19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5A73C-1B67-4A4F-B7D5-44F9E1C47AF0}" type="slidenum">
              <a:rPr lang="fi-FI"/>
              <a:pPr>
                <a:defRPr/>
              </a:pPr>
              <a:t>22</a:t>
            </a:fld>
            <a:endParaRPr lang="fi-FI"/>
          </a:p>
        </p:txBody>
      </p:sp>
      <p:sp>
        <p:nvSpPr>
          <p:cNvPr id="983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Новая книга о журналистах</a:t>
            </a:r>
            <a:endParaRPr lang="en-US" smtClean="0"/>
          </a:p>
        </p:txBody>
      </p:sp>
      <p:sp>
        <p:nvSpPr>
          <p:cNvPr id="983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The Global Journalist in the 21st Century</a:t>
            </a:r>
          </a:p>
          <a:p>
            <a:r>
              <a:rPr lang="en-US" b="1" smtClean="0"/>
              <a:t>Edited by </a:t>
            </a:r>
            <a:r>
              <a:rPr lang="en-US" b="1" smtClean="0">
                <a:hlinkClick r:id="rId2" tooltip="search for all books by David H. Weaver"/>
              </a:rPr>
              <a:t>David H. Weaver</a:t>
            </a:r>
            <a:r>
              <a:rPr lang="en-US" b="1" smtClean="0"/>
              <a:t>, </a:t>
            </a:r>
            <a:r>
              <a:rPr lang="en-US" b="1" smtClean="0">
                <a:hlinkClick r:id="rId3" tooltip="search for all books by Lars Willnat"/>
              </a:rPr>
              <a:t>Lars Willnat</a:t>
            </a:r>
            <a:endParaRPr lang="ru-RU" b="1" smtClean="0"/>
          </a:p>
          <a:p>
            <a:endParaRPr lang="en-US" b="1" smtClean="0"/>
          </a:p>
          <a:p>
            <a:r>
              <a:rPr lang="ru-RU" smtClean="0"/>
              <a:t>Опубликована</a:t>
            </a:r>
            <a:r>
              <a:rPr lang="en-US" smtClean="0"/>
              <a:t> 17th May 2012 by Routledge – 586 </a:t>
            </a:r>
            <a:r>
              <a:rPr lang="ru-RU" smtClean="0"/>
              <a:t>страниц</a:t>
            </a:r>
            <a:endParaRPr lang="en-US" b="1" smtClean="0"/>
          </a:p>
          <a:p>
            <a:r>
              <a:rPr lang="en-US" b="1" smtClean="0"/>
              <a:t>Series:</a:t>
            </a:r>
            <a:r>
              <a:rPr lang="en-US" smtClean="0"/>
              <a:t> </a:t>
            </a:r>
            <a:r>
              <a:rPr lang="en-US" smtClean="0">
                <a:hlinkClick r:id="rId4" tooltip="View all books in 'Routledge Communication Series'"/>
              </a:rPr>
              <a:t>Routledge Communication Series</a:t>
            </a:r>
            <a:endParaRPr lang="en-US" smtClean="0"/>
          </a:p>
          <a:p>
            <a:r>
              <a:rPr lang="en-US" smtClean="0">
                <a:hlinkClick r:id="rId5"/>
              </a:rPr>
              <a:t>http://www.routledge.com/books/details/9780415885768/</a:t>
            </a: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7282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Исследование журналистов 18 стран  </a:t>
            </a:r>
            <a:endParaRPr lang="en-US" sz="4000" smtClean="0"/>
          </a:p>
        </p:txBody>
      </p:sp>
      <p:sp>
        <p:nvSpPr>
          <p:cNvPr id="962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4000" smtClean="0"/>
          </a:p>
          <a:p>
            <a:r>
              <a:rPr lang="en-US" sz="4000" smtClean="0">
                <a:hlinkClick r:id="rId2"/>
              </a:rPr>
              <a:t>http://www.worldsofjournalism.org/</a:t>
            </a:r>
            <a:endParaRPr lang="ru-RU" sz="4000" smtClean="0"/>
          </a:p>
          <a:p>
            <a:pPr>
              <a:buFont typeface="Arial" charset="0"/>
              <a:buNone/>
            </a:pPr>
            <a:endParaRPr lang="en-US" sz="4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1368425"/>
          </a:xfrm>
        </p:spPr>
        <p:txBody>
          <a:bodyPr/>
          <a:lstStyle/>
          <a:p>
            <a:r>
              <a:rPr lang="ru-RU" smtClean="0"/>
              <a:t>Спасибо за Ваше внимание</a:t>
            </a:r>
            <a:r>
              <a:rPr lang="en-US" smtClean="0"/>
              <a:t>! </a:t>
            </a:r>
            <a:br>
              <a:rPr lang="en-US" smtClean="0"/>
            </a:br>
            <a:endParaRPr lang="en-US" smtClean="0"/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1042988" y="1773238"/>
            <a:ext cx="6985000" cy="49577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 algn="ctr">
              <a:buFont typeface="Arial" charset="0"/>
              <a:buNone/>
            </a:pPr>
            <a:endParaRPr lang="en-US" smtClean="0"/>
          </a:p>
          <a:p>
            <a:pPr marL="0" indent="0" algn="ctr">
              <a:buFont typeface="Arial" charset="0"/>
              <a:buNone/>
            </a:pPr>
            <a:r>
              <a:rPr lang="en-US" smtClean="0">
                <a:hlinkClick r:id="rId2"/>
              </a:rPr>
              <a:t>Svetlana.Pasti@uta.fi</a:t>
            </a:r>
            <a:endParaRPr lang="en-US" smtClean="0"/>
          </a:p>
          <a:p>
            <a:pPr marL="0" indent="0" algn="ctr">
              <a:buFont typeface="Arial" charset="0"/>
              <a:buNone/>
            </a:pPr>
            <a:r>
              <a:rPr lang="en-US" smtClean="0">
                <a:hlinkClick r:id="rId3"/>
              </a:rPr>
              <a:t>http://www.uta.fi/cmt/en/contact/staff/svetlanapasti/index.html</a:t>
            </a:r>
            <a:endParaRPr lang="en-US" smtClean="0"/>
          </a:p>
          <a:p>
            <a:pPr marL="0" indent="0" algn="ctr">
              <a:buFont typeface="Arial" charset="0"/>
              <a:buNone/>
            </a:pPr>
            <a:endParaRPr lang="en-US" smtClean="0"/>
          </a:p>
          <a:p>
            <a:pPr marL="0" indent="0" algn="ctr">
              <a:buFont typeface="Arial" charset="0"/>
              <a:buNone/>
            </a:pPr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AD0FE-48F5-41F8-BD4E-0DC0E549558E}" type="slidenum">
              <a:rPr lang="fi-FI" smtClean="0"/>
              <a:pPr>
                <a:defRPr/>
              </a:pPr>
              <a:t>25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/>
              <a:t>Российская медиа система</a:t>
            </a:r>
            <a:r>
              <a:rPr lang="en-US" sz="4000" smtClean="0"/>
              <a:t>: </a:t>
            </a:r>
            <a:r>
              <a:rPr lang="ru-RU" sz="4000" smtClean="0"/>
              <a:t>парадоксы</a:t>
            </a:r>
            <a:endParaRPr lang="fi-FI" sz="400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z="3600" smtClean="0"/>
              <a:t>Второй парадокс</a:t>
            </a:r>
            <a:r>
              <a:rPr lang="en-US" sz="3600" smtClean="0"/>
              <a:t>: </a:t>
            </a:r>
            <a:r>
              <a:rPr lang="ru-RU" sz="3600" smtClean="0"/>
              <a:t>Союз либерализма и авторитаризма </a:t>
            </a:r>
            <a:endParaRPr lang="en-US" sz="3600" smtClean="0"/>
          </a:p>
          <a:p>
            <a:r>
              <a:rPr lang="ru-RU" sz="2800" smtClean="0"/>
              <a:t>С одной стороны</a:t>
            </a:r>
            <a:r>
              <a:rPr lang="en-US" sz="2800" smtClean="0"/>
              <a:t>, </a:t>
            </a:r>
            <a:r>
              <a:rPr lang="ru-RU" sz="2800" smtClean="0"/>
              <a:t>логика коммерциализации, концентрации, конвергенции, как на Западе – гомогенизация медиа систем и триумф либеральной модели</a:t>
            </a:r>
            <a:endParaRPr lang="en-GB" sz="2800" smtClean="0"/>
          </a:p>
          <a:p>
            <a:r>
              <a:rPr lang="ru-RU" sz="2800" smtClean="0"/>
              <a:t>С другой стороны</a:t>
            </a:r>
            <a:r>
              <a:rPr lang="en-US" sz="2800" smtClean="0"/>
              <a:t>, </a:t>
            </a:r>
            <a:r>
              <a:rPr lang="ru-RU" sz="2800" smtClean="0"/>
              <a:t>авторитарный подход правительства «инструментализация медиа» (Засурский 2004) и рыночный авторитаризм (Шевцова 2005)</a:t>
            </a:r>
            <a:endParaRPr lang="en-US" smtClean="0"/>
          </a:p>
          <a:p>
            <a:endParaRPr lang="fi-FI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3D03EFF-6873-4025-95EC-52B13DF32F7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Российская медиа система</a:t>
            </a:r>
            <a:r>
              <a:rPr lang="en-US" sz="4000" smtClean="0"/>
              <a:t>:</a:t>
            </a:r>
            <a:r>
              <a:rPr lang="ru-RU" sz="4000" smtClean="0"/>
              <a:t> парадоксы</a:t>
            </a:r>
            <a:endParaRPr lang="fi-FI" sz="400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434387" cy="5256212"/>
          </a:xfrm>
        </p:spPr>
        <p:txBody>
          <a:bodyPr/>
          <a:lstStyle/>
          <a:p>
            <a:r>
              <a:rPr lang="ru-RU" sz="3600" smtClean="0"/>
              <a:t>Третий парадокс</a:t>
            </a:r>
            <a:r>
              <a:rPr lang="en-US" sz="3600" smtClean="0"/>
              <a:t>: </a:t>
            </a:r>
            <a:r>
              <a:rPr lang="ru-RU" sz="3600" smtClean="0"/>
              <a:t>Профессия сама</a:t>
            </a:r>
            <a:endParaRPr lang="en-US" sz="3600" smtClean="0"/>
          </a:p>
          <a:p>
            <a:r>
              <a:rPr lang="ru-RU" sz="2800" smtClean="0"/>
              <a:t>С одной стороны</a:t>
            </a:r>
            <a:r>
              <a:rPr lang="en-US" sz="2800" smtClean="0"/>
              <a:t>, </a:t>
            </a:r>
            <a:r>
              <a:rPr lang="ru-RU" sz="2800" smtClean="0"/>
              <a:t>журнализм</a:t>
            </a:r>
            <a:r>
              <a:rPr lang="en-US" sz="2800" smtClean="0"/>
              <a:t> </a:t>
            </a:r>
            <a:r>
              <a:rPr lang="ru-RU" sz="2800" smtClean="0"/>
              <a:t>опасная работа</a:t>
            </a:r>
            <a:r>
              <a:rPr lang="en-US" sz="2800" smtClean="0"/>
              <a:t>: “</a:t>
            </a:r>
            <a:r>
              <a:rPr lang="ru-RU" sz="2800" smtClean="0"/>
              <a:t>Больше, чем</a:t>
            </a:r>
            <a:r>
              <a:rPr lang="en-US" sz="2800" smtClean="0"/>
              <a:t> 300 </a:t>
            </a:r>
            <a:r>
              <a:rPr lang="ru-RU" sz="2800" smtClean="0"/>
              <a:t>журналистов убито</a:t>
            </a:r>
            <a:r>
              <a:rPr lang="en-US" sz="2800" smtClean="0"/>
              <a:t>” </a:t>
            </a:r>
            <a:endParaRPr lang="fi-FI" sz="2800" smtClean="0"/>
          </a:p>
          <a:p>
            <a:pPr>
              <a:buFont typeface="Arial" charset="0"/>
              <a:buNone/>
            </a:pPr>
            <a:r>
              <a:rPr lang="fi-FI" sz="2800" smtClean="0"/>
              <a:t>    (</a:t>
            </a:r>
            <a:r>
              <a:rPr lang="ru-RU" sz="2800" smtClean="0"/>
              <a:t>Павел</a:t>
            </a:r>
            <a:r>
              <a:rPr lang="en-US" sz="2800" smtClean="0"/>
              <a:t> </a:t>
            </a:r>
            <a:r>
              <a:rPr lang="ru-RU" sz="2800" smtClean="0"/>
              <a:t>Гутионтов</a:t>
            </a:r>
            <a:r>
              <a:rPr lang="en-US" sz="2800" smtClean="0"/>
              <a:t>, RUJ</a:t>
            </a:r>
            <a:r>
              <a:rPr lang="ru-RU" sz="2800" smtClean="0"/>
              <a:t> </a:t>
            </a:r>
            <a:r>
              <a:rPr lang="en-US" sz="2800" smtClean="0"/>
              <a:t>20</a:t>
            </a:r>
            <a:r>
              <a:rPr lang="ru-RU" sz="2800" smtClean="0"/>
              <a:t>1</a:t>
            </a:r>
            <a:r>
              <a:rPr lang="en-US" sz="2800" smtClean="0"/>
              <a:t>0)</a:t>
            </a:r>
          </a:p>
          <a:p>
            <a:pPr>
              <a:buFont typeface="Arial" charset="0"/>
              <a:buNone/>
            </a:pPr>
            <a:endParaRPr lang="en-US" sz="2800" smtClean="0"/>
          </a:p>
          <a:p>
            <a:pPr>
              <a:buFont typeface="Arial" charset="0"/>
              <a:buNone/>
            </a:pP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2948C-CA28-44FE-BB26-3B66A75935D2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pic>
        <p:nvPicPr>
          <p:cNvPr id="1946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4149725"/>
            <a:ext cx="41036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Российская медиа система</a:t>
            </a:r>
            <a:r>
              <a:rPr lang="en-US" sz="4000" smtClean="0"/>
              <a:t>: </a:t>
            </a:r>
            <a:r>
              <a:rPr lang="ru-RU" sz="4000" smtClean="0"/>
              <a:t>парадоксы</a:t>
            </a:r>
            <a:endParaRPr lang="fi-FI" sz="400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С другой стороны</a:t>
            </a:r>
            <a:r>
              <a:rPr lang="en-US" sz="2800" smtClean="0"/>
              <a:t>, </a:t>
            </a:r>
            <a:r>
              <a:rPr lang="ru-RU" sz="2800" smtClean="0"/>
              <a:t>журнализм - модная профессия</a:t>
            </a:r>
            <a:r>
              <a:rPr lang="en-US" sz="2800" smtClean="0"/>
              <a:t>: </a:t>
            </a:r>
            <a:r>
              <a:rPr lang="ru-RU" sz="2800" smtClean="0"/>
              <a:t>рост числа журналистских школ и желающих учиться там</a:t>
            </a:r>
            <a:r>
              <a:rPr lang="en-US" sz="2800" smtClean="0"/>
              <a:t>, </a:t>
            </a:r>
            <a:r>
              <a:rPr lang="ru-RU" sz="2800" smtClean="0"/>
              <a:t>многие из обеспеченных семей. </a:t>
            </a:r>
          </a:p>
          <a:p>
            <a:r>
              <a:rPr lang="ru-RU" sz="2800" smtClean="0"/>
              <a:t>134 университета: 105 государ.</a:t>
            </a:r>
            <a:r>
              <a:rPr lang="en-US" sz="2800" smtClean="0"/>
              <a:t>;</a:t>
            </a:r>
            <a:r>
              <a:rPr lang="ru-RU" sz="2800" smtClean="0"/>
              <a:t> 29- частные </a:t>
            </a:r>
            <a:r>
              <a:rPr lang="en-US" sz="2800" smtClean="0"/>
              <a:t> </a:t>
            </a:r>
            <a:endParaRPr lang="ru-RU" sz="2800" smtClean="0"/>
          </a:p>
          <a:p>
            <a:endParaRPr lang="en-US" sz="2800" smtClean="0"/>
          </a:p>
          <a:p>
            <a:r>
              <a:rPr lang="en-US" sz="2800" smtClean="0"/>
              <a:t> </a:t>
            </a:r>
            <a:r>
              <a:rPr lang="ru-RU" sz="2800" smtClean="0"/>
              <a:t>Молодое поколение тяготеет к пиар службе и коммерческому журнализму</a:t>
            </a:r>
            <a:endParaRPr lang="fi-FI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EFD8E-438D-401D-8ADE-ABE560904F99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Российская медиа система: парадоксы</a:t>
            </a:r>
            <a:endParaRPr lang="fi-FI" sz="400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Четвертый парадокс</a:t>
            </a:r>
            <a:r>
              <a:rPr lang="en-US" sz="3600" smtClean="0"/>
              <a:t>: </a:t>
            </a:r>
            <a:r>
              <a:rPr lang="ru-RU" sz="3600" smtClean="0"/>
              <a:t>демократия </a:t>
            </a:r>
            <a:r>
              <a:rPr lang="en-US" sz="3600" smtClean="0"/>
              <a:t>vs. </a:t>
            </a:r>
            <a:r>
              <a:rPr lang="ru-RU" sz="3600" smtClean="0"/>
              <a:t>работа</a:t>
            </a:r>
            <a:r>
              <a:rPr lang="en-US" sz="3600" smtClean="0"/>
              <a:t> </a:t>
            </a:r>
          </a:p>
          <a:p>
            <a:r>
              <a:rPr lang="ru-RU" smtClean="0"/>
              <a:t>С одной стороны</a:t>
            </a:r>
            <a:r>
              <a:rPr lang="en-US" smtClean="0"/>
              <a:t>, </a:t>
            </a:r>
            <a:r>
              <a:rPr lang="ru-RU" smtClean="0"/>
              <a:t>ухудшение качества демократии с уменьшением медиа свободы</a:t>
            </a:r>
            <a:endParaRPr lang="en-US" smtClean="0"/>
          </a:p>
          <a:p>
            <a:endParaRPr lang="en-US" smtClean="0"/>
          </a:p>
          <a:p>
            <a:r>
              <a:rPr lang="ru-RU" smtClean="0"/>
              <a:t>С другой стороны</a:t>
            </a:r>
            <a:r>
              <a:rPr lang="en-US" smtClean="0"/>
              <a:t>, </a:t>
            </a:r>
            <a:r>
              <a:rPr lang="ru-RU" smtClean="0"/>
              <a:t>удовлетворенность большинства журналистов в профессии </a:t>
            </a:r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10622-F5A1-4114-A8CD-288E6E1F012E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ECB66-5C58-4255-907C-323AF8D652E8}" type="slidenum">
              <a:rPr lang="fi-FI"/>
              <a:pPr>
                <a:defRPr/>
              </a:pPr>
              <a:t>7</a:t>
            </a:fld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39D7C19-2489-440A-B6B5-00BDB4EB020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253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World Audit Democracy: </a:t>
            </a:r>
            <a:r>
              <a:rPr lang="ru-RU" sz="4000" smtClean="0"/>
              <a:t>Россия</a:t>
            </a:r>
            <a:r>
              <a:rPr lang="en-US" smtClean="0"/>
              <a:t> 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400" b="1" smtClean="0">
                <a:hlinkClick r:id="rId2"/>
              </a:rPr>
              <a:t>http://www.worldaudit.org/countries/russia.htm</a:t>
            </a:r>
            <a:r>
              <a:rPr lang="en-US" sz="4000" b="1" smtClean="0"/>
              <a:t/>
            </a:r>
            <a:br>
              <a:rPr lang="en-US" sz="4000" b="1" smtClean="0"/>
            </a:br>
            <a:endParaRPr lang="en-US" sz="4000" smtClean="0"/>
          </a:p>
        </p:txBody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Из</a:t>
            </a:r>
            <a:r>
              <a:rPr lang="en-US" sz="2800" smtClean="0"/>
              <a:t> 150 </a:t>
            </a:r>
            <a:r>
              <a:rPr lang="ru-RU" sz="2800" smtClean="0"/>
              <a:t>стран Россия занимает место </a:t>
            </a:r>
            <a:r>
              <a:rPr lang="en-US" sz="2800" smtClean="0"/>
              <a:t>134 – </a:t>
            </a:r>
            <a:r>
              <a:rPr lang="ru-RU" sz="2800" smtClean="0"/>
              <a:t>между Йеменом и Чадом</a:t>
            </a: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ru-RU" sz="2800" smtClean="0"/>
              <a:t>Демократии ранг за последние 13 лет </a:t>
            </a:r>
            <a:r>
              <a:rPr lang="en-US" sz="2800" smtClean="0"/>
              <a:t>-</a:t>
            </a:r>
            <a:r>
              <a:rPr lang="ru-RU" sz="2800" smtClean="0"/>
              <a:t> вниз от</a:t>
            </a:r>
            <a:r>
              <a:rPr lang="en-US" sz="2800" smtClean="0"/>
              <a:t> 106 </a:t>
            </a:r>
            <a:r>
              <a:rPr lang="ru-RU" sz="2800" smtClean="0"/>
              <a:t>позиции к </a:t>
            </a:r>
            <a:r>
              <a:rPr lang="en-US" sz="2800" smtClean="0"/>
              <a:t>136</a:t>
            </a:r>
            <a:r>
              <a:rPr lang="ru-RU" sz="2800" smtClean="0"/>
              <a:t> позиции </a:t>
            </a: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ru-RU" sz="2800" smtClean="0"/>
              <a:t>Свобода прессы – </a:t>
            </a:r>
            <a:r>
              <a:rPr lang="en-US" sz="2800" smtClean="0"/>
              <a:t>130</a:t>
            </a:r>
            <a:r>
              <a:rPr lang="ru-RU" sz="2800" smtClean="0"/>
              <a:t> место </a:t>
            </a:r>
            <a:r>
              <a:rPr lang="fi-FI" sz="2800" smtClean="0"/>
              <a:t>(</a:t>
            </a:r>
            <a:r>
              <a:rPr lang="ru-RU" sz="2800" smtClean="0"/>
              <a:t>несвободные медиа</a:t>
            </a:r>
            <a:r>
              <a:rPr lang="fi-FI" sz="2800" smtClean="0"/>
              <a:t>)</a:t>
            </a: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ru-RU" sz="2800" smtClean="0"/>
              <a:t>Коррупция: </a:t>
            </a:r>
            <a:r>
              <a:rPr lang="en-US" sz="2800" smtClean="0"/>
              <a:t>127</a:t>
            </a:r>
            <a:r>
              <a:rPr lang="ru-RU" sz="2800" smtClean="0"/>
              <a:t> место</a:t>
            </a:r>
            <a:r>
              <a:rPr lang="en-US" sz="2800" smtClean="0"/>
              <a:t> – </a:t>
            </a:r>
            <a:r>
              <a:rPr lang="ru-RU" sz="2800" smtClean="0"/>
              <a:t>дважды хуже чем Китай</a:t>
            </a:r>
            <a:r>
              <a:rPr lang="en-US" sz="2800" smtClean="0"/>
              <a:t> (61) </a:t>
            </a:r>
            <a:r>
              <a:rPr lang="ru-RU" sz="2800" smtClean="0"/>
              <a:t>и что было </a:t>
            </a:r>
            <a:r>
              <a:rPr lang="en-US" sz="2800" smtClean="0"/>
              <a:t>10 </a:t>
            </a:r>
            <a:r>
              <a:rPr lang="ru-RU" sz="2800" smtClean="0"/>
              <a:t>лет назад</a:t>
            </a:r>
            <a:r>
              <a:rPr lang="en-US" sz="2800" smtClean="0"/>
              <a:t> (76)</a:t>
            </a:r>
            <a:r>
              <a:rPr lang="ru-RU" sz="2800" smtClean="0"/>
              <a:t> в России</a:t>
            </a:r>
            <a:endParaRPr lang="en-US" sz="280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800" b="1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Редакционная автономия 1992-2008</a:t>
            </a:r>
            <a:endParaRPr lang="en-US" sz="4000" smtClean="0"/>
          </a:p>
        </p:txBody>
      </p:sp>
      <p:sp>
        <p:nvSpPr>
          <p:cNvPr id="870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70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87044" name="Object 4"/>
          <p:cNvGraphicFramePr>
            <a:graphicFrameLocks/>
          </p:cNvGraphicFramePr>
          <p:nvPr/>
        </p:nvGraphicFramePr>
        <p:xfrm>
          <a:off x="1331913" y="1412875"/>
          <a:ext cx="6600825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6" name="Chart" r:id="rId3" imgW="6600825" imgH="4953051" progId="Excel.Sheet.8">
                  <p:embed/>
                </p:oleObj>
              </mc:Choice>
              <mc:Fallback>
                <p:oleObj name="Chart" r:id="rId3" imgW="6600825" imgH="4953051" progId="Excel.Sheet.8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64"/>
                      <a:stretch>
                        <a:fillRect/>
                      </a:stretch>
                    </p:blipFill>
                    <p:spPr bwMode="auto">
                      <a:xfrm>
                        <a:off x="1331913" y="1412875"/>
                        <a:ext cx="6600825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8" name="Rectangle 6"/>
          <p:cNvSpPr>
            <a:spLocks noChangeArrowheads="1"/>
          </p:cNvSpPr>
          <p:nvPr/>
        </p:nvSpPr>
        <p:spPr bwMode="auto">
          <a:xfrm>
            <a:off x="0" y="495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1992-2008</a:t>
            </a:r>
            <a:r>
              <a:rPr lang="fi-FI" smtClean="0"/>
              <a:t> 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Число независимых репортеров уменьшилось от 2/3</a:t>
            </a:r>
            <a:r>
              <a:rPr lang="en-US" smtClean="0"/>
              <a:t> </a:t>
            </a:r>
            <a:r>
              <a:rPr lang="ru-RU" smtClean="0"/>
              <a:t>в</a:t>
            </a:r>
            <a:r>
              <a:rPr lang="en-US" smtClean="0"/>
              <a:t> 1992 to </a:t>
            </a:r>
            <a:r>
              <a:rPr lang="ru-RU" smtClean="0"/>
              <a:t>1/5 в</a:t>
            </a:r>
            <a:r>
              <a:rPr lang="en-US" smtClean="0"/>
              <a:t> 2008</a:t>
            </a:r>
          </a:p>
          <a:p>
            <a:endParaRPr lang="en-US" smtClean="0"/>
          </a:p>
          <a:p>
            <a:r>
              <a:rPr lang="ru-RU" smtClean="0"/>
              <a:t>Главные ограничения в работе в </a:t>
            </a:r>
            <a:r>
              <a:rPr lang="en-US" smtClean="0"/>
              <a:t>2008 </a:t>
            </a:r>
            <a:r>
              <a:rPr lang="ru-RU" smtClean="0"/>
              <a:t>–</a:t>
            </a:r>
            <a:r>
              <a:rPr lang="en-US" smtClean="0"/>
              <a:t> </a:t>
            </a:r>
            <a:r>
              <a:rPr lang="ru-RU" smtClean="0"/>
              <a:t>местные власти и</a:t>
            </a:r>
            <a:r>
              <a:rPr lang="en-US" smtClean="0"/>
              <a:t> </a:t>
            </a:r>
            <a:r>
              <a:rPr lang="ru-RU" smtClean="0"/>
              <a:t>редакц. начальство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</a:t>
            </a:r>
            <a:r>
              <a:rPr lang="ru-RU" smtClean="0"/>
              <a:t>Число журналистов довольных выросло</a:t>
            </a:r>
            <a:r>
              <a:rPr lang="en-US" smtClean="0"/>
              <a:t> </a:t>
            </a:r>
            <a:r>
              <a:rPr lang="ru-RU" smtClean="0"/>
              <a:t>в</a:t>
            </a:r>
            <a:r>
              <a:rPr lang="en-US" smtClean="0"/>
              <a:t> 2008 (72%) </a:t>
            </a:r>
            <a:r>
              <a:rPr lang="ru-RU" smtClean="0"/>
              <a:t>в сравнении с</a:t>
            </a:r>
            <a:r>
              <a:rPr lang="en-US" smtClean="0"/>
              <a:t> 1992 (62%)</a:t>
            </a:r>
            <a:endParaRPr lang="fi-FI" smtClean="0"/>
          </a:p>
          <a:p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A0B83-9815-416F-B3BA-ADA848695BA1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9042</TotalTime>
  <Words>1174</Words>
  <Application>Microsoft Macintosh PowerPoint</Application>
  <PresentationFormat>Näytössä katseltava diaesitys (4:3)</PresentationFormat>
  <Paragraphs>297</Paragraphs>
  <Slides>25</Slides>
  <Notes>0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27" baseType="lpstr">
      <vt:lpstr>Office Theme</vt:lpstr>
      <vt:lpstr>Chart</vt:lpstr>
      <vt:lpstr>Российская Медиа Система: парадоксальная, но не уникальная </vt:lpstr>
      <vt:lpstr>Российская медиа система: парадоксы</vt:lpstr>
      <vt:lpstr>Российская медиа система: парадоксы</vt:lpstr>
      <vt:lpstr>Российская медиа система: парадоксы</vt:lpstr>
      <vt:lpstr>Российская медиа система: парадоксы</vt:lpstr>
      <vt:lpstr>Российская медиа система: парадоксы</vt:lpstr>
      <vt:lpstr> World Audit Democracy: Россия    http://www.worldaudit.org/countries/russia.htm </vt:lpstr>
      <vt:lpstr>Редакционная автономия 1992-2008</vt:lpstr>
      <vt:lpstr>1992-2008 </vt:lpstr>
      <vt:lpstr>Два главных тренда:   Российская медиа система</vt:lpstr>
      <vt:lpstr> Китай  (Sparks 2010) </vt:lpstr>
      <vt:lpstr>Специфика Китая (Sparks 2010)</vt:lpstr>
      <vt:lpstr>Россия: похожая специфика</vt:lpstr>
      <vt:lpstr>Россия и Китай: общее </vt:lpstr>
      <vt:lpstr>Протесты в обоих странах</vt:lpstr>
      <vt:lpstr>Журналистские роли</vt:lpstr>
      <vt:lpstr>PowerPoint-esitys</vt:lpstr>
      <vt:lpstr>PowerPoint-esitys</vt:lpstr>
      <vt:lpstr>Профессиональные роли </vt:lpstr>
      <vt:lpstr>Профессиональные роли</vt:lpstr>
      <vt:lpstr>Профессиональные роли</vt:lpstr>
      <vt:lpstr>Новая книга о журналистах</vt:lpstr>
      <vt:lpstr>PowerPoint-esitys</vt:lpstr>
      <vt:lpstr>Исследование журналистов 18 стран  </vt:lpstr>
      <vt:lpstr>Спасибо за Ваше внимание!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Ulther</dc:creator>
  <cp:lastModifiedBy>Antti Sandholm</cp:lastModifiedBy>
  <cp:revision>356</cp:revision>
  <cp:lastPrinted>2012-04-05T11:45:31Z</cp:lastPrinted>
  <dcterms:created xsi:type="dcterms:W3CDTF">2010-06-01T05:45:44Z</dcterms:created>
  <dcterms:modified xsi:type="dcterms:W3CDTF">2012-09-19T19:10:04Z</dcterms:modified>
</cp:coreProperties>
</file>