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 id="2147483697" r:id="rId2"/>
    <p:sldMasterId id="2147483709" r:id="rId3"/>
    <p:sldMasterId id="2147483877" r:id="rId4"/>
  </p:sldMasterIdLst>
  <p:notesMasterIdLst>
    <p:notesMasterId r:id="rId28"/>
  </p:notesMasterIdLst>
  <p:handoutMasterIdLst>
    <p:handoutMasterId r:id="rId29"/>
  </p:handoutMasterIdLst>
  <p:sldIdLst>
    <p:sldId id="256" r:id="rId5"/>
    <p:sldId id="269" r:id="rId6"/>
    <p:sldId id="262" r:id="rId7"/>
    <p:sldId id="261" r:id="rId8"/>
    <p:sldId id="260" r:id="rId9"/>
    <p:sldId id="259" r:id="rId10"/>
    <p:sldId id="263" r:id="rId11"/>
    <p:sldId id="270" r:id="rId12"/>
    <p:sldId id="287" r:id="rId13"/>
    <p:sldId id="281" r:id="rId14"/>
    <p:sldId id="291" r:id="rId15"/>
    <p:sldId id="290" r:id="rId16"/>
    <p:sldId id="295" r:id="rId17"/>
    <p:sldId id="296" r:id="rId18"/>
    <p:sldId id="283" r:id="rId19"/>
    <p:sldId id="294" r:id="rId20"/>
    <p:sldId id="284" r:id="rId21"/>
    <p:sldId id="297" r:id="rId22"/>
    <p:sldId id="298" r:id="rId23"/>
    <p:sldId id="292" r:id="rId24"/>
    <p:sldId id="293" r:id="rId25"/>
    <p:sldId id="285" r:id="rId26"/>
    <p:sldId id="267" r:id="rId27"/>
  </p:sldIdLst>
  <p:sldSz cx="9144000" cy="6858000" type="screen4x3"/>
  <p:notesSz cx="6797675" cy="9926638"/>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04" autoAdjust="0"/>
    <p:restoredTop sz="86918" autoAdjust="0"/>
  </p:normalViewPr>
  <p:slideViewPr>
    <p:cSldViewPr>
      <p:cViewPr>
        <p:scale>
          <a:sx n="71" d="100"/>
          <a:sy n="71" d="100"/>
        </p:scale>
        <p:origin x="-1500" y="-6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80899"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26A13631-3897-4E84-80B1-B78138194095}" type="datetimeFigureOut">
              <a:rPr lang="en-US"/>
              <a:pPr>
                <a:defRPr/>
              </a:pPr>
              <a:t>4/2/2013</a:t>
            </a:fld>
            <a:endParaRPr lang="en-US"/>
          </a:p>
        </p:txBody>
      </p:sp>
      <p:sp>
        <p:nvSpPr>
          <p:cNvPr id="80900"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80901"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C38B01BC-F67A-47AB-9AA8-621DC62896C5}" type="slidenum">
              <a:rPr lang="en-US"/>
              <a:pPr>
                <a:defRPr/>
              </a:pPr>
              <a:t>‹#›</a:t>
            </a:fld>
            <a:endParaRPr lang="en-US"/>
          </a:p>
        </p:txBody>
      </p:sp>
    </p:spTree>
    <p:extLst>
      <p:ext uri="{BB962C8B-B14F-4D97-AF65-F5344CB8AC3E}">
        <p14:creationId xmlns="" xmlns:p14="http://schemas.microsoft.com/office/powerpoint/2010/main" val="26530494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C6F91BA-950A-4569-8333-7EF11C9A0C36}" type="datetimeFigureOut">
              <a:rPr lang="ru-RU"/>
              <a:pPr>
                <a:defRPr/>
              </a:pPr>
              <a:t>02.04.2013</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504613A-C76D-4DB2-AAF7-76C737B6E565}" type="slidenum">
              <a:rPr lang="ru-RU"/>
              <a:pPr>
                <a:defRPr/>
              </a:pPr>
              <a:t>‹#›</a:t>
            </a:fld>
            <a:endParaRPr lang="ru-RU"/>
          </a:p>
        </p:txBody>
      </p:sp>
    </p:spTree>
    <p:extLst>
      <p:ext uri="{BB962C8B-B14F-4D97-AF65-F5344CB8AC3E}">
        <p14:creationId xmlns="" xmlns:p14="http://schemas.microsoft.com/office/powerpoint/2010/main" val="10051977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fi-FI" smtClean="0"/>
          </a:p>
        </p:txBody>
      </p:sp>
      <p:sp>
        <p:nvSpPr>
          <p:cNvPr id="4" name="Slide Number Placeholder 3"/>
          <p:cNvSpPr>
            <a:spLocks noGrp="1"/>
          </p:cNvSpPr>
          <p:nvPr>
            <p:ph type="sldNum" sz="quarter" idx="5"/>
          </p:nvPr>
        </p:nvSpPr>
        <p:spPr/>
        <p:txBody>
          <a:bodyPr/>
          <a:lstStyle/>
          <a:p>
            <a:pPr>
              <a:defRPr/>
            </a:pPr>
            <a:fld id="{740DDB50-5B47-46E2-B16D-499501FF85EC}" type="slidenum">
              <a:rPr lang="ru-RU" smtClean="0"/>
              <a:pPr>
                <a:defRPr/>
              </a:pPr>
              <a:t>3</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Образ слайда 1"/>
          <p:cNvSpPr>
            <a:spLocks noGrp="1" noRot="1" noChangeAspect="1" noTextEdit="1"/>
          </p:cNvSpPr>
          <p:nvPr>
            <p:ph type="sldImg"/>
          </p:nvPr>
        </p:nvSpPr>
        <p:spPr bwMode="auto">
          <a:noFill/>
          <a:ln>
            <a:solidFill>
              <a:srgbClr val="000000"/>
            </a:solidFill>
            <a:miter lim="800000"/>
            <a:headEnd/>
            <a:tailEnd/>
          </a:ln>
        </p:spPr>
      </p:sp>
      <p:sp>
        <p:nvSpPr>
          <p:cNvPr id="38915"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i-FI" smtClean="0"/>
          </a:p>
        </p:txBody>
      </p:sp>
      <p:sp>
        <p:nvSpPr>
          <p:cNvPr id="22532" name="Номер слайда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2C75559-9F77-432F-9CFD-B2FA34CADB23}" type="slidenum">
              <a:rPr lang="ru-RU" smtClean="0"/>
              <a:pPr fontAlgn="base">
                <a:spcBef>
                  <a:spcPct val="0"/>
                </a:spcBef>
                <a:spcAft>
                  <a:spcPct val="0"/>
                </a:spcAft>
                <a:defRPr/>
              </a:pPr>
              <a:t>5</a:t>
            </a:fld>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i-FI" smtClean="0"/>
          </a:p>
        </p:txBody>
      </p:sp>
      <p:sp>
        <p:nvSpPr>
          <p:cNvPr id="22532" name="Номер слайда 3"/>
          <p:cNvSpPr txBox="1">
            <a:spLocks noGrp="1"/>
          </p:cNvSpPr>
          <p:nvPr/>
        </p:nvSpPr>
        <p:spPr bwMode="auto">
          <a:xfrm>
            <a:off x="3849688" y="9428163"/>
            <a:ext cx="2946400" cy="496887"/>
          </a:xfrm>
          <a:prstGeom prst="rect">
            <a:avLst/>
          </a:prstGeom>
          <a:noFill/>
          <a:extLst/>
        </p:spPr>
        <p:txBody>
          <a:bodyPr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defRPr/>
            </a:pPr>
            <a:fld id="{4D2D50C5-32EB-4FCA-B76C-A88B6DC3E254}" type="slidenum">
              <a:rPr lang="ru-RU" sz="1200" smtClean="0">
                <a:cs typeface="+mn-cs"/>
              </a:rPr>
              <a:pPr algn="r">
                <a:defRPr/>
              </a:pPr>
              <a:t>8</a:t>
            </a:fld>
            <a:endParaRPr lang="ru-RU" sz="1200" smtClean="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hemeOverride" Target="../theme/themeOverride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hemeOverride" Target="../theme/themeOverride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07706BB4-5C15-4758-9BF4-5D630C17D27A}" type="datetime1">
              <a:rPr lang="ru-RU"/>
              <a:pPr>
                <a:defRPr/>
              </a:pPr>
              <a:t>02.04.2013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en-US"/>
          </a:p>
        </p:txBody>
      </p:sp>
      <p:sp>
        <p:nvSpPr>
          <p:cNvPr id="6" name="Номер слайда 5"/>
          <p:cNvSpPr>
            <a:spLocks noGrp="1"/>
          </p:cNvSpPr>
          <p:nvPr>
            <p:ph type="sldNum" sz="quarter" idx="12"/>
          </p:nvPr>
        </p:nvSpPr>
        <p:spPr/>
        <p:txBody>
          <a:bodyPr/>
          <a:lstStyle>
            <a:lvl1pPr>
              <a:defRPr/>
            </a:lvl1pPr>
          </a:lstStyle>
          <a:p>
            <a:pPr>
              <a:defRPr/>
            </a:pPr>
            <a:fld id="{671C6A54-DDAE-452B-8BEA-D900FF2C287C}"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A52B1392-2308-4390-976A-EA6578CBD58E}" type="datetime1">
              <a:rPr lang="ru-RU"/>
              <a:pPr>
                <a:defRPr/>
              </a:pPr>
              <a:t>02.04.2013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en-US"/>
          </a:p>
        </p:txBody>
      </p:sp>
      <p:sp>
        <p:nvSpPr>
          <p:cNvPr id="6" name="Номер слайда 5"/>
          <p:cNvSpPr>
            <a:spLocks noGrp="1"/>
          </p:cNvSpPr>
          <p:nvPr>
            <p:ph type="sldNum" sz="quarter" idx="12"/>
          </p:nvPr>
        </p:nvSpPr>
        <p:spPr/>
        <p:txBody>
          <a:bodyPr/>
          <a:lstStyle>
            <a:lvl1pPr>
              <a:defRPr/>
            </a:lvl1pPr>
          </a:lstStyle>
          <a:p>
            <a:pPr>
              <a:defRPr/>
            </a:pPr>
            <a:fld id="{2783F7EF-822F-4564-93EB-529F13A3C82F}"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5AC7F625-8C2A-4E2A-B434-493F39573CF5}" type="datetime1">
              <a:rPr lang="ru-RU"/>
              <a:pPr>
                <a:defRPr/>
              </a:pPr>
              <a:t>02.04.2013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en-US"/>
          </a:p>
        </p:txBody>
      </p:sp>
      <p:sp>
        <p:nvSpPr>
          <p:cNvPr id="6" name="Номер слайда 5"/>
          <p:cNvSpPr>
            <a:spLocks noGrp="1"/>
          </p:cNvSpPr>
          <p:nvPr>
            <p:ph type="sldNum" sz="quarter" idx="12"/>
          </p:nvPr>
        </p:nvSpPr>
        <p:spPr/>
        <p:txBody>
          <a:bodyPr/>
          <a:lstStyle>
            <a:lvl1pPr>
              <a:defRPr/>
            </a:lvl1pPr>
          </a:lstStyle>
          <a:p>
            <a:pPr>
              <a:defRPr/>
            </a:pPr>
            <a:fld id="{DD315226-BB97-41F9-8AC1-0BE48039FB1A}"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E0326220-712C-40D4-B5A4-76C5DCC15B53}" type="datetime1">
              <a:rPr lang="ru-RU"/>
              <a:pPr>
                <a:defRPr/>
              </a:pPr>
              <a:t>02.04.2013</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en-US"/>
          </a:p>
        </p:txBody>
      </p:sp>
      <p:sp>
        <p:nvSpPr>
          <p:cNvPr id="5" name="Номер слайда 5"/>
          <p:cNvSpPr>
            <a:spLocks noGrp="1"/>
          </p:cNvSpPr>
          <p:nvPr>
            <p:ph type="sldNum" sz="quarter" idx="12"/>
          </p:nvPr>
        </p:nvSpPr>
        <p:spPr/>
        <p:txBody>
          <a:bodyPr/>
          <a:lstStyle>
            <a:lvl1pPr>
              <a:defRPr/>
            </a:lvl1pPr>
          </a:lstStyle>
          <a:p>
            <a:pPr>
              <a:defRPr/>
            </a:pPr>
            <a:fld id="{824EFDAF-FA11-467E-A0D5-155F40599A53}"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E24462E2-7DC3-405A-B8C9-D0CAF04E8046}" type="datetime1">
              <a:rPr lang="ru-RU"/>
              <a:pPr>
                <a:defRPr/>
              </a:pPr>
              <a:t>02.04.2013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en-US"/>
          </a:p>
        </p:txBody>
      </p:sp>
      <p:sp>
        <p:nvSpPr>
          <p:cNvPr id="6" name="Номер слайда 5"/>
          <p:cNvSpPr>
            <a:spLocks noGrp="1"/>
          </p:cNvSpPr>
          <p:nvPr>
            <p:ph type="sldNum" sz="quarter" idx="12"/>
          </p:nvPr>
        </p:nvSpPr>
        <p:spPr/>
        <p:txBody>
          <a:bodyPr/>
          <a:lstStyle>
            <a:lvl1pPr>
              <a:defRPr/>
            </a:lvl1pPr>
          </a:lstStyle>
          <a:p>
            <a:pPr>
              <a:defRPr/>
            </a:pPr>
            <a:fld id="{D742D642-A535-4127-8D43-18487C4B7456}" type="slidenum">
              <a:rPr lang="ru-RU"/>
              <a:pPr>
                <a:defRPr/>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6295CDB-CA18-4A5A-8E45-B0D4A07C6DA2}" type="datetime1">
              <a:rPr lang="ru-RU"/>
              <a:pPr>
                <a:defRPr/>
              </a:pPr>
              <a:t>02.04.2013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en-US"/>
          </a:p>
        </p:txBody>
      </p:sp>
      <p:sp>
        <p:nvSpPr>
          <p:cNvPr id="6" name="Номер слайда 5"/>
          <p:cNvSpPr>
            <a:spLocks noGrp="1"/>
          </p:cNvSpPr>
          <p:nvPr>
            <p:ph type="sldNum" sz="quarter" idx="12"/>
          </p:nvPr>
        </p:nvSpPr>
        <p:spPr/>
        <p:txBody>
          <a:bodyPr/>
          <a:lstStyle>
            <a:lvl1pPr>
              <a:defRPr/>
            </a:lvl1pPr>
          </a:lstStyle>
          <a:p>
            <a:pPr>
              <a:defRPr/>
            </a:pPr>
            <a:fld id="{4A018423-570A-434E-AF46-B2D02283FE89}" type="slidenum">
              <a:rPr lang="ru-RU"/>
              <a:pPr>
                <a:defRPr/>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CFA54637-4BC0-4165-A5EF-AB29D5275CB3}" type="datetime1">
              <a:rPr lang="ru-RU"/>
              <a:pPr>
                <a:defRPr/>
              </a:pPr>
              <a:t>02.04.2013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en-US"/>
          </a:p>
        </p:txBody>
      </p:sp>
      <p:sp>
        <p:nvSpPr>
          <p:cNvPr id="6" name="Номер слайда 5"/>
          <p:cNvSpPr>
            <a:spLocks noGrp="1"/>
          </p:cNvSpPr>
          <p:nvPr>
            <p:ph type="sldNum" sz="quarter" idx="12"/>
          </p:nvPr>
        </p:nvSpPr>
        <p:spPr/>
        <p:txBody>
          <a:bodyPr/>
          <a:lstStyle>
            <a:lvl1pPr>
              <a:defRPr/>
            </a:lvl1pPr>
          </a:lstStyle>
          <a:p>
            <a:pPr>
              <a:defRPr/>
            </a:pPr>
            <a:fld id="{F37C5F58-D4F2-4F30-9596-FED811E38552}" type="slidenum">
              <a:rPr lang="ru-RU"/>
              <a:pPr>
                <a:defRPr/>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58AAB7EF-908D-4DED-B0E5-9215D7ED3F1A}" type="datetime1">
              <a:rPr lang="ru-RU"/>
              <a:pPr>
                <a:defRPr/>
              </a:pPr>
              <a:t>02.04.2013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en-US"/>
          </a:p>
        </p:txBody>
      </p:sp>
      <p:sp>
        <p:nvSpPr>
          <p:cNvPr id="7" name="Номер слайда 5"/>
          <p:cNvSpPr>
            <a:spLocks noGrp="1"/>
          </p:cNvSpPr>
          <p:nvPr>
            <p:ph type="sldNum" sz="quarter" idx="12"/>
          </p:nvPr>
        </p:nvSpPr>
        <p:spPr/>
        <p:txBody>
          <a:bodyPr/>
          <a:lstStyle>
            <a:lvl1pPr>
              <a:defRPr/>
            </a:lvl1pPr>
          </a:lstStyle>
          <a:p>
            <a:pPr>
              <a:defRPr/>
            </a:pPr>
            <a:fld id="{3402AD0E-A669-4B40-8534-02D244505204}" type="slidenum">
              <a:rPr lang="ru-RU"/>
              <a:pPr>
                <a:defRPr/>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C6CDC940-30A1-47C0-8FA2-69052E97826E}" type="datetime1">
              <a:rPr lang="ru-RU"/>
              <a:pPr>
                <a:defRPr/>
              </a:pPr>
              <a:t>02.04.2013</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en-US"/>
          </a:p>
        </p:txBody>
      </p:sp>
      <p:sp>
        <p:nvSpPr>
          <p:cNvPr id="9" name="Номер слайда 5"/>
          <p:cNvSpPr>
            <a:spLocks noGrp="1"/>
          </p:cNvSpPr>
          <p:nvPr>
            <p:ph type="sldNum" sz="quarter" idx="12"/>
          </p:nvPr>
        </p:nvSpPr>
        <p:spPr/>
        <p:txBody>
          <a:bodyPr/>
          <a:lstStyle>
            <a:lvl1pPr>
              <a:defRPr/>
            </a:lvl1pPr>
          </a:lstStyle>
          <a:p>
            <a:pPr>
              <a:defRPr/>
            </a:pPr>
            <a:fld id="{CA5EF8B5-386C-4EC3-802E-913BF1B64E91}" type="slidenum">
              <a:rPr lang="ru-RU"/>
              <a:pPr>
                <a:defRPr/>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822B2107-D1CA-4870-B636-AD39A8FA129B}" type="datetime1">
              <a:rPr lang="ru-RU"/>
              <a:pPr>
                <a:defRPr/>
              </a:pPr>
              <a:t>02.04.2013</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en-US"/>
          </a:p>
        </p:txBody>
      </p:sp>
      <p:sp>
        <p:nvSpPr>
          <p:cNvPr id="5" name="Номер слайда 5"/>
          <p:cNvSpPr>
            <a:spLocks noGrp="1"/>
          </p:cNvSpPr>
          <p:nvPr>
            <p:ph type="sldNum" sz="quarter" idx="12"/>
          </p:nvPr>
        </p:nvSpPr>
        <p:spPr/>
        <p:txBody>
          <a:bodyPr/>
          <a:lstStyle>
            <a:lvl1pPr>
              <a:defRPr/>
            </a:lvl1pPr>
          </a:lstStyle>
          <a:p>
            <a:pPr>
              <a:defRPr/>
            </a:pPr>
            <a:fld id="{FB380143-E0D2-4DEF-B86B-0F83D2DC8722}" type="slidenum">
              <a:rPr lang="ru-RU"/>
              <a:pPr>
                <a:defRPr/>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FE4A3FD9-E56B-42B6-A1D9-A4FBE0E727E8}" type="datetime1">
              <a:rPr lang="ru-RU"/>
              <a:pPr>
                <a:defRPr/>
              </a:pPr>
              <a:t>02.04.2013</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en-US"/>
          </a:p>
        </p:txBody>
      </p:sp>
      <p:sp>
        <p:nvSpPr>
          <p:cNvPr id="4" name="Номер слайда 5"/>
          <p:cNvSpPr>
            <a:spLocks noGrp="1"/>
          </p:cNvSpPr>
          <p:nvPr>
            <p:ph type="sldNum" sz="quarter" idx="12"/>
          </p:nvPr>
        </p:nvSpPr>
        <p:spPr/>
        <p:txBody>
          <a:bodyPr/>
          <a:lstStyle>
            <a:lvl1pPr>
              <a:defRPr/>
            </a:lvl1pPr>
          </a:lstStyle>
          <a:p>
            <a:pPr>
              <a:defRPr/>
            </a:pPr>
            <a:fld id="{71948401-453D-47B5-8447-C37E40FFCE7E}"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2F0579E-AF22-4832-9363-83DA0598871C}" type="datetime1">
              <a:rPr lang="ru-RU"/>
              <a:pPr>
                <a:defRPr/>
              </a:pPr>
              <a:t>02.04.2013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en-US"/>
          </a:p>
        </p:txBody>
      </p:sp>
      <p:sp>
        <p:nvSpPr>
          <p:cNvPr id="6" name="Номер слайда 5"/>
          <p:cNvSpPr>
            <a:spLocks noGrp="1"/>
          </p:cNvSpPr>
          <p:nvPr>
            <p:ph type="sldNum" sz="quarter" idx="12"/>
          </p:nvPr>
        </p:nvSpPr>
        <p:spPr/>
        <p:txBody>
          <a:bodyPr/>
          <a:lstStyle>
            <a:lvl1pPr>
              <a:defRPr/>
            </a:lvl1pPr>
          </a:lstStyle>
          <a:p>
            <a:pPr>
              <a:defRPr/>
            </a:pPr>
            <a:fld id="{B8D2826C-B810-4657-BC8A-DD110E2372BB}" type="slidenum">
              <a:rPr lang="ru-RU"/>
              <a:pPr>
                <a:defRPr/>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84258034-4299-4856-A170-E0C74AFBB451}" type="datetime1">
              <a:rPr lang="ru-RU"/>
              <a:pPr>
                <a:defRPr/>
              </a:pPr>
              <a:t>02.04.2013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en-US"/>
          </a:p>
        </p:txBody>
      </p:sp>
      <p:sp>
        <p:nvSpPr>
          <p:cNvPr id="7" name="Номер слайда 5"/>
          <p:cNvSpPr>
            <a:spLocks noGrp="1"/>
          </p:cNvSpPr>
          <p:nvPr>
            <p:ph type="sldNum" sz="quarter" idx="12"/>
          </p:nvPr>
        </p:nvSpPr>
        <p:spPr/>
        <p:txBody>
          <a:bodyPr/>
          <a:lstStyle>
            <a:lvl1pPr>
              <a:defRPr/>
            </a:lvl1pPr>
          </a:lstStyle>
          <a:p>
            <a:pPr>
              <a:defRPr/>
            </a:pPr>
            <a:fld id="{A9DD6BDA-6C5C-483B-BB58-CE0366138147}" type="slidenum">
              <a:rPr lang="ru-RU"/>
              <a:pPr>
                <a:defRPr/>
              </a:pPr>
              <a:t>‹#›</a:t>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8BB9FB2A-6CC1-46B1-846C-7FC8AD9A780F}" type="datetime1">
              <a:rPr lang="ru-RU"/>
              <a:pPr>
                <a:defRPr/>
              </a:pPr>
              <a:t>02.04.2013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en-US"/>
          </a:p>
        </p:txBody>
      </p:sp>
      <p:sp>
        <p:nvSpPr>
          <p:cNvPr id="7" name="Номер слайда 5"/>
          <p:cNvSpPr>
            <a:spLocks noGrp="1"/>
          </p:cNvSpPr>
          <p:nvPr>
            <p:ph type="sldNum" sz="quarter" idx="12"/>
          </p:nvPr>
        </p:nvSpPr>
        <p:spPr/>
        <p:txBody>
          <a:bodyPr/>
          <a:lstStyle>
            <a:lvl1pPr>
              <a:defRPr/>
            </a:lvl1pPr>
          </a:lstStyle>
          <a:p>
            <a:pPr>
              <a:defRPr/>
            </a:pPr>
            <a:fld id="{1B023671-FB75-4B52-8EC2-AFD08D90D396}" type="slidenum">
              <a:rPr lang="ru-RU"/>
              <a:pPr>
                <a:defRPr/>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1CCF6A4-FCFD-46FE-9408-42EF002F729D}" type="datetime1">
              <a:rPr lang="ru-RU"/>
              <a:pPr>
                <a:defRPr/>
              </a:pPr>
              <a:t>02.04.2013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en-US"/>
          </a:p>
        </p:txBody>
      </p:sp>
      <p:sp>
        <p:nvSpPr>
          <p:cNvPr id="6" name="Номер слайда 5"/>
          <p:cNvSpPr>
            <a:spLocks noGrp="1"/>
          </p:cNvSpPr>
          <p:nvPr>
            <p:ph type="sldNum" sz="quarter" idx="12"/>
          </p:nvPr>
        </p:nvSpPr>
        <p:spPr/>
        <p:txBody>
          <a:bodyPr/>
          <a:lstStyle>
            <a:lvl1pPr>
              <a:defRPr/>
            </a:lvl1pPr>
          </a:lstStyle>
          <a:p>
            <a:pPr>
              <a:defRPr/>
            </a:pPr>
            <a:fld id="{41C6B1A1-E8C9-4C2B-9BAD-F12EF41AA40F}" type="slidenum">
              <a:rPr lang="ru-RU"/>
              <a:pPr>
                <a:defRPr/>
              </a:pPr>
              <a:t>‹#›</a:t>
            </a:fld>
            <a:endParaRPr lang="ru-RU"/>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3CB87D5-CDF8-462E-BE73-E83D31334777}" type="datetime1">
              <a:rPr lang="ru-RU"/>
              <a:pPr>
                <a:defRPr/>
              </a:pPr>
              <a:t>02.04.2013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en-US"/>
          </a:p>
        </p:txBody>
      </p:sp>
      <p:sp>
        <p:nvSpPr>
          <p:cNvPr id="6" name="Номер слайда 5"/>
          <p:cNvSpPr>
            <a:spLocks noGrp="1"/>
          </p:cNvSpPr>
          <p:nvPr>
            <p:ph type="sldNum" sz="quarter" idx="12"/>
          </p:nvPr>
        </p:nvSpPr>
        <p:spPr/>
        <p:txBody>
          <a:bodyPr/>
          <a:lstStyle>
            <a:lvl1pPr>
              <a:defRPr/>
            </a:lvl1pPr>
          </a:lstStyle>
          <a:p>
            <a:pPr>
              <a:defRPr/>
            </a:pPr>
            <a:fld id="{C4D16997-480A-4A96-BC59-47B781B1DD27}" type="slidenum">
              <a:rPr lang="ru-RU"/>
              <a:pPr>
                <a:defRPr/>
              </a:pPr>
              <a:t>‹#›</a:t>
            </a:fld>
            <a:endParaRPr lang="ru-RU"/>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B667331F-5F8C-4DF5-8BA8-1DFD835F3810}" type="datetime1">
              <a:rPr lang="ru-RU"/>
              <a:pPr>
                <a:defRPr/>
              </a:pPr>
              <a:t>02.04.2013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en-US"/>
          </a:p>
        </p:txBody>
      </p:sp>
      <p:sp>
        <p:nvSpPr>
          <p:cNvPr id="6" name="Номер слайда 5"/>
          <p:cNvSpPr>
            <a:spLocks noGrp="1"/>
          </p:cNvSpPr>
          <p:nvPr>
            <p:ph type="sldNum" sz="quarter" idx="12"/>
          </p:nvPr>
        </p:nvSpPr>
        <p:spPr/>
        <p:txBody>
          <a:bodyPr/>
          <a:lstStyle>
            <a:lvl1pPr>
              <a:defRPr/>
            </a:lvl1pPr>
          </a:lstStyle>
          <a:p>
            <a:pPr>
              <a:defRPr/>
            </a:pPr>
            <a:fld id="{6D202A61-326B-4E4D-A463-C2E169CB9445}" type="slidenum">
              <a:rPr lang="ru-RU"/>
              <a:pPr>
                <a:defRPr/>
              </a:pPr>
              <a:t>‹#›</a:t>
            </a:fld>
            <a:endParaRPr lang="ru-RU"/>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718D5B25-9CE3-4890-9842-BEAB12343BFF}" type="datetime1">
              <a:rPr lang="ru-RU"/>
              <a:pPr>
                <a:defRPr/>
              </a:pPr>
              <a:t>02.04.2013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en-US"/>
          </a:p>
        </p:txBody>
      </p:sp>
      <p:sp>
        <p:nvSpPr>
          <p:cNvPr id="6" name="Номер слайда 5"/>
          <p:cNvSpPr>
            <a:spLocks noGrp="1"/>
          </p:cNvSpPr>
          <p:nvPr>
            <p:ph type="sldNum" sz="quarter" idx="12"/>
          </p:nvPr>
        </p:nvSpPr>
        <p:spPr/>
        <p:txBody>
          <a:bodyPr/>
          <a:lstStyle>
            <a:lvl1pPr>
              <a:defRPr/>
            </a:lvl1pPr>
          </a:lstStyle>
          <a:p>
            <a:pPr>
              <a:defRPr/>
            </a:pPr>
            <a:fld id="{8888FC21-CC20-40EB-852A-E9ED6E21DF5E}" type="slidenum">
              <a:rPr lang="ru-RU"/>
              <a:pPr>
                <a:defRPr/>
              </a:pPr>
              <a:t>‹#›</a:t>
            </a:fld>
            <a:endParaRPr lang="ru-RU"/>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94707A45-9928-4039-B474-AB67E00ACA38}" type="datetime1">
              <a:rPr lang="ru-RU"/>
              <a:pPr>
                <a:defRPr/>
              </a:pPr>
              <a:t>02.04.2013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en-US"/>
          </a:p>
        </p:txBody>
      </p:sp>
      <p:sp>
        <p:nvSpPr>
          <p:cNvPr id="6" name="Номер слайда 5"/>
          <p:cNvSpPr>
            <a:spLocks noGrp="1"/>
          </p:cNvSpPr>
          <p:nvPr>
            <p:ph type="sldNum" sz="quarter" idx="12"/>
          </p:nvPr>
        </p:nvSpPr>
        <p:spPr/>
        <p:txBody>
          <a:bodyPr/>
          <a:lstStyle>
            <a:lvl1pPr>
              <a:defRPr/>
            </a:lvl1pPr>
          </a:lstStyle>
          <a:p>
            <a:pPr>
              <a:defRPr/>
            </a:pPr>
            <a:fld id="{DBFEA354-E5BE-42A5-8E55-3E038A4D3721}" type="slidenum">
              <a:rPr lang="ru-RU"/>
              <a:pPr>
                <a:defRPr/>
              </a:pPr>
              <a:t>‹#›</a:t>
            </a:fld>
            <a:endParaRPr lang="ru-RU"/>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0F994956-E055-4DA8-A946-FC42FC00FDAA}" type="datetime1">
              <a:rPr lang="ru-RU"/>
              <a:pPr>
                <a:defRPr/>
              </a:pPr>
              <a:t>02.04.2013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en-US"/>
          </a:p>
        </p:txBody>
      </p:sp>
      <p:sp>
        <p:nvSpPr>
          <p:cNvPr id="7" name="Номер слайда 5"/>
          <p:cNvSpPr>
            <a:spLocks noGrp="1"/>
          </p:cNvSpPr>
          <p:nvPr>
            <p:ph type="sldNum" sz="quarter" idx="12"/>
          </p:nvPr>
        </p:nvSpPr>
        <p:spPr/>
        <p:txBody>
          <a:bodyPr/>
          <a:lstStyle>
            <a:lvl1pPr>
              <a:defRPr/>
            </a:lvl1pPr>
          </a:lstStyle>
          <a:p>
            <a:pPr>
              <a:defRPr/>
            </a:pPr>
            <a:fld id="{92B802F8-67DC-4FD5-9E68-0B40F215DE20}" type="slidenum">
              <a:rPr lang="ru-RU"/>
              <a:pPr>
                <a:defRPr/>
              </a:pPr>
              <a:t>‹#›</a:t>
            </a:fld>
            <a:endParaRPr lang="ru-RU"/>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E0469303-49E2-4517-92B2-9EB71433FAC5}" type="datetime1">
              <a:rPr lang="ru-RU"/>
              <a:pPr>
                <a:defRPr/>
              </a:pPr>
              <a:t>02.04.2013</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en-US"/>
          </a:p>
        </p:txBody>
      </p:sp>
      <p:sp>
        <p:nvSpPr>
          <p:cNvPr id="9" name="Номер слайда 5"/>
          <p:cNvSpPr>
            <a:spLocks noGrp="1"/>
          </p:cNvSpPr>
          <p:nvPr>
            <p:ph type="sldNum" sz="quarter" idx="12"/>
          </p:nvPr>
        </p:nvSpPr>
        <p:spPr/>
        <p:txBody>
          <a:bodyPr/>
          <a:lstStyle>
            <a:lvl1pPr>
              <a:defRPr/>
            </a:lvl1pPr>
          </a:lstStyle>
          <a:p>
            <a:pPr>
              <a:defRPr/>
            </a:pPr>
            <a:fld id="{7C4E225E-3156-4F9F-97A8-7825B590150D}" type="slidenum">
              <a:rPr lang="ru-RU"/>
              <a:pPr>
                <a:defRPr/>
              </a:pPr>
              <a:t>‹#›</a:t>
            </a:fld>
            <a:endParaRPr lang="ru-RU"/>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3CFEA43C-E2E7-46BB-BA49-8F312F95E1F1}" type="datetime1">
              <a:rPr lang="ru-RU"/>
              <a:pPr>
                <a:defRPr/>
              </a:pPr>
              <a:t>02.04.2013</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en-US"/>
          </a:p>
        </p:txBody>
      </p:sp>
      <p:sp>
        <p:nvSpPr>
          <p:cNvPr id="5" name="Номер слайда 5"/>
          <p:cNvSpPr>
            <a:spLocks noGrp="1"/>
          </p:cNvSpPr>
          <p:nvPr>
            <p:ph type="sldNum" sz="quarter" idx="12"/>
          </p:nvPr>
        </p:nvSpPr>
        <p:spPr/>
        <p:txBody>
          <a:bodyPr/>
          <a:lstStyle>
            <a:lvl1pPr>
              <a:defRPr/>
            </a:lvl1pPr>
          </a:lstStyle>
          <a:p>
            <a:pPr>
              <a:defRPr/>
            </a:pPr>
            <a:fld id="{47C3C61F-339A-4A1D-A777-B302C2984B4F}"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2ED8D1BE-BDD4-47F1-BD7B-0BFEB419FE4B}" type="datetime1">
              <a:rPr lang="ru-RU"/>
              <a:pPr>
                <a:defRPr/>
              </a:pPr>
              <a:t>02.04.2013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en-US"/>
          </a:p>
        </p:txBody>
      </p:sp>
      <p:sp>
        <p:nvSpPr>
          <p:cNvPr id="6" name="Номер слайда 5"/>
          <p:cNvSpPr>
            <a:spLocks noGrp="1"/>
          </p:cNvSpPr>
          <p:nvPr>
            <p:ph type="sldNum" sz="quarter" idx="12"/>
          </p:nvPr>
        </p:nvSpPr>
        <p:spPr/>
        <p:txBody>
          <a:bodyPr/>
          <a:lstStyle>
            <a:lvl1pPr>
              <a:defRPr/>
            </a:lvl1pPr>
          </a:lstStyle>
          <a:p>
            <a:pPr>
              <a:defRPr/>
            </a:pPr>
            <a:fld id="{6444F853-FE4B-4C1E-AF83-C8D1A3B4AF80}" type="slidenum">
              <a:rPr lang="ru-RU"/>
              <a:pPr>
                <a:defRPr/>
              </a:pPr>
              <a:t>‹#›</a:t>
            </a:fld>
            <a:endParaRPr lang="ru-RU"/>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917D7159-6E97-4365-B8F6-32945349EC35}" type="datetime1">
              <a:rPr lang="ru-RU"/>
              <a:pPr>
                <a:defRPr/>
              </a:pPr>
              <a:t>02.04.2013</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en-US"/>
          </a:p>
        </p:txBody>
      </p:sp>
      <p:sp>
        <p:nvSpPr>
          <p:cNvPr id="4" name="Номер слайда 5"/>
          <p:cNvSpPr>
            <a:spLocks noGrp="1"/>
          </p:cNvSpPr>
          <p:nvPr>
            <p:ph type="sldNum" sz="quarter" idx="12"/>
          </p:nvPr>
        </p:nvSpPr>
        <p:spPr/>
        <p:txBody>
          <a:bodyPr/>
          <a:lstStyle>
            <a:lvl1pPr>
              <a:defRPr/>
            </a:lvl1pPr>
          </a:lstStyle>
          <a:p>
            <a:pPr>
              <a:defRPr/>
            </a:pPr>
            <a:fld id="{DE735D52-E967-40B7-AC0D-2B84A1D194E9}" type="slidenum">
              <a:rPr lang="ru-RU"/>
              <a:pPr>
                <a:defRPr/>
              </a:pPr>
              <a:t>‹#›</a:t>
            </a:fld>
            <a:endParaRPr lang="ru-RU"/>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28150000-63FE-4994-85F2-32A96D7689DB}" type="datetime1">
              <a:rPr lang="ru-RU"/>
              <a:pPr>
                <a:defRPr/>
              </a:pPr>
              <a:t>02.04.2013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en-US"/>
          </a:p>
        </p:txBody>
      </p:sp>
      <p:sp>
        <p:nvSpPr>
          <p:cNvPr id="7" name="Номер слайда 5"/>
          <p:cNvSpPr>
            <a:spLocks noGrp="1"/>
          </p:cNvSpPr>
          <p:nvPr>
            <p:ph type="sldNum" sz="quarter" idx="12"/>
          </p:nvPr>
        </p:nvSpPr>
        <p:spPr/>
        <p:txBody>
          <a:bodyPr/>
          <a:lstStyle>
            <a:lvl1pPr>
              <a:defRPr/>
            </a:lvl1pPr>
          </a:lstStyle>
          <a:p>
            <a:pPr>
              <a:defRPr/>
            </a:pPr>
            <a:fld id="{17B7F89F-AF19-4FD4-A07F-60766FEDE8FD}" type="slidenum">
              <a:rPr lang="ru-RU"/>
              <a:pPr>
                <a:defRPr/>
              </a:pPr>
              <a:t>‹#›</a:t>
            </a:fld>
            <a:endParaRPr lang="ru-RU"/>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6E061C03-42DC-4C16-8B3A-6BC3A9A35F3D}" type="datetime1">
              <a:rPr lang="ru-RU"/>
              <a:pPr>
                <a:defRPr/>
              </a:pPr>
              <a:t>02.04.2013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en-US"/>
          </a:p>
        </p:txBody>
      </p:sp>
      <p:sp>
        <p:nvSpPr>
          <p:cNvPr id="7" name="Номер слайда 5"/>
          <p:cNvSpPr>
            <a:spLocks noGrp="1"/>
          </p:cNvSpPr>
          <p:nvPr>
            <p:ph type="sldNum" sz="quarter" idx="12"/>
          </p:nvPr>
        </p:nvSpPr>
        <p:spPr/>
        <p:txBody>
          <a:bodyPr/>
          <a:lstStyle>
            <a:lvl1pPr>
              <a:defRPr/>
            </a:lvl1pPr>
          </a:lstStyle>
          <a:p>
            <a:pPr>
              <a:defRPr/>
            </a:pPr>
            <a:fld id="{9B688FC7-E85F-485C-B610-9756A6E2C3FA}" type="slidenum">
              <a:rPr lang="ru-RU"/>
              <a:pPr>
                <a:defRPr/>
              </a:pPr>
              <a:t>‹#›</a:t>
            </a:fld>
            <a:endParaRPr lang="ru-RU"/>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47A178B-E51D-4ECC-8298-EAA1B5121354}" type="datetime1">
              <a:rPr lang="ru-RU"/>
              <a:pPr>
                <a:defRPr/>
              </a:pPr>
              <a:t>02.04.2013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en-US"/>
          </a:p>
        </p:txBody>
      </p:sp>
      <p:sp>
        <p:nvSpPr>
          <p:cNvPr id="6" name="Номер слайда 5"/>
          <p:cNvSpPr>
            <a:spLocks noGrp="1"/>
          </p:cNvSpPr>
          <p:nvPr>
            <p:ph type="sldNum" sz="quarter" idx="12"/>
          </p:nvPr>
        </p:nvSpPr>
        <p:spPr/>
        <p:txBody>
          <a:bodyPr/>
          <a:lstStyle>
            <a:lvl1pPr>
              <a:defRPr/>
            </a:lvl1pPr>
          </a:lstStyle>
          <a:p>
            <a:pPr>
              <a:defRPr/>
            </a:pPr>
            <a:fld id="{6C4AEA86-CFED-40E1-B725-251E8AD7C14B}" type="slidenum">
              <a:rPr lang="ru-RU"/>
              <a:pPr>
                <a:defRPr/>
              </a:pPr>
              <a:t>‹#›</a:t>
            </a:fld>
            <a:endParaRPr lang="ru-RU"/>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C56D4EC-FA00-4D74-886B-9846339C42A1}" type="datetime1">
              <a:rPr lang="ru-RU"/>
              <a:pPr>
                <a:defRPr/>
              </a:pPr>
              <a:t>02.04.2013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en-US"/>
          </a:p>
        </p:txBody>
      </p:sp>
      <p:sp>
        <p:nvSpPr>
          <p:cNvPr id="6" name="Номер слайда 5"/>
          <p:cNvSpPr>
            <a:spLocks noGrp="1"/>
          </p:cNvSpPr>
          <p:nvPr>
            <p:ph type="sldNum" sz="quarter" idx="12"/>
          </p:nvPr>
        </p:nvSpPr>
        <p:spPr/>
        <p:txBody>
          <a:bodyPr/>
          <a:lstStyle>
            <a:lvl1pPr>
              <a:defRPr/>
            </a:lvl1pPr>
          </a:lstStyle>
          <a:p>
            <a:pPr>
              <a:defRPr/>
            </a:pPr>
            <a:fld id="{A01FDF52-A297-495F-A6ED-D50A2B57052C}" type="slidenum">
              <a:rPr lang="ru-RU"/>
              <a:pPr>
                <a:defRPr/>
              </a:pPr>
              <a:t>‹#›</a:t>
            </a:fld>
            <a:endParaRPr lang="ru-RU"/>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4" name="Дата 29"/>
          <p:cNvSpPr>
            <a:spLocks noGrp="1"/>
          </p:cNvSpPr>
          <p:nvPr>
            <p:ph type="dt" sz="half" idx="10"/>
          </p:nvPr>
        </p:nvSpPr>
        <p:spPr/>
        <p:txBody>
          <a:bodyPr/>
          <a:lstStyle>
            <a:lvl1pPr>
              <a:defRPr/>
            </a:lvl1pPr>
          </a:lstStyle>
          <a:p>
            <a:pPr>
              <a:defRPr/>
            </a:pPr>
            <a:fld id="{4140D3E2-B976-4CB4-8D9C-057D30C08C92}" type="datetime1">
              <a:rPr lang="ru-RU"/>
              <a:pPr>
                <a:defRPr/>
              </a:pPr>
              <a:t>02.04.2013</a:t>
            </a:fld>
            <a:endParaRPr lang="ru-RU"/>
          </a:p>
        </p:txBody>
      </p:sp>
      <p:sp>
        <p:nvSpPr>
          <p:cNvPr id="5" name="Нижний колонтитул 18"/>
          <p:cNvSpPr>
            <a:spLocks noGrp="1"/>
          </p:cNvSpPr>
          <p:nvPr>
            <p:ph type="ftr" sz="quarter" idx="11"/>
          </p:nvPr>
        </p:nvSpPr>
        <p:spPr/>
        <p:txBody>
          <a:bodyPr/>
          <a:lstStyle>
            <a:lvl1pPr>
              <a:defRPr>
                <a:solidFill>
                  <a:srgbClr val="D1EAEE"/>
                </a:solidFill>
              </a:defRPr>
            </a:lvl1pPr>
          </a:lstStyle>
          <a:p>
            <a:pPr>
              <a:defRPr/>
            </a:pPr>
            <a:endParaRPr lang="en-US"/>
          </a:p>
        </p:txBody>
      </p:sp>
      <p:sp>
        <p:nvSpPr>
          <p:cNvPr id="6" name="Номер слайда 26"/>
          <p:cNvSpPr>
            <a:spLocks noGrp="1"/>
          </p:cNvSpPr>
          <p:nvPr>
            <p:ph type="sldNum" sz="quarter" idx="12"/>
          </p:nvPr>
        </p:nvSpPr>
        <p:spPr/>
        <p:txBody>
          <a:bodyPr/>
          <a:lstStyle>
            <a:lvl1pPr>
              <a:defRPr/>
            </a:lvl1pPr>
          </a:lstStyle>
          <a:p>
            <a:pPr>
              <a:defRPr/>
            </a:pPr>
            <a:fld id="{59791AA6-D1D7-4EBD-8592-0D2894CD2537}"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F76BA20D-3F3D-428B-8BFC-C3B255018459}" type="datetime1">
              <a:rPr lang="ru-RU"/>
              <a:pPr>
                <a:defRPr/>
              </a:pPr>
              <a:t>02.04.2013</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en-US"/>
          </a:p>
        </p:txBody>
      </p:sp>
      <p:sp>
        <p:nvSpPr>
          <p:cNvPr id="6" name="Номер слайда 17"/>
          <p:cNvSpPr>
            <a:spLocks noGrp="1"/>
          </p:cNvSpPr>
          <p:nvPr>
            <p:ph type="sldNum" sz="quarter" idx="12"/>
          </p:nvPr>
        </p:nvSpPr>
        <p:spPr/>
        <p:txBody>
          <a:bodyPr/>
          <a:lstStyle>
            <a:lvl1pPr>
              <a:defRPr/>
            </a:lvl1pPr>
          </a:lstStyle>
          <a:p>
            <a:pPr>
              <a:defRPr/>
            </a:pPr>
            <a:fld id="{4464DABF-F985-4BAD-986C-439D6FAD71F9}" type="slidenum">
              <a:rPr lang="ru-RU"/>
              <a:pPr>
                <a:defRPr/>
              </a:pPr>
              <a:t>‹#›</a:t>
            </a:fld>
            <a:endParaRPr lang="ru-RU"/>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57D88D81-D03C-43AF-8989-15236DA8B260}" type="datetime1">
              <a:rPr lang="ru-RU"/>
              <a:pPr>
                <a:defRPr/>
              </a:pPr>
              <a:t>02.04.2013</a:t>
            </a:fld>
            <a:endParaRPr lang="ru-RU"/>
          </a:p>
        </p:txBody>
      </p:sp>
      <p:sp>
        <p:nvSpPr>
          <p:cNvPr id="5" name="Нижний колонтитул 4"/>
          <p:cNvSpPr>
            <a:spLocks noGrp="1"/>
          </p:cNvSpPr>
          <p:nvPr>
            <p:ph type="ftr" sz="quarter" idx="11"/>
          </p:nvPr>
        </p:nvSpPr>
        <p:spPr/>
        <p:txBody>
          <a:bodyPr/>
          <a:lstStyle>
            <a:lvl1pPr>
              <a:defRPr>
                <a:solidFill>
                  <a:srgbClr val="D1EAEE"/>
                </a:solidFill>
              </a:defRPr>
            </a:lvl1pPr>
          </a:lstStyle>
          <a:p>
            <a:pPr>
              <a:defRPr/>
            </a:pPr>
            <a:endParaRPr lang="en-US"/>
          </a:p>
        </p:txBody>
      </p:sp>
      <p:sp>
        <p:nvSpPr>
          <p:cNvPr id="6" name="Номер слайда 5"/>
          <p:cNvSpPr>
            <a:spLocks noGrp="1"/>
          </p:cNvSpPr>
          <p:nvPr>
            <p:ph type="sldNum" sz="quarter" idx="12"/>
          </p:nvPr>
        </p:nvSpPr>
        <p:spPr/>
        <p:txBody>
          <a:bodyPr/>
          <a:lstStyle>
            <a:lvl1pPr>
              <a:defRPr/>
            </a:lvl1pPr>
          </a:lstStyle>
          <a:p>
            <a:pPr>
              <a:defRPr/>
            </a:pPr>
            <a:fld id="{E8357CB8-CBED-4BAE-95FD-4BFE050A7222}"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1A8B79AA-52DA-4C63-B629-3687126488A7}" type="datetime1">
              <a:rPr lang="ru-RU"/>
              <a:pPr>
                <a:defRPr/>
              </a:pPr>
              <a:t>02.04.2013</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en-US"/>
          </a:p>
        </p:txBody>
      </p:sp>
      <p:sp>
        <p:nvSpPr>
          <p:cNvPr id="7" name="Номер слайда 17"/>
          <p:cNvSpPr>
            <a:spLocks noGrp="1"/>
          </p:cNvSpPr>
          <p:nvPr>
            <p:ph type="sldNum" sz="quarter" idx="12"/>
          </p:nvPr>
        </p:nvSpPr>
        <p:spPr/>
        <p:txBody>
          <a:bodyPr/>
          <a:lstStyle>
            <a:lvl1pPr>
              <a:defRPr/>
            </a:lvl1pPr>
          </a:lstStyle>
          <a:p>
            <a:pPr>
              <a:defRPr/>
            </a:pPr>
            <a:fld id="{40DC2698-3338-445D-89B2-8A2658BE7980}" type="slidenum">
              <a:rPr lang="ru-RU"/>
              <a:pPr>
                <a:defRPr/>
              </a:pPr>
              <a:t>‹#›</a:t>
            </a:fld>
            <a:endParaRPr lang="ru-RU"/>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9"/>
          <p:cNvSpPr>
            <a:spLocks noGrp="1"/>
          </p:cNvSpPr>
          <p:nvPr>
            <p:ph type="dt" sz="half" idx="10"/>
          </p:nvPr>
        </p:nvSpPr>
        <p:spPr/>
        <p:txBody>
          <a:bodyPr/>
          <a:lstStyle>
            <a:lvl1pPr>
              <a:defRPr/>
            </a:lvl1pPr>
          </a:lstStyle>
          <a:p>
            <a:pPr>
              <a:defRPr/>
            </a:pPr>
            <a:fld id="{AFF140ED-FB7E-4C10-ABA9-89412F995A42}" type="datetime1">
              <a:rPr lang="ru-RU"/>
              <a:pPr>
                <a:defRPr/>
              </a:pPr>
              <a:t>02.04.2013</a:t>
            </a:fld>
            <a:endParaRPr lang="ru-RU"/>
          </a:p>
        </p:txBody>
      </p:sp>
      <p:sp>
        <p:nvSpPr>
          <p:cNvPr id="8" name="Нижний колонтитул 21"/>
          <p:cNvSpPr>
            <a:spLocks noGrp="1"/>
          </p:cNvSpPr>
          <p:nvPr>
            <p:ph type="ftr" sz="quarter" idx="11"/>
          </p:nvPr>
        </p:nvSpPr>
        <p:spPr/>
        <p:txBody>
          <a:bodyPr/>
          <a:lstStyle>
            <a:lvl1pPr>
              <a:defRPr/>
            </a:lvl1pPr>
          </a:lstStyle>
          <a:p>
            <a:pPr>
              <a:defRPr/>
            </a:pPr>
            <a:endParaRPr lang="en-US"/>
          </a:p>
        </p:txBody>
      </p:sp>
      <p:sp>
        <p:nvSpPr>
          <p:cNvPr id="9" name="Номер слайда 17"/>
          <p:cNvSpPr>
            <a:spLocks noGrp="1"/>
          </p:cNvSpPr>
          <p:nvPr>
            <p:ph type="sldNum" sz="quarter" idx="12"/>
          </p:nvPr>
        </p:nvSpPr>
        <p:spPr/>
        <p:txBody>
          <a:bodyPr/>
          <a:lstStyle>
            <a:lvl1pPr>
              <a:defRPr/>
            </a:lvl1pPr>
          </a:lstStyle>
          <a:p>
            <a:pPr>
              <a:defRPr/>
            </a:pPr>
            <a:fld id="{E75922C8-06CA-4974-A9FA-0FF0D5568C7B}"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E0DB4507-AC58-4F8F-96C2-FBF1C51DAE42}" type="datetime1">
              <a:rPr lang="ru-RU"/>
              <a:pPr>
                <a:defRPr/>
              </a:pPr>
              <a:t>02.04.2013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en-US"/>
          </a:p>
        </p:txBody>
      </p:sp>
      <p:sp>
        <p:nvSpPr>
          <p:cNvPr id="7" name="Номер слайда 5"/>
          <p:cNvSpPr>
            <a:spLocks noGrp="1"/>
          </p:cNvSpPr>
          <p:nvPr>
            <p:ph type="sldNum" sz="quarter" idx="12"/>
          </p:nvPr>
        </p:nvSpPr>
        <p:spPr/>
        <p:txBody>
          <a:bodyPr/>
          <a:lstStyle>
            <a:lvl1pPr>
              <a:defRPr/>
            </a:lvl1pPr>
          </a:lstStyle>
          <a:p>
            <a:pPr>
              <a:defRPr/>
            </a:pPr>
            <a:fld id="{8CEA07D0-C289-464A-837B-B28CD80D5E12}" type="slidenum">
              <a:rPr lang="ru-RU"/>
              <a:pPr>
                <a:defRPr/>
              </a:pPr>
              <a:t>‹#›</a:t>
            </a:fld>
            <a:endParaRPr lang="ru-RU"/>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Дата 9"/>
          <p:cNvSpPr>
            <a:spLocks noGrp="1"/>
          </p:cNvSpPr>
          <p:nvPr>
            <p:ph type="dt" sz="half" idx="10"/>
          </p:nvPr>
        </p:nvSpPr>
        <p:spPr/>
        <p:txBody>
          <a:bodyPr/>
          <a:lstStyle>
            <a:lvl1pPr>
              <a:defRPr/>
            </a:lvl1pPr>
          </a:lstStyle>
          <a:p>
            <a:pPr>
              <a:defRPr/>
            </a:pPr>
            <a:fld id="{A25B80D6-7DA4-4691-AE6C-CC9C6F34F6BF}" type="datetime1">
              <a:rPr lang="ru-RU"/>
              <a:pPr>
                <a:defRPr/>
              </a:pPr>
              <a:t>02.04.2013</a:t>
            </a:fld>
            <a:endParaRPr lang="ru-RU"/>
          </a:p>
        </p:txBody>
      </p:sp>
      <p:sp>
        <p:nvSpPr>
          <p:cNvPr id="4" name="Нижний колонтитул 21"/>
          <p:cNvSpPr>
            <a:spLocks noGrp="1"/>
          </p:cNvSpPr>
          <p:nvPr>
            <p:ph type="ftr" sz="quarter" idx="11"/>
          </p:nvPr>
        </p:nvSpPr>
        <p:spPr/>
        <p:txBody>
          <a:bodyPr/>
          <a:lstStyle>
            <a:lvl1pPr>
              <a:defRPr/>
            </a:lvl1pPr>
          </a:lstStyle>
          <a:p>
            <a:pPr>
              <a:defRPr/>
            </a:pPr>
            <a:endParaRPr lang="en-US"/>
          </a:p>
        </p:txBody>
      </p:sp>
      <p:sp>
        <p:nvSpPr>
          <p:cNvPr id="5" name="Номер слайда 17"/>
          <p:cNvSpPr>
            <a:spLocks noGrp="1"/>
          </p:cNvSpPr>
          <p:nvPr>
            <p:ph type="sldNum" sz="quarter" idx="12"/>
          </p:nvPr>
        </p:nvSpPr>
        <p:spPr/>
        <p:txBody>
          <a:bodyPr/>
          <a:lstStyle>
            <a:lvl1pPr>
              <a:defRPr/>
            </a:lvl1pPr>
          </a:lstStyle>
          <a:p>
            <a:pPr>
              <a:defRPr/>
            </a:pPr>
            <a:fld id="{6F55A32C-E461-4C59-9EB6-497ACBDA02D5}" type="slidenum">
              <a:rPr lang="ru-RU"/>
              <a:pPr>
                <a:defRPr/>
              </a:pPr>
              <a:t>‹#›</a:t>
            </a:fld>
            <a:endParaRPr lang="ru-RU"/>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fld id="{CE78B429-2499-40F2-AD9F-8C08D5272028}" type="datetime1">
              <a:rPr lang="ru-RU"/>
              <a:pPr>
                <a:defRPr/>
              </a:pPr>
              <a:t>02.04.2013</a:t>
            </a:fld>
            <a:endParaRPr lang="ru-RU"/>
          </a:p>
        </p:txBody>
      </p:sp>
      <p:sp>
        <p:nvSpPr>
          <p:cNvPr id="3" name="Нижний колонтитул 21"/>
          <p:cNvSpPr>
            <a:spLocks noGrp="1"/>
          </p:cNvSpPr>
          <p:nvPr>
            <p:ph type="ftr" sz="quarter" idx="11"/>
          </p:nvPr>
        </p:nvSpPr>
        <p:spPr/>
        <p:txBody>
          <a:bodyPr/>
          <a:lstStyle>
            <a:lvl1pPr>
              <a:defRPr/>
            </a:lvl1pPr>
          </a:lstStyle>
          <a:p>
            <a:pPr>
              <a:defRPr/>
            </a:pPr>
            <a:endParaRPr lang="en-US"/>
          </a:p>
        </p:txBody>
      </p:sp>
      <p:sp>
        <p:nvSpPr>
          <p:cNvPr id="4" name="Номер слайда 17"/>
          <p:cNvSpPr>
            <a:spLocks noGrp="1"/>
          </p:cNvSpPr>
          <p:nvPr>
            <p:ph type="sldNum" sz="quarter" idx="12"/>
          </p:nvPr>
        </p:nvSpPr>
        <p:spPr/>
        <p:txBody>
          <a:bodyPr/>
          <a:lstStyle>
            <a:lvl1pPr>
              <a:defRPr/>
            </a:lvl1pPr>
          </a:lstStyle>
          <a:p>
            <a:pPr>
              <a:defRPr/>
            </a:pPr>
            <a:fld id="{8045E753-A878-48D6-B3EB-E8F346D6B9BD}" type="slidenum">
              <a:rPr lang="ru-RU"/>
              <a:pPr>
                <a:defRPr/>
              </a:pPr>
              <a:t>‹#›</a:t>
            </a:fld>
            <a:endParaRPr lang="ru-RU"/>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8CB4EE2C-6DD7-4C73-AE62-6707DC0460C0}" type="datetime1">
              <a:rPr lang="ru-RU"/>
              <a:pPr>
                <a:defRPr/>
              </a:pPr>
              <a:t>02.04.2013</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en-US"/>
          </a:p>
        </p:txBody>
      </p:sp>
      <p:sp>
        <p:nvSpPr>
          <p:cNvPr id="7" name="Номер слайда 17"/>
          <p:cNvSpPr>
            <a:spLocks noGrp="1"/>
          </p:cNvSpPr>
          <p:nvPr>
            <p:ph type="sldNum" sz="quarter" idx="12"/>
          </p:nvPr>
        </p:nvSpPr>
        <p:spPr/>
        <p:txBody>
          <a:bodyPr/>
          <a:lstStyle>
            <a:lvl1pPr>
              <a:defRPr/>
            </a:lvl1pPr>
          </a:lstStyle>
          <a:p>
            <a:pPr>
              <a:defRPr/>
            </a:pPr>
            <a:fld id="{3CD0796D-FE5F-43A2-8A68-C23AEC8A4471}" type="slidenum">
              <a:rPr lang="ru-RU"/>
              <a:pPr>
                <a:defRPr/>
              </a:pPr>
              <a:t>‹#›</a:t>
            </a:fld>
            <a:endParaRPr lang="ru-RU"/>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оугольник с одним вырезанным скругленным углом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ый треугольник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олилиния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Полилиния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Заголовок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ru-RU" smtClean="0"/>
              <a:t>Образец заголовка</a:t>
            </a:r>
            <a:endParaRPr lang="en-US"/>
          </a:p>
        </p:txBody>
      </p:sp>
      <p:sp>
        <p:nvSpPr>
          <p:cNvPr id="4" name="Текст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ru-RU" smtClean="0"/>
              <a:t>Образец текста</a:t>
            </a:r>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ru-RU" noProof="0" smtClean="0"/>
              <a:t>Вставка рисунка</a:t>
            </a:r>
            <a:endParaRPr lang="en-US" noProof="0" dirty="0"/>
          </a:p>
        </p:txBody>
      </p:sp>
      <p:sp>
        <p:nvSpPr>
          <p:cNvPr id="9" name="Дата 4"/>
          <p:cNvSpPr>
            <a:spLocks noGrp="1"/>
          </p:cNvSpPr>
          <p:nvPr>
            <p:ph type="dt" sz="half" idx="10"/>
          </p:nvPr>
        </p:nvSpPr>
        <p:spPr/>
        <p:txBody>
          <a:bodyPr/>
          <a:lstStyle>
            <a:lvl1pPr>
              <a:defRPr/>
            </a:lvl1pPr>
          </a:lstStyle>
          <a:p>
            <a:pPr>
              <a:defRPr/>
            </a:pPr>
            <a:fld id="{14F8349B-7E6E-479D-ABA3-F26E92BBF937}" type="datetime1">
              <a:rPr lang="ru-RU"/>
              <a:pPr>
                <a:defRPr/>
              </a:pPr>
              <a:t>02.04.2013</a:t>
            </a:fld>
            <a:endParaRPr lang="ru-RU"/>
          </a:p>
        </p:txBody>
      </p:sp>
      <p:sp>
        <p:nvSpPr>
          <p:cNvPr id="10" name="Нижний колонтитул 5"/>
          <p:cNvSpPr>
            <a:spLocks noGrp="1"/>
          </p:cNvSpPr>
          <p:nvPr>
            <p:ph type="ftr" sz="quarter" idx="11"/>
          </p:nvPr>
        </p:nvSpPr>
        <p:spPr/>
        <p:txBody>
          <a:bodyPr/>
          <a:lstStyle>
            <a:lvl1pPr>
              <a:defRPr/>
            </a:lvl1pPr>
          </a:lstStyle>
          <a:p>
            <a:pPr>
              <a:defRPr/>
            </a:pPr>
            <a:endParaRPr lang="en-US"/>
          </a:p>
        </p:txBody>
      </p:sp>
      <p:sp>
        <p:nvSpPr>
          <p:cNvPr id="11" name="Номер слайда 6"/>
          <p:cNvSpPr>
            <a:spLocks noGrp="1"/>
          </p:cNvSpPr>
          <p:nvPr>
            <p:ph type="sldNum" sz="quarter" idx="12"/>
          </p:nvPr>
        </p:nvSpPr>
        <p:spPr>
          <a:xfrm>
            <a:off x="8077200" y="6356350"/>
            <a:ext cx="609600" cy="365125"/>
          </a:xfrm>
        </p:spPr>
        <p:txBody>
          <a:bodyPr/>
          <a:lstStyle>
            <a:lvl1pPr>
              <a:defRPr/>
            </a:lvl1pPr>
          </a:lstStyle>
          <a:p>
            <a:pPr>
              <a:defRPr/>
            </a:pPr>
            <a:fld id="{751BA933-C5BB-4FED-BDB0-EACEE9D42F14}" type="slidenum">
              <a:rPr lang="ru-RU"/>
              <a:pPr>
                <a:defRPr/>
              </a:pPr>
              <a:t>‹#›</a:t>
            </a:fld>
            <a:endParaRPr lang="ru-RU"/>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0E48FDCF-2674-43DA-BEFB-C371BB33A0DE}" type="datetime1">
              <a:rPr lang="ru-RU"/>
              <a:pPr>
                <a:defRPr/>
              </a:pPr>
              <a:t>02.04.2013</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en-US"/>
          </a:p>
        </p:txBody>
      </p:sp>
      <p:sp>
        <p:nvSpPr>
          <p:cNvPr id="6" name="Номер слайда 17"/>
          <p:cNvSpPr>
            <a:spLocks noGrp="1"/>
          </p:cNvSpPr>
          <p:nvPr>
            <p:ph type="sldNum" sz="quarter" idx="12"/>
          </p:nvPr>
        </p:nvSpPr>
        <p:spPr/>
        <p:txBody>
          <a:bodyPr/>
          <a:lstStyle>
            <a:lvl1pPr>
              <a:defRPr/>
            </a:lvl1pPr>
          </a:lstStyle>
          <a:p>
            <a:pPr>
              <a:defRPr/>
            </a:pPr>
            <a:fld id="{42C2A391-D4DC-4C04-A10B-68FD4FA38C4D}" type="slidenum">
              <a:rPr lang="ru-RU"/>
              <a:pPr>
                <a:defRPr/>
              </a:pPr>
              <a:t>‹#›</a:t>
            </a:fld>
            <a:endParaRPr lang="ru-RU"/>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A0143E9B-36EC-42D3-AF93-DB805075A6B4}" type="datetime1">
              <a:rPr lang="ru-RU"/>
              <a:pPr>
                <a:defRPr/>
              </a:pPr>
              <a:t>02.04.2013</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en-US"/>
          </a:p>
        </p:txBody>
      </p:sp>
      <p:sp>
        <p:nvSpPr>
          <p:cNvPr id="6" name="Номер слайда 17"/>
          <p:cNvSpPr>
            <a:spLocks noGrp="1"/>
          </p:cNvSpPr>
          <p:nvPr>
            <p:ph type="sldNum" sz="quarter" idx="12"/>
          </p:nvPr>
        </p:nvSpPr>
        <p:spPr/>
        <p:txBody>
          <a:bodyPr/>
          <a:lstStyle>
            <a:lvl1pPr>
              <a:defRPr/>
            </a:lvl1pPr>
          </a:lstStyle>
          <a:p>
            <a:pPr>
              <a:defRPr/>
            </a:pPr>
            <a:fld id="{5525A2A9-B08D-4CFB-9088-4415A6447C97}" type="slidenum">
              <a:rPr lang="ru-RU"/>
              <a:pPr>
                <a:defRPr/>
              </a:pPr>
              <a:t>‹#›</a:t>
            </a:fld>
            <a:endParaRPr lang="ru-RU"/>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143000"/>
          </a:xfrm>
        </p:spPr>
        <p:txBody>
          <a:bodyPr/>
          <a:lstStyle/>
          <a:p>
            <a:r>
              <a:rPr lang="en-US" smtClean="0"/>
              <a:t>Click to edit Master title style</a:t>
            </a:r>
            <a:endParaRPr lang="ru-RU"/>
          </a:p>
        </p:txBody>
      </p:sp>
      <p:sp>
        <p:nvSpPr>
          <p:cNvPr id="3" name="Table Placeholder 2"/>
          <p:cNvSpPr>
            <a:spLocks noGrp="1"/>
          </p:cNvSpPr>
          <p:nvPr>
            <p:ph type="tbl" idx="1"/>
          </p:nvPr>
        </p:nvSpPr>
        <p:spPr>
          <a:xfrm>
            <a:off x="457200" y="1935163"/>
            <a:ext cx="8229600" cy="4389437"/>
          </a:xfrm>
        </p:spPr>
        <p:txBody>
          <a:bodyPr/>
          <a:lstStyle/>
          <a:p>
            <a:pPr lvl="0"/>
            <a:endParaRPr lang="ru-RU" noProof="0"/>
          </a:p>
        </p:txBody>
      </p:sp>
      <p:sp>
        <p:nvSpPr>
          <p:cNvPr id="4" name="Дата 9"/>
          <p:cNvSpPr>
            <a:spLocks noGrp="1"/>
          </p:cNvSpPr>
          <p:nvPr>
            <p:ph type="dt" sz="half" idx="10"/>
          </p:nvPr>
        </p:nvSpPr>
        <p:spPr/>
        <p:txBody>
          <a:bodyPr/>
          <a:lstStyle>
            <a:lvl1pPr>
              <a:defRPr/>
            </a:lvl1pPr>
          </a:lstStyle>
          <a:p>
            <a:pPr>
              <a:defRPr/>
            </a:pPr>
            <a:fld id="{F555B373-9EB9-452B-91BE-D52D2C73B2F4}" type="datetime1">
              <a:rPr lang="ru-RU"/>
              <a:pPr>
                <a:defRPr/>
              </a:pPr>
              <a:t>02.04.2013</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en-US"/>
          </a:p>
        </p:txBody>
      </p:sp>
      <p:sp>
        <p:nvSpPr>
          <p:cNvPr id="6" name="Номер слайда 17"/>
          <p:cNvSpPr>
            <a:spLocks noGrp="1"/>
          </p:cNvSpPr>
          <p:nvPr>
            <p:ph type="sldNum" sz="quarter" idx="12"/>
          </p:nvPr>
        </p:nvSpPr>
        <p:spPr/>
        <p:txBody>
          <a:bodyPr/>
          <a:lstStyle>
            <a:lvl1pPr>
              <a:defRPr/>
            </a:lvl1pPr>
          </a:lstStyle>
          <a:p>
            <a:pPr>
              <a:defRPr/>
            </a:pPr>
            <a:fld id="{33EF0606-A961-48D3-B80C-C8DF703F9C1F}"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E71A6397-C516-4C64-8704-02334B083200}" type="datetime1">
              <a:rPr lang="ru-RU"/>
              <a:pPr>
                <a:defRPr/>
              </a:pPr>
              <a:t>02.04.2013</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en-US"/>
          </a:p>
        </p:txBody>
      </p:sp>
      <p:sp>
        <p:nvSpPr>
          <p:cNvPr id="9" name="Номер слайда 5"/>
          <p:cNvSpPr>
            <a:spLocks noGrp="1"/>
          </p:cNvSpPr>
          <p:nvPr>
            <p:ph type="sldNum" sz="quarter" idx="12"/>
          </p:nvPr>
        </p:nvSpPr>
        <p:spPr/>
        <p:txBody>
          <a:bodyPr/>
          <a:lstStyle>
            <a:lvl1pPr>
              <a:defRPr/>
            </a:lvl1pPr>
          </a:lstStyle>
          <a:p>
            <a:pPr>
              <a:defRPr/>
            </a:pPr>
            <a:fld id="{EA07CE4A-2CE9-4B56-9036-5ADF341458C0}"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7C10ED89-BC8A-4AB3-9424-9FC4C00A74CB}" type="datetime1">
              <a:rPr lang="ru-RU"/>
              <a:pPr>
                <a:defRPr/>
              </a:pPr>
              <a:t>02.04.2013</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en-US"/>
          </a:p>
        </p:txBody>
      </p:sp>
      <p:sp>
        <p:nvSpPr>
          <p:cNvPr id="5" name="Номер слайда 5"/>
          <p:cNvSpPr>
            <a:spLocks noGrp="1"/>
          </p:cNvSpPr>
          <p:nvPr>
            <p:ph type="sldNum" sz="quarter" idx="12"/>
          </p:nvPr>
        </p:nvSpPr>
        <p:spPr/>
        <p:txBody>
          <a:bodyPr/>
          <a:lstStyle>
            <a:lvl1pPr>
              <a:defRPr/>
            </a:lvl1pPr>
          </a:lstStyle>
          <a:p>
            <a:pPr>
              <a:defRPr/>
            </a:pPr>
            <a:fld id="{57399754-6235-479B-ABE2-F2287B575112}"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122B2B53-A5D1-4878-9432-5C65F58F3BD8}" type="datetime1">
              <a:rPr lang="ru-RU"/>
              <a:pPr>
                <a:defRPr/>
              </a:pPr>
              <a:t>02.04.2013</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en-US"/>
          </a:p>
        </p:txBody>
      </p:sp>
      <p:sp>
        <p:nvSpPr>
          <p:cNvPr id="4" name="Номер слайда 5"/>
          <p:cNvSpPr>
            <a:spLocks noGrp="1"/>
          </p:cNvSpPr>
          <p:nvPr>
            <p:ph type="sldNum" sz="quarter" idx="12"/>
          </p:nvPr>
        </p:nvSpPr>
        <p:spPr/>
        <p:txBody>
          <a:bodyPr/>
          <a:lstStyle>
            <a:lvl1pPr>
              <a:defRPr/>
            </a:lvl1pPr>
          </a:lstStyle>
          <a:p>
            <a:pPr>
              <a:defRPr/>
            </a:pPr>
            <a:fld id="{5742E4F8-8610-4580-80E9-4AF3BF250CA1}"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10390F64-BC7A-4E18-92D1-14B3DAD60D00}" type="datetime1">
              <a:rPr lang="ru-RU"/>
              <a:pPr>
                <a:defRPr/>
              </a:pPr>
              <a:t>02.04.2013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en-US"/>
          </a:p>
        </p:txBody>
      </p:sp>
      <p:sp>
        <p:nvSpPr>
          <p:cNvPr id="7" name="Номер слайда 5"/>
          <p:cNvSpPr>
            <a:spLocks noGrp="1"/>
          </p:cNvSpPr>
          <p:nvPr>
            <p:ph type="sldNum" sz="quarter" idx="12"/>
          </p:nvPr>
        </p:nvSpPr>
        <p:spPr/>
        <p:txBody>
          <a:bodyPr/>
          <a:lstStyle>
            <a:lvl1pPr>
              <a:defRPr/>
            </a:lvl1pPr>
          </a:lstStyle>
          <a:p>
            <a:pPr>
              <a:defRPr/>
            </a:pPr>
            <a:fld id="{CF9814BD-981D-4209-98D8-DADA7F46FF6F}"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36A6E944-A473-40FF-A9FF-2192C5A0B2AF}" type="datetime1">
              <a:rPr lang="ru-RU"/>
              <a:pPr>
                <a:defRPr/>
              </a:pPr>
              <a:t>02.04.2013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en-US"/>
          </a:p>
        </p:txBody>
      </p:sp>
      <p:sp>
        <p:nvSpPr>
          <p:cNvPr id="7" name="Номер слайда 5"/>
          <p:cNvSpPr>
            <a:spLocks noGrp="1"/>
          </p:cNvSpPr>
          <p:nvPr>
            <p:ph type="sldNum" sz="quarter" idx="12"/>
          </p:nvPr>
        </p:nvSpPr>
        <p:spPr/>
        <p:txBody>
          <a:bodyPr/>
          <a:lstStyle>
            <a:lvl1pPr>
              <a:defRPr/>
            </a:lvl1pPr>
          </a:lstStyle>
          <a:p>
            <a:pPr>
              <a:defRPr/>
            </a:pPr>
            <a:fld id="{BD62B4FC-2573-45B6-AFE4-CEF81E75BA27}"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30A8C8A-F7F9-4B4F-B81A-0E0A566A851C}" type="datetime1">
              <a:rPr lang="ru-RU"/>
              <a:pPr>
                <a:defRPr/>
              </a:pPr>
              <a:t>02.04.2013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n-US"/>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17FA468-FCEE-47EF-B0FE-7E6B137581BC}"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5065" r:id="rId1"/>
    <p:sldLayoutId id="2147485066" r:id="rId2"/>
    <p:sldLayoutId id="2147485067" r:id="rId3"/>
    <p:sldLayoutId id="2147485068" r:id="rId4"/>
    <p:sldLayoutId id="2147485069" r:id="rId5"/>
    <p:sldLayoutId id="2147485070" r:id="rId6"/>
    <p:sldLayoutId id="2147485071" r:id="rId7"/>
    <p:sldLayoutId id="2147485072" r:id="rId8"/>
    <p:sldLayoutId id="2147485073" r:id="rId9"/>
    <p:sldLayoutId id="2147485074" r:id="rId10"/>
    <p:sldLayoutId id="2147485075" r:id="rId11"/>
    <p:sldLayoutId id="2147485076"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2051"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E8A516C-0017-476E-9343-4500BFB1CC0D}" type="datetime1">
              <a:rPr lang="ru-RU"/>
              <a:pPr>
                <a:defRPr/>
              </a:pPr>
              <a:t>02.04.2013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n-US"/>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E55BC74-567E-4F35-A60C-D0854B9E45D4}"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5077" r:id="rId1"/>
    <p:sldLayoutId id="2147485078" r:id="rId2"/>
    <p:sldLayoutId id="2147485079" r:id="rId3"/>
    <p:sldLayoutId id="2147485080" r:id="rId4"/>
    <p:sldLayoutId id="2147485081" r:id="rId5"/>
    <p:sldLayoutId id="2147485082" r:id="rId6"/>
    <p:sldLayoutId id="2147485083" r:id="rId7"/>
    <p:sldLayoutId id="2147485084" r:id="rId8"/>
    <p:sldLayoutId id="2147485085" r:id="rId9"/>
    <p:sldLayoutId id="2147485086" r:id="rId10"/>
    <p:sldLayoutId id="2147485087"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3075"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5C08D5E-514F-4506-8D56-850D41CB931F}" type="datetime1">
              <a:rPr lang="ru-RU"/>
              <a:pPr>
                <a:defRPr/>
              </a:pPr>
              <a:t>02.04.2013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n-US"/>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E5D3884-63AC-4899-8864-433D51394EE7}"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5088" r:id="rId1"/>
    <p:sldLayoutId id="2147485089" r:id="rId2"/>
    <p:sldLayoutId id="2147485090" r:id="rId3"/>
    <p:sldLayoutId id="2147485091" r:id="rId4"/>
    <p:sldLayoutId id="2147485092" r:id="rId5"/>
    <p:sldLayoutId id="2147485093" r:id="rId6"/>
    <p:sldLayoutId id="2147485094" r:id="rId7"/>
    <p:sldLayoutId id="2147485095" r:id="rId8"/>
    <p:sldLayoutId id="2147485096" r:id="rId9"/>
    <p:sldLayoutId id="2147485097" r:id="rId10"/>
    <p:sldLayoutId id="2147485098"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Полилиния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4100" name="Заголовок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ru-RU" smtClean="0"/>
              <a:t>Образец заголовка</a:t>
            </a:r>
            <a:endParaRPr lang="en-US" smtClean="0"/>
          </a:p>
        </p:txBody>
      </p:sp>
      <p:sp>
        <p:nvSpPr>
          <p:cNvPr id="4101" name="Текст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314F8F51-6D0B-4C0A-9BDA-18E445AF165C}" type="datetime1">
              <a:rPr lang="ru-RU"/>
              <a:pPr>
                <a:defRPr/>
              </a:pPr>
              <a:t>02.04.2013</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wrap="square" lIns="0" tIns="0" rIns="0" bIns="0" numCol="1" anchor="b" anchorCtr="0" compatLnSpc="1">
            <a:prstTxWarp prst="textNoShape">
              <a:avLst/>
            </a:prstTxWarp>
          </a:bodyPr>
          <a:lstStyle>
            <a:lvl1pPr>
              <a:defRPr sz="1200">
                <a:solidFill>
                  <a:srgbClr val="045C75"/>
                </a:solidFill>
                <a:latin typeface="Constantia" pitchFamily="18" charset="0"/>
              </a:defRPr>
            </a:lvl1pPr>
          </a:lstStyle>
          <a:p>
            <a:pPr>
              <a:defRPr/>
            </a:pPr>
            <a:endParaRPr lang="en-US"/>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34CA09D1-BBD9-4245-B7D8-1B7A7903CD86}" type="slidenum">
              <a:rPr lang="ru-RU"/>
              <a:pPr>
                <a:defRPr/>
              </a:pPr>
              <a:t>‹#›</a:t>
            </a:fld>
            <a:endParaRPr lang="ru-RU"/>
          </a:p>
        </p:txBody>
      </p:sp>
      <p:grpSp>
        <p:nvGrpSpPr>
          <p:cNvPr id="4105" name="Группа 1"/>
          <p:cNvGrpSpPr>
            <a:grpSpLocks/>
          </p:cNvGrpSpPr>
          <p:nvPr/>
        </p:nvGrpSpPr>
        <p:grpSpPr bwMode="auto">
          <a:xfrm>
            <a:off x="-19050" y="203200"/>
            <a:ext cx="9180513" cy="647700"/>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5108" r:id="rId1"/>
    <p:sldLayoutId id="2147485099" r:id="rId2"/>
    <p:sldLayoutId id="2147485109" r:id="rId3"/>
    <p:sldLayoutId id="2147485100" r:id="rId4"/>
    <p:sldLayoutId id="2147485101" r:id="rId5"/>
    <p:sldLayoutId id="2147485102" r:id="rId6"/>
    <p:sldLayoutId id="2147485103" r:id="rId7"/>
    <p:sldLayoutId id="2147485104" r:id="rId8"/>
    <p:sldLayoutId id="2147485110" r:id="rId9"/>
    <p:sldLayoutId id="2147485105" r:id="rId10"/>
    <p:sldLayoutId id="2147485106" r:id="rId11"/>
    <p:sldLayoutId id="2147485107" r:id="rId12"/>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xml.rels><?xml version="1.0" encoding="UTF-8" standalone="yes"?>
<Relationships xmlns="http://schemas.openxmlformats.org/package/2006/relationships"><Relationship Id="rId3" Type="http://schemas.openxmlformats.org/officeDocument/2006/relationships/hyperlink" Target="http://www.worldaudit.org/" TargetMode="External"/><Relationship Id="rId2" Type="http://schemas.openxmlformats.org/officeDocument/2006/relationships/hyperlink" Target="http://www.worldaudit.org/publisher.htm" TargetMode="External"/><Relationship Id="rId1" Type="http://schemas.openxmlformats.org/officeDocument/2006/relationships/slideLayout" Target="../slideLayouts/slideLayout4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3.xml.rels><?xml version="1.0" encoding="UTF-8" standalone="yes"?>
<Relationships xmlns="http://schemas.openxmlformats.org/package/2006/relationships"><Relationship Id="rId2" Type="http://schemas.openxmlformats.org/officeDocument/2006/relationships/hyperlink" Target="mailto:Svetlana.pasti@uta.fi" TargetMode="External"/><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3" Type="http://schemas.openxmlformats.org/officeDocument/2006/relationships/hyperlink" Target="http://en.rsf.org/spip.php?page=classement&amp;id_rubrique=1054" TargetMode="External"/><Relationship Id="rId2" Type="http://schemas.openxmlformats.org/officeDocument/2006/relationships/notesSlide" Target="../notesSlides/notesSlide1.xml"/><Relationship Id="rId1" Type="http://schemas.openxmlformats.org/officeDocument/2006/relationships/slideLayout" Target="../slideLayouts/slideLayout36.xml"/></Relationships>
</file>

<file path=ppt/slides/_rels/slide4.xml.rels><?xml version="1.0" encoding="UTF-8" standalone="yes"?>
<Relationships xmlns="http://schemas.openxmlformats.org/package/2006/relationships"><Relationship Id="rId3" Type="http://schemas.openxmlformats.org/officeDocument/2006/relationships/hyperlink" Target="http://www.worldaudit.org/publisher.htm" TargetMode="External"/><Relationship Id="rId2" Type="http://schemas.openxmlformats.org/officeDocument/2006/relationships/hyperlink" Target="http://en.rsf.org/spip.php?page=classement&amp;id_rubrique=1054" TargetMode="External"/><Relationship Id="rId1" Type="http://schemas.openxmlformats.org/officeDocument/2006/relationships/slideLayout" Target="../slideLayouts/slideLayout3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683568" y="1124744"/>
            <a:ext cx="7851648" cy="2116832"/>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fontScale="90000"/>
          </a:bodyPr>
          <a:lstStyle/>
          <a:p>
            <a:pPr algn="l" eaLnBrk="1" fontAlgn="auto" hangingPunct="1">
              <a:spcAft>
                <a:spcPts val="0"/>
              </a:spcAft>
              <a:defRPr/>
            </a:pPr>
            <a:r>
              <a:rPr lang="en-US" dirty="0" smtClean="0"/>
              <a:t/>
            </a:r>
            <a:br>
              <a:rPr lang="en-US" dirty="0" smtClean="0"/>
            </a:br>
            <a:r>
              <a:rPr lang="en-US" dirty="0"/>
              <a:t/>
            </a:r>
            <a:br>
              <a:rPr lang="en-US" dirty="0"/>
            </a:br>
            <a:r>
              <a:rPr lang="en-US" dirty="0" smtClean="0"/>
              <a:t>Building democracy in Russia:</a:t>
            </a:r>
            <a:br>
              <a:rPr lang="en-US" dirty="0" smtClean="0"/>
            </a:br>
            <a:r>
              <a:rPr lang="en-US" dirty="0" smtClean="0"/>
              <a:t>Online </a:t>
            </a:r>
            <a:r>
              <a:rPr lang="en-US" dirty="0"/>
              <a:t>m</a:t>
            </a:r>
            <a:r>
              <a:rPr lang="en-US" dirty="0" smtClean="0"/>
              <a:t>edia and protests</a:t>
            </a:r>
            <a:endParaRPr lang="ru-RU" dirty="0"/>
          </a:p>
        </p:txBody>
      </p:sp>
      <p:sp>
        <p:nvSpPr>
          <p:cNvPr id="8195" name="Подзаголовок 4"/>
          <p:cNvSpPr>
            <a:spLocks noGrp="1"/>
          </p:cNvSpPr>
          <p:nvPr>
            <p:ph type="subTitle" idx="1"/>
          </p:nvPr>
        </p:nvSpPr>
        <p:spPr>
          <a:xfrm>
            <a:off x="684213" y="3644900"/>
            <a:ext cx="7991475" cy="2016125"/>
          </a:xfrm>
        </p:spPr>
        <p:txBody>
          <a:bodyPr/>
          <a:lstStyle/>
          <a:p>
            <a:pPr marR="0" eaLnBrk="1" hangingPunct="1">
              <a:lnSpc>
                <a:spcPct val="80000"/>
              </a:lnSpc>
            </a:pPr>
            <a:r>
              <a:rPr lang="en-US" sz="2400" smtClean="0"/>
              <a:t>Svetlana Pasti, University of Tampere</a:t>
            </a:r>
          </a:p>
          <a:p>
            <a:pPr marR="0" eaLnBrk="1" hangingPunct="1">
              <a:lnSpc>
                <a:spcPct val="80000"/>
              </a:lnSpc>
            </a:pPr>
            <a:endParaRPr lang="en-US" sz="1800" smtClean="0"/>
          </a:p>
          <a:p>
            <a:pPr marR="0" eaLnBrk="1" hangingPunct="1">
              <a:lnSpc>
                <a:spcPct val="80000"/>
              </a:lnSpc>
            </a:pPr>
            <a:r>
              <a:rPr lang="en-US" sz="2400" i="1" smtClean="0"/>
              <a:t>BASEES/ICCEES European Congress 2013: </a:t>
            </a:r>
          </a:p>
          <a:p>
            <a:pPr marR="0" eaLnBrk="1" hangingPunct="1">
              <a:lnSpc>
                <a:spcPct val="80000"/>
              </a:lnSpc>
            </a:pPr>
            <a:r>
              <a:rPr lang="en-US" sz="2400" i="1" smtClean="0"/>
              <a:t>‘Europe: Crisis and Renewal’ </a:t>
            </a:r>
          </a:p>
          <a:p>
            <a:pPr marR="0" eaLnBrk="1" hangingPunct="1">
              <a:lnSpc>
                <a:spcPct val="80000"/>
              </a:lnSpc>
            </a:pPr>
            <a:r>
              <a:rPr lang="en-US" sz="2400" i="1" smtClean="0"/>
              <a:t>April 5-8, 2013- Cambridge, UK</a:t>
            </a:r>
          </a:p>
          <a:p>
            <a:pPr marR="0" eaLnBrk="1" hangingPunct="1">
              <a:lnSpc>
                <a:spcPct val="80000"/>
              </a:lnSpc>
            </a:pPr>
            <a:endParaRPr lang="en-US" sz="2400" i="1" smtClean="0"/>
          </a:p>
          <a:p>
            <a:pPr marR="0" eaLnBrk="1" hangingPunct="1">
              <a:lnSpc>
                <a:spcPct val="80000"/>
              </a:lnSpc>
            </a:pPr>
            <a:r>
              <a:rPr lang="en-US" sz="1800" i="1" smtClean="0"/>
              <a:t> </a:t>
            </a:r>
            <a:endParaRPr lang="ru-RU" sz="18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704850"/>
            <a:ext cx="8229600" cy="923950"/>
          </a:xfrm>
        </p:spPr>
        <p:txBody>
          <a:bodyPr/>
          <a:lstStyle/>
          <a:p>
            <a:r>
              <a:rPr lang="en-US" sz="4400" dirty="0" smtClean="0"/>
              <a:t>Online media sample: St Petersburg  </a:t>
            </a:r>
            <a:endParaRPr lang="ru-RU" sz="4400" dirty="0" smtClean="0"/>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2315755602"/>
              </p:ext>
            </p:extLst>
          </p:nvPr>
        </p:nvGraphicFramePr>
        <p:xfrm>
          <a:off x="457200" y="1935163"/>
          <a:ext cx="8229600" cy="4860919"/>
        </p:xfrm>
        <a:graphic>
          <a:graphicData uri="http://schemas.openxmlformats.org/drawingml/2006/table">
            <a:tbl>
              <a:tblPr firstRow="1" bandRow="1">
                <a:tableStyleId>{5C22544A-7EE6-4342-B048-85BDC9FD1C3A}</a:tableStyleId>
              </a:tblPr>
              <a:tblGrid>
                <a:gridCol w="2057400"/>
                <a:gridCol w="2057400"/>
                <a:gridCol w="2057400"/>
                <a:gridCol w="2057400"/>
              </a:tblGrid>
              <a:tr h="396346">
                <a:tc>
                  <a:txBody>
                    <a:bodyPr/>
                    <a:lstStyle/>
                    <a:p>
                      <a:r>
                        <a:rPr lang="en-US" sz="2000" dirty="0" smtClean="0"/>
                        <a:t>New media</a:t>
                      </a:r>
                      <a:endParaRPr lang="ru-RU" sz="2000" dirty="0"/>
                    </a:p>
                  </a:txBody>
                  <a:tcPr marT="45732" marB="45732"/>
                </a:tc>
                <a:tc>
                  <a:txBody>
                    <a:bodyPr/>
                    <a:lstStyle/>
                    <a:p>
                      <a:r>
                        <a:rPr lang="en-US" sz="2000" dirty="0" smtClean="0"/>
                        <a:t>characteristics</a:t>
                      </a:r>
                      <a:endParaRPr lang="ru-RU" sz="2000" dirty="0"/>
                    </a:p>
                  </a:txBody>
                  <a:tcPr marT="45732" marB="45732"/>
                </a:tc>
                <a:tc>
                  <a:txBody>
                    <a:bodyPr/>
                    <a:lstStyle/>
                    <a:p>
                      <a:r>
                        <a:rPr lang="en-US" sz="2000" dirty="0" smtClean="0"/>
                        <a:t>Founders/Own</a:t>
                      </a:r>
                      <a:endParaRPr lang="ru-RU" sz="2000" dirty="0"/>
                    </a:p>
                  </a:txBody>
                  <a:tcPr marT="45732" marB="45732"/>
                </a:tc>
                <a:tc>
                  <a:txBody>
                    <a:bodyPr/>
                    <a:lstStyle/>
                    <a:p>
                      <a:r>
                        <a:rPr lang="en-US" sz="1800" dirty="0" smtClean="0"/>
                        <a:t>Level /audience</a:t>
                      </a:r>
                      <a:endParaRPr lang="ru-RU" sz="1800" dirty="0"/>
                    </a:p>
                  </a:txBody>
                  <a:tcPr marT="45732" marB="45732"/>
                </a:tc>
              </a:tr>
              <a:tr h="370939">
                <a:tc>
                  <a:txBody>
                    <a:bodyPr/>
                    <a:lstStyle/>
                    <a:p>
                      <a:r>
                        <a:rPr lang="en-US" sz="1800" dirty="0" smtClean="0"/>
                        <a:t>rbc.ru </a:t>
                      </a:r>
                      <a:endParaRPr lang="ru-RU" sz="1800" dirty="0"/>
                    </a:p>
                  </a:txBody>
                  <a:tcPr marT="45732" marB="45732"/>
                </a:tc>
                <a:tc>
                  <a:txBody>
                    <a:bodyPr/>
                    <a:lstStyle/>
                    <a:p>
                      <a:r>
                        <a:rPr lang="en-US" sz="1800" dirty="0" smtClean="0"/>
                        <a:t>News portal/24h</a:t>
                      </a:r>
                      <a:endParaRPr lang="ru-RU" sz="1800" dirty="0"/>
                    </a:p>
                  </a:txBody>
                  <a:tcPr marT="45732" marB="45732"/>
                </a:tc>
                <a:tc>
                  <a:txBody>
                    <a:bodyPr/>
                    <a:lstStyle/>
                    <a:p>
                      <a:r>
                        <a:rPr lang="en-US" sz="1800" dirty="0" smtClean="0"/>
                        <a:t>RBC hold (</a:t>
                      </a:r>
                      <a:r>
                        <a:rPr lang="en-US" sz="1800" dirty="0" err="1" smtClean="0"/>
                        <a:t>Prokh</a:t>
                      </a:r>
                      <a:r>
                        <a:rPr lang="en-US" sz="1800" dirty="0" smtClean="0"/>
                        <a:t>.) </a:t>
                      </a:r>
                      <a:endParaRPr lang="ru-RU" sz="1800" dirty="0"/>
                    </a:p>
                  </a:txBody>
                  <a:tcPr marT="45732" marB="45732"/>
                </a:tc>
                <a:tc>
                  <a:txBody>
                    <a:bodyPr/>
                    <a:lstStyle/>
                    <a:p>
                      <a:r>
                        <a:rPr lang="en-US" sz="1800" dirty="0" smtClean="0"/>
                        <a:t>Nation/most</a:t>
                      </a:r>
                      <a:r>
                        <a:rPr lang="en-US" sz="1800" baseline="0" dirty="0" smtClean="0"/>
                        <a:t> cited</a:t>
                      </a:r>
                      <a:endParaRPr lang="ru-RU" sz="1800" dirty="0"/>
                    </a:p>
                  </a:txBody>
                  <a:tcPr marT="45732" marB="45732"/>
                </a:tc>
              </a:tr>
              <a:tr h="370939">
                <a:tc>
                  <a:txBody>
                    <a:bodyPr/>
                    <a:lstStyle/>
                    <a:p>
                      <a:r>
                        <a:rPr lang="en-US" sz="1800" dirty="0" smtClean="0"/>
                        <a:t>Fontanka.ru</a:t>
                      </a:r>
                      <a:endParaRPr lang="ru-RU" sz="1800" dirty="0"/>
                    </a:p>
                  </a:txBody>
                  <a:tcPr marT="45732" marB="45732"/>
                </a:tc>
                <a:tc>
                  <a:txBody>
                    <a:bodyPr/>
                    <a:lstStyle/>
                    <a:p>
                      <a:r>
                        <a:rPr lang="en-US" sz="1800" dirty="0" smtClean="0"/>
                        <a:t>News &amp; analysis </a:t>
                      </a:r>
                      <a:endParaRPr lang="ru-RU" sz="1800" dirty="0"/>
                    </a:p>
                  </a:txBody>
                  <a:tcPr marT="45732" marB="45732"/>
                </a:tc>
                <a:tc>
                  <a:txBody>
                    <a:bodyPr/>
                    <a:lstStyle/>
                    <a:p>
                      <a:r>
                        <a:rPr lang="en-US" sz="1800" baseline="0" dirty="0" err="1" smtClean="0"/>
                        <a:t>Azhur</a:t>
                      </a:r>
                      <a:r>
                        <a:rPr lang="en-US" sz="1800" baseline="0" dirty="0" smtClean="0"/>
                        <a:t>  holding </a:t>
                      </a:r>
                      <a:endParaRPr lang="ru-RU" sz="1800" dirty="0"/>
                    </a:p>
                  </a:txBody>
                  <a:tcPr marT="45732" marB="45732"/>
                </a:tc>
                <a:tc>
                  <a:txBody>
                    <a:bodyPr/>
                    <a:lstStyle/>
                    <a:p>
                      <a:r>
                        <a:rPr lang="en-US" sz="1800" dirty="0" smtClean="0"/>
                        <a:t>Local/2 million/</a:t>
                      </a:r>
                      <a:r>
                        <a:rPr lang="en-US" sz="1800" baseline="0" dirty="0" smtClean="0"/>
                        <a:t> m</a:t>
                      </a:r>
                      <a:endParaRPr lang="ru-RU" sz="1800" dirty="0"/>
                    </a:p>
                  </a:txBody>
                  <a:tcPr marT="45732" marB="45732"/>
                </a:tc>
              </a:tr>
              <a:tr h="370939">
                <a:tc>
                  <a:txBody>
                    <a:bodyPr/>
                    <a:lstStyle/>
                    <a:p>
                      <a:r>
                        <a:rPr lang="en-US" sz="1800" dirty="0" smtClean="0"/>
                        <a:t>Firstnews.ru</a:t>
                      </a:r>
                      <a:endParaRPr lang="ru-RU" sz="1800" dirty="0"/>
                    </a:p>
                  </a:txBody>
                  <a:tcPr marT="45732" marB="45732"/>
                </a:tc>
                <a:tc>
                  <a:txBody>
                    <a:bodyPr/>
                    <a:lstStyle/>
                    <a:p>
                      <a:r>
                        <a:rPr lang="en-US" sz="1800" dirty="0" smtClean="0"/>
                        <a:t>News portal</a:t>
                      </a:r>
                      <a:endParaRPr lang="ru-RU" sz="1800" dirty="0"/>
                    </a:p>
                  </a:txBody>
                  <a:tcPr marT="45732" marB="45732"/>
                </a:tc>
                <a:tc>
                  <a:txBody>
                    <a:bodyPr/>
                    <a:lstStyle/>
                    <a:p>
                      <a:r>
                        <a:rPr lang="en-US" sz="1800" dirty="0" smtClean="0"/>
                        <a:t>ZAO </a:t>
                      </a:r>
                      <a:r>
                        <a:rPr lang="en-US" sz="1800" dirty="0" err="1" smtClean="0"/>
                        <a:t>Firstnews</a:t>
                      </a:r>
                      <a:r>
                        <a:rPr lang="en-US" sz="1800" dirty="0" smtClean="0"/>
                        <a:t> </a:t>
                      </a:r>
                      <a:endParaRPr lang="ru-RU" sz="1800" dirty="0"/>
                    </a:p>
                  </a:txBody>
                  <a:tcPr marT="45732" marB="45732"/>
                </a:tc>
                <a:tc>
                  <a:txBody>
                    <a:bodyPr/>
                    <a:lstStyle/>
                    <a:p>
                      <a:r>
                        <a:rPr lang="en-US" sz="1800" dirty="0" smtClean="0"/>
                        <a:t>Local/640.000/m</a:t>
                      </a:r>
                      <a:endParaRPr lang="ru-RU" sz="1800" dirty="0"/>
                    </a:p>
                  </a:txBody>
                  <a:tcPr marT="45732" marB="45732"/>
                </a:tc>
              </a:tr>
              <a:tr h="370939">
                <a:tc>
                  <a:txBody>
                    <a:bodyPr/>
                    <a:lstStyle/>
                    <a:p>
                      <a:r>
                        <a:rPr lang="en-US" sz="1800" dirty="0" smtClean="0"/>
                        <a:t>Lenizdat.ru</a:t>
                      </a:r>
                      <a:endParaRPr lang="ru-RU" sz="1800" dirty="0"/>
                    </a:p>
                  </a:txBody>
                  <a:tcPr marT="45732" marB="45732"/>
                </a:tc>
                <a:tc>
                  <a:txBody>
                    <a:bodyPr/>
                    <a:lstStyle/>
                    <a:p>
                      <a:r>
                        <a:rPr lang="en-US" sz="1800" dirty="0" smtClean="0"/>
                        <a:t>News portal </a:t>
                      </a:r>
                      <a:endParaRPr lang="ru-RU" sz="1800" dirty="0"/>
                    </a:p>
                  </a:txBody>
                  <a:tcPr marT="45732" marB="45732"/>
                </a:tc>
                <a:tc>
                  <a:txBody>
                    <a:bodyPr/>
                    <a:lstStyle/>
                    <a:p>
                      <a:r>
                        <a:rPr lang="en-US" sz="1800" dirty="0" smtClean="0"/>
                        <a:t>Media</a:t>
                      </a:r>
                      <a:r>
                        <a:rPr lang="en-US" sz="1800" baseline="0" dirty="0" smtClean="0"/>
                        <a:t> </a:t>
                      </a:r>
                      <a:r>
                        <a:rPr lang="en-US" sz="1800" baseline="0" dirty="0" err="1" smtClean="0"/>
                        <a:t>SPb</a:t>
                      </a:r>
                      <a:r>
                        <a:rPr lang="en-US" sz="1800" baseline="0" dirty="0" smtClean="0"/>
                        <a:t> holding</a:t>
                      </a:r>
                      <a:endParaRPr lang="ru-RU" sz="1800" dirty="0"/>
                    </a:p>
                  </a:txBody>
                  <a:tcPr marT="45732" marB="45732"/>
                </a:tc>
                <a:tc>
                  <a:txBody>
                    <a:bodyPr/>
                    <a:lstStyle/>
                    <a:p>
                      <a:r>
                        <a:rPr lang="en-US" sz="1800" dirty="0" smtClean="0"/>
                        <a:t>North-W/80.000</a:t>
                      </a:r>
                      <a:endParaRPr lang="ru-RU" sz="1800" dirty="0"/>
                    </a:p>
                  </a:txBody>
                  <a:tcPr marT="45732" marB="45732"/>
                </a:tc>
              </a:tr>
              <a:tr h="370939">
                <a:tc>
                  <a:txBody>
                    <a:bodyPr/>
                    <a:lstStyle/>
                    <a:p>
                      <a:r>
                        <a:rPr lang="en-US" sz="1800" dirty="0" err="1" smtClean="0"/>
                        <a:t>Dozhdj</a:t>
                      </a:r>
                      <a:r>
                        <a:rPr lang="en-US" sz="1800" baseline="0" dirty="0" smtClean="0"/>
                        <a:t> </a:t>
                      </a:r>
                      <a:r>
                        <a:rPr lang="en-US" sz="1800" baseline="0" dirty="0" err="1" smtClean="0"/>
                        <a:t>tv</a:t>
                      </a:r>
                      <a:r>
                        <a:rPr lang="en-US" sz="1800" baseline="0" dirty="0" smtClean="0"/>
                        <a:t>/</a:t>
                      </a:r>
                      <a:r>
                        <a:rPr lang="en-US" sz="1800" dirty="0" smtClean="0"/>
                        <a:t>Rain-</a:t>
                      </a:r>
                      <a:r>
                        <a:rPr lang="en-US" sz="1800" dirty="0" err="1" smtClean="0"/>
                        <a:t>tv</a:t>
                      </a:r>
                      <a:endParaRPr lang="ru-RU" sz="1800" dirty="0"/>
                    </a:p>
                  </a:txBody>
                  <a:tcPr marT="45732" marB="45732"/>
                </a:tc>
                <a:tc>
                  <a:txBody>
                    <a:bodyPr/>
                    <a:lstStyle/>
                    <a:p>
                      <a:r>
                        <a:rPr lang="en-US" sz="1800" dirty="0" smtClean="0"/>
                        <a:t>Internet TV</a:t>
                      </a:r>
                      <a:endParaRPr lang="ru-RU" sz="1800" dirty="0"/>
                    </a:p>
                  </a:txBody>
                  <a:tcPr marT="45732" marB="45732"/>
                </a:tc>
                <a:tc>
                  <a:txBody>
                    <a:bodyPr/>
                    <a:lstStyle/>
                    <a:p>
                      <a:r>
                        <a:rPr lang="en-US" sz="1800" dirty="0" smtClean="0"/>
                        <a:t>Media holding</a:t>
                      </a:r>
                      <a:endParaRPr lang="ru-RU" sz="1800" dirty="0"/>
                    </a:p>
                  </a:txBody>
                  <a:tcPr marT="45732" marB="45732"/>
                </a:tc>
                <a:tc>
                  <a:txBody>
                    <a:bodyPr/>
                    <a:lstStyle/>
                    <a:p>
                      <a:r>
                        <a:rPr lang="en-US" sz="1800" dirty="0" smtClean="0"/>
                        <a:t>National</a:t>
                      </a:r>
                      <a:endParaRPr lang="ru-RU" sz="1800" dirty="0"/>
                    </a:p>
                  </a:txBody>
                  <a:tcPr marT="45732" marB="45732"/>
                </a:tc>
              </a:tr>
              <a:tr h="370939">
                <a:tc>
                  <a:txBody>
                    <a:bodyPr/>
                    <a:lstStyle/>
                    <a:p>
                      <a:r>
                        <a:rPr lang="en-US" sz="1800" dirty="0" smtClean="0"/>
                        <a:t>Karpovka.ru</a:t>
                      </a:r>
                      <a:endParaRPr lang="ru-RU" sz="1800" dirty="0"/>
                    </a:p>
                  </a:txBody>
                  <a:tcPr marT="45732" marB="45732"/>
                </a:tc>
                <a:tc>
                  <a:txBody>
                    <a:bodyPr/>
                    <a:lstStyle/>
                    <a:p>
                      <a:r>
                        <a:rPr lang="en-US" sz="1800" dirty="0" smtClean="0"/>
                        <a:t>Quality </a:t>
                      </a:r>
                      <a:r>
                        <a:rPr lang="en-US" sz="1800" dirty="0" err="1" smtClean="0"/>
                        <a:t>gazeta</a:t>
                      </a:r>
                      <a:endParaRPr lang="ru-RU" sz="1800" dirty="0"/>
                    </a:p>
                  </a:txBody>
                  <a:tcPr marT="45732" marB="45732"/>
                </a:tc>
                <a:tc>
                  <a:txBody>
                    <a:bodyPr/>
                    <a:lstStyle/>
                    <a:p>
                      <a:r>
                        <a:rPr lang="en-US" sz="1800" dirty="0" smtClean="0"/>
                        <a:t>Journalists</a:t>
                      </a:r>
                      <a:endParaRPr lang="ru-RU" sz="1800" dirty="0"/>
                    </a:p>
                  </a:txBody>
                  <a:tcPr marT="45732" marB="45732"/>
                </a:tc>
                <a:tc>
                  <a:txBody>
                    <a:bodyPr/>
                    <a:lstStyle/>
                    <a:p>
                      <a:r>
                        <a:rPr lang="en-US" sz="1800" dirty="0" smtClean="0"/>
                        <a:t>Local/177.000/m</a:t>
                      </a:r>
                      <a:endParaRPr lang="ru-RU" sz="1800" dirty="0"/>
                    </a:p>
                  </a:txBody>
                  <a:tcPr marT="45732" marB="45732"/>
                </a:tc>
              </a:tr>
              <a:tr h="384244">
                <a:tc>
                  <a:txBody>
                    <a:bodyPr/>
                    <a:lstStyle/>
                    <a:p>
                      <a:r>
                        <a:rPr lang="en-US" sz="1800" dirty="0" smtClean="0"/>
                        <a:t>Bumaga.ru</a:t>
                      </a:r>
                      <a:endParaRPr lang="ru-RU" sz="1800" dirty="0"/>
                    </a:p>
                  </a:txBody>
                  <a:tcPr marT="45732" marB="45732"/>
                </a:tc>
                <a:tc>
                  <a:txBody>
                    <a:bodyPr/>
                    <a:lstStyle/>
                    <a:p>
                      <a:r>
                        <a:rPr lang="en-US" sz="1800" dirty="0" smtClean="0"/>
                        <a:t>Quality</a:t>
                      </a:r>
                      <a:r>
                        <a:rPr lang="en-US" sz="1800" baseline="0" dirty="0" smtClean="0"/>
                        <a:t> </a:t>
                      </a:r>
                      <a:r>
                        <a:rPr lang="en-US" sz="1800" dirty="0" err="1" smtClean="0"/>
                        <a:t>gazeta</a:t>
                      </a:r>
                      <a:endParaRPr lang="ru-RU" sz="1800" dirty="0"/>
                    </a:p>
                  </a:txBody>
                  <a:tcPr marT="45732" marB="45732"/>
                </a:tc>
                <a:tc>
                  <a:txBody>
                    <a:bodyPr/>
                    <a:lstStyle/>
                    <a:p>
                      <a:r>
                        <a:rPr lang="en-US" sz="1800" dirty="0" smtClean="0"/>
                        <a:t>Journalists</a:t>
                      </a:r>
                      <a:endParaRPr lang="ru-RU" sz="1800" dirty="0"/>
                    </a:p>
                  </a:txBody>
                  <a:tcPr marT="45732" marB="45732"/>
                </a:tc>
                <a:tc>
                  <a:txBody>
                    <a:bodyPr/>
                    <a:lstStyle/>
                    <a:p>
                      <a:r>
                        <a:rPr lang="en-US" sz="1800" dirty="0" smtClean="0"/>
                        <a:t>Local/32.000/m</a:t>
                      </a:r>
                      <a:endParaRPr lang="ru-RU" sz="1800" dirty="0"/>
                    </a:p>
                  </a:txBody>
                  <a:tcPr marT="45732" marB="45732"/>
                </a:tc>
              </a:tr>
              <a:tr h="370939">
                <a:tc>
                  <a:txBody>
                    <a:bodyPr/>
                    <a:lstStyle/>
                    <a:p>
                      <a:r>
                        <a:rPr lang="en-US" sz="1800" dirty="0" err="1" smtClean="0"/>
                        <a:t>Peterburgski</a:t>
                      </a:r>
                      <a:r>
                        <a:rPr lang="en-US" sz="1800" dirty="0" smtClean="0"/>
                        <a:t> </a:t>
                      </a:r>
                      <a:r>
                        <a:rPr lang="en-US" sz="1800" baseline="0" dirty="0" smtClean="0"/>
                        <a:t> dairy</a:t>
                      </a:r>
                      <a:endParaRPr lang="ru-RU" sz="1800" dirty="0"/>
                    </a:p>
                  </a:txBody>
                  <a:tcPr marT="45732" marB="45732"/>
                </a:tc>
                <a:tc>
                  <a:txBody>
                    <a:bodyPr/>
                    <a:lstStyle/>
                    <a:p>
                      <a:r>
                        <a:rPr lang="en-US" sz="1800" dirty="0" smtClean="0"/>
                        <a:t>Internet daily</a:t>
                      </a:r>
                      <a:endParaRPr lang="ru-RU" sz="1800" dirty="0"/>
                    </a:p>
                  </a:txBody>
                  <a:tcPr marT="45732" marB="45732"/>
                </a:tc>
                <a:tc>
                  <a:txBody>
                    <a:bodyPr/>
                    <a:lstStyle/>
                    <a:p>
                      <a:r>
                        <a:rPr lang="en-US" sz="1800" dirty="0" smtClean="0"/>
                        <a:t>City government</a:t>
                      </a:r>
                      <a:endParaRPr lang="ru-RU" sz="1800" dirty="0"/>
                    </a:p>
                  </a:txBody>
                  <a:tcPr marT="45732" marB="45732"/>
                </a:tc>
                <a:tc>
                  <a:txBody>
                    <a:bodyPr/>
                    <a:lstStyle/>
                    <a:p>
                      <a:r>
                        <a:rPr lang="en-US" sz="1800" dirty="0" smtClean="0"/>
                        <a:t>Local/200.000/m</a:t>
                      </a:r>
                      <a:endParaRPr lang="ru-RU" sz="1800" dirty="0"/>
                    </a:p>
                  </a:txBody>
                  <a:tcPr marT="45732" marB="45732"/>
                </a:tc>
              </a:tr>
              <a:tr h="370939">
                <a:tc>
                  <a:txBody>
                    <a:bodyPr/>
                    <a:lstStyle/>
                    <a:p>
                      <a:r>
                        <a:rPr lang="en-US" sz="1800" dirty="0" smtClean="0"/>
                        <a:t>Zaks.ru</a:t>
                      </a:r>
                      <a:endParaRPr lang="ru-RU" sz="1800" dirty="0"/>
                    </a:p>
                  </a:txBody>
                  <a:tcPr marT="45732" marB="45732"/>
                </a:tc>
                <a:tc>
                  <a:txBody>
                    <a:bodyPr/>
                    <a:lstStyle/>
                    <a:p>
                      <a:r>
                        <a:rPr lang="en-US" sz="1800" dirty="0" smtClean="0"/>
                        <a:t>Political site</a:t>
                      </a:r>
                      <a:endParaRPr lang="ru-RU" sz="1800" dirty="0"/>
                    </a:p>
                  </a:txBody>
                  <a:tcPr marT="45732" marB="45732"/>
                </a:tc>
                <a:tc>
                  <a:txBody>
                    <a:bodyPr/>
                    <a:lstStyle/>
                    <a:p>
                      <a:r>
                        <a:rPr lang="en-US" sz="1800" dirty="0" err="1" smtClean="0"/>
                        <a:t>MediaSPb</a:t>
                      </a:r>
                      <a:r>
                        <a:rPr lang="en-US" sz="1800" baseline="0" dirty="0" smtClean="0"/>
                        <a:t> holding</a:t>
                      </a:r>
                      <a:endParaRPr lang="ru-RU" sz="1800" dirty="0"/>
                    </a:p>
                  </a:txBody>
                  <a:tcPr marT="45732" marB="45732"/>
                </a:tc>
                <a:tc>
                  <a:txBody>
                    <a:bodyPr/>
                    <a:lstStyle/>
                    <a:p>
                      <a:r>
                        <a:rPr lang="en-US" sz="1800" dirty="0" smtClean="0"/>
                        <a:t>North-W/85.000</a:t>
                      </a:r>
                      <a:endParaRPr lang="ru-RU" sz="1800" dirty="0"/>
                    </a:p>
                  </a:txBody>
                  <a:tcPr marT="45732" marB="45732"/>
                </a:tc>
              </a:tr>
              <a:tr h="370939">
                <a:tc>
                  <a:txBody>
                    <a:bodyPr/>
                    <a:lstStyle/>
                    <a:p>
                      <a:r>
                        <a:rPr lang="en-US" sz="1800" dirty="0" smtClean="0"/>
                        <a:t>Ok-inform</a:t>
                      </a:r>
                      <a:endParaRPr lang="ru-RU" sz="1800" dirty="0"/>
                    </a:p>
                  </a:txBody>
                  <a:tcPr marT="45732" marB="45732"/>
                </a:tc>
                <a:tc>
                  <a:txBody>
                    <a:bodyPr/>
                    <a:lstStyle/>
                    <a:p>
                      <a:r>
                        <a:rPr lang="en-US" sz="1800" dirty="0" smtClean="0"/>
                        <a:t>Quality magazine</a:t>
                      </a:r>
                      <a:endParaRPr lang="ru-RU" sz="1800" dirty="0"/>
                    </a:p>
                  </a:txBody>
                  <a:tcPr marT="45732" marB="45732"/>
                </a:tc>
                <a:tc>
                  <a:txBody>
                    <a:bodyPr/>
                    <a:lstStyle/>
                    <a:p>
                      <a:r>
                        <a:rPr lang="en-US" sz="1800" dirty="0" smtClean="0"/>
                        <a:t>Journalists</a:t>
                      </a:r>
                      <a:endParaRPr lang="ru-RU" sz="1800" dirty="0"/>
                    </a:p>
                  </a:txBody>
                  <a:tcPr marT="45732" marB="45732"/>
                </a:tc>
                <a:tc>
                  <a:txBody>
                    <a:bodyPr/>
                    <a:lstStyle/>
                    <a:p>
                      <a:r>
                        <a:rPr lang="en-US" sz="1800" dirty="0" smtClean="0"/>
                        <a:t>Local</a:t>
                      </a:r>
                      <a:endParaRPr lang="ru-RU" sz="1800" dirty="0"/>
                    </a:p>
                  </a:txBody>
                  <a:tcPr marT="45732" marB="45732"/>
                </a:tc>
              </a:tr>
              <a:tr h="370939">
                <a:tc>
                  <a:txBody>
                    <a:bodyPr/>
                    <a:lstStyle/>
                    <a:p>
                      <a:r>
                        <a:rPr lang="en-US" sz="1800" dirty="0" smtClean="0"/>
                        <a:t>Politgramota.ru</a:t>
                      </a:r>
                      <a:endParaRPr lang="ru-RU" sz="1800" dirty="0"/>
                    </a:p>
                  </a:txBody>
                  <a:tcPr marT="45732" marB="45732"/>
                </a:tc>
                <a:tc>
                  <a:txBody>
                    <a:bodyPr/>
                    <a:lstStyle/>
                    <a:p>
                      <a:r>
                        <a:rPr lang="en-US" sz="1800" dirty="0" smtClean="0"/>
                        <a:t>Political site</a:t>
                      </a:r>
                      <a:endParaRPr lang="ru-RU" sz="1800" dirty="0"/>
                    </a:p>
                  </a:txBody>
                  <a:tcPr marT="45732" marB="45732"/>
                </a:tc>
                <a:tc>
                  <a:txBody>
                    <a:bodyPr/>
                    <a:lstStyle/>
                    <a:p>
                      <a:r>
                        <a:rPr lang="en-US" sz="1800" dirty="0" smtClean="0"/>
                        <a:t>Journalists</a:t>
                      </a:r>
                      <a:endParaRPr lang="ru-RU" sz="1800" dirty="0"/>
                    </a:p>
                  </a:txBody>
                  <a:tcPr marT="45732" marB="45732"/>
                </a:tc>
                <a:tc>
                  <a:txBody>
                    <a:bodyPr/>
                    <a:lstStyle/>
                    <a:p>
                      <a:r>
                        <a:rPr lang="en-US" sz="1800" dirty="0" smtClean="0"/>
                        <a:t>Inter-region</a:t>
                      </a:r>
                      <a:endParaRPr lang="ru-RU" sz="1800" dirty="0"/>
                    </a:p>
                  </a:txBody>
                  <a:tcPr marT="45732" marB="45732"/>
                </a:tc>
              </a:tr>
              <a:tr h="370939">
                <a:tc>
                  <a:txBody>
                    <a:bodyPr/>
                    <a:lstStyle/>
                    <a:p>
                      <a:r>
                        <a:rPr lang="en-US" sz="1800" dirty="0" smtClean="0"/>
                        <a:t>V </a:t>
                      </a:r>
                      <a:r>
                        <a:rPr lang="en-US" sz="1800" dirty="0" err="1" smtClean="0"/>
                        <a:t>kurse</a:t>
                      </a:r>
                      <a:endParaRPr lang="ru-RU" sz="1800" dirty="0"/>
                    </a:p>
                  </a:txBody>
                  <a:tcPr marT="45732" marB="45732"/>
                </a:tc>
                <a:tc>
                  <a:txBody>
                    <a:bodyPr/>
                    <a:lstStyle/>
                    <a:p>
                      <a:r>
                        <a:rPr lang="en-US" sz="1800" dirty="0" smtClean="0"/>
                        <a:t>Show Magazine </a:t>
                      </a:r>
                      <a:endParaRPr lang="ru-RU" sz="1800" dirty="0"/>
                    </a:p>
                  </a:txBody>
                  <a:tcPr marT="45732" marB="45732"/>
                </a:tc>
                <a:tc>
                  <a:txBody>
                    <a:bodyPr/>
                    <a:lstStyle/>
                    <a:p>
                      <a:r>
                        <a:rPr lang="en-US" sz="1800" dirty="0" smtClean="0"/>
                        <a:t>Journalists</a:t>
                      </a:r>
                      <a:endParaRPr lang="ru-RU" sz="1800" dirty="0"/>
                    </a:p>
                  </a:txBody>
                  <a:tcPr marT="45732" marB="45732"/>
                </a:tc>
                <a:tc>
                  <a:txBody>
                    <a:bodyPr/>
                    <a:lstStyle/>
                    <a:p>
                      <a:r>
                        <a:rPr lang="en-US" sz="1800" dirty="0" smtClean="0"/>
                        <a:t>Nat./218.000 </a:t>
                      </a:r>
                      <a:r>
                        <a:rPr lang="en-US" sz="1800" dirty="0" err="1" smtClean="0"/>
                        <a:t>subc</a:t>
                      </a:r>
                      <a:endParaRPr lang="ru-RU" sz="1800" dirty="0"/>
                    </a:p>
                  </a:txBody>
                  <a:tcPr marT="45732" marB="45732"/>
                </a:tc>
              </a:tr>
            </a:tbl>
          </a:graphicData>
        </a:graphic>
      </p:graphicFrame>
      <p:sp>
        <p:nvSpPr>
          <p:cNvPr id="4" name="Slide Number Placeholder 3"/>
          <p:cNvSpPr>
            <a:spLocks noGrp="1"/>
          </p:cNvSpPr>
          <p:nvPr>
            <p:ph type="sldNum" sz="quarter" idx="12"/>
          </p:nvPr>
        </p:nvSpPr>
        <p:spPr/>
        <p:txBody>
          <a:bodyPr/>
          <a:lstStyle/>
          <a:p>
            <a:pPr>
              <a:defRPr/>
            </a:pPr>
            <a:fld id="{A80375AF-4852-45F7-BE64-D9D348A196B6}" type="slidenum">
              <a:rPr lang="ru-RU" smtClean="0"/>
              <a:pPr>
                <a:defRPr/>
              </a:pPr>
              <a:t>10</a:t>
            </a:fld>
            <a:endParaRPr lang="ru-R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704850"/>
            <a:ext cx="8229600" cy="995958"/>
          </a:xfrm>
        </p:spPr>
        <p:txBody>
          <a:bodyPr/>
          <a:lstStyle/>
          <a:p>
            <a:pPr algn="ctr"/>
            <a:r>
              <a:rPr lang="en-US" sz="4400" dirty="0" smtClean="0"/>
              <a:t>Journalists in online media </a:t>
            </a:r>
            <a:endParaRPr lang="ru-RU" sz="4400" dirty="0" smtClean="0"/>
          </a:p>
        </p:txBody>
      </p:sp>
      <p:sp>
        <p:nvSpPr>
          <p:cNvPr id="21507" name="Content Placeholder 2"/>
          <p:cNvSpPr>
            <a:spLocks noGrp="1"/>
          </p:cNvSpPr>
          <p:nvPr>
            <p:ph idx="1"/>
          </p:nvPr>
        </p:nvSpPr>
        <p:spPr/>
        <p:txBody>
          <a:bodyPr/>
          <a:lstStyle/>
          <a:p>
            <a:r>
              <a:rPr lang="en-US" dirty="0" smtClean="0"/>
              <a:t>Sample: 23 journalists and editors in 12 online media</a:t>
            </a:r>
          </a:p>
          <a:p>
            <a:r>
              <a:rPr lang="en-US" dirty="0" smtClean="0"/>
              <a:t>Age:  20 under 31,   3 above 31</a:t>
            </a:r>
          </a:p>
          <a:p>
            <a:r>
              <a:rPr lang="en-US" dirty="0" smtClean="0"/>
              <a:t>Gender: 13  male, 10 female </a:t>
            </a:r>
          </a:p>
          <a:p>
            <a:r>
              <a:rPr lang="en-US" dirty="0" smtClean="0"/>
              <a:t>Education: 22 with university diploma, 1 unfinished</a:t>
            </a:r>
          </a:p>
          <a:p>
            <a:r>
              <a:rPr lang="en-US" dirty="0" smtClean="0"/>
              <a:t>Employment: 22 permanent, 1 contracted </a:t>
            </a:r>
          </a:p>
          <a:p>
            <a:r>
              <a:rPr lang="en-US" dirty="0" smtClean="0"/>
              <a:t>Income: between 20.000-130.000 Rub (500-3.250Eur)  </a:t>
            </a:r>
          </a:p>
          <a:p>
            <a:r>
              <a:rPr lang="en-US" dirty="0" smtClean="0"/>
              <a:t>Second job: 2/3 </a:t>
            </a:r>
          </a:p>
          <a:p>
            <a:r>
              <a:rPr lang="en-US" dirty="0" smtClean="0"/>
              <a:t>Membership in Union of Journalists: only 3  </a:t>
            </a:r>
          </a:p>
          <a:p>
            <a:r>
              <a:rPr lang="en-US" dirty="0" smtClean="0"/>
              <a:t>Party/NGO belonging: only 1 NGO  </a:t>
            </a:r>
            <a:endParaRPr lang="ru-RU" dirty="0" smtClean="0"/>
          </a:p>
        </p:txBody>
      </p:sp>
      <p:sp>
        <p:nvSpPr>
          <p:cNvPr id="4" name="Slide Number Placeholder 3"/>
          <p:cNvSpPr>
            <a:spLocks noGrp="1"/>
          </p:cNvSpPr>
          <p:nvPr>
            <p:ph type="sldNum" sz="quarter" idx="12"/>
          </p:nvPr>
        </p:nvSpPr>
        <p:spPr/>
        <p:txBody>
          <a:bodyPr/>
          <a:lstStyle/>
          <a:p>
            <a:pPr>
              <a:defRPr/>
            </a:pPr>
            <a:fld id="{D16B1E06-8BE3-45F4-8F51-1286F3EE937E}" type="slidenum">
              <a:rPr lang="ru-RU" smtClean="0"/>
              <a:pPr>
                <a:defRPr/>
              </a:pPr>
              <a:t>11</a:t>
            </a:fld>
            <a:endParaRPr lang="ru-RU"/>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algn="ctr"/>
            <a:r>
              <a:rPr lang="en-US" sz="4400" dirty="0" smtClean="0"/>
              <a:t>Online journalists  </a:t>
            </a:r>
            <a:endParaRPr lang="ru-RU" sz="4400" dirty="0" smtClean="0"/>
          </a:p>
        </p:txBody>
      </p:sp>
      <p:sp>
        <p:nvSpPr>
          <p:cNvPr id="22531" name="Content Placeholder 2"/>
          <p:cNvSpPr>
            <a:spLocks noGrp="1"/>
          </p:cNvSpPr>
          <p:nvPr>
            <p:ph idx="1"/>
          </p:nvPr>
        </p:nvSpPr>
        <p:spPr>
          <a:xfrm>
            <a:off x="457200" y="2204864"/>
            <a:ext cx="8229600" cy="4119736"/>
          </a:xfrm>
        </p:spPr>
        <p:txBody>
          <a:bodyPr/>
          <a:lstStyle/>
          <a:p>
            <a:r>
              <a:rPr lang="en-US" sz="2800" dirty="0" smtClean="0"/>
              <a:t>From middle class: architects, engineers, teachers, academics, journalists, servicemen, programmer, accountants   </a:t>
            </a:r>
          </a:p>
          <a:p>
            <a:r>
              <a:rPr lang="en-US" sz="2800" dirty="0" smtClean="0"/>
              <a:t>Professional experience in conventional media </a:t>
            </a:r>
          </a:p>
          <a:p>
            <a:r>
              <a:rPr lang="en-US" sz="2800" dirty="0" smtClean="0"/>
              <a:t> Strong wish to work independently resulted to move from conventional media to online</a:t>
            </a:r>
          </a:p>
          <a:p>
            <a:pPr marL="0" indent="0">
              <a:buNone/>
            </a:pPr>
            <a:endParaRPr lang="ru-RU" dirty="0" smtClean="0"/>
          </a:p>
        </p:txBody>
      </p:sp>
      <p:sp>
        <p:nvSpPr>
          <p:cNvPr id="4" name="Slide Number Placeholder 3"/>
          <p:cNvSpPr>
            <a:spLocks noGrp="1"/>
          </p:cNvSpPr>
          <p:nvPr>
            <p:ph type="sldNum" sz="quarter" idx="12"/>
          </p:nvPr>
        </p:nvSpPr>
        <p:spPr/>
        <p:txBody>
          <a:bodyPr/>
          <a:lstStyle/>
          <a:p>
            <a:pPr>
              <a:defRPr/>
            </a:pPr>
            <a:fld id="{FC4EDADB-2FCB-449A-BC2D-C6B7751CEC6E}" type="slidenum">
              <a:rPr lang="ru-RU" smtClean="0"/>
              <a:pPr>
                <a:defRPr/>
              </a:pPr>
              <a:t>12</a:t>
            </a:fld>
            <a:endParaRPr lang="ru-RU"/>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704850"/>
            <a:ext cx="8229600" cy="851942"/>
          </a:xfrm>
        </p:spPr>
        <p:txBody>
          <a:bodyPr/>
          <a:lstStyle/>
          <a:p>
            <a:pPr algn="ctr"/>
            <a:r>
              <a:rPr lang="en-US" sz="4400" dirty="0" smtClean="0"/>
              <a:t>Self-portrait: Online journalists  </a:t>
            </a:r>
            <a:endParaRPr lang="ru-RU" sz="4400" dirty="0" smtClean="0"/>
          </a:p>
        </p:txBody>
      </p:sp>
      <p:sp>
        <p:nvSpPr>
          <p:cNvPr id="24579" name="Content Placeholder 2"/>
          <p:cNvSpPr>
            <a:spLocks noGrp="1"/>
          </p:cNvSpPr>
          <p:nvPr>
            <p:ph idx="1"/>
          </p:nvPr>
        </p:nvSpPr>
        <p:spPr/>
        <p:txBody>
          <a:bodyPr/>
          <a:lstStyle/>
          <a:p>
            <a:r>
              <a:rPr lang="en-US" sz="3200" dirty="0" smtClean="0"/>
              <a:t>Q: </a:t>
            </a:r>
            <a:r>
              <a:rPr lang="en-US" sz="3200" i="1" dirty="0" smtClean="0"/>
              <a:t>What is difference between you, journalists online, and those in old media?</a:t>
            </a:r>
          </a:p>
          <a:p>
            <a:r>
              <a:rPr lang="en-US" sz="3200" dirty="0" smtClean="0"/>
              <a:t>Young people: under 30 </a:t>
            </a:r>
          </a:p>
          <a:p>
            <a:r>
              <a:rPr lang="en-US" sz="3200" dirty="0" smtClean="0"/>
              <a:t>Speed of perception, reaction, work: We are faster </a:t>
            </a:r>
          </a:p>
          <a:p>
            <a:r>
              <a:rPr lang="en-US" sz="3200" dirty="0" smtClean="0"/>
              <a:t>Internet media like news agency</a:t>
            </a:r>
          </a:p>
          <a:p>
            <a:r>
              <a:rPr lang="en-US" sz="3200" dirty="0" smtClean="0"/>
              <a:t>Long working hours, it is available 24/7 </a:t>
            </a:r>
          </a:p>
          <a:p>
            <a:r>
              <a:rPr lang="en-US" sz="3200" dirty="0" smtClean="0"/>
              <a:t>No border between work and private life</a:t>
            </a:r>
          </a:p>
          <a:p>
            <a:endParaRPr lang="en-US" sz="2800" dirty="0" smtClean="0"/>
          </a:p>
          <a:p>
            <a:endParaRPr lang="ru-RU" sz="2800" dirty="0" smtClean="0"/>
          </a:p>
          <a:p>
            <a:endParaRPr lang="en-US" dirty="0" smtClean="0"/>
          </a:p>
          <a:p>
            <a:endParaRPr lang="ru-RU" dirty="0" smtClean="0"/>
          </a:p>
          <a:p>
            <a:endParaRPr lang="ru-RU" dirty="0" smtClean="0"/>
          </a:p>
        </p:txBody>
      </p:sp>
      <p:sp>
        <p:nvSpPr>
          <p:cNvPr id="4" name="Slide Number Placeholder 3"/>
          <p:cNvSpPr>
            <a:spLocks noGrp="1"/>
          </p:cNvSpPr>
          <p:nvPr>
            <p:ph type="sldNum" sz="quarter" idx="12"/>
          </p:nvPr>
        </p:nvSpPr>
        <p:spPr/>
        <p:txBody>
          <a:bodyPr/>
          <a:lstStyle/>
          <a:p>
            <a:pPr>
              <a:defRPr/>
            </a:pPr>
            <a:fld id="{91B2D6DA-FA2E-4A04-8BD5-1CC1EA1B15DE}" type="slidenum">
              <a:rPr lang="ru-RU" smtClean="0"/>
              <a:pPr>
                <a:defRPr/>
              </a:pPr>
              <a:t>13</a:t>
            </a:fld>
            <a:endParaRPr lang="ru-RU"/>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704850"/>
            <a:ext cx="8229600" cy="995958"/>
          </a:xfrm>
        </p:spPr>
        <p:txBody>
          <a:bodyPr/>
          <a:lstStyle/>
          <a:p>
            <a:pPr algn="ctr"/>
            <a:r>
              <a:rPr lang="en-US" sz="4400" dirty="0" smtClean="0"/>
              <a:t>Self-portrait: Online journalists </a:t>
            </a:r>
            <a:endParaRPr lang="ru-RU" sz="4400" dirty="0" smtClean="0"/>
          </a:p>
        </p:txBody>
      </p:sp>
      <p:sp>
        <p:nvSpPr>
          <p:cNvPr id="25603" name="Content Placeholder 2"/>
          <p:cNvSpPr>
            <a:spLocks noGrp="1"/>
          </p:cNvSpPr>
          <p:nvPr>
            <p:ph idx="1"/>
          </p:nvPr>
        </p:nvSpPr>
        <p:spPr>
          <a:xfrm>
            <a:off x="457200" y="1935163"/>
            <a:ext cx="8229600" cy="4734197"/>
          </a:xfrm>
        </p:spPr>
        <p:txBody>
          <a:bodyPr/>
          <a:lstStyle/>
          <a:p>
            <a:r>
              <a:rPr lang="en-US" sz="2800" i="1" dirty="0" smtClean="0"/>
              <a:t>Multi-platform</a:t>
            </a:r>
            <a:r>
              <a:rPr lang="en-US" sz="2800" dirty="0" smtClean="0"/>
              <a:t>: </a:t>
            </a:r>
          </a:p>
          <a:p>
            <a:r>
              <a:rPr lang="en-US" sz="2800" dirty="0"/>
              <a:t>O</a:t>
            </a:r>
            <a:r>
              <a:rPr lang="en-US" sz="2800" dirty="0" smtClean="0"/>
              <a:t>nline media often combines TV, newspaper and news agency. It works against a journalist: lost depth, quality, no idea, often bloopers</a:t>
            </a:r>
            <a:endParaRPr lang="ru-RU" sz="2800" dirty="0" smtClean="0"/>
          </a:p>
          <a:p>
            <a:r>
              <a:rPr lang="en-US" sz="2800" i="1" dirty="0" smtClean="0"/>
              <a:t>Multi-functionality</a:t>
            </a:r>
            <a:r>
              <a:rPr lang="en-US" sz="2800" dirty="0" smtClean="0"/>
              <a:t>:</a:t>
            </a:r>
          </a:p>
          <a:p>
            <a:r>
              <a:rPr lang="en-US" sz="2800" dirty="0" smtClean="0"/>
              <a:t>Managing editor of online daily + working with social networks: their content and communication with subscribers + anchorperson + news editor of online radio. “No matter how many tasks you do, it is important, how do you do it” (from interview)</a:t>
            </a:r>
          </a:p>
          <a:p>
            <a:endParaRPr lang="en-US" dirty="0" smtClean="0"/>
          </a:p>
          <a:p>
            <a:endParaRPr lang="ru-RU" dirty="0" smtClean="0"/>
          </a:p>
          <a:p>
            <a:endParaRPr lang="en-US" dirty="0" smtClean="0"/>
          </a:p>
        </p:txBody>
      </p:sp>
      <p:sp>
        <p:nvSpPr>
          <p:cNvPr id="4" name="Slide Number Placeholder 3"/>
          <p:cNvSpPr>
            <a:spLocks noGrp="1"/>
          </p:cNvSpPr>
          <p:nvPr>
            <p:ph type="sldNum" sz="quarter" idx="12"/>
          </p:nvPr>
        </p:nvSpPr>
        <p:spPr/>
        <p:txBody>
          <a:bodyPr/>
          <a:lstStyle/>
          <a:p>
            <a:pPr>
              <a:defRPr/>
            </a:pPr>
            <a:fld id="{7E0C144F-6515-423C-BDDE-4EC3ACAA4C94}" type="slidenum">
              <a:rPr lang="ru-RU" smtClean="0"/>
              <a:pPr>
                <a:defRPr/>
              </a:pPr>
              <a:t>14</a:t>
            </a:fld>
            <a:endParaRPr lang="ru-RU"/>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67544" y="620688"/>
            <a:ext cx="8229600" cy="792088"/>
          </a:xfrm>
        </p:spPr>
        <p:txBody>
          <a:bodyPr/>
          <a:lstStyle/>
          <a:p>
            <a:pPr algn="ctr"/>
            <a:r>
              <a:rPr lang="en-US" sz="4400" dirty="0" smtClean="0"/>
              <a:t>Protests in St Petersburg</a:t>
            </a:r>
            <a:endParaRPr lang="ru-RU" sz="4400" dirty="0" smtClean="0"/>
          </a:p>
        </p:txBody>
      </p:sp>
      <p:sp>
        <p:nvSpPr>
          <p:cNvPr id="26627" name="Content Placeholder 2"/>
          <p:cNvSpPr>
            <a:spLocks noGrp="1"/>
          </p:cNvSpPr>
          <p:nvPr>
            <p:ph idx="1"/>
          </p:nvPr>
        </p:nvSpPr>
        <p:spPr>
          <a:xfrm>
            <a:off x="179512" y="1700808"/>
            <a:ext cx="8964488" cy="4752527"/>
          </a:xfrm>
        </p:spPr>
        <p:txBody>
          <a:bodyPr/>
          <a:lstStyle/>
          <a:p>
            <a:r>
              <a:rPr lang="en-US" sz="2800" dirty="0" smtClean="0"/>
              <a:t>2008 – first protest, detention of journalist, Union stood up for him, special lifejackets for journalists </a:t>
            </a:r>
          </a:p>
          <a:p>
            <a:r>
              <a:rPr lang="en-US" sz="2800" dirty="0" smtClean="0"/>
              <a:t>2011 December: first day – 100 people arrested, second day – 100, third day – 100, then people less and less, until 15 December protest ended   </a:t>
            </a:r>
          </a:p>
          <a:p>
            <a:r>
              <a:rPr lang="en-US" sz="2800" dirty="0" smtClean="0"/>
              <a:t>31 day, every month – rally </a:t>
            </a:r>
            <a:r>
              <a:rPr lang="en-US" sz="2800" i="1" dirty="0" err="1" smtClean="0"/>
              <a:t>Gostinnyi</a:t>
            </a:r>
            <a:r>
              <a:rPr lang="en-US" sz="2800" i="1" dirty="0" smtClean="0"/>
              <a:t> </a:t>
            </a:r>
            <a:r>
              <a:rPr lang="en-US" sz="2800" i="1" dirty="0" err="1" smtClean="0"/>
              <a:t>Dvor</a:t>
            </a:r>
            <a:r>
              <a:rPr lang="en-US" sz="2800" i="1" dirty="0" smtClean="0"/>
              <a:t> </a:t>
            </a:r>
          </a:p>
          <a:p>
            <a:r>
              <a:rPr lang="en-US" sz="2800" dirty="0" smtClean="0"/>
              <a:t>Big potential for protests. Large critical masses of dissatisfaction accumulated. People skeptical to everything </a:t>
            </a:r>
          </a:p>
          <a:p>
            <a:r>
              <a:rPr lang="en-US" sz="2800" dirty="0" smtClean="0"/>
              <a:t>Social lifts do not work </a:t>
            </a:r>
          </a:p>
          <a:p>
            <a:pPr>
              <a:buNone/>
            </a:pPr>
            <a:endParaRPr lang="en-US" dirty="0" smtClean="0"/>
          </a:p>
          <a:p>
            <a:endParaRPr lang="en-US" dirty="0" smtClean="0"/>
          </a:p>
          <a:p>
            <a:endParaRPr lang="ru-RU" i="1" dirty="0" smtClean="0"/>
          </a:p>
        </p:txBody>
      </p:sp>
      <p:sp>
        <p:nvSpPr>
          <p:cNvPr id="4" name="Slide Number Placeholder 3"/>
          <p:cNvSpPr>
            <a:spLocks noGrp="1"/>
          </p:cNvSpPr>
          <p:nvPr>
            <p:ph type="sldNum" sz="quarter" idx="12"/>
          </p:nvPr>
        </p:nvSpPr>
        <p:spPr/>
        <p:txBody>
          <a:bodyPr/>
          <a:lstStyle/>
          <a:p>
            <a:pPr>
              <a:defRPr/>
            </a:pPr>
            <a:fld id="{6B901E03-1D57-4476-90BE-4A61058449E6}" type="slidenum">
              <a:rPr lang="ru-RU" smtClean="0"/>
              <a:pPr>
                <a:defRPr/>
              </a:pPr>
              <a:t>15</a:t>
            </a:fld>
            <a:endParaRPr lang="ru-RU"/>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704850"/>
            <a:ext cx="8229600" cy="851942"/>
          </a:xfrm>
        </p:spPr>
        <p:txBody>
          <a:bodyPr/>
          <a:lstStyle/>
          <a:p>
            <a:pPr algn="ctr"/>
            <a:r>
              <a:rPr lang="en-US" sz="4400" dirty="0" smtClean="0"/>
              <a:t>From picketers into journalists</a:t>
            </a:r>
            <a:endParaRPr lang="ru-RU" sz="4400" dirty="0" smtClean="0"/>
          </a:p>
        </p:txBody>
      </p:sp>
      <p:sp>
        <p:nvSpPr>
          <p:cNvPr id="28675" name="Content Placeholder 2"/>
          <p:cNvSpPr>
            <a:spLocks noGrp="1"/>
          </p:cNvSpPr>
          <p:nvPr>
            <p:ph idx="1"/>
          </p:nvPr>
        </p:nvSpPr>
        <p:spPr/>
        <p:txBody>
          <a:bodyPr/>
          <a:lstStyle/>
          <a:p>
            <a:r>
              <a:rPr lang="en-US" smtClean="0"/>
              <a:t>“Journalism had a surge of popularity in 2011 on the wave of the protests in the city. Humanists after the rallies decided that it was necessary to somehow help society. One of ways was seen to become journalists. Street people flowed the profession. Some failed, but some had stayed in journalism. Some began to work as journalists on the protests by picturing and sending photos to the media. They believe that their reports in the media are necessary, this is seen as engaging with society. </a:t>
            </a:r>
            <a:r>
              <a:rPr lang="ru-RU" smtClean="0"/>
              <a:t>Th</a:t>
            </a:r>
            <a:r>
              <a:rPr lang="en-US" smtClean="0"/>
              <a:t>ey</a:t>
            </a:r>
            <a:r>
              <a:rPr lang="ru-RU" smtClean="0"/>
              <a:t> </a:t>
            </a:r>
            <a:r>
              <a:rPr lang="en-US" smtClean="0"/>
              <a:t>are </a:t>
            </a:r>
            <a:r>
              <a:rPr lang="ru-RU" smtClean="0"/>
              <a:t>very young</a:t>
            </a:r>
            <a:r>
              <a:rPr lang="en-US" smtClean="0"/>
              <a:t>,</a:t>
            </a:r>
            <a:r>
              <a:rPr lang="ru-RU" smtClean="0"/>
              <a:t> 18-19 years, students</a:t>
            </a:r>
            <a:r>
              <a:rPr lang="en-US" smtClean="0"/>
              <a:t>” (from interview)</a:t>
            </a:r>
            <a:endParaRPr lang="ru-RU" smtClean="0"/>
          </a:p>
          <a:p>
            <a:endParaRPr lang="ru-RU" smtClean="0"/>
          </a:p>
        </p:txBody>
      </p:sp>
      <p:sp>
        <p:nvSpPr>
          <p:cNvPr id="4" name="Slide Number Placeholder 3"/>
          <p:cNvSpPr>
            <a:spLocks noGrp="1"/>
          </p:cNvSpPr>
          <p:nvPr>
            <p:ph type="sldNum" sz="quarter" idx="12"/>
          </p:nvPr>
        </p:nvSpPr>
        <p:spPr/>
        <p:txBody>
          <a:bodyPr/>
          <a:lstStyle/>
          <a:p>
            <a:pPr>
              <a:defRPr/>
            </a:pPr>
            <a:fld id="{3DA159B3-C949-46C6-B9FF-CEEDB70C8599}" type="slidenum">
              <a:rPr lang="ru-RU" smtClean="0"/>
              <a:pPr>
                <a:defRPr/>
              </a:pPr>
              <a:t>16</a:t>
            </a:fld>
            <a:endParaRPr lang="ru-RU"/>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704850"/>
            <a:ext cx="8229600" cy="851942"/>
          </a:xfrm>
        </p:spPr>
        <p:txBody>
          <a:bodyPr/>
          <a:lstStyle/>
          <a:p>
            <a:pPr algn="ctr"/>
            <a:r>
              <a:rPr lang="en-US" sz="4400" dirty="0" smtClean="0"/>
              <a:t>Journalists and protests</a:t>
            </a:r>
            <a:endParaRPr lang="ru-RU" sz="4400" dirty="0" smtClean="0"/>
          </a:p>
        </p:txBody>
      </p:sp>
      <p:sp>
        <p:nvSpPr>
          <p:cNvPr id="25603" name="Content Placeholder 2"/>
          <p:cNvSpPr>
            <a:spLocks noGrp="1"/>
          </p:cNvSpPr>
          <p:nvPr>
            <p:ph idx="1"/>
          </p:nvPr>
        </p:nvSpPr>
        <p:spPr/>
        <p:txBody>
          <a:bodyPr/>
          <a:lstStyle/>
          <a:p>
            <a:pPr>
              <a:defRPr/>
            </a:pPr>
            <a:r>
              <a:rPr lang="en-US" sz="2800" dirty="0" smtClean="0"/>
              <a:t>Regular coverage of protests (differed from official)</a:t>
            </a:r>
          </a:p>
          <a:p>
            <a:pPr>
              <a:defRPr/>
            </a:pPr>
            <a:r>
              <a:rPr lang="en-US" sz="2800" dirty="0" smtClean="0"/>
              <a:t>Protest is emotional expression of opinion</a:t>
            </a:r>
          </a:p>
          <a:p>
            <a:pPr>
              <a:defRPr/>
            </a:pPr>
            <a:r>
              <a:rPr lang="en-US" sz="2800" dirty="0" smtClean="0"/>
              <a:t>Following blogosphere: Dissatisfaction growing up </a:t>
            </a:r>
          </a:p>
          <a:p>
            <a:pPr>
              <a:defRPr/>
            </a:pPr>
            <a:r>
              <a:rPr lang="en-US" sz="2800" dirty="0" smtClean="0"/>
              <a:t>Tiredness: “No protests in weekend”, journalists are more than picketers</a:t>
            </a:r>
          </a:p>
          <a:p>
            <a:pPr>
              <a:defRPr/>
            </a:pPr>
            <a:r>
              <a:rPr lang="en-US" sz="2800" dirty="0" smtClean="0"/>
              <a:t>Opposition separated, no leader, no program</a:t>
            </a:r>
          </a:p>
          <a:p>
            <a:pPr>
              <a:defRPr/>
            </a:pPr>
            <a:r>
              <a:rPr lang="en-US" sz="2800" dirty="0" smtClean="0"/>
              <a:t>Weak faith in effectiveness of protests: Street protests led to nothing</a:t>
            </a:r>
            <a:endParaRPr lang="ru-RU" sz="2800" dirty="0" smtClean="0"/>
          </a:p>
          <a:p>
            <a:pPr marL="0" indent="0">
              <a:buFont typeface="Wingdings 2" pitchFamily="18" charset="2"/>
              <a:buNone/>
              <a:defRPr/>
            </a:pPr>
            <a:endParaRPr lang="en-US" sz="2800" dirty="0" smtClean="0"/>
          </a:p>
          <a:p>
            <a:pPr>
              <a:defRPr/>
            </a:pPr>
            <a:endParaRPr lang="ru-RU" dirty="0" smtClean="0"/>
          </a:p>
        </p:txBody>
      </p:sp>
      <p:sp>
        <p:nvSpPr>
          <p:cNvPr id="4" name="Slide Number Placeholder 3"/>
          <p:cNvSpPr>
            <a:spLocks noGrp="1"/>
          </p:cNvSpPr>
          <p:nvPr>
            <p:ph type="sldNum" sz="quarter" idx="12"/>
          </p:nvPr>
        </p:nvSpPr>
        <p:spPr/>
        <p:txBody>
          <a:bodyPr/>
          <a:lstStyle/>
          <a:p>
            <a:pPr>
              <a:defRPr/>
            </a:pPr>
            <a:fld id="{D86900C5-0405-4E1F-8BAA-2F3D2157795B}" type="slidenum">
              <a:rPr lang="ru-RU" smtClean="0"/>
              <a:pPr>
                <a:defRPr/>
              </a:pPr>
              <a:t>17</a:t>
            </a:fld>
            <a:endParaRPr lang="ru-RU"/>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704850"/>
            <a:ext cx="8229600" cy="923950"/>
          </a:xfrm>
        </p:spPr>
        <p:txBody>
          <a:bodyPr/>
          <a:lstStyle/>
          <a:p>
            <a:pPr algn="ctr"/>
            <a:r>
              <a:rPr lang="en-US" sz="4400" dirty="0" smtClean="0"/>
              <a:t>Journalists and protests</a:t>
            </a:r>
            <a:endParaRPr lang="ru-RU" sz="4400" dirty="0" smtClean="0"/>
          </a:p>
        </p:txBody>
      </p:sp>
      <p:sp>
        <p:nvSpPr>
          <p:cNvPr id="27651" name="Content Placeholder 2"/>
          <p:cNvSpPr>
            <a:spLocks noGrp="1"/>
          </p:cNvSpPr>
          <p:nvPr>
            <p:ph idx="1"/>
          </p:nvPr>
        </p:nvSpPr>
        <p:spPr/>
        <p:txBody>
          <a:bodyPr/>
          <a:lstStyle/>
          <a:p>
            <a:pPr>
              <a:defRPr/>
            </a:pPr>
            <a:r>
              <a:rPr lang="en-US" sz="2800" dirty="0" smtClean="0"/>
              <a:t>Protests provoked interest in politics: </a:t>
            </a:r>
          </a:p>
          <a:p>
            <a:pPr>
              <a:defRPr/>
            </a:pPr>
            <a:r>
              <a:rPr lang="en-US" sz="2800" dirty="0" smtClean="0"/>
              <a:t>“From the student newspaper we developed into a youth online newspaper, which represents the views  of 20-year-old generation, who were born in 1990, 1991 and 1989 respectively” (from interview)</a:t>
            </a:r>
          </a:p>
          <a:p>
            <a:pPr>
              <a:defRPr/>
            </a:pPr>
            <a:r>
              <a:rPr lang="en-US" sz="2800" dirty="0" smtClean="0"/>
              <a:t>December 2011 like student’s revolution, age: 20-22 </a:t>
            </a:r>
          </a:p>
          <a:p>
            <a:pPr>
              <a:defRPr/>
            </a:pPr>
            <a:r>
              <a:rPr lang="en-US" sz="2800" dirty="0" smtClean="0"/>
              <a:t>Some kept a distance to protests not identifying themselves with picketers, performing in the status of a detached reporter, some were involved </a:t>
            </a:r>
          </a:p>
          <a:p>
            <a:pPr>
              <a:defRPr/>
            </a:pPr>
            <a:endParaRPr lang="en-US" sz="2800" dirty="0" smtClean="0"/>
          </a:p>
          <a:p>
            <a:pPr>
              <a:defRPr/>
            </a:pPr>
            <a:endParaRPr lang="en-US" dirty="0" smtClean="0"/>
          </a:p>
          <a:p>
            <a:pPr>
              <a:defRPr/>
            </a:pPr>
            <a:endParaRPr lang="ru-RU" dirty="0" smtClean="0"/>
          </a:p>
          <a:p>
            <a:pPr marL="0" indent="0">
              <a:buFont typeface="Wingdings 2" pitchFamily="18" charset="2"/>
              <a:buNone/>
              <a:defRPr/>
            </a:pPr>
            <a:r>
              <a:rPr lang="en-US" dirty="0" smtClean="0"/>
              <a:t> </a:t>
            </a:r>
            <a:endParaRPr lang="ru-RU" dirty="0" smtClean="0"/>
          </a:p>
        </p:txBody>
      </p:sp>
      <p:sp>
        <p:nvSpPr>
          <p:cNvPr id="4" name="Slide Number Placeholder 3"/>
          <p:cNvSpPr>
            <a:spLocks noGrp="1"/>
          </p:cNvSpPr>
          <p:nvPr>
            <p:ph type="sldNum" sz="quarter" idx="12"/>
          </p:nvPr>
        </p:nvSpPr>
        <p:spPr/>
        <p:txBody>
          <a:bodyPr/>
          <a:lstStyle/>
          <a:p>
            <a:pPr>
              <a:defRPr/>
            </a:pPr>
            <a:fld id="{DB9E4CBE-ECA0-4D3C-8F06-88CC13537DEE}" type="slidenum">
              <a:rPr lang="ru-RU" smtClean="0"/>
              <a:pPr>
                <a:defRPr/>
              </a:pPr>
              <a:t>18</a:t>
            </a:fld>
            <a:endParaRPr lang="ru-RU"/>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707926"/>
          </a:xfrm>
        </p:spPr>
        <p:txBody>
          <a:bodyPr/>
          <a:lstStyle/>
          <a:p>
            <a:pPr algn="ctr"/>
            <a:r>
              <a:rPr lang="en-US" sz="4400" dirty="0" smtClean="0"/>
              <a:t>Journalists and protests</a:t>
            </a:r>
            <a:endParaRPr lang="ru-RU" sz="4400" dirty="0"/>
          </a:p>
        </p:txBody>
      </p:sp>
      <p:sp>
        <p:nvSpPr>
          <p:cNvPr id="3" name="Content Placeholder 2"/>
          <p:cNvSpPr>
            <a:spLocks noGrp="1"/>
          </p:cNvSpPr>
          <p:nvPr>
            <p:ph idx="1"/>
          </p:nvPr>
        </p:nvSpPr>
        <p:spPr>
          <a:xfrm>
            <a:off x="107504" y="1484785"/>
            <a:ext cx="9036496" cy="4839816"/>
          </a:xfrm>
        </p:spPr>
        <p:txBody>
          <a:bodyPr/>
          <a:lstStyle/>
          <a:p>
            <a:r>
              <a:rPr lang="en-US" sz="2800" dirty="0" smtClean="0"/>
              <a:t>Journalists distinguish political protests (unfair elections) and city rallies (local </a:t>
            </a:r>
            <a:r>
              <a:rPr lang="en-US" sz="2800" dirty="0" smtClean="0"/>
              <a:t>questions </a:t>
            </a:r>
            <a:r>
              <a:rPr lang="en-US" sz="2800" dirty="0" smtClean="0"/>
              <a:t>of city life, city building, public health, etc.) </a:t>
            </a:r>
          </a:p>
          <a:p>
            <a:r>
              <a:rPr lang="en-US" sz="2800" dirty="0" smtClean="0"/>
              <a:t>Some participate in city rallies to make the city better  </a:t>
            </a:r>
          </a:p>
          <a:p>
            <a:r>
              <a:rPr lang="en-US" sz="2800" dirty="0" smtClean="0"/>
              <a:t>Journalists positively estimate people’s awakening, participation in protests and rallies, but their valuation of opposition and its leaders is not high. “People do not trust opposition” (from interview)</a:t>
            </a:r>
          </a:p>
          <a:p>
            <a:r>
              <a:rPr lang="en-US" sz="2800" dirty="0" smtClean="0"/>
              <a:t>Journalists respect civil organizations </a:t>
            </a:r>
            <a:r>
              <a:rPr lang="en-US" sz="2800" i="1" dirty="0" smtClean="0"/>
              <a:t>Beautiful Petersburg</a:t>
            </a:r>
            <a:r>
              <a:rPr lang="en-US" sz="2800" dirty="0" smtClean="0"/>
              <a:t>, </a:t>
            </a:r>
            <a:r>
              <a:rPr lang="en-US" sz="2800" i="1" dirty="0" smtClean="0"/>
              <a:t>Petersburg’s observers </a:t>
            </a:r>
            <a:r>
              <a:rPr lang="en-US" sz="2800" dirty="0" smtClean="0"/>
              <a:t>and civil activists         </a:t>
            </a:r>
            <a:endParaRPr lang="ru-RU" sz="2800" dirty="0"/>
          </a:p>
        </p:txBody>
      </p:sp>
      <p:sp>
        <p:nvSpPr>
          <p:cNvPr id="4" name="Slide Number Placeholder 3"/>
          <p:cNvSpPr>
            <a:spLocks noGrp="1"/>
          </p:cNvSpPr>
          <p:nvPr>
            <p:ph type="sldNum" sz="quarter" idx="12"/>
          </p:nvPr>
        </p:nvSpPr>
        <p:spPr/>
        <p:txBody>
          <a:bodyPr/>
          <a:lstStyle/>
          <a:p>
            <a:pPr>
              <a:defRPr/>
            </a:pPr>
            <a:fld id="{4464DABF-F985-4BAD-986C-439D6FAD71F9}" type="slidenum">
              <a:rPr lang="ru-RU" smtClean="0"/>
              <a:pPr>
                <a:defRPr/>
              </a:pPr>
              <a:t>19</a:t>
            </a:fld>
            <a:endParaRPr lang="ru-RU"/>
          </a:p>
        </p:txBody>
      </p:sp>
    </p:spTree>
    <p:extLst>
      <p:ext uri="{BB962C8B-B14F-4D97-AF65-F5344CB8AC3E}">
        <p14:creationId xmlns="" xmlns:p14="http://schemas.microsoft.com/office/powerpoint/2010/main" val="32565723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17"/>
          <p:cNvSpPr txBox="1">
            <a:spLocks noGrp="1"/>
          </p:cNvSpPr>
          <p:nvPr/>
        </p:nvSpPr>
        <p:spPr>
          <a:xfrm>
            <a:off x="7924800" y="6356350"/>
            <a:ext cx="762000" cy="365125"/>
          </a:xfrm>
          <a:prstGeom prst="rect">
            <a:avLst/>
          </a:prstGeom>
          <a:noFill/>
        </p:spPr>
        <p:txBody>
          <a:bodyPr lIns="0" tIns="0" rIns="0" bIns="0" anchor="b"/>
          <a:lstStyle/>
          <a:p>
            <a:pPr algn="r" fontAlgn="auto">
              <a:spcBef>
                <a:spcPts val="0"/>
              </a:spcBef>
              <a:spcAft>
                <a:spcPts val="0"/>
              </a:spcAft>
              <a:defRPr/>
            </a:pPr>
            <a:fld id="{B197E027-17B1-4715-9384-542506E49803}" type="slidenum">
              <a:rPr lang="ru-RU" sz="1200">
                <a:solidFill>
                  <a:schemeClr val="tx2">
                    <a:shade val="90000"/>
                  </a:schemeClr>
                </a:solidFill>
                <a:latin typeface="+mn-lt"/>
                <a:cs typeface="+mn-cs"/>
              </a:rPr>
              <a:pPr algn="r" fontAlgn="auto">
                <a:spcBef>
                  <a:spcPts val="0"/>
                </a:spcBef>
                <a:spcAft>
                  <a:spcPts val="0"/>
                </a:spcAft>
                <a:defRPr/>
              </a:pPr>
              <a:t>2</a:t>
            </a:fld>
            <a:endParaRPr lang="ru-RU" sz="1200">
              <a:solidFill>
                <a:schemeClr val="tx2">
                  <a:shade val="90000"/>
                </a:schemeClr>
              </a:solidFill>
              <a:latin typeface="+mn-lt"/>
              <a:cs typeface="+mn-cs"/>
            </a:endParaRPr>
          </a:p>
        </p:txBody>
      </p:sp>
      <p:sp>
        <p:nvSpPr>
          <p:cNvPr id="9219" name="Заголовок 1"/>
          <p:cNvSpPr>
            <a:spLocks noGrp="1"/>
          </p:cNvSpPr>
          <p:nvPr>
            <p:ph type="title" idx="4294967295"/>
          </p:nvPr>
        </p:nvSpPr>
        <p:spPr>
          <a:xfrm>
            <a:off x="457200" y="692150"/>
            <a:ext cx="8229600" cy="1008658"/>
          </a:xfrm>
        </p:spPr>
        <p:txBody>
          <a:bodyPr/>
          <a:lstStyle/>
          <a:p>
            <a:pPr algn="ctr" eaLnBrk="1" hangingPunct="1"/>
            <a:r>
              <a:rPr lang="en-US" sz="4400" dirty="0" smtClean="0"/>
              <a:t>World Democracy Audit 2013</a:t>
            </a:r>
            <a:endParaRPr lang="ru-RU" sz="4400" dirty="0" smtClean="0"/>
          </a:p>
        </p:txBody>
      </p:sp>
      <p:sp>
        <p:nvSpPr>
          <p:cNvPr id="3" name="Содержимое 2"/>
          <p:cNvSpPr>
            <a:spLocks noGrp="1"/>
          </p:cNvSpPr>
          <p:nvPr>
            <p:ph idx="4294967295"/>
          </p:nvPr>
        </p:nvSpPr>
        <p:spPr>
          <a:xfrm>
            <a:off x="457200" y="1628801"/>
            <a:ext cx="8229600" cy="4695800"/>
          </a:xfrm>
        </p:spPr>
        <p:txBody>
          <a:bodyPr>
            <a:normAutofit fontScale="25000" lnSpcReduction="20000"/>
          </a:bodyPr>
          <a:lstStyle/>
          <a:p>
            <a:pPr eaLnBrk="1" hangingPunct="1">
              <a:lnSpc>
                <a:spcPct val="70000"/>
              </a:lnSpc>
              <a:defRPr/>
            </a:pPr>
            <a:endParaRPr lang="en-US" sz="2800" dirty="0" smtClean="0"/>
          </a:p>
          <a:p>
            <a:pPr marL="0" indent="0">
              <a:lnSpc>
                <a:spcPct val="115000"/>
              </a:lnSpc>
              <a:spcAft>
                <a:spcPts val="1000"/>
              </a:spcAft>
              <a:buNone/>
            </a:pPr>
            <a:r>
              <a:rPr lang="en-US" sz="9600" u="sng" kern="50" dirty="0" smtClean="0">
                <a:solidFill>
                  <a:srgbClr val="0000FF"/>
                </a:solidFill>
                <a:latin typeface="Calibri"/>
                <a:ea typeface="SimSun"/>
                <a:hlinkClick r:id="rId2"/>
              </a:rPr>
              <a:t>Source: </a:t>
            </a:r>
            <a:r>
              <a:rPr lang="en-US" sz="9600" u="sng" kern="50" dirty="0" smtClean="0">
                <a:solidFill>
                  <a:srgbClr val="0000FF"/>
                </a:solidFill>
                <a:latin typeface="Calibri"/>
                <a:ea typeface="SimSun"/>
                <a:hlinkClick r:id="rId3"/>
              </a:rPr>
              <a:t>http</a:t>
            </a:r>
            <a:r>
              <a:rPr lang="en-US" sz="9600" u="sng" kern="50" dirty="0">
                <a:solidFill>
                  <a:srgbClr val="0000FF"/>
                </a:solidFill>
                <a:latin typeface="Calibri"/>
                <a:ea typeface="SimSun"/>
                <a:hlinkClick r:id="rId3"/>
              </a:rPr>
              <a:t>://</a:t>
            </a:r>
            <a:r>
              <a:rPr lang="en-US" sz="9600" u="sng" kern="50" dirty="0" smtClean="0">
                <a:solidFill>
                  <a:srgbClr val="0000FF"/>
                </a:solidFill>
                <a:latin typeface="Calibri"/>
                <a:ea typeface="SimSun"/>
                <a:hlinkClick r:id="rId3"/>
              </a:rPr>
              <a:t>www.worldaudit.org</a:t>
            </a:r>
            <a:endParaRPr lang="en-US" sz="9600" u="sng" kern="50" dirty="0" smtClean="0">
              <a:solidFill>
                <a:srgbClr val="0000FF"/>
              </a:solidFill>
              <a:latin typeface="Calibri"/>
              <a:ea typeface="SimSun"/>
            </a:endParaRPr>
          </a:p>
          <a:p>
            <a:pPr eaLnBrk="1" hangingPunct="1">
              <a:lnSpc>
                <a:spcPct val="70000"/>
              </a:lnSpc>
              <a:defRPr/>
            </a:pPr>
            <a:endParaRPr lang="en-US" sz="11200" dirty="0" smtClean="0"/>
          </a:p>
          <a:p>
            <a:pPr eaLnBrk="1" hangingPunct="1">
              <a:lnSpc>
                <a:spcPct val="70000"/>
              </a:lnSpc>
              <a:defRPr/>
            </a:pPr>
            <a:r>
              <a:rPr lang="en-US" sz="11200" dirty="0" smtClean="0"/>
              <a:t>Russia</a:t>
            </a:r>
            <a:r>
              <a:rPr lang="en-US" sz="11200" dirty="0" smtClean="0"/>
              <a:t>: in the group of non-free country</a:t>
            </a:r>
          </a:p>
          <a:p>
            <a:pPr marL="0" indent="0" eaLnBrk="1" hangingPunct="1">
              <a:lnSpc>
                <a:spcPct val="70000"/>
              </a:lnSpc>
              <a:buNone/>
              <a:defRPr/>
            </a:pPr>
            <a:r>
              <a:rPr lang="en-US" sz="11200" dirty="0" smtClean="0"/>
              <a:t>   between Iraq and Kazakhstan   </a:t>
            </a:r>
            <a:endParaRPr lang="en-US" sz="9600" dirty="0" smtClean="0"/>
          </a:p>
          <a:p>
            <a:pPr eaLnBrk="1" hangingPunct="1">
              <a:lnSpc>
                <a:spcPct val="70000"/>
              </a:lnSpc>
              <a:defRPr/>
            </a:pPr>
            <a:endParaRPr lang="en-US" sz="6000" dirty="0" smtClean="0"/>
          </a:p>
          <a:p>
            <a:pPr eaLnBrk="1" hangingPunct="1">
              <a:lnSpc>
                <a:spcPct val="70000"/>
              </a:lnSpc>
              <a:defRPr/>
            </a:pPr>
            <a:endParaRPr lang="en-US" sz="6000" dirty="0" smtClean="0"/>
          </a:p>
          <a:p>
            <a:pPr eaLnBrk="1" hangingPunct="1">
              <a:lnSpc>
                <a:spcPct val="70000"/>
              </a:lnSpc>
              <a:defRPr/>
            </a:pPr>
            <a:r>
              <a:rPr lang="en-US" sz="11200" dirty="0" smtClean="0"/>
              <a:t>Democracy rank: 128   </a:t>
            </a:r>
          </a:p>
          <a:p>
            <a:pPr eaLnBrk="1" hangingPunct="1">
              <a:lnSpc>
                <a:spcPct val="70000"/>
              </a:lnSpc>
              <a:defRPr/>
            </a:pPr>
            <a:endParaRPr lang="en-US" sz="6000" dirty="0" smtClean="0"/>
          </a:p>
          <a:p>
            <a:pPr eaLnBrk="1" hangingPunct="1">
              <a:lnSpc>
                <a:spcPct val="70000"/>
              </a:lnSpc>
              <a:defRPr/>
            </a:pPr>
            <a:endParaRPr lang="en-US" sz="6000" dirty="0" smtClean="0"/>
          </a:p>
          <a:p>
            <a:pPr eaLnBrk="1" hangingPunct="1">
              <a:lnSpc>
                <a:spcPct val="70000"/>
              </a:lnSpc>
              <a:defRPr/>
            </a:pPr>
            <a:r>
              <a:rPr lang="en-US" sz="11200" dirty="0" smtClean="0"/>
              <a:t>Press Freedom rank: 128</a:t>
            </a:r>
          </a:p>
          <a:p>
            <a:pPr eaLnBrk="1" hangingPunct="1">
              <a:lnSpc>
                <a:spcPct val="70000"/>
              </a:lnSpc>
              <a:defRPr/>
            </a:pPr>
            <a:endParaRPr lang="en-US" sz="11200" dirty="0" smtClean="0"/>
          </a:p>
          <a:p>
            <a:pPr eaLnBrk="1" hangingPunct="1">
              <a:lnSpc>
                <a:spcPct val="70000"/>
              </a:lnSpc>
              <a:defRPr/>
            </a:pPr>
            <a:r>
              <a:rPr lang="en-US" sz="11200" dirty="0" smtClean="0"/>
              <a:t>Corruption rank:   110 </a:t>
            </a:r>
            <a:r>
              <a:rPr lang="en-US" sz="11200" i="1" dirty="0" smtClean="0"/>
              <a:t> </a:t>
            </a:r>
          </a:p>
          <a:p>
            <a:pPr eaLnBrk="1" hangingPunct="1">
              <a:lnSpc>
                <a:spcPct val="70000"/>
              </a:lnSpc>
              <a:defRPr/>
            </a:pPr>
            <a:endParaRPr lang="en-US" sz="11200" i="1" dirty="0" smtClean="0"/>
          </a:p>
          <a:p>
            <a:pPr eaLnBrk="1" hangingPunct="1">
              <a:lnSpc>
                <a:spcPct val="70000"/>
              </a:lnSpc>
              <a:defRPr/>
            </a:pPr>
            <a:r>
              <a:rPr lang="en-US" sz="11200" i="1" dirty="0" smtClean="0"/>
              <a:t>Finland on the top: 1, 1, 1   </a:t>
            </a:r>
          </a:p>
          <a:p>
            <a:pPr eaLnBrk="1" hangingPunct="1">
              <a:lnSpc>
                <a:spcPct val="70000"/>
              </a:lnSpc>
              <a:defRPr/>
            </a:pPr>
            <a:endParaRPr lang="en-US" sz="11200" i="1" dirty="0" smtClean="0"/>
          </a:p>
          <a:p>
            <a:pPr eaLnBrk="1" hangingPunct="1">
              <a:lnSpc>
                <a:spcPct val="70000"/>
              </a:lnSpc>
              <a:defRPr/>
            </a:pPr>
            <a:r>
              <a:rPr lang="en-US" sz="11200" i="1" dirty="0" smtClean="0"/>
              <a:t>North Korea on the bottom: 150, 150, 148 </a:t>
            </a:r>
          </a:p>
          <a:p>
            <a:pPr marL="0" indent="0" eaLnBrk="1" hangingPunct="1">
              <a:lnSpc>
                <a:spcPct val="70000"/>
              </a:lnSpc>
              <a:buFont typeface="Wingdings 2" pitchFamily="18" charset="2"/>
              <a:buNone/>
              <a:defRPr/>
            </a:pPr>
            <a:r>
              <a:rPr lang="en-US" sz="9600" i="1" dirty="0" smtClean="0"/>
              <a:t>    </a:t>
            </a:r>
            <a:endParaRPr lang="en-US" sz="9600" dirty="0" smtClean="0"/>
          </a:p>
          <a:p>
            <a:pPr eaLnBrk="1" hangingPunct="1">
              <a:lnSpc>
                <a:spcPct val="70000"/>
              </a:lnSpc>
              <a:buFont typeface="Wingdings 2" pitchFamily="18" charset="2"/>
              <a:buNone/>
              <a:defRPr/>
            </a:pPr>
            <a:r>
              <a:rPr lang="en-US" sz="6000" dirty="0" smtClean="0"/>
              <a:t> </a:t>
            </a:r>
          </a:p>
          <a:p>
            <a:pPr eaLnBrk="1" hangingPunct="1">
              <a:lnSpc>
                <a:spcPct val="70000"/>
              </a:lnSpc>
              <a:defRPr/>
            </a:pPr>
            <a:endParaRPr lang="en-US" sz="6000" dirty="0" smtClean="0"/>
          </a:p>
          <a:p>
            <a:pPr eaLnBrk="1" hangingPunct="1">
              <a:lnSpc>
                <a:spcPct val="70000"/>
              </a:lnSpc>
              <a:defRPr/>
            </a:pPr>
            <a:endParaRPr lang="en-US" sz="2800" dirty="0" smtClean="0"/>
          </a:p>
          <a:p>
            <a:pPr eaLnBrk="1" hangingPunct="1">
              <a:lnSpc>
                <a:spcPct val="70000"/>
              </a:lnSpc>
              <a:defRPr/>
            </a:pPr>
            <a:endParaRPr lang="en-US" sz="2800" dirty="0" smtClean="0"/>
          </a:p>
          <a:p>
            <a:pPr eaLnBrk="1" hangingPunct="1">
              <a:lnSpc>
                <a:spcPct val="70000"/>
              </a:lnSpc>
              <a:defRPr/>
            </a:pPr>
            <a:endParaRPr lang="en-US" sz="2000" dirty="0" smtClean="0"/>
          </a:p>
          <a:p>
            <a:pPr eaLnBrk="1" hangingPunct="1">
              <a:lnSpc>
                <a:spcPct val="70000"/>
              </a:lnSpc>
              <a:defRPr/>
            </a:pPr>
            <a:endParaRPr lang="en-US" sz="2000" dirty="0" smtClean="0"/>
          </a:p>
          <a:p>
            <a:pPr eaLnBrk="1" hangingPunct="1">
              <a:lnSpc>
                <a:spcPct val="70000"/>
              </a:lnSpc>
              <a:defRPr/>
            </a:pPr>
            <a:endParaRPr lang="en-US" sz="2000" dirty="0" smtClean="0"/>
          </a:p>
          <a:p>
            <a:pPr eaLnBrk="1" hangingPunct="1">
              <a:lnSpc>
                <a:spcPct val="70000"/>
              </a:lnSpc>
              <a:defRPr/>
            </a:pPr>
            <a:r>
              <a:rPr lang="en-US" sz="2000" dirty="0" smtClean="0"/>
              <a:t> </a:t>
            </a:r>
          </a:p>
          <a:p>
            <a:pPr eaLnBrk="1" hangingPunct="1">
              <a:lnSpc>
                <a:spcPct val="70000"/>
              </a:lnSpc>
              <a:defRPr/>
            </a:pPr>
            <a:endParaRPr lang="en-US" sz="2000" dirty="0" smtClean="0"/>
          </a:p>
          <a:p>
            <a:pPr eaLnBrk="1" hangingPunct="1">
              <a:lnSpc>
                <a:spcPct val="70000"/>
              </a:lnSpc>
              <a:defRPr/>
            </a:pPr>
            <a:endParaRPr lang="en-US" sz="2000" dirty="0" smtClean="0"/>
          </a:p>
          <a:p>
            <a:pPr eaLnBrk="1" hangingPunct="1">
              <a:lnSpc>
                <a:spcPct val="70000"/>
              </a:lnSpc>
              <a:buFont typeface="Wingdings 2" pitchFamily="18" charset="2"/>
              <a:buNone/>
              <a:defRPr/>
            </a:pPr>
            <a:endParaRPr lang="ru-RU" sz="20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algn="ctr"/>
            <a:r>
              <a:rPr lang="en-US" sz="4400" dirty="0" smtClean="0"/>
              <a:t>Findings: Online media: 3 types </a:t>
            </a:r>
            <a:endParaRPr lang="ru-RU" sz="4400" dirty="0" smtClean="0"/>
          </a:p>
        </p:txBody>
      </p:sp>
      <p:sp>
        <p:nvSpPr>
          <p:cNvPr id="30723" name="Content Placeholder 2"/>
          <p:cNvSpPr>
            <a:spLocks noGrp="1"/>
          </p:cNvSpPr>
          <p:nvPr>
            <p:ph idx="1"/>
          </p:nvPr>
        </p:nvSpPr>
        <p:spPr>
          <a:xfrm>
            <a:off x="457200" y="2204864"/>
            <a:ext cx="8229600" cy="4119736"/>
          </a:xfrm>
        </p:spPr>
        <p:txBody>
          <a:bodyPr/>
          <a:lstStyle/>
          <a:p>
            <a:r>
              <a:rPr lang="en-US" sz="2800" dirty="0" smtClean="0"/>
              <a:t>Independent initiatives by journalists: </a:t>
            </a:r>
            <a:r>
              <a:rPr lang="en-US" sz="2800" i="1" dirty="0" err="1" smtClean="0"/>
              <a:t>Bumaga</a:t>
            </a:r>
            <a:r>
              <a:rPr lang="en-US" sz="2800" i="1" dirty="0" smtClean="0"/>
              <a:t>, </a:t>
            </a:r>
            <a:r>
              <a:rPr lang="en-US" sz="2800" i="1" dirty="0" err="1" smtClean="0"/>
              <a:t>Karpovka</a:t>
            </a:r>
            <a:r>
              <a:rPr lang="en-US" sz="2800" i="1" dirty="0" smtClean="0"/>
              <a:t>, </a:t>
            </a:r>
            <a:r>
              <a:rPr lang="en-US" sz="2800" i="1" dirty="0" err="1" smtClean="0"/>
              <a:t>Politgramota</a:t>
            </a:r>
            <a:r>
              <a:rPr lang="en-US" sz="2800" i="1" dirty="0" smtClean="0"/>
              <a:t>, OK, V </a:t>
            </a:r>
            <a:r>
              <a:rPr lang="en-US" sz="2800" i="1" dirty="0" err="1" smtClean="0"/>
              <a:t>kurse</a:t>
            </a:r>
            <a:r>
              <a:rPr lang="en-US" sz="2800" dirty="0" smtClean="0"/>
              <a:t>  </a:t>
            </a:r>
          </a:p>
          <a:p>
            <a:r>
              <a:rPr lang="en-US" sz="2800" dirty="0" smtClean="0"/>
              <a:t>Part of independent media holdings (</a:t>
            </a:r>
            <a:r>
              <a:rPr lang="en-US" sz="2800" dirty="0" err="1" smtClean="0"/>
              <a:t>Azhur</a:t>
            </a:r>
            <a:r>
              <a:rPr lang="en-US" sz="2800" dirty="0" smtClean="0"/>
              <a:t>, </a:t>
            </a:r>
            <a:r>
              <a:rPr lang="en-US" sz="2800" dirty="0" err="1" smtClean="0"/>
              <a:t>MediaSPb</a:t>
            </a:r>
            <a:r>
              <a:rPr lang="en-US" sz="2800" dirty="0" smtClean="0"/>
              <a:t>, RBC): </a:t>
            </a:r>
            <a:r>
              <a:rPr lang="en-US" sz="2800" i="1" dirty="0" err="1" smtClean="0"/>
              <a:t>Fontanka</a:t>
            </a:r>
            <a:r>
              <a:rPr lang="en-US" sz="2800" i="1" dirty="0" smtClean="0"/>
              <a:t>, </a:t>
            </a:r>
            <a:r>
              <a:rPr lang="en-US" sz="2800" i="1" dirty="0" err="1" smtClean="0"/>
              <a:t>Lenizdat</a:t>
            </a:r>
            <a:r>
              <a:rPr lang="en-US" sz="2800" i="1" dirty="0" smtClean="0"/>
              <a:t>, Zaks.ru, RBC.ru</a:t>
            </a:r>
          </a:p>
          <a:p>
            <a:r>
              <a:rPr lang="en-US" sz="2800" dirty="0" smtClean="0"/>
              <a:t>City government: </a:t>
            </a:r>
            <a:r>
              <a:rPr lang="en-US" sz="2800" i="1" dirty="0" err="1" smtClean="0"/>
              <a:t>Peterburgsky</a:t>
            </a:r>
            <a:r>
              <a:rPr lang="en-US" sz="2800" i="1" dirty="0" smtClean="0"/>
              <a:t> dairy</a:t>
            </a:r>
            <a:r>
              <a:rPr lang="en-US" sz="2800" dirty="0" smtClean="0"/>
              <a:t> </a:t>
            </a:r>
          </a:p>
          <a:p>
            <a:endParaRPr lang="ru-RU" dirty="0" smtClean="0"/>
          </a:p>
        </p:txBody>
      </p:sp>
      <p:sp>
        <p:nvSpPr>
          <p:cNvPr id="4" name="Slide Number Placeholder 3"/>
          <p:cNvSpPr>
            <a:spLocks noGrp="1"/>
          </p:cNvSpPr>
          <p:nvPr>
            <p:ph type="sldNum" sz="quarter" idx="12"/>
          </p:nvPr>
        </p:nvSpPr>
        <p:spPr/>
        <p:txBody>
          <a:bodyPr/>
          <a:lstStyle/>
          <a:p>
            <a:pPr>
              <a:defRPr/>
            </a:pPr>
            <a:fld id="{B4008C78-EECE-410C-BA47-B5743208435F}" type="slidenum">
              <a:rPr lang="ru-RU" smtClean="0"/>
              <a:pPr>
                <a:defRPr/>
              </a:pPr>
              <a:t>20</a:t>
            </a:fld>
            <a:endParaRPr lang="ru-RU"/>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07504" y="704850"/>
            <a:ext cx="8784976" cy="779934"/>
          </a:xfrm>
        </p:spPr>
        <p:txBody>
          <a:bodyPr/>
          <a:lstStyle/>
          <a:p>
            <a:pPr algn="ctr"/>
            <a:r>
              <a:rPr lang="en-US" sz="4400" dirty="0" smtClean="0"/>
              <a:t>Online media: Young, healthy, multi- </a:t>
            </a:r>
            <a:endParaRPr lang="ru-RU" sz="4400" dirty="0" smtClean="0"/>
          </a:p>
        </p:txBody>
      </p:sp>
      <p:sp>
        <p:nvSpPr>
          <p:cNvPr id="31747" name="Content Placeholder 2"/>
          <p:cNvSpPr>
            <a:spLocks noGrp="1"/>
          </p:cNvSpPr>
          <p:nvPr>
            <p:ph idx="1"/>
          </p:nvPr>
        </p:nvSpPr>
        <p:spPr>
          <a:xfrm>
            <a:off x="179512" y="1556792"/>
            <a:ext cx="8712968" cy="5040559"/>
          </a:xfrm>
        </p:spPr>
        <p:txBody>
          <a:bodyPr/>
          <a:lstStyle/>
          <a:p>
            <a:r>
              <a:rPr lang="en-US" sz="2800" dirty="0" smtClean="0"/>
              <a:t>All young: Established during the 2000s</a:t>
            </a:r>
          </a:p>
          <a:p>
            <a:r>
              <a:rPr lang="en-US" sz="2800" dirty="0" smtClean="0"/>
              <a:t>Healthy media economy</a:t>
            </a:r>
          </a:p>
          <a:p>
            <a:r>
              <a:rPr lang="en-US" sz="2800" dirty="0" smtClean="0"/>
              <a:t>Small-scale organizations in comparison with the conventional media (on average 6-7 journalists)</a:t>
            </a:r>
          </a:p>
          <a:p>
            <a:r>
              <a:rPr lang="en-US" sz="2800" dirty="0" smtClean="0"/>
              <a:t>Most successful with multi-platform strategy: </a:t>
            </a:r>
          </a:p>
          <a:p>
            <a:r>
              <a:rPr lang="en-US" sz="2800" i="1" dirty="0" err="1" smtClean="0"/>
              <a:t>Fontanka</a:t>
            </a:r>
            <a:r>
              <a:rPr lang="en-US" sz="2800" i="1" dirty="0" smtClean="0"/>
              <a:t>, </a:t>
            </a:r>
            <a:r>
              <a:rPr lang="en-US" sz="2800" dirty="0" smtClean="0"/>
              <a:t>first</a:t>
            </a:r>
            <a:r>
              <a:rPr lang="en-US" sz="2800" i="1" dirty="0" smtClean="0"/>
              <a:t> </a:t>
            </a:r>
            <a:r>
              <a:rPr lang="en-US" sz="2800" dirty="0" smtClean="0"/>
              <a:t>internet daily in the city established: </a:t>
            </a:r>
            <a:r>
              <a:rPr lang="en-US" sz="2800" i="1" dirty="0" err="1" smtClean="0"/>
              <a:t>Fontanka.Fi</a:t>
            </a:r>
            <a:r>
              <a:rPr lang="en-US" sz="2800" i="1" dirty="0" smtClean="0"/>
              <a:t>, </a:t>
            </a:r>
            <a:r>
              <a:rPr lang="en-US" sz="2800" i="1" dirty="0" err="1" smtClean="0"/>
              <a:t>Voditel</a:t>
            </a:r>
            <a:r>
              <a:rPr lang="en-US" sz="2800" i="1" dirty="0" smtClean="0"/>
              <a:t> </a:t>
            </a:r>
            <a:r>
              <a:rPr lang="en-US" sz="2800" i="1" dirty="0" err="1" smtClean="0"/>
              <a:t>Peterburga</a:t>
            </a:r>
            <a:r>
              <a:rPr lang="en-US" sz="2800" i="1" dirty="0" smtClean="0"/>
              <a:t>, </a:t>
            </a:r>
            <a:r>
              <a:rPr lang="en-US" sz="2800" i="1" dirty="0" err="1" smtClean="0"/>
              <a:t>Doktor</a:t>
            </a:r>
            <a:r>
              <a:rPr lang="en-US" sz="2800" i="1" dirty="0" smtClean="0"/>
              <a:t> </a:t>
            </a:r>
            <a:r>
              <a:rPr lang="en-US" sz="2800" i="1" dirty="0" err="1" smtClean="0"/>
              <a:t>Piter</a:t>
            </a:r>
            <a:r>
              <a:rPr lang="en-US" sz="2800" i="1" dirty="0" smtClean="0"/>
              <a:t>, </a:t>
            </a:r>
            <a:r>
              <a:rPr lang="en-US" sz="2800" i="1" dirty="0" err="1" smtClean="0"/>
              <a:t>Kvadrat.Ru</a:t>
            </a:r>
            <a:r>
              <a:rPr lang="en-US" sz="2800" i="1" dirty="0" smtClean="0"/>
              <a:t>, radio </a:t>
            </a:r>
            <a:r>
              <a:rPr lang="en-US" sz="2800" i="1" dirty="0" err="1" smtClean="0"/>
              <a:t>Fontanka</a:t>
            </a:r>
            <a:r>
              <a:rPr lang="en-US" sz="2800" i="1" dirty="0" smtClean="0"/>
              <a:t> FM </a:t>
            </a:r>
          </a:p>
          <a:p>
            <a:r>
              <a:rPr lang="en-US" sz="2800" dirty="0" smtClean="0"/>
              <a:t>Specialization and expertize, target audiences</a:t>
            </a:r>
          </a:p>
          <a:p>
            <a:r>
              <a:rPr lang="en-US" sz="2800" dirty="0" smtClean="0"/>
              <a:t>Interactivity with audience and interactive advertising            </a:t>
            </a:r>
            <a:endParaRPr lang="ru-RU" sz="2800" dirty="0" smtClean="0"/>
          </a:p>
        </p:txBody>
      </p:sp>
      <p:sp>
        <p:nvSpPr>
          <p:cNvPr id="4" name="Slide Number Placeholder 3"/>
          <p:cNvSpPr>
            <a:spLocks noGrp="1"/>
          </p:cNvSpPr>
          <p:nvPr>
            <p:ph type="sldNum" sz="quarter" idx="12"/>
          </p:nvPr>
        </p:nvSpPr>
        <p:spPr/>
        <p:txBody>
          <a:bodyPr/>
          <a:lstStyle/>
          <a:p>
            <a:pPr>
              <a:defRPr/>
            </a:pPr>
            <a:fld id="{9C62778C-C813-4BBD-8B3C-709DD5C62C75}" type="slidenum">
              <a:rPr lang="ru-RU" smtClean="0"/>
              <a:pPr>
                <a:defRPr/>
              </a:pPr>
              <a:t>21</a:t>
            </a:fld>
            <a:endParaRPr lang="ru-RU"/>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704850"/>
            <a:ext cx="8229600" cy="707926"/>
          </a:xfrm>
        </p:spPr>
        <p:txBody>
          <a:bodyPr/>
          <a:lstStyle/>
          <a:p>
            <a:pPr algn="ctr"/>
            <a:r>
              <a:rPr lang="en-US" sz="4400" dirty="0" smtClean="0"/>
              <a:t>Conclusion </a:t>
            </a:r>
            <a:r>
              <a:rPr lang="en-US" dirty="0" smtClean="0"/>
              <a:t> </a:t>
            </a:r>
            <a:endParaRPr lang="ru-RU" dirty="0" smtClean="0"/>
          </a:p>
        </p:txBody>
      </p:sp>
      <p:sp>
        <p:nvSpPr>
          <p:cNvPr id="33795" name="Content Placeholder 2"/>
          <p:cNvSpPr>
            <a:spLocks noGrp="1"/>
          </p:cNvSpPr>
          <p:nvPr>
            <p:ph idx="1"/>
          </p:nvPr>
        </p:nvSpPr>
        <p:spPr>
          <a:xfrm>
            <a:off x="323528" y="1412776"/>
            <a:ext cx="8820472" cy="5256583"/>
          </a:xfrm>
        </p:spPr>
        <p:txBody>
          <a:bodyPr/>
          <a:lstStyle/>
          <a:p>
            <a:r>
              <a:rPr lang="en-US" sz="2800" dirty="0" smtClean="0"/>
              <a:t>With rise of Internet –rise of independent online media </a:t>
            </a:r>
          </a:p>
          <a:p>
            <a:r>
              <a:rPr lang="en-US" sz="2800" dirty="0" smtClean="0"/>
              <a:t>To establish online media is available for anybody  </a:t>
            </a:r>
          </a:p>
          <a:p>
            <a:r>
              <a:rPr lang="en-US" sz="2800" dirty="0" smtClean="0"/>
              <a:t>Young professionals go to online for politically independent journalism </a:t>
            </a:r>
          </a:p>
          <a:p>
            <a:r>
              <a:rPr lang="en-US" sz="2800" dirty="0" smtClean="0"/>
              <a:t>Online media become influential sources of information and opinion owing to their independence  </a:t>
            </a:r>
          </a:p>
          <a:p>
            <a:r>
              <a:rPr lang="en-US" sz="2800" dirty="0" smtClean="0"/>
              <a:t>Politicians, experts, journalists begin a new day with online media, not with the conventional media </a:t>
            </a:r>
          </a:p>
          <a:p>
            <a:r>
              <a:rPr lang="en-US" sz="2800" dirty="0" smtClean="0"/>
              <a:t>Generation of 1990 and later without servile mentality</a:t>
            </a:r>
            <a:endParaRPr lang="ru-RU" sz="2800" dirty="0" smtClean="0"/>
          </a:p>
        </p:txBody>
      </p:sp>
      <p:sp>
        <p:nvSpPr>
          <p:cNvPr id="4" name="Slide Number Placeholder 3"/>
          <p:cNvSpPr>
            <a:spLocks noGrp="1"/>
          </p:cNvSpPr>
          <p:nvPr>
            <p:ph type="sldNum" sz="quarter" idx="12"/>
          </p:nvPr>
        </p:nvSpPr>
        <p:spPr/>
        <p:txBody>
          <a:bodyPr/>
          <a:lstStyle/>
          <a:p>
            <a:pPr>
              <a:defRPr/>
            </a:pPr>
            <a:fld id="{8024C1CB-1505-45BA-A47E-323FB9DB6842}" type="slidenum">
              <a:rPr lang="ru-RU" smtClean="0"/>
              <a:pPr>
                <a:defRPr/>
              </a:pPr>
              <a:t>22</a:t>
            </a:fld>
            <a:endParaRPr lang="ru-RU"/>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2130425"/>
            <a:ext cx="7846640" cy="1470025"/>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fontAlgn="auto" hangingPunct="1">
              <a:spcAft>
                <a:spcPts val="0"/>
              </a:spcAft>
              <a:defRPr/>
            </a:pPr>
            <a:r>
              <a:rPr lang="en-US" dirty="0" smtClean="0"/>
              <a:t>Thanks  for your attention</a:t>
            </a:r>
            <a:br>
              <a:rPr lang="en-US" dirty="0" smtClean="0"/>
            </a:br>
            <a:endParaRPr lang="ru-RU" sz="3600" dirty="0"/>
          </a:p>
        </p:txBody>
      </p:sp>
      <p:sp>
        <p:nvSpPr>
          <p:cNvPr id="34819" name="Подзаголовок 3"/>
          <p:cNvSpPr>
            <a:spLocks noGrp="1"/>
          </p:cNvSpPr>
          <p:nvPr>
            <p:ph type="subTitle" idx="1"/>
          </p:nvPr>
        </p:nvSpPr>
        <p:spPr>
          <a:xfrm>
            <a:off x="468313" y="3228975"/>
            <a:ext cx="7920037" cy="2071688"/>
          </a:xfrm>
        </p:spPr>
        <p:txBody>
          <a:bodyPr/>
          <a:lstStyle/>
          <a:p>
            <a:pPr marR="0" eaLnBrk="1" hangingPunct="1">
              <a:lnSpc>
                <a:spcPct val="80000"/>
              </a:lnSpc>
            </a:pPr>
            <a:endParaRPr lang="en-US" sz="2200" dirty="0" smtClean="0"/>
          </a:p>
          <a:p>
            <a:pPr marR="0" eaLnBrk="1" hangingPunct="1">
              <a:lnSpc>
                <a:spcPct val="80000"/>
              </a:lnSpc>
            </a:pPr>
            <a:endParaRPr lang="en-US" sz="2200" dirty="0" smtClean="0"/>
          </a:p>
          <a:p>
            <a:pPr marR="0" eaLnBrk="1" hangingPunct="1">
              <a:lnSpc>
                <a:spcPct val="80000"/>
              </a:lnSpc>
            </a:pPr>
            <a:endParaRPr lang="en-US" sz="2200" dirty="0" smtClean="0">
              <a:hlinkClick r:id="rId2"/>
            </a:endParaRPr>
          </a:p>
          <a:p>
            <a:pPr marR="0" eaLnBrk="1" hangingPunct="1">
              <a:lnSpc>
                <a:spcPct val="80000"/>
              </a:lnSpc>
            </a:pPr>
            <a:r>
              <a:rPr lang="en-US" sz="2200" dirty="0" smtClean="0">
                <a:hlinkClick r:id="rId2"/>
              </a:rPr>
              <a:t>Svetlana.pasti@uta.fi</a:t>
            </a:r>
            <a:endParaRPr lang="en-US" sz="2200" dirty="0" smtClean="0"/>
          </a:p>
          <a:p>
            <a:pPr marR="0" eaLnBrk="1" hangingPunct="1">
              <a:lnSpc>
                <a:spcPct val="80000"/>
              </a:lnSpc>
            </a:pPr>
            <a:endParaRPr lang="en-US" sz="2000" dirty="0" smtClean="0"/>
          </a:p>
          <a:p>
            <a:pPr marR="0" eaLnBrk="1" hangingPunct="1">
              <a:lnSpc>
                <a:spcPct val="80000"/>
              </a:lnSpc>
            </a:pPr>
            <a:r>
              <a:rPr lang="en-US" sz="2000" dirty="0" smtClean="0"/>
              <a:t>http://www.uta.fi/cmt/en/contact/staff/svetlanapasti/index.html</a:t>
            </a:r>
          </a:p>
          <a:p>
            <a:pPr marR="0" eaLnBrk="1" hangingPunct="1">
              <a:lnSpc>
                <a:spcPct val="80000"/>
              </a:lnSpc>
            </a:pPr>
            <a:endParaRPr lang="en-US" sz="2200" dirty="0" smtClean="0"/>
          </a:p>
          <a:p>
            <a:pPr marR="0" eaLnBrk="1" hangingPunct="1">
              <a:lnSpc>
                <a:spcPct val="80000"/>
              </a:lnSpc>
            </a:pPr>
            <a:endParaRPr lang="ru-RU" sz="22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17"/>
          <p:cNvSpPr>
            <a:spLocks noGrp="1"/>
          </p:cNvSpPr>
          <p:nvPr>
            <p:ph type="sldNum" sz="quarter" idx="12"/>
          </p:nvPr>
        </p:nvSpPr>
        <p:spPr/>
        <p:txBody>
          <a:bodyPr/>
          <a:lstStyle/>
          <a:p>
            <a:pPr>
              <a:defRPr/>
            </a:pPr>
            <a:fld id="{755A3659-2646-4F7F-88E3-C602D2CC5C35}" type="slidenum">
              <a:rPr lang="ru-RU"/>
              <a:pPr>
                <a:defRPr/>
              </a:pPr>
              <a:t>3</a:t>
            </a:fld>
            <a:endParaRPr lang="ru-RU"/>
          </a:p>
        </p:txBody>
      </p:sp>
      <p:sp>
        <p:nvSpPr>
          <p:cNvPr id="10243" name="Заголовок 1"/>
          <p:cNvSpPr>
            <a:spLocks noGrp="1"/>
          </p:cNvSpPr>
          <p:nvPr>
            <p:ph type="title"/>
          </p:nvPr>
        </p:nvSpPr>
        <p:spPr>
          <a:xfrm>
            <a:off x="457200" y="704850"/>
            <a:ext cx="8229600" cy="779934"/>
          </a:xfrm>
        </p:spPr>
        <p:txBody>
          <a:bodyPr/>
          <a:lstStyle/>
          <a:p>
            <a:pPr algn="ctr" eaLnBrk="1" hangingPunct="1"/>
            <a:r>
              <a:rPr lang="en-US" sz="4400" dirty="0" smtClean="0"/>
              <a:t>World Press Freedom 2013 </a:t>
            </a:r>
            <a:endParaRPr lang="ru-RU" sz="4400" dirty="0" smtClean="0"/>
          </a:p>
        </p:txBody>
      </p:sp>
      <p:sp>
        <p:nvSpPr>
          <p:cNvPr id="3" name="Содержимое 2"/>
          <p:cNvSpPr>
            <a:spLocks noGrp="1"/>
          </p:cNvSpPr>
          <p:nvPr>
            <p:ph idx="1"/>
          </p:nvPr>
        </p:nvSpPr>
        <p:spPr>
          <a:xfrm>
            <a:off x="457200" y="1556793"/>
            <a:ext cx="8229600" cy="4767808"/>
          </a:xfrm>
        </p:spPr>
        <p:txBody>
          <a:bodyPr>
            <a:normAutofit fontScale="25000" lnSpcReduction="20000"/>
          </a:bodyPr>
          <a:lstStyle/>
          <a:p>
            <a:pPr marL="0" indent="0">
              <a:lnSpc>
                <a:spcPct val="115000"/>
              </a:lnSpc>
              <a:spcAft>
                <a:spcPts val="0"/>
              </a:spcAft>
              <a:buNone/>
            </a:pPr>
            <a:r>
              <a:rPr lang="en-US" sz="9600" dirty="0" smtClean="0">
                <a:hlinkClick r:id="rId3"/>
              </a:rPr>
              <a:t>Source: Reporters Without Borders </a:t>
            </a:r>
            <a:r>
              <a:rPr lang="en-US" sz="8000" u="sng" kern="50" dirty="0" smtClean="0">
                <a:solidFill>
                  <a:srgbClr val="0000FF"/>
                </a:solidFill>
                <a:latin typeface="Calibri"/>
                <a:ea typeface="SimSun"/>
                <a:hlinkClick r:id="rId3"/>
              </a:rPr>
              <a:t>http</a:t>
            </a:r>
            <a:r>
              <a:rPr lang="en-US" sz="8000" u="sng" kern="50" dirty="0">
                <a:solidFill>
                  <a:srgbClr val="0000FF"/>
                </a:solidFill>
                <a:latin typeface="Calibri"/>
                <a:ea typeface="SimSun"/>
                <a:hlinkClick r:id="rId3"/>
              </a:rPr>
              <a:t>://</a:t>
            </a:r>
            <a:r>
              <a:rPr lang="en-US" sz="8000" u="sng" kern="50" dirty="0" smtClean="0">
                <a:solidFill>
                  <a:srgbClr val="0000FF"/>
                </a:solidFill>
                <a:latin typeface="Calibri"/>
                <a:ea typeface="SimSun"/>
                <a:hlinkClick r:id="rId3"/>
              </a:rPr>
              <a:t>en.rsf.org/</a:t>
            </a:r>
            <a:endParaRPr lang="ru-RU" sz="8000" kern="50" dirty="0">
              <a:latin typeface="Calibri"/>
              <a:ea typeface="SimSun"/>
            </a:endParaRPr>
          </a:p>
          <a:p>
            <a:pPr eaLnBrk="1" hangingPunct="1">
              <a:lnSpc>
                <a:spcPct val="120000"/>
              </a:lnSpc>
              <a:defRPr/>
            </a:pPr>
            <a:r>
              <a:rPr lang="en-US" sz="11200" dirty="0" smtClean="0"/>
              <a:t>Russia: 148</a:t>
            </a:r>
            <a:r>
              <a:rPr lang="en-US" sz="11200" baseline="30000" dirty="0" smtClean="0"/>
              <a:t>th</a:t>
            </a:r>
            <a:r>
              <a:rPr lang="en-US" sz="11200" dirty="0" smtClean="0"/>
              <a:t> (-6 fallen) among 179 countries: repressions to a wave of opposition protests,  tighter control of internet, making foreign funding of human rights organizations as a crime </a:t>
            </a:r>
            <a:endParaRPr lang="en-US" sz="11200" i="1" dirty="0"/>
          </a:p>
          <a:p>
            <a:pPr marL="0" indent="0" eaLnBrk="1" hangingPunct="1">
              <a:lnSpc>
                <a:spcPct val="70000"/>
              </a:lnSpc>
              <a:buFont typeface="Wingdings 2" pitchFamily="18" charset="2"/>
              <a:buNone/>
              <a:defRPr/>
            </a:pPr>
            <a:endParaRPr lang="en-US" sz="11200" dirty="0" smtClean="0"/>
          </a:p>
          <a:p>
            <a:pPr eaLnBrk="1" hangingPunct="1">
              <a:lnSpc>
                <a:spcPct val="70000"/>
              </a:lnSpc>
              <a:defRPr/>
            </a:pPr>
            <a:r>
              <a:rPr lang="en-US" sz="11200" i="1" dirty="0" smtClean="0"/>
              <a:t>Russian Union of Journalists </a:t>
            </a:r>
            <a:r>
              <a:rPr lang="en-US" sz="11200" dirty="0" smtClean="0"/>
              <a:t>(</a:t>
            </a:r>
            <a:r>
              <a:rPr lang="en-US" sz="11200" dirty="0" err="1" smtClean="0"/>
              <a:t>Bogdanov</a:t>
            </a:r>
            <a:r>
              <a:rPr lang="en-US" sz="11200" dirty="0" smtClean="0"/>
              <a:t>, 2013): </a:t>
            </a:r>
            <a:endParaRPr lang="en-US" sz="11200" dirty="0"/>
          </a:p>
          <a:p>
            <a:pPr marL="0" indent="0" eaLnBrk="1" hangingPunct="1">
              <a:lnSpc>
                <a:spcPct val="120000"/>
              </a:lnSpc>
              <a:buFont typeface="Wingdings 2" pitchFamily="18" charset="2"/>
              <a:buNone/>
              <a:defRPr/>
            </a:pPr>
            <a:r>
              <a:rPr lang="en-US" sz="11200" dirty="0" smtClean="0"/>
              <a:t>in Russia has become worse with the </a:t>
            </a:r>
            <a:r>
              <a:rPr lang="en-US" sz="11200" kern="50" dirty="0" smtClean="0">
                <a:ea typeface="SimSun"/>
              </a:rPr>
              <a:t>freedom </a:t>
            </a:r>
            <a:r>
              <a:rPr lang="en-US" sz="11200" kern="50" dirty="0">
                <a:ea typeface="SimSun"/>
              </a:rPr>
              <a:t>of </a:t>
            </a:r>
            <a:r>
              <a:rPr lang="en-US" sz="11200" kern="50" dirty="0" smtClean="0">
                <a:ea typeface="SimSun"/>
              </a:rPr>
              <a:t>speech. Legislation in the field of media overkill, we are strictly regulated how to talk, how to act.    </a:t>
            </a:r>
            <a:endParaRPr lang="en-US" sz="11200" dirty="0"/>
          </a:p>
          <a:p>
            <a:pPr marL="0" indent="0" eaLnBrk="1" hangingPunct="1">
              <a:lnSpc>
                <a:spcPct val="70000"/>
              </a:lnSpc>
              <a:buFont typeface="Wingdings 2" pitchFamily="18" charset="2"/>
              <a:buNone/>
              <a:defRPr/>
            </a:pPr>
            <a:endParaRPr lang="en-US" sz="11200" dirty="0" smtClean="0"/>
          </a:p>
          <a:p>
            <a:pPr eaLnBrk="1" hangingPunct="1">
              <a:lnSpc>
                <a:spcPct val="70000"/>
              </a:lnSpc>
              <a:defRPr/>
            </a:pPr>
            <a:endParaRPr lang="en-US" sz="9600" kern="50" dirty="0">
              <a:latin typeface="Calibri"/>
              <a:ea typeface="SimSun"/>
            </a:endParaRPr>
          </a:p>
          <a:p>
            <a:pPr eaLnBrk="1" hangingPunct="1">
              <a:lnSpc>
                <a:spcPct val="70000"/>
              </a:lnSpc>
              <a:defRPr/>
            </a:pPr>
            <a:endParaRPr lang="en-US" sz="9600" kern="50" dirty="0" smtClean="0">
              <a:latin typeface="Calibri"/>
              <a:ea typeface="SimSun"/>
            </a:endParaRPr>
          </a:p>
          <a:p>
            <a:pPr marL="0" indent="0" eaLnBrk="1" hangingPunct="1">
              <a:lnSpc>
                <a:spcPct val="70000"/>
              </a:lnSpc>
              <a:buFont typeface="Wingdings 2" pitchFamily="18" charset="2"/>
              <a:buNone/>
              <a:defRPr/>
            </a:pPr>
            <a:endParaRPr lang="en-US" sz="9600" kern="50" dirty="0" smtClean="0">
              <a:latin typeface="Calibri"/>
              <a:ea typeface="SimSun"/>
            </a:endParaRPr>
          </a:p>
          <a:p>
            <a:pPr marL="0" indent="0" eaLnBrk="1" hangingPunct="1">
              <a:lnSpc>
                <a:spcPct val="70000"/>
              </a:lnSpc>
              <a:buFont typeface="Wingdings 2" pitchFamily="18" charset="2"/>
              <a:buNone/>
              <a:defRPr/>
            </a:pPr>
            <a:endParaRPr lang="en-US" sz="9600" dirty="0" smtClean="0"/>
          </a:p>
          <a:p>
            <a:pPr eaLnBrk="1" hangingPunct="1">
              <a:lnSpc>
                <a:spcPct val="70000"/>
              </a:lnSpc>
              <a:defRPr/>
            </a:pPr>
            <a:endParaRPr lang="en-US" sz="9600" dirty="0" smtClean="0"/>
          </a:p>
          <a:p>
            <a:pPr marL="0" indent="0" eaLnBrk="1" hangingPunct="1">
              <a:lnSpc>
                <a:spcPct val="70000"/>
              </a:lnSpc>
              <a:buFont typeface="Wingdings 2" pitchFamily="18" charset="2"/>
              <a:buNone/>
              <a:defRPr/>
            </a:pPr>
            <a:endParaRPr lang="en-US" sz="9600" dirty="0" smtClean="0"/>
          </a:p>
          <a:p>
            <a:pPr marL="0" indent="0" eaLnBrk="1" hangingPunct="1">
              <a:lnSpc>
                <a:spcPct val="70000"/>
              </a:lnSpc>
              <a:buFont typeface="Wingdings 2" pitchFamily="18" charset="2"/>
              <a:buNone/>
              <a:defRPr/>
            </a:pPr>
            <a:r>
              <a:rPr lang="en-US" sz="9600" dirty="0" smtClean="0"/>
              <a:t>  </a:t>
            </a:r>
          </a:p>
          <a:p>
            <a:pPr marL="0" indent="0" eaLnBrk="1" hangingPunct="1">
              <a:lnSpc>
                <a:spcPct val="70000"/>
              </a:lnSpc>
              <a:buFont typeface="Wingdings 2" pitchFamily="18" charset="2"/>
              <a:buNone/>
              <a:defRPr/>
            </a:pPr>
            <a:r>
              <a:rPr lang="en-US" sz="9600" dirty="0" smtClean="0"/>
              <a:t>    </a:t>
            </a:r>
            <a:endParaRPr lang="en-GB" sz="9600" dirty="0" smtClean="0"/>
          </a:p>
          <a:p>
            <a:pPr eaLnBrk="1" hangingPunct="1">
              <a:lnSpc>
                <a:spcPct val="70000"/>
              </a:lnSpc>
              <a:defRPr/>
            </a:pPr>
            <a:endParaRPr lang="en-US" sz="9600" dirty="0" smtClean="0"/>
          </a:p>
          <a:p>
            <a:pPr eaLnBrk="1" hangingPunct="1">
              <a:lnSpc>
                <a:spcPct val="120000"/>
              </a:lnSpc>
              <a:defRPr/>
            </a:pPr>
            <a:r>
              <a:rPr lang="en-US" sz="9600" dirty="0" smtClean="0"/>
              <a:t>Russian journalists - in the International Congresses of </a:t>
            </a:r>
          </a:p>
          <a:p>
            <a:pPr marL="0" indent="0" eaLnBrk="1" hangingPunct="1">
              <a:lnSpc>
                <a:spcPct val="120000"/>
              </a:lnSpc>
              <a:buFont typeface="Wingdings 2" pitchFamily="18" charset="2"/>
              <a:buNone/>
              <a:defRPr/>
            </a:pPr>
            <a:r>
              <a:rPr lang="en-US" sz="9600" dirty="0"/>
              <a:t> </a:t>
            </a:r>
            <a:r>
              <a:rPr lang="en-US" sz="9600" dirty="0" smtClean="0"/>
              <a:t>   Journalists; First professional editions</a:t>
            </a:r>
          </a:p>
          <a:p>
            <a:pPr eaLnBrk="1" hangingPunct="1">
              <a:lnSpc>
                <a:spcPct val="70000"/>
              </a:lnSpc>
              <a:defRPr/>
            </a:pPr>
            <a:endParaRPr lang="en-US" sz="9600" dirty="0" smtClean="0"/>
          </a:p>
          <a:p>
            <a:pPr eaLnBrk="1" hangingPunct="1">
              <a:lnSpc>
                <a:spcPct val="70000"/>
              </a:lnSpc>
              <a:defRPr/>
            </a:pPr>
            <a:endParaRPr lang="en-US" sz="9600" dirty="0" smtClean="0"/>
          </a:p>
          <a:p>
            <a:pPr eaLnBrk="1" hangingPunct="1">
              <a:lnSpc>
                <a:spcPct val="70000"/>
              </a:lnSpc>
              <a:buFont typeface="Wingdings 2" pitchFamily="18" charset="2"/>
              <a:buNone/>
              <a:defRPr/>
            </a:pPr>
            <a:endParaRPr lang="en-US" sz="9600" dirty="0" smtClean="0"/>
          </a:p>
          <a:p>
            <a:pPr eaLnBrk="1" hangingPunct="1">
              <a:lnSpc>
                <a:spcPct val="70000"/>
              </a:lnSpc>
              <a:defRPr/>
            </a:pPr>
            <a:endParaRPr lang="en-US" sz="9600" dirty="0" smtClean="0"/>
          </a:p>
          <a:p>
            <a:pPr eaLnBrk="1" hangingPunct="1">
              <a:lnSpc>
                <a:spcPct val="70000"/>
              </a:lnSpc>
              <a:defRPr/>
            </a:pPr>
            <a:endParaRPr lang="en-US" sz="2800" dirty="0" smtClean="0"/>
          </a:p>
          <a:p>
            <a:pPr eaLnBrk="1" hangingPunct="1">
              <a:lnSpc>
                <a:spcPct val="70000"/>
              </a:lnSpc>
              <a:defRPr/>
            </a:pPr>
            <a:endParaRPr lang="en-US" sz="2000" dirty="0" smtClean="0"/>
          </a:p>
          <a:p>
            <a:pPr eaLnBrk="1" hangingPunct="1">
              <a:lnSpc>
                <a:spcPct val="70000"/>
              </a:lnSpc>
              <a:defRPr/>
            </a:pPr>
            <a:endParaRPr lang="en-US" sz="2000" dirty="0" smtClean="0"/>
          </a:p>
          <a:p>
            <a:pPr eaLnBrk="1" hangingPunct="1">
              <a:lnSpc>
                <a:spcPct val="70000"/>
              </a:lnSpc>
              <a:defRPr/>
            </a:pPr>
            <a:endParaRPr lang="en-US" sz="2000" dirty="0" smtClean="0"/>
          </a:p>
          <a:p>
            <a:pPr eaLnBrk="1" hangingPunct="1">
              <a:lnSpc>
                <a:spcPct val="70000"/>
              </a:lnSpc>
              <a:defRPr/>
            </a:pPr>
            <a:r>
              <a:rPr lang="en-US" sz="2000" dirty="0" smtClean="0"/>
              <a:t> </a:t>
            </a:r>
          </a:p>
          <a:p>
            <a:pPr eaLnBrk="1" hangingPunct="1">
              <a:lnSpc>
                <a:spcPct val="70000"/>
              </a:lnSpc>
              <a:defRPr/>
            </a:pPr>
            <a:endParaRPr lang="en-US" sz="2000" dirty="0" smtClean="0"/>
          </a:p>
          <a:p>
            <a:pPr eaLnBrk="1" hangingPunct="1">
              <a:lnSpc>
                <a:spcPct val="70000"/>
              </a:lnSpc>
              <a:defRPr/>
            </a:pPr>
            <a:endParaRPr lang="en-US" sz="2000" dirty="0" smtClean="0"/>
          </a:p>
          <a:p>
            <a:pPr eaLnBrk="1" hangingPunct="1">
              <a:lnSpc>
                <a:spcPct val="70000"/>
              </a:lnSpc>
              <a:buFont typeface="Wingdings 2" pitchFamily="18" charset="2"/>
              <a:buNone/>
              <a:defRPr/>
            </a:pPr>
            <a:endParaRPr lang="ru-RU" sz="2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17"/>
          <p:cNvSpPr>
            <a:spLocks noGrp="1"/>
          </p:cNvSpPr>
          <p:nvPr>
            <p:ph type="sldNum" sz="quarter" idx="12"/>
          </p:nvPr>
        </p:nvSpPr>
        <p:spPr/>
        <p:txBody>
          <a:bodyPr/>
          <a:lstStyle/>
          <a:p>
            <a:pPr>
              <a:defRPr/>
            </a:pPr>
            <a:fld id="{75F3C7CA-42EC-40CC-AFDD-E393B1FBFD0E}" type="slidenum">
              <a:rPr lang="ru-RU"/>
              <a:pPr>
                <a:defRPr/>
              </a:pPr>
              <a:t>4</a:t>
            </a:fld>
            <a:endParaRPr lang="ru-RU"/>
          </a:p>
        </p:txBody>
      </p:sp>
      <p:sp>
        <p:nvSpPr>
          <p:cNvPr id="11267" name="Заголовок 1"/>
          <p:cNvSpPr>
            <a:spLocks noGrp="1"/>
          </p:cNvSpPr>
          <p:nvPr>
            <p:ph type="title"/>
          </p:nvPr>
        </p:nvSpPr>
        <p:spPr>
          <a:xfrm>
            <a:off x="457200" y="704850"/>
            <a:ext cx="8229600" cy="995958"/>
          </a:xfrm>
        </p:spPr>
        <p:txBody>
          <a:bodyPr/>
          <a:lstStyle/>
          <a:p>
            <a:pPr algn="ctr" eaLnBrk="1" hangingPunct="1"/>
            <a:r>
              <a:rPr lang="en-US" sz="4400" dirty="0" smtClean="0"/>
              <a:t>Different Levels of Freedom </a:t>
            </a:r>
            <a:endParaRPr lang="ru-RU" sz="4400" dirty="0" smtClean="0"/>
          </a:p>
        </p:txBody>
      </p:sp>
      <p:sp>
        <p:nvSpPr>
          <p:cNvPr id="12292" name="Содержимое 2"/>
          <p:cNvSpPr>
            <a:spLocks noGrp="1"/>
          </p:cNvSpPr>
          <p:nvPr>
            <p:ph idx="1"/>
          </p:nvPr>
        </p:nvSpPr>
        <p:spPr>
          <a:xfrm>
            <a:off x="457199" y="1935163"/>
            <a:ext cx="8390965" cy="4389437"/>
          </a:xfrm>
        </p:spPr>
        <p:txBody>
          <a:bodyPr/>
          <a:lstStyle/>
          <a:p>
            <a:pPr marL="0" indent="0" eaLnBrk="1" hangingPunct="1">
              <a:buNone/>
              <a:defRPr/>
            </a:pPr>
            <a:r>
              <a:rPr lang="en-US" sz="2400" dirty="0">
                <a:solidFill>
                  <a:prstClr val="black"/>
                </a:solidFill>
                <a:hlinkClick r:id="rId2"/>
              </a:rPr>
              <a:t>Source</a:t>
            </a:r>
            <a:r>
              <a:rPr lang="en-US" sz="2400" dirty="0" smtClean="0">
                <a:solidFill>
                  <a:prstClr val="black"/>
                </a:solidFill>
                <a:hlinkClick r:id="rId2"/>
              </a:rPr>
              <a:t>:</a:t>
            </a:r>
            <a:r>
              <a:rPr lang="en-US" sz="2400" u="sng" kern="50" dirty="0">
                <a:solidFill>
                  <a:srgbClr val="0000FF"/>
                </a:solidFill>
                <a:latin typeface="Calibri"/>
                <a:ea typeface="SimSun"/>
                <a:hlinkClick r:id="rId3"/>
              </a:rPr>
              <a:t> http://</a:t>
            </a:r>
            <a:r>
              <a:rPr lang="en-US" sz="2400" u="sng" kern="50" dirty="0" smtClean="0">
                <a:solidFill>
                  <a:srgbClr val="0000FF"/>
                </a:solidFill>
                <a:latin typeface="Calibri"/>
                <a:ea typeface="SimSun"/>
                <a:hlinkClick r:id="rId3"/>
              </a:rPr>
              <a:t>www.freedomhouse.org</a:t>
            </a:r>
            <a:r>
              <a:rPr lang="en-US" sz="2400" dirty="0" smtClean="0">
                <a:solidFill>
                  <a:prstClr val="black"/>
                </a:solidFill>
              </a:rPr>
              <a:t> </a:t>
            </a:r>
          </a:p>
          <a:p>
            <a:pPr marL="0" indent="0" eaLnBrk="1" hangingPunct="1">
              <a:buNone/>
              <a:defRPr/>
            </a:pPr>
            <a:endParaRPr lang="en-US" sz="2400" dirty="0" smtClean="0">
              <a:solidFill>
                <a:prstClr val="black"/>
              </a:solidFill>
            </a:endParaRPr>
          </a:p>
          <a:p>
            <a:pPr eaLnBrk="1" hangingPunct="1">
              <a:defRPr/>
            </a:pPr>
            <a:r>
              <a:rPr lang="en-US" sz="2800" dirty="0" smtClean="0">
                <a:solidFill>
                  <a:prstClr val="black"/>
                </a:solidFill>
              </a:rPr>
              <a:t>American criteria – problems mentioned in last BASEES by Ellen Mickiewicz</a:t>
            </a:r>
            <a:endParaRPr lang="en-GB" sz="2800" dirty="0" smtClean="0"/>
          </a:p>
          <a:p>
            <a:pPr eaLnBrk="1" hangingPunct="1">
              <a:defRPr/>
            </a:pPr>
            <a:r>
              <a:rPr lang="en-GB" sz="2800" dirty="0" smtClean="0"/>
              <a:t>Freedom of press: Russia, score 80, non-free </a:t>
            </a:r>
          </a:p>
          <a:p>
            <a:pPr eaLnBrk="1" hangingPunct="1">
              <a:defRPr/>
            </a:pPr>
            <a:r>
              <a:rPr lang="en-GB" sz="2800" dirty="0" smtClean="0"/>
              <a:t>Freedom on net: Russia, score 52, partly free </a:t>
            </a:r>
          </a:p>
          <a:p>
            <a:pPr>
              <a:defRPr/>
            </a:pPr>
            <a:r>
              <a:rPr lang="en-GB" sz="2800" dirty="0" smtClean="0"/>
              <a:t>Rating for independent media remains unchanged during past 10 years (6.25, scale of 1-7, with 1 highest level and 7 lowest) </a:t>
            </a:r>
          </a:p>
          <a:p>
            <a:pPr marL="0" indent="0">
              <a:buFont typeface="Wingdings 2" pitchFamily="18" charset="2"/>
              <a:buNone/>
              <a:defRPr/>
            </a:pPr>
            <a:r>
              <a:rPr lang="en-US" sz="3200" dirty="0" smtClean="0"/>
              <a:t> </a:t>
            </a:r>
          </a:p>
          <a:p>
            <a:pPr>
              <a:buFont typeface="Wingdings 2" pitchFamily="18" charset="2"/>
              <a:buNone/>
              <a:defRPr/>
            </a:pPr>
            <a:endParaRPr lang="en-GB" dirty="0" smtClean="0"/>
          </a:p>
          <a:p>
            <a:pPr eaLnBrk="1" hangingPunct="1">
              <a:defRPr/>
            </a:pPr>
            <a:endParaRPr lang="en-US" dirty="0" smtClean="0"/>
          </a:p>
          <a:p>
            <a:pPr>
              <a:defRPr/>
            </a:pPr>
            <a:endParaRPr lang="en-GB" dirty="0" smtClean="0"/>
          </a:p>
          <a:p>
            <a:pPr>
              <a:defRPr/>
            </a:pPr>
            <a:endParaRPr lang="en-US" dirty="0" smtClean="0"/>
          </a:p>
          <a:p>
            <a:pPr eaLnBrk="1" hangingPunct="1">
              <a:lnSpc>
                <a:spcPct val="90000"/>
              </a:lnSpc>
              <a:defRPr/>
            </a:pPr>
            <a:endParaRPr lang="en-US" dirty="0" smtClean="0"/>
          </a:p>
          <a:p>
            <a:pPr eaLnBrk="1" hangingPunct="1">
              <a:lnSpc>
                <a:spcPct val="90000"/>
              </a:lnSpc>
              <a:defRPr/>
            </a:pPr>
            <a:endParaRPr lang="ru-RU"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17"/>
          <p:cNvSpPr>
            <a:spLocks noGrp="1"/>
          </p:cNvSpPr>
          <p:nvPr>
            <p:ph type="sldNum" sz="quarter" idx="12"/>
          </p:nvPr>
        </p:nvSpPr>
        <p:spPr/>
        <p:txBody>
          <a:bodyPr/>
          <a:lstStyle/>
          <a:p>
            <a:pPr>
              <a:defRPr/>
            </a:pPr>
            <a:fld id="{B70D4D1D-4D6B-4585-882C-9B2B15916E8D}" type="slidenum">
              <a:rPr lang="ru-RU"/>
              <a:pPr>
                <a:defRPr/>
              </a:pPr>
              <a:t>5</a:t>
            </a:fld>
            <a:endParaRPr lang="ru-RU"/>
          </a:p>
        </p:txBody>
      </p:sp>
      <p:sp>
        <p:nvSpPr>
          <p:cNvPr id="12291" name="Заголовок 1"/>
          <p:cNvSpPr>
            <a:spLocks noGrp="1"/>
          </p:cNvSpPr>
          <p:nvPr>
            <p:ph type="title"/>
          </p:nvPr>
        </p:nvSpPr>
        <p:spPr/>
        <p:txBody>
          <a:bodyPr/>
          <a:lstStyle/>
          <a:p>
            <a:pPr algn="ctr" eaLnBrk="1" hangingPunct="1"/>
            <a:r>
              <a:rPr lang="en-US" sz="4400" dirty="0" smtClean="0"/>
              <a:t>Stimulus for the growth of Internet  </a:t>
            </a:r>
            <a:endParaRPr lang="ru-RU" sz="4400" dirty="0" smtClean="0"/>
          </a:p>
        </p:txBody>
      </p:sp>
      <p:sp>
        <p:nvSpPr>
          <p:cNvPr id="12292" name="Содержимое 2"/>
          <p:cNvSpPr>
            <a:spLocks noGrp="1"/>
          </p:cNvSpPr>
          <p:nvPr>
            <p:ph idx="1"/>
          </p:nvPr>
        </p:nvSpPr>
        <p:spPr/>
        <p:txBody>
          <a:bodyPr/>
          <a:lstStyle/>
          <a:p>
            <a:pPr eaLnBrk="1" hangingPunct="1">
              <a:buFont typeface="Arial" charset="0"/>
              <a:buChar char="•"/>
            </a:pPr>
            <a:r>
              <a:rPr lang="en-US" sz="2800" dirty="0" smtClean="0"/>
              <a:t>Broadband Internet development in regions </a:t>
            </a:r>
          </a:p>
          <a:p>
            <a:pPr eaLnBrk="1" hangingPunct="1">
              <a:buFont typeface="Arial" charset="0"/>
              <a:buChar char="•"/>
            </a:pPr>
            <a:r>
              <a:rPr lang="en-US" sz="2800" dirty="0" smtClean="0"/>
              <a:t>Cost of Internet is reducing </a:t>
            </a:r>
          </a:p>
          <a:p>
            <a:pPr eaLnBrk="1" hangingPunct="1">
              <a:buFont typeface="Arial" charset="0"/>
              <a:buChar char="•"/>
            </a:pPr>
            <a:r>
              <a:rPr lang="en-US" sz="2800" dirty="0" smtClean="0"/>
              <a:t>Internet access speed is increasing </a:t>
            </a:r>
          </a:p>
          <a:p>
            <a:pPr eaLnBrk="1" hangingPunct="1">
              <a:buFont typeface="Arial" charset="0"/>
              <a:buChar char="•"/>
            </a:pPr>
            <a:r>
              <a:rPr lang="en-US" sz="2800" dirty="0" smtClean="0"/>
              <a:t>In 2013 – 90 millions of internet users (about 142 million of population) </a:t>
            </a:r>
          </a:p>
          <a:p>
            <a:pPr eaLnBrk="1" hangingPunct="1">
              <a:buFont typeface="Arial" charset="0"/>
              <a:buChar char="•"/>
            </a:pPr>
            <a:r>
              <a:rPr lang="en-US" sz="2800" dirty="0" smtClean="0"/>
              <a:t>Average age of internet </a:t>
            </a:r>
            <a:r>
              <a:rPr lang="en-US" sz="2800" dirty="0"/>
              <a:t>user in Russia </a:t>
            </a:r>
            <a:r>
              <a:rPr lang="en-US" sz="2800" dirty="0" smtClean="0"/>
              <a:t>is 33 year </a:t>
            </a:r>
          </a:p>
          <a:p>
            <a:pPr eaLnBrk="1" hangingPunct="1">
              <a:buFont typeface="Arial" charset="0"/>
              <a:buChar char="•"/>
            </a:pPr>
            <a:r>
              <a:rPr lang="en-US" sz="2800" dirty="0" smtClean="0"/>
              <a:t>O</a:t>
            </a:r>
            <a:r>
              <a:rPr lang="en-GB" sz="2800" dirty="0" smtClean="0"/>
              <a:t>pen platform for public debate and political opinions</a:t>
            </a:r>
          </a:p>
          <a:p>
            <a:pPr eaLnBrk="1" hangingPunct="1">
              <a:buFont typeface="Wingdings" pitchFamily="2" charset="2"/>
              <a:buChar char="Ø"/>
            </a:pPr>
            <a:endParaRPr lang="en-US" dirty="0" smtClean="0"/>
          </a:p>
          <a:p>
            <a:pPr eaLnBrk="1" hangingPunct="1">
              <a:buFont typeface="Wingdings" pitchFamily="2" charset="2"/>
              <a:buChar char="Ø"/>
            </a:pPr>
            <a:endParaRPr lang="en-US" dirty="0" smtClean="0"/>
          </a:p>
          <a:p>
            <a:pPr eaLnBrk="1" hangingPunct="1">
              <a:buFont typeface="Wingdings" pitchFamily="2" charset="2"/>
              <a:buChar char="Ø"/>
            </a:pPr>
            <a:endParaRPr lang="en-US" dirty="0" smtClean="0"/>
          </a:p>
          <a:p>
            <a:pPr eaLnBrk="1" hangingPunct="1"/>
            <a:endParaRPr lang="en-US" dirty="0" smtClean="0"/>
          </a:p>
          <a:p>
            <a:pPr eaLnBrk="1" hangingPunct="1"/>
            <a:endParaRPr lang="en-US" sz="1800" dirty="0" smtClean="0"/>
          </a:p>
          <a:p>
            <a:pPr eaLnBrk="1" hangingPunct="1"/>
            <a:endParaRPr lang="ru-RU"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17"/>
          <p:cNvSpPr>
            <a:spLocks noGrp="1"/>
          </p:cNvSpPr>
          <p:nvPr>
            <p:ph type="sldNum" sz="quarter" idx="12"/>
          </p:nvPr>
        </p:nvSpPr>
        <p:spPr/>
        <p:txBody>
          <a:bodyPr/>
          <a:lstStyle/>
          <a:p>
            <a:pPr>
              <a:defRPr/>
            </a:pPr>
            <a:fld id="{EC640A3C-E9F7-4BFF-B52F-3A7F0A7C2421}" type="slidenum">
              <a:rPr lang="ru-RU"/>
              <a:pPr>
                <a:defRPr/>
              </a:pPr>
              <a:t>6</a:t>
            </a:fld>
            <a:endParaRPr lang="ru-RU"/>
          </a:p>
        </p:txBody>
      </p:sp>
      <p:sp>
        <p:nvSpPr>
          <p:cNvPr id="2" name="Заголовок 1"/>
          <p:cNvSpPr>
            <a:spLocks noGrp="1"/>
          </p:cNvSpPr>
          <p:nvPr>
            <p:ph type="title"/>
          </p:nvPr>
        </p:nvSpPr>
        <p:spPr>
          <a:xfrm>
            <a:off x="457200" y="704850"/>
            <a:ext cx="8229600" cy="923950"/>
          </a:xfrm>
        </p:spPr>
        <p:txBody>
          <a:bodyPr>
            <a:noAutofit/>
          </a:bodyPr>
          <a:lstStyle/>
          <a:p>
            <a:pPr algn="ctr" eaLnBrk="1" hangingPunct="1">
              <a:defRPr/>
            </a:pPr>
            <a:r>
              <a:rPr lang="en-US" sz="4400" dirty="0" smtClean="0"/>
              <a:t/>
            </a:r>
            <a:br>
              <a:rPr lang="en-US" sz="4400" dirty="0" smtClean="0"/>
            </a:br>
            <a:r>
              <a:rPr lang="en-US" sz="4400" dirty="0" smtClean="0"/>
              <a:t> </a:t>
            </a:r>
            <a:br>
              <a:rPr lang="en-US" sz="4400" dirty="0" smtClean="0"/>
            </a:br>
            <a:r>
              <a:rPr lang="en-US" sz="4400" dirty="0" smtClean="0"/>
              <a:t>Internet role is growing  </a:t>
            </a:r>
            <a:endParaRPr lang="ru-RU" sz="4400" dirty="0" smtClean="0"/>
          </a:p>
        </p:txBody>
      </p:sp>
      <p:sp>
        <p:nvSpPr>
          <p:cNvPr id="12292" name="Содержимое 2"/>
          <p:cNvSpPr>
            <a:spLocks noGrp="1"/>
          </p:cNvSpPr>
          <p:nvPr>
            <p:ph idx="1"/>
          </p:nvPr>
        </p:nvSpPr>
        <p:spPr>
          <a:xfrm>
            <a:off x="457200" y="2204864"/>
            <a:ext cx="8229600" cy="4119736"/>
          </a:xfrm>
        </p:spPr>
        <p:txBody>
          <a:bodyPr/>
          <a:lstStyle/>
          <a:p>
            <a:pPr eaLnBrk="1" hangingPunct="1">
              <a:buFont typeface="Arial" charset="0"/>
              <a:buChar char="•"/>
              <a:defRPr/>
            </a:pPr>
            <a:r>
              <a:rPr lang="en-US" sz="2800" dirty="0" smtClean="0"/>
              <a:t>Internet as source of information: </a:t>
            </a:r>
            <a:r>
              <a:rPr lang="en-US" sz="2800" dirty="0"/>
              <a:t> </a:t>
            </a:r>
            <a:r>
              <a:rPr lang="en-US" sz="2800" dirty="0" smtClean="0"/>
              <a:t> 60% of population</a:t>
            </a:r>
          </a:p>
          <a:p>
            <a:pPr eaLnBrk="1" hangingPunct="1">
              <a:buFont typeface="Arial" charset="0"/>
              <a:buChar char="•"/>
              <a:defRPr/>
            </a:pPr>
            <a:r>
              <a:rPr lang="en-US" sz="2800" dirty="0" smtClean="0"/>
              <a:t>Television as source of information: 73% of population</a:t>
            </a:r>
          </a:p>
          <a:p>
            <a:pPr eaLnBrk="1" hangingPunct="1">
              <a:buFont typeface="Arial" charset="0"/>
              <a:buChar char="•"/>
              <a:defRPr/>
            </a:pPr>
            <a:r>
              <a:rPr lang="en-US" sz="2800" dirty="0" smtClean="0"/>
              <a:t>By new elections to the State Duma (2016) and President elections (2018) main role will be with Internet  </a:t>
            </a:r>
          </a:p>
          <a:p>
            <a:pPr marL="0" indent="0" eaLnBrk="1" hangingPunct="1">
              <a:buNone/>
              <a:defRPr/>
            </a:pPr>
            <a:endParaRPr lang="en-US" dirty="0" smtClean="0"/>
          </a:p>
          <a:p>
            <a:pPr marL="0" indent="0" eaLnBrk="1" hangingPunct="1">
              <a:buFont typeface="Wingdings 2" pitchFamily="18" charset="2"/>
              <a:buNone/>
              <a:defRPr/>
            </a:pPr>
            <a:endParaRPr lang="en-US" dirty="0" smtClean="0"/>
          </a:p>
          <a:p>
            <a:pPr eaLnBrk="1" hangingPunct="1">
              <a:buFont typeface="Wingdings" pitchFamily="2" charset="2"/>
              <a:buChar char="Ø"/>
              <a:defRPr/>
            </a:pPr>
            <a:endParaRPr lang="en-US" dirty="0" smtClean="0"/>
          </a:p>
          <a:p>
            <a:pPr eaLnBrk="1" hangingPunct="1">
              <a:buFont typeface="Wingdings" pitchFamily="2" charset="2"/>
              <a:buChar char="Ø"/>
              <a:defRPr/>
            </a:pPr>
            <a:endParaRPr lang="ru-RU"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17"/>
          <p:cNvSpPr>
            <a:spLocks noGrp="1"/>
          </p:cNvSpPr>
          <p:nvPr>
            <p:ph type="sldNum" sz="quarter" idx="12"/>
          </p:nvPr>
        </p:nvSpPr>
        <p:spPr/>
        <p:txBody>
          <a:bodyPr/>
          <a:lstStyle/>
          <a:p>
            <a:pPr>
              <a:defRPr/>
            </a:pPr>
            <a:fld id="{15EC24A9-1A3F-4A69-B438-AC1EF7D2EF92}" type="slidenum">
              <a:rPr lang="ru-RU"/>
              <a:pPr>
                <a:defRPr/>
              </a:pPr>
              <a:t>7</a:t>
            </a:fld>
            <a:endParaRPr lang="ru-RU"/>
          </a:p>
        </p:txBody>
      </p:sp>
      <p:sp>
        <p:nvSpPr>
          <p:cNvPr id="14339" name="Заголовок 1"/>
          <p:cNvSpPr>
            <a:spLocks noGrp="1"/>
          </p:cNvSpPr>
          <p:nvPr>
            <p:ph type="title"/>
          </p:nvPr>
        </p:nvSpPr>
        <p:spPr>
          <a:xfrm>
            <a:off x="457200" y="704850"/>
            <a:ext cx="8229600" cy="851942"/>
          </a:xfrm>
        </p:spPr>
        <p:txBody>
          <a:bodyPr/>
          <a:lstStyle/>
          <a:p>
            <a:pPr algn="ctr" eaLnBrk="1" hangingPunct="1"/>
            <a:r>
              <a:rPr lang="en-US" sz="4400" dirty="0" smtClean="0"/>
              <a:t>Internet: as threat to the regime </a:t>
            </a:r>
            <a:endParaRPr lang="ru-RU" sz="4400" dirty="0" smtClean="0"/>
          </a:p>
        </p:txBody>
      </p:sp>
      <p:sp>
        <p:nvSpPr>
          <p:cNvPr id="15364" name="Содержимое 2"/>
          <p:cNvSpPr>
            <a:spLocks noGrp="1"/>
          </p:cNvSpPr>
          <p:nvPr>
            <p:ph idx="1"/>
          </p:nvPr>
        </p:nvSpPr>
        <p:spPr>
          <a:xfrm>
            <a:off x="395536" y="1772816"/>
            <a:ext cx="8229600" cy="5085184"/>
          </a:xfrm>
        </p:spPr>
        <p:txBody>
          <a:bodyPr/>
          <a:lstStyle/>
          <a:p>
            <a:pPr eaLnBrk="1" hangingPunct="1">
              <a:buFont typeface="Arial" charset="0"/>
              <a:buChar char="•"/>
              <a:defRPr/>
            </a:pPr>
            <a:r>
              <a:rPr lang="en-GB" sz="2800" dirty="0" smtClean="0"/>
              <a:t>Social </a:t>
            </a:r>
            <a:r>
              <a:rPr lang="en-GB" sz="2800" dirty="0"/>
              <a:t>media networks and video-sharing platforms played a critical role in galvanizing massive protests in December 2011 </a:t>
            </a:r>
            <a:endParaRPr lang="en-GB" sz="2800" dirty="0" smtClean="0"/>
          </a:p>
          <a:p>
            <a:pPr eaLnBrk="1" hangingPunct="1">
              <a:buFont typeface="Arial" charset="0"/>
              <a:buChar char="•"/>
              <a:defRPr/>
            </a:pPr>
            <a:r>
              <a:rPr lang="en-GB" sz="2800" dirty="0" smtClean="0"/>
              <a:t>The </a:t>
            </a:r>
            <a:r>
              <a:rPr lang="en-GB" sz="2800" dirty="0"/>
              <a:t>Russian government </a:t>
            </a:r>
            <a:r>
              <a:rPr lang="en-GB" sz="2800" dirty="0" smtClean="0"/>
              <a:t>intends </a:t>
            </a:r>
            <a:r>
              <a:rPr lang="en-GB" sz="2800" dirty="0"/>
              <a:t>to control the media and </a:t>
            </a:r>
            <a:r>
              <a:rPr lang="en-GB" sz="2800" dirty="0" smtClean="0"/>
              <a:t>Internet</a:t>
            </a:r>
            <a:r>
              <a:rPr lang="en-GB" sz="2800" dirty="0"/>
              <a:t>, </a:t>
            </a:r>
            <a:r>
              <a:rPr lang="en-GB" sz="2800" dirty="0" smtClean="0"/>
              <a:t>monitor </a:t>
            </a:r>
            <a:r>
              <a:rPr lang="en-GB" sz="2800" dirty="0"/>
              <a:t>all information not only in the media, but also on forums, blogs and social networks </a:t>
            </a:r>
            <a:endParaRPr lang="en-GB" sz="2800" i="1" dirty="0" smtClean="0"/>
          </a:p>
          <a:p>
            <a:pPr eaLnBrk="1" hangingPunct="1">
              <a:buFont typeface="Arial" charset="0"/>
              <a:buChar char="•"/>
              <a:defRPr/>
            </a:pPr>
            <a:r>
              <a:rPr lang="en-GB" sz="2800" i="1" dirty="0" smtClean="0"/>
              <a:t>S</a:t>
            </a:r>
            <a:r>
              <a:rPr lang="en-GB" sz="2800" dirty="0" smtClean="0"/>
              <a:t>ince </a:t>
            </a:r>
            <a:r>
              <a:rPr lang="en-GB" sz="2800" dirty="0"/>
              <a:t>May 2012: recriminalized defamation, expanded blacklisting websites, bloggers faced detention and criminal </a:t>
            </a:r>
            <a:r>
              <a:rPr lang="en-GB" sz="2800" dirty="0" smtClean="0"/>
              <a:t>prosecutions   </a:t>
            </a:r>
            <a:endParaRPr lang="en-GB" sz="2800" dirty="0"/>
          </a:p>
          <a:p>
            <a:pPr marL="0" indent="0" eaLnBrk="1" hangingPunct="1">
              <a:buFont typeface="Wingdings 2" pitchFamily="18" charset="2"/>
              <a:buNone/>
              <a:defRPr/>
            </a:pPr>
            <a:endParaRPr lang="en-US" dirty="0" smtClean="0"/>
          </a:p>
          <a:p>
            <a:pPr marL="0" indent="0" eaLnBrk="1" hangingPunct="1">
              <a:buFont typeface="Wingdings 2" pitchFamily="18" charset="2"/>
              <a:buNone/>
              <a:defRPr/>
            </a:pPr>
            <a:endParaRPr lang="ru-RU"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17"/>
          <p:cNvSpPr txBox="1">
            <a:spLocks noGrp="1"/>
          </p:cNvSpPr>
          <p:nvPr/>
        </p:nvSpPr>
        <p:spPr>
          <a:xfrm>
            <a:off x="7924800" y="6356350"/>
            <a:ext cx="762000" cy="365125"/>
          </a:xfrm>
          <a:prstGeom prst="rect">
            <a:avLst/>
          </a:prstGeom>
          <a:noFill/>
        </p:spPr>
        <p:txBody>
          <a:bodyPr lIns="0" tIns="0" rIns="0" bIns="0" anchor="b"/>
          <a:lstStyle/>
          <a:p>
            <a:pPr algn="r" fontAlgn="auto">
              <a:spcBef>
                <a:spcPts val="0"/>
              </a:spcBef>
              <a:spcAft>
                <a:spcPts val="0"/>
              </a:spcAft>
              <a:defRPr/>
            </a:pPr>
            <a:fld id="{3FA3FC0A-9F04-4016-BA40-D9F569CF6129}" type="slidenum">
              <a:rPr lang="ru-RU" sz="1200">
                <a:solidFill>
                  <a:schemeClr val="tx2">
                    <a:shade val="90000"/>
                  </a:schemeClr>
                </a:solidFill>
                <a:latin typeface="+mn-lt"/>
                <a:cs typeface="+mn-cs"/>
              </a:rPr>
              <a:pPr algn="r" fontAlgn="auto">
                <a:spcBef>
                  <a:spcPts val="0"/>
                </a:spcBef>
                <a:spcAft>
                  <a:spcPts val="0"/>
                </a:spcAft>
                <a:defRPr/>
              </a:pPr>
              <a:t>8</a:t>
            </a:fld>
            <a:endParaRPr lang="ru-RU" sz="1200">
              <a:solidFill>
                <a:schemeClr val="tx2">
                  <a:shade val="90000"/>
                </a:schemeClr>
              </a:solidFill>
              <a:latin typeface="+mn-lt"/>
              <a:cs typeface="+mn-cs"/>
            </a:endParaRPr>
          </a:p>
        </p:txBody>
      </p:sp>
      <p:sp>
        <p:nvSpPr>
          <p:cNvPr id="15363" name="Заголовок 1"/>
          <p:cNvSpPr>
            <a:spLocks noGrp="1"/>
          </p:cNvSpPr>
          <p:nvPr>
            <p:ph type="title" idx="4294967295"/>
          </p:nvPr>
        </p:nvSpPr>
        <p:spPr>
          <a:xfrm>
            <a:off x="0" y="704850"/>
            <a:ext cx="9144000" cy="779934"/>
          </a:xfrm>
        </p:spPr>
        <p:txBody>
          <a:bodyPr/>
          <a:lstStyle/>
          <a:p>
            <a:pPr eaLnBrk="1" hangingPunct="1"/>
            <a:r>
              <a:rPr lang="en-US" sz="4400" dirty="0" smtClean="0"/>
              <a:t>Internet as medicine against revolutions  </a:t>
            </a:r>
            <a:endParaRPr lang="ru-RU" sz="4400" dirty="0" smtClean="0"/>
          </a:p>
        </p:txBody>
      </p:sp>
      <p:sp>
        <p:nvSpPr>
          <p:cNvPr id="15364" name="Содержимое 2"/>
          <p:cNvSpPr>
            <a:spLocks noGrp="1"/>
          </p:cNvSpPr>
          <p:nvPr>
            <p:ph idx="4294967295"/>
          </p:nvPr>
        </p:nvSpPr>
        <p:spPr>
          <a:xfrm>
            <a:off x="395288" y="1700808"/>
            <a:ext cx="8229600" cy="4639667"/>
          </a:xfrm>
        </p:spPr>
        <p:txBody>
          <a:bodyPr/>
          <a:lstStyle/>
          <a:p>
            <a:pPr eaLnBrk="1" hangingPunct="1">
              <a:buFont typeface="Arial" charset="0"/>
              <a:buChar char="•"/>
              <a:defRPr/>
            </a:pPr>
            <a:r>
              <a:rPr lang="en-GB" sz="2800" dirty="0" smtClean="0"/>
              <a:t>60% of Russians use Internet  </a:t>
            </a:r>
          </a:p>
          <a:p>
            <a:pPr eaLnBrk="1" hangingPunct="1">
              <a:buFont typeface="Arial" charset="0"/>
              <a:buChar char="•"/>
              <a:defRPr/>
            </a:pPr>
            <a:r>
              <a:rPr lang="en-GB" sz="2800" dirty="0" smtClean="0"/>
              <a:t>Russians are in the first place in the world on the amount of time on social networks </a:t>
            </a:r>
          </a:p>
          <a:p>
            <a:pPr eaLnBrk="1" hangingPunct="1">
              <a:buFont typeface="Arial" charset="0"/>
              <a:buChar char="•"/>
              <a:defRPr/>
            </a:pPr>
            <a:r>
              <a:rPr lang="en-GB" sz="2800" dirty="0" smtClean="0"/>
              <a:t>E</a:t>
            </a:r>
            <a:r>
              <a:rPr lang="en-US" sz="2800" dirty="0" err="1" smtClean="0"/>
              <a:t>ducated</a:t>
            </a:r>
            <a:r>
              <a:rPr lang="en-US" sz="2800" dirty="0" smtClean="0"/>
              <a:t> Russians devoted more time for Internet and social networks in virtual world, they have less desire for the revolution in real world </a:t>
            </a:r>
          </a:p>
          <a:p>
            <a:pPr eaLnBrk="1" hangingPunct="1">
              <a:buFont typeface="Arial" charset="0"/>
              <a:buChar char="•"/>
              <a:defRPr/>
            </a:pPr>
            <a:r>
              <a:rPr lang="en-US" sz="2800" dirty="0" smtClean="0"/>
              <a:t>Specialists preferring to do everything remotely: work, learn, communicate, reluctance to have a contact with real people  </a:t>
            </a:r>
          </a:p>
          <a:p>
            <a:pPr marL="0" indent="0" eaLnBrk="1" hangingPunct="1">
              <a:buFont typeface="Wingdings 2" pitchFamily="18" charset="2"/>
              <a:buNone/>
              <a:defRPr/>
            </a:pPr>
            <a:r>
              <a:rPr lang="en-US" dirty="0" smtClean="0"/>
              <a:t> </a:t>
            </a:r>
          </a:p>
          <a:p>
            <a:pPr eaLnBrk="1" hangingPunct="1">
              <a:buFont typeface="Wingdings" pitchFamily="2" charset="2"/>
              <a:buChar char="Ø"/>
              <a:defRPr/>
            </a:pPr>
            <a:endParaRPr lang="en-US" dirty="0" smtClean="0"/>
          </a:p>
          <a:p>
            <a:pPr eaLnBrk="1" hangingPunct="1">
              <a:buFont typeface="Wingdings 2" pitchFamily="18" charset="2"/>
              <a:buNone/>
              <a:defRPr/>
            </a:pPr>
            <a:endParaRPr lang="en-US" dirty="0" smtClean="0"/>
          </a:p>
          <a:p>
            <a:pPr eaLnBrk="1" hangingPunct="1">
              <a:defRPr/>
            </a:pPr>
            <a:endParaRPr lang="en-US" dirty="0" smtClean="0"/>
          </a:p>
          <a:p>
            <a:pPr eaLnBrk="1" hangingPunct="1">
              <a:defRPr/>
            </a:pPr>
            <a:endParaRPr lang="en-US" sz="1800" dirty="0" smtClean="0"/>
          </a:p>
          <a:p>
            <a:pPr eaLnBrk="1" hangingPunct="1">
              <a:defRPr/>
            </a:pPr>
            <a:endParaRPr lang="ru-RU"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704850"/>
            <a:ext cx="8229600" cy="995958"/>
          </a:xfrm>
        </p:spPr>
        <p:txBody>
          <a:bodyPr/>
          <a:lstStyle/>
          <a:p>
            <a:pPr algn="ctr"/>
            <a:r>
              <a:rPr lang="en-US" sz="4400" dirty="0" smtClean="0"/>
              <a:t>St Petersburg pilot study 2012-13</a:t>
            </a:r>
            <a:endParaRPr lang="ru-RU" sz="4400" dirty="0" smtClean="0"/>
          </a:p>
        </p:txBody>
      </p:sp>
      <p:sp>
        <p:nvSpPr>
          <p:cNvPr id="18435" name="Content Placeholder 2"/>
          <p:cNvSpPr>
            <a:spLocks noGrp="1"/>
          </p:cNvSpPr>
          <p:nvPr>
            <p:ph idx="1"/>
          </p:nvPr>
        </p:nvSpPr>
        <p:spPr/>
        <p:txBody>
          <a:bodyPr/>
          <a:lstStyle/>
          <a:p>
            <a:r>
              <a:rPr lang="en-US" sz="2800" dirty="0" smtClean="0"/>
              <a:t>A part of the academic project </a:t>
            </a:r>
            <a:r>
              <a:rPr lang="en-US" sz="2800" i="1" dirty="0" smtClean="0"/>
              <a:t>Media Systems in Flux: The Challenge from the BRICS countries</a:t>
            </a:r>
            <a:r>
              <a:rPr lang="en-US" sz="2800" dirty="0" smtClean="0"/>
              <a:t>, 2012-2016</a:t>
            </a:r>
          </a:p>
          <a:p>
            <a:r>
              <a:rPr lang="en-US" sz="2800" dirty="0" smtClean="0"/>
              <a:t>Four </a:t>
            </a:r>
            <a:r>
              <a:rPr lang="en-US" sz="2800" dirty="0"/>
              <a:t>cities in Russia : </a:t>
            </a:r>
            <a:r>
              <a:rPr lang="en-US" sz="2800" dirty="0" smtClean="0"/>
              <a:t>Moscow, St Petersburg, Yekaterinburg and Petrozavodsk  </a:t>
            </a:r>
          </a:p>
          <a:p>
            <a:r>
              <a:rPr lang="en-US" sz="2800" dirty="0" smtClean="0"/>
              <a:t>Similar studies in all BRICS countries,2013-2014</a:t>
            </a:r>
          </a:p>
          <a:p>
            <a:r>
              <a:rPr lang="en-US" sz="2800" dirty="0" smtClean="0"/>
              <a:t>Main research focus on the new online media in comparison with the conventional media</a:t>
            </a:r>
          </a:p>
          <a:p>
            <a:pPr marL="0" indent="0">
              <a:buNone/>
            </a:pPr>
            <a:r>
              <a:rPr lang="en-US" sz="2800" dirty="0" smtClean="0"/>
              <a:t>   </a:t>
            </a:r>
            <a:endParaRPr lang="ru-RU" sz="2800" dirty="0" smtClean="0"/>
          </a:p>
        </p:txBody>
      </p:sp>
      <p:sp>
        <p:nvSpPr>
          <p:cNvPr id="4" name="Slide Number Placeholder 3"/>
          <p:cNvSpPr>
            <a:spLocks noGrp="1"/>
          </p:cNvSpPr>
          <p:nvPr>
            <p:ph type="sldNum" sz="quarter" idx="12"/>
          </p:nvPr>
        </p:nvSpPr>
        <p:spPr/>
        <p:txBody>
          <a:bodyPr/>
          <a:lstStyle/>
          <a:p>
            <a:pPr>
              <a:defRPr/>
            </a:pPr>
            <a:fld id="{3EA9225F-676E-41E9-B2A7-CC767B092E20}" type="slidenum">
              <a:rPr lang="ru-RU" smtClean="0"/>
              <a:pPr>
                <a:defRPr/>
              </a:pPr>
              <a:t>9</a:t>
            </a:fld>
            <a:endParaRPr lang="ru-RU"/>
          </a:p>
        </p:txBody>
      </p:sp>
    </p:spTree>
  </p:cSld>
  <p:clrMapOvr>
    <a:masterClrMapping/>
  </p:clrMapOvr>
  <p:timing>
    <p:tnLst>
      <p:par>
        <p:cTn id="1" dur="indefinite" restart="never" nodeType="tmRoot"/>
      </p:par>
    </p:tnLst>
  </p:timing>
</p:sld>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ециальное оформление">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Специальное оформление">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Специальное оформление">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Apex</Template>
  <TotalTime>5047</TotalTime>
  <Words>1542</Words>
  <Application>Microsoft Office PowerPoint</Application>
  <PresentationFormat>On-screen Show (4:3)</PresentationFormat>
  <Paragraphs>275</Paragraphs>
  <Slides>23</Slides>
  <Notes>3</Notes>
  <HiddenSlides>0</HiddenSlides>
  <MMClips>0</MMClips>
  <ScaleCrop>false</ScaleCrop>
  <HeadingPairs>
    <vt:vector size="4" baseType="variant">
      <vt:variant>
        <vt:lpstr>Theme</vt:lpstr>
      </vt:variant>
      <vt:variant>
        <vt:i4>4</vt:i4>
      </vt:variant>
      <vt:variant>
        <vt:lpstr>Slide Titles</vt:lpstr>
      </vt:variant>
      <vt:variant>
        <vt:i4>23</vt:i4>
      </vt:variant>
    </vt:vector>
  </HeadingPairs>
  <TitlesOfParts>
    <vt:vector size="27" baseType="lpstr">
      <vt:lpstr>Специальное оформление</vt:lpstr>
      <vt:lpstr>1_Специальное оформление</vt:lpstr>
      <vt:lpstr>2_Специальное оформление</vt:lpstr>
      <vt:lpstr>Поток</vt:lpstr>
      <vt:lpstr>  Building democracy in Russia: Online media and protests</vt:lpstr>
      <vt:lpstr>World Democracy Audit 2013</vt:lpstr>
      <vt:lpstr>World Press Freedom 2013 </vt:lpstr>
      <vt:lpstr>Different Levels of Freedom </vt:lpstr>
      <vt:lpstr>Stimulus for the growth of Internet  </vt:lpstr>
      <vt:lpstr>   Internet role is growing  </vt:lpstr>
      <vt:lpstr>Internet: as threat to the regime </vt:lpstr>
      <vt:lpstr>Internet as medicine against revolutions  </vt:lpstr>
      <vt:lpstr>St Petersburg pilot study 2012-13</vt:lpstr>
      <vt:lpstr>Online media sample: St Petersburg  </vt:lpstr>
      <vt:lpstr>Journalists in online media </vt:lpstr>
      <vt:lpstr>Online journalists  </vt:lpstr>
      <vt:lpstr>Self-portrait: Online journalists  </vt:lpstr>
      <vt:lpstr>Self-portrait: Online journalists </vt:lpstr>
      <vt:lpstr>Protests in St Petersburg</vt:lpstr>
      <vt:lpstr>From picketers into journalists</vt:lpstr>
      <vt:lpstr>Journalists and protests</vt:lpstr>
      <vt:lpstr>Journalists and protests</vt:lpstr>
      <vt:lpstr>Journalists and protests</vt:lpstr>
      <vt:lpstr>Findings: Online media: 3 types </vt:lpstr>
      <vt:lpstr>Online media: Young, healthy, multi- </vt:lpstr>
      <vt:lpstr>Conclusion  </vt:lpstr>
      <vt:lpstr>Thanks  for your attention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Pasti</dc:creator>
  <cp:lastModifiedBy>MACHINAE</cp:lastModifiedBy>
  <cp:revision>253</cp:revision>
  <cp:lastPrinted>2013-04-02T13:51:04Z</cp:lastPrinted>
  <dcterms:created xsi:type="dcterms:W3CDTF">2011-12-15T03:18:56Z</dcterms:created>
  <dcterms:modified xsi:type="dcterms:W3CDTF">2013-04-02T19:35:57Z</dcterms:modified>
</cp:coreProperties>
</file>