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7" r:id="rId2"/>
    <p:sldMasterId id="2147483709" r:id="rId3"/>
    <p:sldMasterId id="2147483877" r:id="rId4"/>
  </p:sldMasterIdLst>
  <p:notesMasterIdLst>
    <p:notesMasterId r:id="rId43"/>
  </p:notesMasterIdLst>
  <p:handoutMasterIdLst>
    <p:handoutMasterId r:id="rId44"/>
  </p:handoutMasterIdLst>
  <p:sldIdLst>
    <p:sldId id="256" r:id="rId5"/>
    <p:sldId id="370" r:id="rId6"/>
    <p:sldId id="363" r:id="rId7"/>
    <p:sldId id="337" r:id="rId8"/>
    <p:sldId id="338" r:id="rId9"/>
    <p:sldId id="347" r:id="rId10"/>
    <p:sldId id="348" r:id="rId11"/>
    <p:sldId id="367" r:id="rId12"/>
    <p:sldId id="340" r:id="rId13"/>
    <p:sldId id="336" r:id="rId14"/>
    <p:sldId id="375" r:id="rId15"/>
    <p:sldId id="381" r:id="rId16"/>
    <p:sldId id="382" r:id="rId17"/>
    <p:sldId id="327" r:id="rId18"/>
    <p:sldId id="331" r:id="rId19"/>
    <p:sldId id="385" r:id="rId20"/>
    <p:sldId id="378" r:id="rId21"/>
    <p:sldId id="379" r:id="rId22"/>
    <p:sldId id="389" r:id="rId23"/>
    <p:sldId id="388" r:id="rId24"/>
    <p:sldId id="387" r:id="rId25"/>
    <p:sldId id="386" r:id="rId26"/>
    <p:sldId id="391" r:id="rId27"/>
    <p:sldId id="390" r:id="rId28"/>
    <p:sldId id="392" r:id="rId29"/>
    <p:sldId id="393" r:id="rId30"/>
    <p:sldId id="394" r:id="rId31"/>
    <p:sldId id="405" r:id="rId32"/>
    <p:sldId id="380" r:id="rId33"/>
    <p:sldId id="398" r:id="rId34"/>
    <p:sldId id="399" r:id="rId35"/>
    <p:sldId id="400" r:id="rId36"/>
    <p:sldId id="384" r:id="rId37"/>
    <p:sldId id="401" r:id="rId38"/>
    <p:sldId id="402" r:id="rId39"/>
    <p:sldId id="403" r:id="rId40"/>
    <p:sldId id="404" r:id="rId41"/>
    <p:sldId id="267" r:id="rId4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4" autoAdjust="0"/>
    <p:restoredTop sz="81455" autoAdjust="0"/>
  </p:normalViewPr>
  <p:slideViewPr>
    <p:cSldViewPr>
      <p:cViewPr varScale="1">
        <p:scale>
          <a:sx n="95" d="100"/>
          <a:sy n="95" d="100"/>
        </p:scale>
        <p:origin x="21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6A13631-3897-4E84-80B1-B78138194095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38B01BC-F67A-47AB-9AA8-621DC6289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9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6F91BA-950A-4569-8333-7EF11C9A0C36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04613A-C76D-4DB2-AAF7-76C737B6E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97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187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6BB4-5C15-4758-9BF4-5D630C17D27A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6A54-DDAE-452B-8BEA-D900FF2C2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1392-2308-4390-976A-EA6578CBD58E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F7EF-822F-4564-93EB-529F13A3C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F625-8C2A-4E2A-B434-493F39573CF5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5226-BB97-41F9-8AC1-0BE48039F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6220-712C-40D4-B5A4-76C5DCC15B53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FDAF-FA11-467E-A0D5-155F40599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62E2-7DC3-405A-B8C9-D0CAF04E8046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D642-A535-4127-8D43-18487C4B7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5CDB-CA18-4A5A-8E45-B0D4A07C6DA2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8423-570A-434E-AF46-B2D02283F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4637-4BC0-4165-A5EF-AB29D5275CB3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5F58-D4F2-4F30-9596-FED811E38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B7EF-908D-4DED-B0E5-9215D7ED3F1A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AD0E-A669-4B40-8534-02D244505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C940-30A1-47C0-8FA2-69052E97826E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F8B5-386C-4EC3-802E-913BF1B64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2107-D1CA-4870-B636-AD39A8FA129B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0143-E0D2-4DEF-B86B-0F83D2DC8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3FD9-E56B-42B6-A1D9-A4FBE0E727E8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8401-453D-47B5-8447-C37E40FFC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579E-AF22-4832-9363-83DA0598871C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826C-B810-4657-BC8A-DD110E23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8034-4299-4856-A170-E0C74AFBB451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6BDA-6C5C-483B-BB58-CE0366138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FB2A-6CC1-46B1-846C-7FC8AD9A780F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3671-FB75-4B52-8EC2-AFD08D90D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F6A4-FCFD-46FE-9408-42EF002F729D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B1A1-E8C9-4C2B-9BAD-F12EF41AA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87D5-CDF8-462E-BE73-E83D31334777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6997-480A-4A96-BC59-47B781B1D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331F-5F8C-4DF5-8BA8-1DFD835F3810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2A61-326B-4E4D-A463-C2E169CB9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5B25-9CE3-4890-9842-BEAB12343BFF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FC21-CC20-40EB-852A-E9ED6E21D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7A45-9928-4039-B474-AB67E00ACA38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A354-E5BE-42A5-8E55-3E038A4D3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4956-E055-4DA8-A946-FC42FC00FDAA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02F8-67DC-4FD5-9E68-0B40F215D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9303-49E2-4517-92B2-9EB71433FAC5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225E-3156-4F9F-97A8-7825B5901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A43C-E2E7-46BB-BA49-8F312F95E1F1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C61F-339A-4A1D-A777-B302C2984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D1BE-BDD4-47F1-BD7B-0BFEB419FE4B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F853-FE4B-4C1E-AF83-C8D1A3B4A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7159-6E97-4365-B8F6-32945349EC35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5D52-E967-40B7-AC0D-2B84A1D19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0000-63FE-4994-85F2-32A96D7689DB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F89F-AF19-4FD4-A07F-60766FEDE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1C03-42DC-4C16-8B3A-6BC3A9A35F3D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8FC7-E85F-485C-B610-9756A6E2C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178B-E51D-4ECC-8298-EAA1B5121354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EA86-CFED-40E1-B725-251E8AD7C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D4EC-FA00-4D74-886B-9846339C42A1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DF52-A297-495F-A6ED-D50A2B57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D3E2-B976-4CB4-8D9C-057D30C08C92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1AA6-D1D7-4EBD-8592-0D2894CD2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BA20D-3F3D-428B-8BFC-C3B255018459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DABF-F985-4BAD-986C-439D6FAD7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8D81-D03C-43AF-8989-15236DA8B260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7CB8-CBED-4BAE-95FD-4BFE050A7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79AA-52DA-4C63-B629-3687126488A7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2698-3338-445D-89B2-8A2658BE7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40ED-FB7E-4C10-ABA9-89412F995A42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922C8-06CA-4974-A9FA-0FF0D5568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4507-AC58-4F8F-96C2-FBF1C51DAE42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07D0-C289-464A-837B-B28CD80D5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80D6-7DA4-4691-AE6C-CC9C6F34F6BF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A32C-E461-4C59-9EB6-497ACBDA0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B429-2499-40F2-AD9F-8C08D5272028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E753-A878-48D6-B3EB-E8F346D6B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EE2C-6DD7-4C73-AE62-6707DC0460C0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796D-FE5F-43A2-8A68-C23AEC8A4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349B-7E6E-479D-ABA3-F26E92BBF937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A933-C5BB-4FED-BDB0-EACEE9D42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FDCF-2674-43DA-BEFB-C371BB33A0DE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A391-D4DC-4C04-A10B-68FD4FA38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3E9B-36EC-42D3-AF93-DB805075A6B4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A2A9-B08D-4CFB-9088-4415A6447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B373-9EB9-452B-91BE-D52D2C73B2F4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0606-A961-48D3-B80C-C8DF703F9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6397-C516-4C64-8704-02334B083200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CE4A-2CE9-4B56-9036-5ADF34145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ED89-BC8A-4AB3-9424-9FC4C00A74CB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9754-6235-479B-ABE2-F2287B575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2B53-A5D1-4878-9432-5C65F58F3BD8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E4F8-8610-4580-80E9-4AF3BF25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0F64-BC7A-4E18-92D1-14B3DAD60D00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14BD-981D-4209-98D8-DADA7F46F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E944-A473-40FF-A9FF-2192C5A0B2AF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2B4FC-2573-45B6-AFE4-CEF81E75B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0A8C8A-F7F9-4B4F-B81A-0E0A566A851C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7FA468-FCEE-47EF-B0FE-7E6B13758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  <p:sldLayoutId id="214748507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A516C-0017-476E-9343-4500BFB1CC0D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5BC74-567E-4F35-A60C-D0854B9E4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C08D5E-514F-4506-8D56-850D41CB931F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5D3884-63AC-4899-8864-433D51394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F8F51-6D0B-4C0A-9BDA-18E445AF165C}" type="datetime1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CA09D1-BBD9-4245-B7D8-1B7A7903C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099" r:id="rId2"/>
    <p:sldLayoutId id="214748510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10" r:id="rId9"/>
    <p:sldLayoutId id="2147485105" r:id="rId10"/>
    <p:sldLayoutId id="2147485106" r:id="rId11"/>
    <p:sldLayoutId id="21474851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ta.fi/cmt/tutkimus/BRICS.html" TargetMode="Externa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ews.mail.ru/incident/16404974/gallery/" TargetMode="Externa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alinform.ru/analytics/politics/174392-huiz-aksana-panova/" TargetMode="Externa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mmersant.ru/doc/2380969" TargetMode="Externa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sf.org/index2014/en-eastern-europe.php" TargetMode="External"/><Relationship Id="rId2" Type="http://schemas.openxmlformats.org/officeDocument/2006/relationships/hyperlink" Target="http://en.rsf.org/spip.php?page=classement&amp;id_rubrique=1054" TargetMode="Externa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ccnmtl.columbia.edu/projects/rcr/rcr_conflicts/foundation/#1_1" TargetMode="Externa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enta.ru/news/2014/05/07/panova/" TargetMode="Externa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Svetlana.pasti@uta.fi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udit.org/" TargetMode="External"/><Relationship Id="rId2" Type="http://schemas.openxmlformats.org/officeDocument/2006/relationships/hyperlink" Target="http://www.worldaudit.org/publisher.htm" TargetMode="Externa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udit.org/publisher.htm" TargetMode="External"/><Relationship Id="rId2" Type="http://schemas.openxmlformats.org/officeDocument/2006/relationships/hyperlink" Target="http://en.rsf.org/spip.php?page=classement&amp;id_rubrique=1054" TargetMode="Externa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Media Freedom in Russia: How reporters realize it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19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2400" dirty="0" smtClean="0"/>
              <a:t>Svetlana </a:t>
            </a:r>
            <a:r>
              <a:rPr lang="en-US" sz="2400" dirty="0" err="1" smtClean="0"/>
              <a:t>Pasti</a:t>
            </a:r>
            <a:r>
              <a:rPr lang="en-US" sz="2400" dirty="0" smtClean="0"/>
              <a:t>, University of Tampere</a:t>
            </a:r>
          </a:p>
          <a:p>
            <a:pPr marR="0" eaLnBrk="1" hangingPunct="1">
              <a:lnSpc>
                <a:spcPct val="80000"/>
              </a:lnSpc>
            </a:pPr>
            <a:endParaRPr lang="en-US" sz="1800" dirty="0" smtClean="0"/>
          </a:p>
          <a:p>
            <a:pPr marR="0" eaLnBrk="1" hangingPunct="1">
              <a:lnSpc>
                <a:spcPct val="80000"/>
              </a:lnSpc>
            </a:pPr>
            <a:r>
              <a:rPr lang="en-US" sz="2400" i="1" dirty="0" smtClean="0"/>
              <a:t>CEECOM 2014, June 12-14 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400" i="1" smtClean="0"/>
              <a:t>Wroclaw </a:t>
            </a:r>
            <a:endParaRPr lang="en-US" sz="2400" i="1" dirty="0" smtClean="0"/>
          </a:p>
          <a:p>
            <a:pPr marR="0" eaLnBrk="1" hangingPunct="1">
              <a:lnSpc>
                <a:spcPct val="80000"/>
              </a:lnSpc>
            </a:pPr>
            <a:endParaRPr lang="en-US" sz="2400" i="1" dirty="0" smtClean="0"/>
          </a:p>
          <a:p>
            <a:pPr marR="0" eaLnBrk="1" hangingPunct="1">
              <a:lnSpc>
                <a:spcPct val="80000"/>
              </a:lnSpc>
            </a:pPr>
            <a:endParaRPr lang="en-US" sz="2400" i="1" dirty="0" smtClean="0"/>
          </a:p>
          <a:p>
            <a:pPr marR="0" eaLnBrk="1" hangingPunct="1">
              <a:lnSpc>
                <a:spcPct val="80000"/>
              </a:lnSpc>
            </a:pPr>
            <a:r>
              <a:rPr lang="en-US" sz="1800" i="1" dirty="0" smtClean="0"/>
              <a:t> 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52E44-BBF9-49CF-B482-CB25E4302457}" type="slidenum">
              <a:rPr lang="fi-FI"/>
              <a:pPr>
                <a:defRPr/>
              </a:pPr>
              <a:t>10</a:t>
            </a:fld>
            <a:endParaRPr lang="fi-FI"/>
          </a:p>
        </p:txBody>
      </p:sp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504825" y="284163"/>
            <a:ext cx="8135938" cy="1084262"/>
          </a:xfrm>
        </p:spPr>
        <p:txBody>
          <a:bodyPr/>
          <a:lstStyle/>
          <a:p>
            <a:r>
              <a:rPr lang="en-US" sz="4800" dirty="0" smtClean="0"/>
              <a:t>Countries of Democracy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5292725" y="6237288"/>
            <a:ext cx="3251200" cy="503237"/>
          </a:xfrm>
        </p:spPr>
        <p:txBody>
          <a:bodyPr/>
          <a:lstStyle/>
          <a:p>
            <a:pPr indent="14288">
              <a:buFont typeface="Arial" charset="0"/>
              <a:buNone/>
            </a:pPr>
            <a:r>
              <a:rPr lang="en-US" sz="1100" smtClean="0"/>
              <a:t>J. Galtung, “State, Capital and the Civil Society” (1999: 3-21).</a:t>
            </a:r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993900" y="1797050"/>
            <a:ext cx="4752975" cy="4140200"/>
            <a:chOff x="1256" y="1132"/>
            <a:chExt cx="2994" cy="2608"/>
          </a:xfrm>
        </p:grpSpPr>
        <p:sp>
          <p:nvSpPr>
            <p:cNvPr id="94213" name="Oval 5"/>
            <p:cNvSpPr>
              <a:spLocks noChangeArrowheads="1"/>
            </p:cNvSpPr>
            <p:nvPr/>
          </p:nvSpPr>
          <p:spPr bwMode="auto">
            <a:xfrm>
              <a:off x="1256" y="1132"/>
              <a:ext cx="735" cy="7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State</a:t>
              </a:r>
            </a:p>
          </p:txBody>
        </p:sp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3515" y="1162"/>
              <a:ext cx="735" cy="7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Capital</a:t>
              </a: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2414" y="2964"/>
              <a:ext cx="735" cy="7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Civil</a:t>
              </a:r>
            </a:p>
            <a:p>
              <a:pPr algn="ctr"/>
              <a:r>
                <a:rPr lang="en-US"/>
                <a:t>Society</a:t>
              </a:r>
            </a:p>
          </p:txBody>
        </p:sp>
        <p:sp>
          <p:nvSpPr>
            <p:cNvPr id="94216" name="Oval 8"/>
            <p:cNvSpPr>
              <a:spLocks noChangeArrowheads="1"/>
            </p:cNvSpPr>
            <p:nvPr/>
          </p:nvSpPr>
          <p:spPr bwMode="auto">
            <a:xfrm>
              <a:off x="2530" y="1895"/>
              <a:ext cx="521" cy="5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Media</a:t>
              </a:r>
            </a:p>
          </p:txBody>
        </p:sp>
        <p:sp>
          <p:nvSpPr>
            <p:cNvPr id="94217" name="Line 9"/>
            <p:cNvSpPr>
              <a:spLocks noChangeShapeType="1"/>
            </p:cNvSpPr>
            <p:nvPr/>
          </p:nvSpPr>
          <p:spPr bwMode="auto">
            <a:xfrm>
              <a:off x="2240" y="1437"/>
              <a:ext cx="1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H="1">
              <a:off x="3282" y="2170"/>
              <a:ext cx="349" cy="6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>
              <a:off x="1834" y="2170"/>
              <a:ext cx="290" cy="6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>
              <a:off x="2009" y="1864"/>
              <a:ext cx="348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 flipH="1">
              <a:off x="3225" y="1864"/>
              <a:ext cx="29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2" name="Line 14"/>
            <p:cNvSpPr>
              <a:spLocks noChangeShapeType="1"/>
            </p:cNvSpPr>
            <p:nvPr/>
          </p:nvSpPr>
          <p:spPr bwMode="auto">
            <a:xfrm>
              <a:off x="2761" y="2598"/>
              <a:ext cx="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3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3"/>
          <p:cNvSpPr>
            <a:spLocks noChangeArrowheads="1"/>
          </p:cNvSpPr>
          <p:nvPr/>
        </p:nvSpPr>
        <p:spPr bwMode="auto">
          <a:xfrm>
            <a:off x="2627313" y="620713"/>
            <a:ext cx="2065337" cy="1944687"/>
          </a:xfrm>
          <a:prstGeom prst="ellipse">
            <a:avLst/>
          </a:prstGeom>
          <a:solidFill>
            <a:schemeClr val="accent2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State</a:t>
            </a:r>
          </a:p>
        </p:txBody>
      </p:sp>
      <p:sp>
        <p:nvSpPr>
          <p:cNvPr id="80899" name="Oval 3"/>
          <p:cNvSpPr>
            <a:spLocks noChangeArrowheads="1"/>
          </p:cNvSpPr>
          <p:nvPr/>
        </p:nvSpPr>
        <p:spPr bwMode="auto">
          <a:xfrm>
            <a:off x="4140200" y="620713"/>
            <a:ext cx="2087563" cy="2016125"/>
          </a:xfrm>
          <a:prstGeom prst="ellipse">
            <a:avLst/>
          </a:prstGeom>
          <a:solidFill>
            <a:schemeClr val="accent2">
              <a:alpha val="788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Capital</a:t>
            </a:r>
          </a:p>
        </p:txBody>
      </p:sp>
      <p:sp>
        <p:nvSpPr>
          <p:cNvPr id="80900" name="Oval 3"/>
          <p:cNvSpPr>
            <a:spLocks noChangeArrowheads="1"/>
          </p:cNvSpPr>
          <p:nvPr/>
        </p:nvSpPr>
        <p:spPr bwMode="auto">
          <a:xfrm>
            <a:off x="3347864" y="1738313"/>
            <a:ext cx="1845637" cy="15843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Traditional</a:t>
            </a:r>
          </a:p>
          <a:p>
            <a:pPr algn="ctr"/>
            <a:r>
              <a:rPr lang="en-US" dirty="0"/>
              <a:t>Media</a:t>
            </a:r>
          </a:p>
          <a:p>
            <a:pPr algn="ctr"/>
            <a:endParaRPr lang="en-US" dirty="0"/>
          </a:p>
        </p:txBody>
      </p:sp>
      <p:sp>
        <p:nvSpPr>
          <p:cNvPr id="80901" name="Oval 3"/>
          <p:cNvSpPr>
            <a:spLocks noChangeArrowheads="1"/>
          </p:cNvSpPr>
          <p:nvPr/>
        </p:nvSpPr>
        <p:spPr bwMode="auto">
          <a:xfrm>
            <a:off x="3205163" y="4724400"/>
            <a:ext cx="2159000" cy="2089150"/>
          </a:xfrm>
          <a:prstGeom prst="ellipse">
            <a:avLst/>
          </a:prstGeom>
          <a:solidFill>
            <a:schemeClr val="accent2">
              <a:alpha val="788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Civil</a:t>
            </a:r>
          </a:p>
          <a:p>
            <a:pPr algn="ctr"/>
            <a:r>
              <a:rPr lang="en-US"/>
              <a:t>Society</a:t>
            </a: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3347864" y="3967162"/>
            <a:ext cx="2052481" cy="1477963"/>
          </a:xfrm>
          <a:prstGeom prst="ellipse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New Digital </a:t>
            </a:r>
          </a:p>
          <a:p>
            <a:pPr algn="ctr">
              <a:defRPr/>
            </a:pPr>
            <a:r>
              <a:rPr lang="en-US" dirty="0"/>
              <a:t> Media</a:t>
            </a:r>
          </a:p>
        </p:txBody>
      </p:sp>
      <p:sp>
        <p:nvSpPr>
          <p:cNvPr id="80903" name="TextBox 11"/>
          <p:cNvSpPr txBox="1">
            <a:spLocks noChangeArrowheads="1"/>
          </p:cNvSpPr>
          <p:nvPr/>
        </p:nvSpPr>
        <p:spPr bwMode="auto">
          <a:xfrm>
            <a:off x="539552" y="98634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/>
              <a:t>Russia, </a:t>
            </a:r>
            <a:r>
              <a:rPr lang="en-US" sz="4000" dirty="0" smtClean="0"/>
              <a:t>2011- Conflict paradigm </a:t>
            </a:r>
            <a:endParaRPr lang="en-US" sz="4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55976" y="3140968"/>
            <a:ext cx="0" cy="11874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01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BRICS study, 2012-2016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uta.fi/cmt/tutkimus/BRICS.html</a:t>
            </a:r>
            <a:endParaRPr lang="fi-FI" dirty="0" smtClean="0"/>
          </a:p>
          <a:p>
            <a:r>
              <a:rPr lang="en-US" sz="3000" dirty="0"/>
              <a:t>The </a:t>
            </a:r>
            <a:r>
              <a:rPr lang="en-US" sz="3000" dirty="0" smtClean="0"/>
              <a:t>BRICS current project, 2012-2016:</a:t>
            </a:r>
          </a:p>
          <a:p>
            <a:r>
              <a:rPr lang="en-US" sz="3000" dirty="0" smtClean="0"/>
              <a:t> Examines </a:t>
            </a:r>
            <a:r>
              <a:rPr lang="en-US" sz="3000" dirty="0"/>
              <a:t>differences between new and old news </a:t>
            </a:r>
            <a:r>
              <a:rPr lang="en-US" sz="3000" dirty="0" smtClean="0"/>
              <a:t>media in BRICS countries </a:t>
            </a:r>
            <a:endParaRPr lang="en-US" sz="3000" dirty="0"/>
          </a:p>
          <a:p>
            <a:r>
              <a:rPr lang="en-US" sz="3000" dirty="0">
                <a:solidFill>
                  <a:prstClr val="black"/>
                </a:solidFill>
              </a:rPr>
              <a:t> In mainstream comparative research, ONLINE NEWS MEDIA have received little attention</a:t>
            </a:r>
          </a:p>
          <a:p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/>
              <a:t>Number of online media continue to increase</a:t>
            </a:r>
          </a:p>
          <a:p>
            <a:r>
              <a:rPr lang="en-US" sz="3000" dirty="0"/>
              <a:t> The definition of new media is unclear</a:t>
            </a: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8" y="385459"/>
            <a:ext cx="8591550" cy="14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3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4617B"/>
                </a:solidFill>
              </a:rPr>
              <a:t>New media in the BRICS study</a:t>
            </a:r>
            <a:endParaRPr lang="ru-R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 Our  study  defines new online news media as separately established and independent internet media organizations 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They are not digital newsrooms or online versions of conventional newspapers, magazines or radio-television stations  </a:t>
            </a:r>
            <a:endParaRPr lang="ru-RU" sz="3600" dirty="0">
              <a:solidFill>
                <a:prstClr val="black"/>
              </a:solidFill>
            </a:endParaRPr>
          </a:p>
          <a:p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 in BRICS study </a:t>
            </a:r>
            <a:r>
              <a:rPr lang="en-US" sz="4400" dirty="0" smtClean="0"/>
              <a:t>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Four cities in each country</a:t>
            </a:r>
          </a:p>
          <a:p>
            <a:r>
              <a:rPr lang="en-US" sz="2800" dirty="0" smtClean="0"/>
              <a:t>Russia: Moscow, St </a:t>
            </a:r>
            <a:r>
              <a:rPr lang="en-US" sz="2800" dirty="0"/>
              <a:t>P</a:t>
            </a:r>
            <a:r>
              <a:rPr lang="en-US" sz="2800" dirty="0" smtClean="0"/>
              <a:t>etersburg, Yekaterinburg, Petrozavodsk</a:t>
            </a:r>
          </a:p>
          <a:p>
            <a:r>
              <a:rPr lang="en-GB" sz="2800" dirty="0"/>
              <a:t>Media sample in capital and 2</a:t>
            </a:r>
            <a:r>
              <a:rPr lang="en-GB" sz="2800" baseline="30000" dirty="0"/>
              <a:t>nd</a:t>
            </a:r>
            <a:r>
              <a:rPr lang="en-GB" sz="2800" dirty="0"/>
              <a:t> </a:t>
            </a:r>
            <a:r>
              <a:rPr lang="en-GB" sz="2800" dirty="0" smtClean="0"/>
              <a:t>metropolis: leading </a:t>
            </a:r>
            <a:r>
              <a:rPr lang="en-GB" sz="2800" dirty="0"/>
              <a:t>traditional media (12) + new online media (12), in total 24 media, where </a:t>
            </a:r>
            <a:r>
              <a:rPr lang="en-GB" sz="2800" dirty="0" smtClean="0"/>
              <a:t> taken 48 </a:t>
            </a:r>
            <a:r>
              <a:rPr lang="en-GB" sz="2800" dirty="0"/>
              <a:t>journalists </a:t>
            </a:r>
            <a:r>
              <a:rPr lang="en-GB" sz="2800" dirty="0" smtClean="0"/>
              <a:t> </a:t>
            </a:r>
          </a:p>
          <a:p>
            <a:r>
              <a:rPr lang="en-GB" sz="2800" dirty="0"/>
              <a:t>Media sample in two provincial </a:t>
            </a:r>
            <a:r>
              <a:rPr lang="en-GB" sz="2800" dirty="0" smtClean="0"/>
              <a:t>cities: traditional </a:t>
            </a:r>
            <a:r>
              <a:rPr lang="en-GB" sz="2800" dirty="0"/>
              <a:t>media (6)+ new online media (6), in total 12 media, where 24 journalists are interviewed.</a:t>
            </a:r>
            <a:endParaRPr lang="ru-RU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Case study: New media </a:t>
            </a:r>
            <a:r>
              <a:rPr lang="en-US" sz="4400" i="1" dirty="0" smtClean="0"/>
              <a:t>Ura.ru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2012- 2013 the </a:t>
            </a:r>
            <a:r>
              <a:rPr lang="en-US" sz="3200" dirty="0"/>
              <a:t>criminal case against the Chief Editor </a:t>
            </a:r>
            <a:r>
              <a:rPr lang="en-US" sz="3200" dirty="0" err="1" smtClean="0"/>
              <a:t>Aksana</a:t>
            </a:r>
            <a:r>
              <a:rPr lang="en-US" sz="3200" dirty="0" smtClean="0"/>
              <a:t> </a:t>
            </a:r>
            <a:r>
              <a:rPr lang="en-US" sz="3200" dirty="0" err="1"/>
              <a:t>Panova</a:t>
            </a:r>
            <a:r>
              <a:rPr lang="en-US" sz="3200" dirty="0"/>
              <a:t> </a:t>
            </a:r>
            <a:endParaRPr lang="fi-FI" sz="3200" dirty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1" descr="http://news.mail.ru/prev670x400/pic/c7/b8/image16404974_bed3a37b8aaf9ab265df3cf2c703d49d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896" y="2952200"/>
            <a:ext cx="7487088" cy="39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4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Differing opinions on </a:t>
            </a:r>
            <a:r>
              <a:rPr lang="en-US" i="1" dirty="0" smtClean="0"/>
              <a:t>Ura.ru</a:t>
            </a:r>
            <a:r>
              <a:rPr lang="en-US" dirty="0" smtClean="0"/>
              <a:t>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Moscow </a:t>
            </a:r>
            <a:r>
              <a:rPr lang="en-US" dirty="0"/>
              <a:t>liberal press about </a:t>
            </a:r>
            <a:r>
              <a:rPr lang="en-US" dirty="0" smtClean="0"/>
              <a:t>the Chief Editor: a fighter for press freedom, attacked </a:t>
            </a:r>
            <a:r>
              <a:rPr lang="en-US" dirty="0"/>
              <a:t>by the regional authorities for </a:t>
            </a:r>
            <a:r>
              <a:rPr lang="en-US" dirty="0" smtClean="0"/>
              <a:t>critical articles in </a:t>
            </a:r>
            <a:r>
              <a:rPr lang="en-US" i="1" dirty="0" smtClean="0"/>
              <a:t>Ura.ru</a:t>
            </a:r>
            <a:r>
              <a:rPr lang="en-US" dirty="0" smtClean="0"/>
              <a:t>: </a:t>
            </a:r>
            <a:r>
              <a:rPr lang="en-US" i="1" dirty="0" smtClean="0"/>
              <a:t>Novaya </a:t>
            </a:r>
            <a:r>
              <a:rPr lang="en-US" i="1" dirty="0" err="1" smtClean="0"/>
              <a:t>gazeta</a:t>
            </a:r>
            <a:r>
              <a:rPr lang="en-US" i="1" dirty="0" smtClean="0"/>
              <a:t> </a:t>
            </a:r>
            <a:r>
              <a:rPr lang="en-US" dirty="0" smtClean="0"/>
              <a:t>6.3.2013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Local media: a blackmailer</a:t>
            </a:r>
            <a:r>
              <a:rPr lang="en-US" dirty="0"/>
              <a:t>, which </a:t>
            </a:r>
            <a:r>
              <a:rPr lang="en-US" dirty="0" smtClean="0"/>
              <a:t>used </a:t>
            </a:r>
            <a:r>
              <a:rPr lang="en-US" i="1" dirty="0" smtClean="0"/>
              <a:t>Ura.ru</a:t>
            </a:r>
            <a:r>
              <a:rPr lang="en-US" dirty="0" smtClean="0"/>
              <a:t> to </a:t>
            </a:r>
            <a:r>
              <a:rPr lang="en-US" dirty="0"/>
              <a:t>destroy the reputations of certain </a:t>
            </a:r>
            <a:r>
              <a:rPr lang="en-US" dirty="0" smtClean="0"/>
              <a:t>officials by request of higher officials, </a:t>
            </a:r>
            <a:r>
              <a:rPr lang="en-US" dirty="0"/>
              <a:t>as well as extorting money from local officials and </a:t>
            </a:r>
            <a:r>
              <a:rPr lang="en-US" dirty="0" smtClean="0"/>
              <a:t>businessmen - not </a:t>
            </a:r>
            <a:r>
              <a:rPr lang="en-US" dirty="0"/>
              <a:t>to write bad about </a:t>
            </a:r>
            <a:r>
              <a:rPr lang="en-US" dirty="0" smtClean="0"/>
              <a:t>them (</a:t>
            </a:r>
            <a:r>
              <a:rPr lang="en-US" i="1" dirty="0" smtClean="0"/>
              <a:t>Uralinform.ru </a:t>
            </a:r>
            <a:r>
              <a:rPr lang="en-US" dirty="0" smtClean="0"/>
              <a:t>3.7.2013) </a:t>
            </a:r>
            <a:r>
              <a:rPr lang="fi-FI" sz="2400" u="sng" dirty="0" smtClean="0">
                <a:hlinkClick r:id="rId2"/>
              </a:rPr>
              <a:t>http</a:t>
            </a:r>
            <a:r>
              <a:rPr lang="fi-FI" sz="2400" u="sng" dirty="0">
                <a:hlinkClick r:id="rId2"/>
              </a:rPr>
              <a:t>://www.uralinform.ru/analytics/politics/174392-huiz-aksana-panova/</a:t>
            </a:r>
            <a:endParaRPr lang="fi-FI" sz="2400" dirty="0"/>
          </a:p>
          <a:p>
            <a:endParaRPr lang="fi-FI" dirty="0"/>
          </a:p>
          <a:p>
            <a:r>
              <a:rPr lang="en-US" dirty="0" smtClean="0"/>
              <a:t> .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5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Need in research: What is </a:t>
            </a:r>
            <a:r>
              <a:rPr lang="en-US" sz="4400" i="1" dirty="0" smtClean="0"/>
              <a:t>Ura.ru? </a:t>
            </a:r>
            <a:r>
              <a:rPr lang="en-US" sz="4400" dirty="0" smtClean="0"/>
              <a:t> 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Hypothesis  before my visit to Yekaterinburg:</a:t>
            </a:r>
          </a:p>
          <a:p>
            <a:pPr marL="0" indent="0">
              <a:buNone/>
            </a:pPr>
            <a:r>
              <a:rPr lang="en-US" sz="2800" dirty="0" smtClean="0"/>
              <a:t>Attack </a:t>
            </a:r>
            <a:r>
              <a:rPr lang="en-US" sz="2800" dirty="0"/>
              <a:t>of the local authorities on the politically independent </a:t>
            </a:r>
            <a:r>
              <a:rPr lang="en-US" sz="2800" dirty="0" smtClean="0"/>
              <a:t>media </a:t>
            </a:r>
            <a:r>
              <a:rPr lang="en-US" sz="2800" i="1" dirty="0" smtClean="0"/>
              <a:t>Ura.ru</a:t>
            </a:r>
            <a:r>
              <a:rPr lang="en-US" sz="2800" dirty="0" smtClean="0"/>
              <a:t>, </a:t>
            </a:r>
            <a:r>
              <a:rPr lang="en-US" sz="2800" dirty="0"/>
              <a:t>using the Court as a tool to crack down on </a:t>
            </a:r>
            <a:r>
              <a:rPr lang="en-US" sz="2800" dirty="0" smtClean="0"/>
              <a:t>independent media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Method of investigation: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focused  personal research </a:t>
            </a:r>
            <a:r>
              <a:rPr lang="en-US" sz="2800" dirty="0"/>
              <a:t>interviews with representatives of </a:t>
            </a:r>
            <a:r>
              <a:rPr lang="en-US" sz="2800" dirty="0" smtClean="0"/>
              <a:t>different parties in the Ural capital in October 2013</a:t>
            </a:r>
          </a:p>
          <a:p>
            <a:r>
              <a:rPr lang="en-US" sz="2800" dirty="0" smtClean="0"/>
              <a:t>What parties?</a:t>
            </a:r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3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Parties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Governments: regional and city </a:t>
            </a:r>
          </a:p>
          <a:p>
            <a:r>
              <a:rPr lang="en-US" sz="3200" dirty="0" smtClean="0"/>
              <a:t>NGO </a:t>
            </a:r>
            <a:r>
              <a:rPr lang="en-US" sz="3200" dirty="0"/>
              <a:t>in the field of the protection of freedom of the media and civil </a:t>
            </a:r>
            <a:r>
              <a:rPr lang="en-US" sz="3200" dirty="0" smtClean="0"/>
              <a:t>society, human rights </a:t>
            </a:r>
          </a:p>
          <a:p>
            <a:r>
              <a:rPr lang="en-US" sz="3200" dirty="0" smtClean="0"/>
              <a:t>Union </a:t>
            </a:r>
            <a:r>
              <a:rPr lang="en-US" sz="3200" dirty="0"/>
              <a:t>of </a:t>
            </a:r>
            <a:r>
              <a:rPr lang="en-US" sz="3200" dirty="0" smtClean="0"/>
              <a:t>journalists</a:t>
            </a:r>
          </a:p>
          <a:p>
            <a:r>
              <a:rPr lang="en-US" sz="3200" dirty="0" smtClean="0"/>
              <a:t> Guild </a:t>
            </a:r>
            <a:r>
              <a:rPr lang="en-US" sz="3200" dirty="0"/>
              <a:t>of </a:t>
            </a:r>
            <a:r>
              <a:rPr lang="en-US" sz="3200" dirty="0" smtClean="0"/>
              <a:t>publishers </a:t>
            </a:r>
          </a:p>
          <a:p>
            <a:r>
              <a:rPr lang="en-US" sz="3200" dirty="0" smtClean="0"/>
              <a:t>Online </a:t>
            </a:r>
            <a:r>
              <a:rPr lang="en-US" sz="3200" dirty="0"/>
              <a:t>journalists </a:t>
            </a:r>
            <a:r>
              <a:rPr lang="en-US" sz="3200" dirty="0" smtClean="0"/>
              <a:t>from other media </a:t>
            </a:r>
          </a:p>
          <a:p>
            <a:r>
              <a:rPr lang="en-US" sz="3200" dirty="0" smtClean="0"/>
              <a:t>Journalists from </a:t>
            </a:r>
            <a:r>
              <a:rPr lang="en-US" sz="3200" i="1" dirty="0" smtClean="0"/>
              <a:t>Ura.ru</a:t>
            </a:r>
            <a:endParaRPr lang="fi-FI" sz="3200" i="1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3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NGO: </a:t>
            </a:r>
            <a:r>
              <a:rPr lang="en-US" sz="4400" dirty="0" smtClean="0"/>
              <a:t>Human </a:t>
            </a:r>
            <a:r>
              <a:rPr lang="en-US" sz="4400" dirty="0"/>
              <a:t>rights, press freedom  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She </a:t>
            </a:r>
            <a:r>
              <a:rPr lang="en-US" sz="2400" dirty="0"/>
              <a:t>created</a:t>
            </a:r>
            <a:r>
              <a:rPr lang="en-US" sz="2400" i="1" dirty="0"/>
              <a:t> ura.ru</a:t>
            </a:r>
            <a:r>
              <a:rPr lang="en-US" sz="2400" dirty="0"/>
              <a:t> </a:t>
            </a:r>
            <a:r>
              <a:rPr lang="en-US" sz="2400" dirty="0" smtClean="0"/>
              <a:t>with her husband in </a:t>
            </a:r>
            <a:r>
              <a:rPr lang="en-US" sz="2400" dirty="0"/>
              <a:t>the </a:t>
            </a:r>
            <a:r>
              <a:rPr lang="en-US" sz="2400" dirty="0" smtClean="0"/>
              <a:t>start of 2000s</a:t>
            </a:r>
            <a:r>
              <a:rPr lang="en-US" sz="2400" dirty="0"/>
              <a:t>, </a:t>
            </a:r>
            <a:r>
              <a:rPr lang="en-US" sz="2400" dirty="0" smtClean="0"/>
              <a:t>sold </a:t>
            </a:r>
            <a:r>
              <a:rPr lang="en-US" sz="2400" dirty="0"/>
              <a:t>for 5 million dollars </a:t>
            </a:r>
            <a:r>
              <a:rPr lang="en-US" sz="2400" dirty="0" smtClean="0"/>
              <a:t>to businessmen </a:t>
            </a:r>
            <a:r>
              <a:rPr lang="en-US" sz="2400" dirty="0"/>
              <a:t>close to the new </a:t>
            </a:r>
            <a:r>
              <a:rPr lang="en-US" sz="2400" dirty="0" smtClean="0"/>
              <a:t>Governor, continued </a:t>
            </a:r>
            <a:r>
              <a:rPr lang="en-US" sz="2400" dirty="0"/>
              <a:t>to </a:t>
            </a:r>
            <a:r>
              <a:rPr lang="en-US" sz="2400" dirty="0" smtClean="0"/>
              <a:t>lead </a:t>
            </a:r>
            <a:r>
              <a:rPr lang="en-US" sz="2400" i="1" dirty="0"/>
              <a:t>ura.ru</a:t>
            </a:r>
            <a:r>
              <a:rPr lang="en-US" sz="2400" dirty="0"/>
              <a:t> </a:t>
            </a:r>
            <a:r>
              <a:rPr lang="en-US" sz="2400" dirty="0" smtClean="0"/>
              <a:t>as </a:t>
            </a:r>
            <a:r>
              <a:rPr lang="en-US" sz="2400" dirty="0"/>
              <a:t>PR agency of the new Governor.  </a:t>
            </a:r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dirty="0"/>
              <a:t>there </a:t>
            </a:r>
            <a:r>
              <a:rPr lang="en-US" sz="2400" dirty="0" smtClean="0"/>
              <a:t>happened </a:t>
            </a:r>
            <a:r>
              <a:rPr lang="en-US" sz="2400" dirty="0"/>
              <a:t>a conflict between the Governor and local businessman </a:t>
            </a:r>
            <a:r>
              <a:rPr lang="en-US" sz="2400" dirty="0" smtClean="0"/>
              <a:t>R., </a:t>
            </a:r>
            <a:r>
              <a:rPr lang="en-US" sz="2400" dirty="0"/>
              <a:t>current Mayor of the city. </a:t>
            </a:r>
            <a:r>
              <a:rPr lang="en-US" sz="2400" dirty="0" err="1" smtClean="0"/>
              <a:t>Panova</a:t>
            </a:r>
            <a:r>
              <a:rPr lang="en-US" sz="2400" dirty="0" smtClean="0"/>
              <a:t> made </a:t>
            </a:r>
            <a:r>
              <a:rPr lang="en-US" sz="2400" dirty="0"/>
              <a:t>a choice in favor of </a:t>
            </a:r>
            <a:r>
              <a:rPr lang="en-US" sz="2400" dirty="0" smtClean="0"/>
              <a:t>R.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retaliation, the Governor gave the green light to the Prosecutor's Office to investigate complaints against </a:t>
            </a:r>
            <a:r>
              <a:rPr lang="en-US" sz="2400" dirty="0" err="1" smtClean="0"/>
              <a:t>Panova</a:t>
            </a:r>
            <a:r>
              <a:rPr lang="en-US" sz="2400" dirty="0" smtClean="0"/>
              <a:t>.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response</a:t>
            </a:r>
            <a:r>
              <a:rPr lang="ru-RU" sz="2400" dirty="0"/>
              <a:t>, </a:t>
            </a:r>
            <a:r>
              <a:rPr lang="ru-RU" sz="2400" dirty="0" err="1"/>
              <a:t>Panova</a:t>
            </a:r>
            <a:r>
              <a:rPr lang="ru-RU" sz="2400" dirty="0"/>
              <a:t> </a:t>
            </a:r>
            <a:r>
              <a:rPr lang="ru-RU" sz="2400" dirty="0" err="1"/>
              <a:t>created</a:t>
            </a:r>
            <a:r>
              <a:rPr lang="ru-RU" sz="2400" dirty="0"/>
              <a:t> a 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 smtClean="0"/>
              <a:t>media</a:t>
            </a:r>
            <a:r>
              <a:rPr lang="en-US" sz="2400" dirty="0" smtClean="0"/>
              <a:t> </a:t>
            </a:r>
            <a:r>
              <a:rPr lang="en-US" sz="2400" i="1" dirty="0" err="1" smtClean="0"/>
              <a:t>Znak</a:t>
            </a:r>
            <a:r>
              <a:rPr lang="en-US" sz="2400" i="1" dirty="0"/>
              <a:t>. com</a:t>
            </a:r>
            <a:r>
              <a:rPr lang="en-US" sz="2400" dirty="0"/>
              <a:t>, which became sharply criticize the </a:t>
            </a:r>
            <a:r>
              <a:rPr lang="en-US" sz="2400" dirty="0" smtClean="0"/>
              <a:t>Governor. </a:t>
            </a:r>
            <a:endParaRPr lang="fi-FI" sz="2400" dirty="0"/>
          </a:p>
          <a:p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4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774403"/>
            <a:ext cx="8229600" cy="350341"/>
          </a:xfr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098" name="Picture 2" descr="http://rsf.org/index2014/data/carte2014_e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2" y="476672"/>
            <a:ext cx="8784976" cy="56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56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NGO: Human rights, press freedom   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Practice </a:t>
            </a:r>
            <a:r>
              <a:rPr lang="en-US" sz="2800" dirty="0"/>
              <a:t>of information </a:t>
            </a:r>
            <a:r>
              <a:rPr lang="en-US" sz="2800" dirty="0" smtClean="0"/>
              <a:t>racketeering here. </a:t>
            </a:r>
            <a:r>
              <a:rPr lang="en-US" sz="2800" dirty="0"/>
              <a:t>A typical situation of extortion when they come  and say: "money we will write about you good or money we won't write about you bad". </a:t>
            </a:r>
            <a:endParaRPr lang="en-US" sz="2800" dirty="0" smtClean="0"/>
          </a:p>
          <a:p>
            <a:r>
              <a:rPr lang="en-US" sz="2800" dirty="0" smtClean="0"/>
              <a:t>Some here shout </a:t>
            </a:r>
            <a:r>
              <a:rPr lang="en-US" sz="2800" dirty="0"/>
              <a:t>– place for </a:t>
            </a:r>
            <a:r>
              <a:rPr lang="en-US" sz="2800" dirty="0" smtClean="0"/>
              <a:t>Chief-Editor </a:t>
            </a:r>
            <a:r>
              <a:rPr lang="en-US" sz="2800" dirty="0"/>
              <a:t>in </a:t>
            </a:r>
            <a:r>
              <a:rPr lang="en-US" sz="2800" dirty="0" smtClean="0"/>
              <a:t>prison, but </a:t>
            </a:r>
            <a:r>
              <a:rPr lang="en-US" sz="2800" dirty="0"/>
              <a:t>others defend her as a beacon of Russian democracy, as one of the best journalists of Russia. </a:t>
            </a:r>
            <a:endParaRPr lang="en-US" sz="2800" dirty="0" smtClean="0"/>
          </a:p>
          <a:p>
            <a:r>
              <a:rPr lang="en-US" sz="2800" dirty="0" smtClean="0"/>
              <a:t>Both </a:t>
            </a:r>
            <a:r>
              <a:rPr lang="en-US" sz="2800" dirty="0"/>
              <a:t>are extremes, which have little relevance to the reality </a:t>
            </a:r>
            <a:endParaRPr lang="fi-FI" sz="2800" dirty="0"/>
          </a:p>
          <a:p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2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Government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city </a:t>
            </a:r>
            <a:r>
              <a:rPr lang="en-US" sz="2400" dirty="0"/>
              <a:t>became the birthplace of </a:t>
            </a:r>
            <a:r>
              <a:rPr lang="en-US" sz="2400" dirty="0" smtClean="0"/>
              <a:t>information racket. </a:t>
            </a:r>
            <a:r>
              <a:rPr lang="en-US" sz="2400" dirty="0"/>
              <a:t>Speak easy: create online media, come to the businessman or the authorities and say: we are ready to write bad about you and are willing to not write bad for such money.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have now is the trial of </a:t>
            </a:r>
            <a:r>
              <a:rPr lang="en-US" sz="2400" dirty="0" err="1" smtClean="0"/>
              <a:t>Aksana</a:t>
            </a:r>
            <a:r>
              <a:rPr lang="en-US" sz="2400" dirty="0" smtClean="0"/>
              <a:t> </a:t>
            </a:r>
            <a:r>
              <a:rPr lang="en-US" sz="2400" dirty="0" err="1"/>
              <a:t>Panova</a:t>
            </a:r>
            <a:r>
              <a:rPr lang="en-US" sz="2400" dirty="0"/>
              <a:t>, who led the news agency </a:t>
            </a:r>
            <a:r>
              <a:rPr lang="en-US" sz="2400" i="1" dirty="0" smtClean="0"/>
              <a:t>Ura.ru</a:t>
            </a:r>
            <a:r>
              <a:rPr lang="en-US" sz="2400" dirty="0" smtClean="0"/>
              <a:t> </a:t>
            </a:r>
            <a:r>
              <a:rPr lang="en-US" sz="2400" dirty="0"/>
              <a:t>and was one of those who built this system to such </a:t>
            </a:r>
            <a:r>
              <a:rPr lang="en-US" sz="2400" dirty="0" smtClean="0"/>
              <a:t>contracts. 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profession of journalist is popular in the city as all perceive this as an opportunity to earn money without working. </a:t>
            </a:r>
            <a:r>
              <a:rPr lang="en-US" sz="2400" dirty="0" smtClean="0"/>
              <a:t>Their reporters had salaries 600 </a:t>
            </a:r>
            <a:r>
              <a:rPr lang="en-US" sz="2400" dirty="0"/>
              <a:t>thousand </a:t>
            </a:r>
            <a:r>
              <a:rPr lang="en-US" sz="2400" dirty="0" smtClean="0"/>
              <a:t>rubles month (15,000 euro).  </a:t>
            </a:r>
            <a:endParaRPr lang="fi-FI" sz="2400" dirty="0"/>
          </a:p>
          <a:p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Government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Financial </a:t>
            </a:r>
            <a:r>
              <a:rPr lang="en-US" sz="2400" dirty="0"/>
              <a:t>success gained through blackmail. Many of their clients </a:t>
            </a:r>
            <a:r>
              <a:rPr lang="en-US" sz="2400" dirty="0" smtClean="0"/>
              <a:t>paid </a:t>
            </a:r>
            <a:r>
              <a:rPr lang="en-US" sz="2400" dirty="0"/>
              <a:t>them out of fear. Their representative came to the company and said, if you do not want to sling mud, enclose with us for information services. </a:t>
            </a:r>
            <a:endParaRPr lang="en-US" sz="2400" dirty="0" smtClean="0"/>
          </a:p>
          <a:p>
            <a:r>
              <a:rPr lang="en-US" sz="2400" dirty="0" smtClean="0"/>
              <a:t>Depending </a:t>
            </a:r>
            <a:r>
              <a:rPr lang="en-US" sz="2400" dirty="0"/>
              <a:t>on the size of the company, the media has set the amount of the fee. For example, a small company was offered a contract for 30 thousand rubles per month for information services and cash 50 thousand rubles per month.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2006-2007, they were confident in their power and impunity. </a:t>
            </a:r>
            <a:endParaRPr lang="fi-FI" sz="24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1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of Journalists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err="1"/>
              <a:t>This</a:t>
            </a:r>
            <a:r>
              <a:rPr lang="ru-RU" sz="2800" dirty="0"/>
              <a:t> </a:t>
            </a:r>
            <a:r>
              <a:rPr lang="en-US" sz="2800" dirty="0" smtClean="0"/>
              <a:t>‘</a:t>
            </a:r>
            <a:r>
              <a:rPr lang="ru-RU" sz="2800" dirty="0" err="1" smtClean="0"/>
              <a:t>know-how</a:t>
            </a:r>
            <a:r>
              <a:rPr lang="en-US" sz="2800" dirty="0" smtClean="0"/>
              <a:t>’</a:t>
            </a:r>
            <a:r>
              <a:rPr lang="ru-RU" sz="2800" dirty="0" smtClean="0"/>
              <a:t>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not</a:t>
            </a:r>
            <a:r>
              <a:rPr lang="ru-RU" sz="2800" dirty="0"/>
              <a:t> </a:t>
            </a:r>
            <a:r>
              <a:rPr lang="en-US" sz="2800" dirty="0" smtClean="0"/>
              <a:t>from </a:t>
            </a:r>
            <a:r>
              <a:rPr lang="ru-RU" sz="2800" dirty="0" err="1" smtClean="0"/>
              <a:t>Panova</a:t>
            </a:r>
            <a:r>
              <a:rPr lang="ru-RU" sz="2800" dirty="0"/>
              <a:t>. </a:t>
            </a:r>
            <a:r>
              <a:rPr lang="en-US" sz="2800" dirty="0"/>
              <a:t>There have been cases before it. </a:t>
            </a:r>
            <a:r>
              <a:rPr lang="en-US" sz="2800" dirty="0" smtClean="0"/>
              <a:t>Four </a:t>
            </a:r>
            <a:r>
              <a:rPr lang="en-US" sz="2800" dirty="0"/>
              <a:t>years ago, we analyzed similar complaints from two banks and one industrial plant to the extortion of money by one Internet News Agency.  Then </a:t>
            </a:r>
            <a:r>
              <a:rPr lang="en-US" sz="2800" dirty="0" err="1"/>
              <a:t>Panova</a:t>
            </a:r>
            <a:r>
              <a:rPr lang="en-US" sz="2800" dirty="0"/>
              <a:t> came to this meeting and she was terribly interested in this story. Who was the first to start </a:t>
            </a:r>
            <a:r>
              <a:rPr lang="en-US" sz="2800" dirty="0" smtClean="0"/>
              <a:t>such </a:t>
            </a:r>
            <a:r>
              <a:rPr lang="en-US" sz="2800" dirty="0"/>
              <a:t>financial business, I don't know. But </a:t>
            </a:r>
            <a:r>
              <a:rPr lang="en-US" sz="2800" dirty="0" smtClean="0"/>
              <a:t>they (</a:t>
            </a:r>
            <a:r>
              <a:rPr lang="en-US" sz="2800" dirty="0" err="1" smtClean="0"/>
              <a:t>Panova</a:t>
            </a:r>
            <a:r>
              <a:rPr lang="en-US" sz="2800" dirty="0" smtClean="0"/>
              <a:t>) </a:t>
            </a:r>
            <a:r>
              <a:rPr lang="en-US" sz="2800" dirty="0"/>
              <a:t>have reached such heights </a:t>
            </a:r>
            <a:r>
              <a:rPr lang="en-US" sz="2800" dirty="0" smtClean="0"/>
              <a:t> here.</a:t>
            </a:r>
            <a:endParaRPr lang="fi-FI" sz="28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63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of Journalists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Panova’s</a:t>
            </a:r>
            <a:r>
              <a:rPr lang="en-US" sz="2800" dirty="0"/>
              <a:t> case broke journalistic community in the country; very respected journalists in Moscow supported her. The website of the Russian Union of Journalists published its address to the authorities and judicial authorities in </a:t>
            </a:r>
            <a:r>
              <a:rPr lang="en-US" sz="2800" dirty="0" smtClean="0"/>
              <a:t> her support 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response, our Chairman of the regional Union of </a:t>
            </a:r>
            <a:r>
              <a:rPr lang="en-US" sz="2800" dirty="0" smtClean="0"/>
              <a:t>journalists: </a:t>
            </a:r>
            <a:r>
              <a:rPr lang="en-US" sz="2800" dirty="0"/>
              <a:t>why </a:t>
            </a:r>
            <a:r>
              <a:rPr lang="en-US" sz="2800" dirty="0" smtClean="0"/>
              <a:t>you </a:t>
            </a:r>
            <a:r>
              <a:rPr lang="en-US" sz="2800" dirty="0"/>
              <a:t>had not asked the opinion of the Ural </a:t>
            </a:r>
            <a:r>
              <a:rPr lang="en-US" sz="2800" dirty="0" smtClean="0"/>
              <a:t>journalists? She </a:t>
            </a:r>
            <a:r>
              <a:rPr lang="en-US" sz="2800" dirty="0"/>
              <a:t>demolished ethical standards </a:t>
            </a:r>
            <a:r>
              <a:rPr lang="en-US" sz="2800" dirty="0" smtClean="0"/>
              <a:t>in </a:t>
            </a:r>
            <a:r>
              <a:rPr lang="en-US" sz="2800" dirty="0"/>
              <a:t>profession.</a:t>
            </a:r>
            <a:endParaRPr lang="fi-FI" sz="2800" dirty="0"/>
          </a:p>
          <a:p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05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Guild of Publishers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(</a:t>
            </a:r>
            <a:r>
              <a:rPr lang="en-US" sz="2800" dirty="0"/>
              <a:t>extortion) has very long remained without any assessment. Federal media defended </a:t>
            </a:r>
            <a:r>
              <a:rPr lang="en-US" sz="2800" dirty="0" err="1"/>
              <a:t>Panova</a:t>
            </a:r>
            <a:r>
              <a:rPr lang="en-US" sz="2800" dirty="0"/>
              <a:t>, but local </a:t>
            </a:r>
            <a:r>
              <a:rPr lang="en-US" sz="2800" dirty="0" smtClean="0"/>
              <a:t>media were </a:t>
            </a:r>
            <a:r>
              <a:rPr lang="en-US" sz="2800" dirty="0"/>
              <a:t>silent, not because they were afraid, but because they knew that </a:t>
            </a:r>
            <a:r>
              <a:rPr lang="en-US" sz="2800" dirty="0" smtClean="0"/>
              <a:t>her </a:t>
            </a:r>
            <a:r>
              <a:rPr lang="en-US" sz="2800" dirty="0"/>
              <a:t>media </a:t>
            </a:r>
            <a:r>
              <a:rPr lang="en-US" sz="2800" dirty="0" smtClean="0"/>
              <a:t>did. </a:t>
            </a:r>
          </a:p>
          <a:p>
            <a:r>
              <a:rPr lang="en-US" sz="2800" dirty="0" smtClean="0"/>
              <a:t>Putin </a:t>
            </a:r>
            <a:r>
              <a:rPr lang="en-US" sz="2800" dirty="0"/>
              <a:t>invited </a:t>
            </a:r>
            <a:r>
              <a:rPr lang="en-US" sz="2800" dirty="0" err="1"/>
              <a:t>Panova</a:t>
            </a:r>
            <a:r>
              <a:rPr lang="en-US" sz="2800" dirty="0"/>
              <a:t> and </a:t>
            </a:r>
            <a:r>
              <a:rPr lang="en-US" sz="2800" dirty="0" smtClean="0"/>
              <a:t>R. </a:t>
            </a:r>
            <a:r>
              <a:rPr lang="en-US" sz="2800" dirty="0"/>
              <a:t>the current </a:t>
            </a:r>
            <a:r>
              <a:rPr lang="en-US" sz="2800" dirty="0" smtClean="0"/>
              <a:t>Mayor, to </a:t>
            </a:r>
            <a:r>
              <a:rPr lang="en-US" sz="2800" dirty="0" err="1"/>
              <a:t>Valday</a:t>
            </a:r>
            <a:r>
              <a:rPr lang="en-US" sz="2800" dirty="0"/>
              <a:t> (annual meeting </a:t>
            </a:r>
            <a:r>
              <a:rPr lang="en-US" sz="2800" dirty="0" smtClean="0"/>
              <a:t>of the President with </a:t>
            </a:r>
            <a:r>
              <a:rPr lang="en-US" sz="2800" dirty="0"/>
              <a:t>national political and business elite), therefore I have no confidence that her case would be </a:t>
            </a:r>
            <a:r>
              <a:rPr lang="en-US" sz="2800" dirty="0" smtClean="0"/>
              <a:t>assessed.</a:t>
            </a:r>
            <a:endParaRPr lang="fi-FI" sz="28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5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Journalist from </a:t>
            </a:r>
            <a:r>
              <a:rPr lang="en-US" i="1" dirty="0" smtClean="0"/>
              <a:t>Ura.ru</a:t>
            </a:r>
            <a:endParaRPr lang="fi-FI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Ura.ru</a:t>
            </a:r>
            <a:r>
              <a:rPr lang="en-US" dirty="0" smtClean="0"/>
              <a:t> </a:t>
            </a:r>
            <a:r>
              <a:rPr lang="en-US" dirty="0"/>
              <a:t>has always been an independent </a:t>
            </a:r>
            <a:r>
              <a:rPr lang="en-US" dirty="0" smtClean="0"/>
              <a:t>nature, </a:t>
            </a:r>
            <a:r>
              <a:rPr lang="en-US" dirty="0"/>
              <a:t>it was a source of insider information about what is going on in Government and business circles.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level of the Administration of President was decided to rid the media space </a:t>
            </a:r>
            <a:r>
              <a:rPr lang="en-US" dirty="0" smtClean="0"/>
              <a:t>from </a:t>
            </a:r>
            <a:r>
              <a:rPr lang="en-US" dirty="0"/>
              <a:t>this </a:t>
            </a:r>
            <a:r>
              <a:rPr lang="en-US" dirty="0" smtClean="0"/>
              <a:t>free media</a:t>
            </a:r>
            <a:r>
              <a:rPr lang="en-US" dirty="0"/>
              <a:t>. </a:t>
            </a:r>
            <a:r>
              <a:rPr lang="en-US" dirty="0" smtClean="0"/>
              <a:t>Here </a:t>
            </a:r>
            <a:r>
              <a:rPr lang="en-US" dirty="0"/>
              <a:t>came as shareholders, </a:t>
            </a:r>
            <a:r>
              <a:rPr lang="en-US" dirty="0" smtClean="0"/>
              <a:t>close </a:t>
            </a:r>
            <a:r>
              <a:rPr lang="en-US" dirty="0"/>
              <a:t>to the new Governor, the former President's Representative in the Urals federal district. Then the new Governor stopped the expectations of </a:t>
            </a:r>
            <a:r>
              <a:rPr lang="en-US" dirty="0" err="1" smtClean="0"/>
              <a:t>Panova</a:t>
            </a:r>
            <a:r>
              <a:rPr lang="en-US" dirty="0" smtClean="0"/>
              <a:t>. </a:t>
            </a:r>
            <a:r>
              <a:rPr lang="en-US" dirty="0"/>
              <a:t>But at that time she had tied up personal relationship with </a:t>
            </a:r>
            <a:r>
              <a:rPr lang="en-US" dirty="0" smtClean="0"/>
              <a:t>R., </a:t>
            </a:r>
            <a:r>
              <a:rPr lang="en-US" dirty="0"/>
              <a:t>current Mayor.</a:t>
            </a:r>
            <a:endParaRPr lang="fi-FI" dirty="0"/>
          </a:p>
          <a:p>
            <a:endParaRPr lang="fi-FI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11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Journalist from </a:t>
            </a:r>
            <a:r>
              <a:rPr lang="en-US" i="1" dirty="0" smtClean="0"/>
              <a:t>Ura.ru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Ura.ru</a:t>
            </a:r>
            <a:r>
              <a:rPr lang="en-US" dirty="0"/>
              <a:t> was the most </a:t>
            </a:r>
            <a:r>
              <a:rPr lang="en-US" dirty="0" smtClean="0"/>
              <a:t>influential </a:t>
            </a:r>
            <a:r>
              <a:rPr lang="en-US" dirty="0"/>
              <a:t>media not only in the city but in the Urals. It was the fifty most read Internet media in the country. </a:t>
            </a:r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/>
              <a:t>we (znak.com) somewhere is in the 90</a:t>
            </a:r>
            <a:r>
              <a:rPr lang="en-US" baseline="30000" dirty="0"/>
              <a:t>th</a:t>
            </a:r>
            <a:r>
              <a:rPr lang="en-US" dirty="0"/>
              <a:t> place. </a:t>
            </a:r>
            <a:r>
              <a:rPr lang="en-US" dirty="0" smtClean="0"/>
              <a:t>With </a:t>
            </a:r>
            <a:r>
              <a:rPr lang="en-US" dirty="0"/>
              <a:t>regard to </a:t>
            </a:r>
            <a:r>
              <a:rPr lang="en-US" dirty="0" smtClean="0"/>
              <a:t>contracts </a:t>
            </a:r>
            <a:r>
              <a:rPr lang="en-US" dirty="0"/>
              <a:t>for information services, now absent, although in </a:t>
            </a:r>
            <a:r>
              <a:rPr lang="en-US" i="1" dirty="0"/>
              <a:t>ura.ru</a:t>
            </a:r>
            <a:r>
              <a:rPr lang="en-US" dirty="0"/>
              <a:t> it was a common practice. 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err="1"/>
              <a:t>Panova</a:t>
            </a:r>
            <a:r>
              <a:rPr lang="en-US" dirty="0"/>
              <a:t> was </a:t>
            </a:r>
            <a:r>
              <a:rPr lang="en-US" dirty="0" smtClean="0"/>
              <a:t>hit? She violated </a:t>
            </a:r>
            <a:r>
              <a:rPr lang="en-US" dirty="0"/>
              <a:t>generally accepted rules in the contract with the client </a:t>
            </a:r>
            <a:r>
              <a:rPr lang="en-US" dirty="0" smtClean="0"/>
              <a:t>to </a:t>
            </a:r>
            <a:r>
              <a:rPr lang="en-US" dirty="0"/>
              <a:t>block negative information, </a:t>
            </a:r>
            <a:r>
              <a:rPr lang="en-US" dirty="0" smtClean="0"/>
              <a:t>her </a:t>
            </a:r>
            <a:r>
              <a:rPr lang="en-US" dirty="0"/>
              <a:t>logic: Why am I the one know it? Everyone should know about it!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9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Journalist from other online media 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One of the ways to earn - black PR to blackmail. Scheme is elementary: a company having money can shell out and pay for journalists. Negative material... they invent something, even fabricate. The company's positive traits disappear. Some companies say: clear the text - we will pay. Many media on this and only earn and either write positive stuff, or, how did Mrs. </a:t>
            </a:r>
            <a:r>
              <a:rPr lang="en-US" sz="2400" dirty="0" err="1">
                <a:solidFill>
                  <a:prstClr val="black"/>
                </a:solidFill>
              </a:rPr>
              <a:t>Panova</a:t>
            </a:r>
            <a:r>
              <a:rPr lang="en-US" sz="2400" dirty="0">
                <a:solidFill>
                  <a:prstClr val="black"/>
                </a:solidFill>
              </a:rPr>
              <a:t>, don't write anything.  </a:t>
            </a:r>
            <a:endParaRPr lang="fi-FI" sz="2400" dirty="0">
              <a:solidFill>
                <a:prstClr val="black"/>
              </a:solidFill>
            </a:endParaRPr>
          </a:p>
          <a:p>
            <a:pPr lvl="0"/>
            <a:r>
              <a:rPr lang="en-US" sz="2400" i="1" dirty="0">
                <a:solidFill>
                  <a:prstClr val="black"/>
                </a:solidFill>
              </a:rPr>
              <a:t>How many such media that earn  by blackmail here? 50%? </a:t>
            </a:r>
            <a:endParaRPr lang="fi-FI" sz="2400" i="1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I think 99%. How to survive journalists and News Agency? State media somehow are sponsored by the State, while others do not.</a:t>
            </a:r>
            <a:endParaRPr lang="fi-FI" sz="24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73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decision: 2014, January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Lenin’s </a:t>
            </a:r>
            <a:r>
              <a:rPr lang="en-US" dirty="0"/>
              <a:t>district court of Yekaterinburg convicted former Chief-Editor of news agency </a:t>
            </a:r>
            <a:r>
              <a:rPr lang="en-US" i="1" dirty="0" smtClean="0"/>
              <a:t>Ura.ru</a:t>
            </a:r>
            <a:r>
              <a:rPr lang="en-US" dirty="0" smtClean="0"/>
              <a:t> </a:t>
            </a:r>
            <a:r>
              <a:rPr lang="en-US" dirty="0" err="1"/>
              <a:t>Aksana</a:t>
            </a:r>
            <a:r>
              <a:rPr lang="en-US" dirty="0"/>
              <a:t> </a:t>
            </a:r>
            <a:r>
              <a:rPr lang="en-US" dirty="0" err="1"/>
              <a:t>Panova</a:t>
            </a:r>
            <a:r>
              <a:rPr lang="en-US" dirty="0"/>
              <a:t>, which has been accused of extorting money from local businessmen and abuse of Office.  The defendant was sentenced to two years suspended imprisonment and a two-year ban on work in the </a:t>
            </a:r>
            <a:r>
              <a:rPr lang="en-US" dirty="0" smtClean="0"/>
              <a:t>journalism.  </a:t>
            </a:r>
            <a:r>
              <a:rPr lang="en-US" sz="2800" dirty="0"/>
              <a:t>Criminal code,  asset 75</a:t>
            </a:r>
          </a:p>
          <a:p>
            <a:r>
              <a:rPr lang="en-US" i="1" dirty="0" err="1" smtClean="0"/>
              <a:t>Kommersant</a:t>
            </a:r>
            <a:r>
              <a:rPr lang="en-US" i="1" dirty="0" smtClean="0"/>
              <a:t>-Online,</a:t>
            </a:r>
            <a:r>
              <a:rPr lang="en-US" dirty="0" smtClean="0"/>
              <a:t> 9</a:t>
            </a:r>
            <a:r>
              <a:rPr lang="en-US" dirty="0"/>
              <a:t> </a:t>
            </a:r>
            <a:r>
              <a:rPr lang="en-US" dirty="0" smtClean="0"/>
              <a:t>January </a:t>
            </a:r>
            <a:r>
              <a:rPr lang="ru-RU" dirty="0" smtClean="0"/>
              <a:t>2014</a:t>
            </a:r>
            <a:endParaRPr lang="fi-FI" dirty="0"/>
          </a:p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www.kommersant.ru/doc/2380969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9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World Press Freedom 2014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Reporters Without Borders </a:t>
            </a:r>
            <a:endParaRPr lang="en-US" sz="2800" dirty="0" smtClean="0"/>
          </a:p>
          <a:p>
            <a:pPr marL="0" indent="0">
              <a:buNone/>
            </a:pPr>
            <a:r>
              <a:rPr lang="en-US" sz="2000" u="sng" kern="50" dirty="0" smtClean="0">
                <a:solidFill>
                  <a:srgbClr val="0000FF"/>
                </a:solidFill>
                <a:latin typeface="Calibri"/>
                <a:ea typeface="SimSun"/>
                <a:hlinkClick r:id="rId3"/>
              </a:rPr>
              <a:t>http</a:t>
            </a:r>
            <a:r>
              <a:rPr lang="en-US" sz="2000" u="sng" kern="50" dirty="0">
                <a:solidFill>
                  <a:srgbClr val="0000FF"/>
                </a:solidFill>
                <a:latin typeface="Calibri"/>
                <a:ea typeface="SimSun"/>
                <a:hlinkClick r:id="rId3"/>
              </a:rPr>
              <a:t>://</a:t>
            </a:r>
            <a:r>
              <a:rPr lang="en-US" sz="2000" u="sng" kern="50" dirty="0" smtClean="0">
                <a:solidFill>
                  <a:srgbClr val="0000FF"/>
                </a:solidFill>
                <a:latin typeface="Calibri"/>
                <a:ea typeface="SimSun"/>
                <a:hlinkClick r:id="rId3"/>
              </a:rPr>
              <a:t>rsf.org/index2014/en-eastern-europe.php</a:t>
            </a:r>
            <a:endParaRPr lang="en-US" sz="2000" u="sng" kern="50" dirty="0" smtClean="0">
              <a:solidFill>
                <a:srgbClr val="0000FF"/>
              </a:solidFill>
              <a:latin typeface="Calibri"/>
              <a:ea typeface="SimSun"/>
            </a:endParaRPr>
          </a:p>
          <a:p>
            <a:r>
              <a:rPr lang="en-US" sz="2400" kern="50" dirty="0">
                <a:solidFill>
                  <a:srgbClr val="0000FF"/>
                </a:solidFill>
                <a:latin typeface="Calibri"/>
                <a:ea typeface="SimSun"/>
              </a:rPr>
              <a:t>Finland (1), Eritrea (180)</a:t>
            </a:r>
          </a:p>
          <a:p>
            <a:r>
              <a:rPr lang="en-US" sz="3200" kern="50" dirty="0" smtClean="0">
                <a:solidFill>
                  <a:srgbClr val="0000FF"/>
                </a:solidFill>
                <a:latin typeface="Calibri"/>
                <a:ea typeface="SimSun"/>
              </a:rPr>
              <a:t>Out of 180 countries in 2014, Russia 148 place</a:t>
            </a:r>
          </a:p>
          <a:p>
            <a:r>
              <a:rPr lang="en-US" sz="2400" dirty="0" smtClean="0"/>
              <a:t>Media </a:t>
            </a:r>
            <a:r>
              <a:rPr lang="en-US" sz="2400" dirty="0"/>
              <a:t>self-censorship is far from disappearing. The federal TV stations continue to be </a:t>
            </a:r>
            <a:r>
              <a:rPr lang="en-US" sz="2400" dirty="0" smtClean="0"/>
              <a:t>controlled… </a:t>
            </a:r>
            <a:r>
              <a:rPr lang="en-US" sz="2400" dirty="0"/>
              <a:t>Activists, news media and bloggers have all been targeted. Defamation has been criminalized again, websites are being blacklisted… “Traditional values” are used to justify new restrictions on freedom of information</a:t>
            </a:r>
            <a:endParaRPr lang="en-US" sz="2400" kern="50" dirty="0" smtClean="0">
              <a:solidFill>
                <a:srgbClr val="0000FF"/>
              </a:solidFill>
              <a:latin typeface="Calibri"/>
              <a:ea typeface="SimSun"/>
            </a:endParaRPr>
          </a:p>
          <a:p>
            <a:endParaRPr lang="en-US" sz="3200" kern="50" dirty="0" smtClean="0">
              <a:solidFill>
                <a:srgbClr val="0000FF"/>
              </a:solidFill>
              <a:latin typeface="Calibri"/>
              <a:ea typeface="SimSun"/>
            </a:endParaRPr>
          </a:p>
          <a:p>
            <a:endParaRPr lang="ru-RU" sz="3200" kern="50" dirty="0">
              <a:latin typeface="Calibri"/>
              <a:ea typeface="SimSun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46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Ura.ru: Conflict of interest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conflict of interest involves the abuse – actual, apparent, or potential </a:t>
            </a:r>
            <a:r>
              <a:rPr lang="en-US" sz="3200" dirty="0" smtClean="0"/>
              <a:t>– of  </a:t>
            </a:r>
            <a:r>
              <a:rPr lang="en-US" sz="3200" dirty="0"/>
              <a:t>the trust that people have in professionals. </a:t>
            </a:r>
            <a:endParaRPr lang="en-US" sz="3200" dirty="0" smtClean="0"/>
          </a:p>
          <a:p>
            <a:r>
              <a:rPr lang="en-US" sz="3200" dirty="0" smtClean="0"/>
              <a:t>Definition </a:t>
            </a:r>
            <a:r>
              <a:rPr lang="en-US" sz="3200" dirty="0"/>
              <a:t>states: A conflict of interest is a situation in which financial or other personal considerations have the potential to compromise or bias professional judgment and objectivity</a:t>
            </a:r>
            <a:endParaRPr lang="fi-FI" sz="3200" dirty="0"/>
          </a:p>
          <a:p>
            <a:r>
              <a:rPr lang="en-US" sz="1800" b="1" u="sng" dirty="0" smtClean="0">
                <a:hlinkClick r:id="rId2"/>
              </a:rPr>
              <a:t>http</a:t>
            </a:r>
            <a:r>
              <a:rPr lang="ru-RU" sz="1800" b="1" u="sng" dirty="0">
                <a:hlinkClick r:id="rId2"/>
              </a:rPr>
              <a:t>://</a:t>
            </a:r>
            <a:r>
              <a:rPr lang="en-US" sz="1800" b="1" u="sng" dirty="0" err="1">
                <a:hlinkClick r:id="rId2"/>
              </a:rPr>
              <a:t>ccnmtl</a:t>
            </a:r>
            <a:r>
              <a:rPr lang="ru-RU" sz="1800" b="1" u="sng" dirty="0">
                <a:hlinkClick r:id="rId2"/>
              </a:rPr>
              <a:t>.</a:t>
            </a:r>
            <a:r>
              <a:rPr lang="en-US" sz="1800" b="1" u="sng" dirty="0" err="1">
                <a:hlinkClick r:id="rId2"/>
              </a:rPr>
              <a:t>columbia</a:t>
            </a:r>
            <a:r>
              <a:rPr lang="ru-RU" sz="1800" b="1" u="sng" dirty="0">
                <a:hlinkClick r:id="rId2"/>
              </a:rPr>
              <a:t>.</a:t>
            </a:r>
            <a:r>
              <a:rPr lang="en-US" sz="1800" b="1" u="sng" dirty="0" err="1">
                <a:hlinkClick r:id="rId2"/>
              </a:rPr>
              <a:t>edu</a:t>
            </a:r>
            <a:r>
              <a:rPr lang="ru-RU" sz="1800" b="1" u="sng" dirty="0">
                <a:hlinkClick r:id="rId2"/>
              </a:rPr>
              <a:t>/</a:t>
            </a:r>
            <a:r>
              <a:rPr lang="en-US" sz="1800" b="1" u="sng" dirty="0">
                <a:hlinkClick r:id="rId2"/>
              </a:rPr>
              <a:t>projects</a:t>
            </a:r>
            <a:r>
              <a:rPr lang="ru-RU" sz="1800" b="1" u="sng" dirty="0">
                <a:hlinkClick r:id="rId2"/>
              </a:rPr>
              <a:t>/</a:t>
            </a:r>
            <a:r>
              <a:rPr lang="en-US" sz="1800" b="1" u="sng" dirty="0" err="1">
                <a:hlinkClick r:id="rId2"/>
              </a:rPr>
              <a:t>rcr</a:t>
            </a:r>
            <a:r>
              <a:rPr lang="ru-RU" sz="1800" b="1" u="sng" dirty="0">
                <a:hlinkClick r:id="rId2"/>
              </a:rPr>
              <a:t>/</a:t>
            </a:r>
            <a:r>
              <a:rPr lang="en-US" sz="1800" b="1" u="sng" dirty="0" err="1">
                <a:hlinkClick r:id="rId2"/>
              </a:rPr>
              <a:t>rcr</a:t>
            </a:r>
            <a:r>
              <a:rPr lang="ru-RU" sz="1800" b="1" u="sng" dirty="0">
                <a:hlinkClick r:id="rId2"/>
              </a:rPr>
              <a:t>_</a:t>
            </a:r>
            <a:r>
              <a:rPr lang="en-US" sz="1800" b="1" u="sng" dirty="0">
                <a:hlinkClick r:id="rId2"/>
              </a:rPr>
              <a:t>conflicts</a:t>
            </a:r>
            <a:r>
              <a:rPr lang="ru-RU" sz="1800" b="1" u="sng" dirty="0">
                <a:hlinkClick r:id="rId2"/>
              </a:rPr>
              <a:t>/</a:t>
            </a:r>
            <a:r>
              <a:rPr lang="en-US" sz="1800" b="1" u="sng" dirty="0">
                <a:hlinkClick r:id="rId2"/>
              </a:rPr>
              <a:t>foundation</a:t>
            </a:r>
            <a:r>
              <a:rPr lang="ru-RU" sz="1800" b="1" u="sng" dirty="0">
                <a:hlinkClick r:id="rId2"/>
              </a:rPr>
              <a:t>/#1_1</a:t>
            </a:r>
            <a:endParaRPr lang="fi-FI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89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Ura.ru: Conflict of interest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independence of the media and the autonomy of journalists were used for the personal benefit of journalists themselves, not in the public interest</a:t>
            </a:r>
            <a:endParaRPr lang="fi-FI" dirty="0"/>
          </a:p>
          <a:p>
            <a:r>
              <a:rPr lang="ru-RU" dirty="0"/>
              <a:t>С</a:t>
            </a:r>
            <a:r>
              <a:rPr lang="en-US" dirty="0" err="1"/>
              <a:t>oercion</a:t>
            </a:r>
            <a:r>
              <a:rPr lang="en-US" dirty="0"/>
              <a:t> to making </a:t>
            </a:r>
            <a:r>
              <a:rPr lang="en-US" dirty="0" smtClean="0"/>
              <a:t>contracts </a:t>
            </a:r>
            <a:r>
              <a:rPr lang="en-US" dirty="0"/>
              <a:t>on information service under the threat of negative coverage of solvent organizations has become a core business strategy </a:t>
            </a:r>
            <a:endParaRPr lang="fi-FI" dirty="0"/>
          </a:p>
          <a:p>
            <a:r>
              <a:rPr lang="en-US" dirty="0"/>
              <a:t>Independent Media has put the control of successful business (capital) and officials (State), giving the society the biased information and thus violating the right of </a:t>
            </a:r>
            <a:r>
              <a:rPr lang="en-US" dirty="0" smtClean="0"/>
              <a:t>society to get reliable information</a:t>
            </a:r>
            <a:endParaRPr lang="fi-FI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09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Ura.ru: Split point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split of professionals on the Center (Moscow) and region </a:t>
            </a:r>
            <a:r>
              <a:rPr lang="en-US" dirty="0" smtClean="0"/>
              <a:t>(Yekaterinburg)</a:t>
            </a:r>
            <a:endParaRPr lang="fi-FI" dirty="0"/>
          </a:p>
          <a:p>
            <a:r>
              <a:rPr lang="en-US" dirty="0"/>
              <a:t>Division within regional journalism: some deny this experience, others copy his </a:t>
            </a:r>
            <a:endParaRPr lang="fi-FI" dirty="0"/>
          </a:p>
          <a:p>
            <a:r>
              <a:rPr lang="en-US" dirty="0"/>
              <a:t>Gap of professional communication </a:t>
            </a:r>
            <a:endParaRPr lang="fi-FI" dirty="0"/>
          </a:p>
          <a:p>
            <a:r>
              <a:rPr lang="en-US" dirty="0"/>
              <a:t>No shared values and understandings </a:t>
            </a:r>
            <a:endParaRPr lang="fi-FI" dirty="0"/>
          </a:p>
          <a:p>
            <a:r>
              <a:rPr lang="en-US" dirty="0"/>
              <a:t>Profession is undermined by serving the personal interests at the expense of the interests of society, </a:t>
            </a:r>
            <a:endParaRPr lang="fi-FI" dirty="0"/>
          </a:p>
          <a:p>
            <a:r>
              <a:rPr lang="en-US" dirty="0" smtClean="0"/>
              <a:t>Case </a:t>
            </a:r>
            <a:r>
              <a:rPr lang="en-US" dirty="0"/>
              <a:t>is not unique, though precedent-Court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00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decision </a:t>
            </a:r>
            <a:r>
              <a:rPr lang="en-US" smtClean="0"/>
              <a:t>of regional court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7, 2014 Regional Court commuted the </a:t>
            </a:r>
            <a:r>
              <a:rPr lang="en-US" dirty="0" smtClean="0"/>
              <a:t>sentence </a:t>
            </a:r>
            <a:r>
              <a:rPr lang="en-US" dirty="0"/>
              <a:t>-authorized to engage in </a:t>
            </a:r>
            <a:r>
              <a:rPr lang="en-US" dirty="0" smtClean="0"/>
              <a:t>journalism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http://lenta.ru/news/2014/05/07/panova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Panova</a:t>
            </a:r>
            <a:r>
              <a:rPr lang="en-US" dirty="0" smtClean="0"/>
              <a:t> heads her new </a:t>
            </a:r>
          </a:p>
          <a:p>
            <a:pPr marL="0" indent="0">
              <a:buNone/>
            </a:pPr>
            <a:r>
              <a:rPr lang="en-US" dirty="0" smtClean="0"/>
              <a:t>media </a:t>
            </a:r>
            <a:r>
              <a:rPr lang="en-US" i="1" dirty="0" smtClean="0"/>
              <a:t>znak.com 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stablished in 2012 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considers hers</a:t>
            </a:r>
            <a:r>
              <a:rPr lang="ru-RU" dirty="0" err="1" smtClean="0"/>
              <a:t>elf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not</a:t>
            </a:r>
            <a:r>
              <a:rPr lang="ru-RU" dirty="0" smtClean="0"/>
              <a:t> </a:t>
            </a:r>
            <a:r>
              <a:rPr lang="ru-RU" dirty="0" err="1"/>
              <a:t>guilty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5" name="Picture 2" descr="&amp;Acy;&amp;kcy;&amp;scy;&amp;acy;&amp;ncy;&amp;acy; &amp;Pcy;&amp;acy;&amp;ncy;&amp;ocy;&amp;v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2568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09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Ura.ru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Free media is not always as indispensable precondition of </a:t>
            </a:r>
            <a:r>
              <a:rPr lang="en-US" sz="2800" dirty="0" smtClean="0"/>
              <a:t>democracy </a:t>
            </a:r>
            <a:endParaRPr lang="fi-FI" sz="2800" dirty="0"/>
          </a:p>
          <a:p>
            <a:r>
              <a:rPr lang="en-US" sz="2800" dirty="0"/>
              <a:t>Free media can be part of the shadow economy and the hidden practices of violence - to compel </a:t>
            </a:r>
            <a:r>
              <a:rPr lang="en-US" sz="2800" dirty="0" smtClean="0"/>
              <a:t>business to </a:t>
            </a:r>
            <a:r>
              <a:rPr lang="en-US" sz="2800" dirty="0"/>
              <a:t>specific treaties on information services for money </a:t>
            </a:r>
            <a:endParaRPr lang="fi-FI" sz="2800" dirty="0"/>
          </a:p>
          <a:p>
            <a:r>
              <a:rPr lang="en-US" sz="2800" dirty="0"/>
              <a:t>Free media can bring down the principles ethics of the profession and does not bear the responsibility, even can remain a role model for a new generation of journalists</a:t>
            </a:r>
            <a:endParaRPr lang="fi-FI" sz="28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02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Freedom of </a:t>
            </a:r>
            <a:r>
              <a:rPr lang="en-US" sz="3200" dirty="0" smtClean="0"/>
              <a:t>media </a:t>
            </a:r>
            <a:r>
              <a:rPr lang="en-US" sz="3200" dirty="0"/>
              <a:t>remains </a:t>
            </a:r>
            <a:r>
              <a:rPr lang="en-US" sz="3200" dirty="0" smtClean="0"/>
              <a:t>on the </a:t>
            </a:r>
            <a:r>
              <a:rPr lang="en-US" sz="3200" dirty="0"/>
              <a:t>Internet </a:t>
            </a:r>
            <a:endParaRPr lang="fi-FI" sz="3200" dirty="0"/>
          </a:p>
          <a:p>
            <a:r>
              <a:rPr lang="en-US" sz="3200" dirty="0" smtClean="0"/>
              <a:t>Practice </a:t>
            </a:r>
            <a:r>
              <a:rPr lang="en-US" sz="3200" dirty="0"/>
              <a:t>of coercion, based on a threat and fear is no exception in society of authoritarian political culture, </a:t>
            </a:r>
            <a:r>
              <a:rPr lang="en-US" sz="3200" dirty="0" smtClean="0"/>
              <a:t>weak </a:t>
            </a:r>
            <a:r>
              <a:rPr lang="en-US" sz="3200" dirty="0"/>
              <a:t>democracy and a high level of corruption </a:t>
            </a:r>
            <a:endParaRPr lang="fi-FI" sz="3200" dirty="0"/>
          </a:p>
          <a:p>
            <a:r>
              <a:rPr lang="en-US" sz="3200" dirty="0"/>
              <a:t>Liberal Media also are authoritarian </a:t>
            </a:r>
            <a:r>
              <a:rPr lang="en-US" sz="3200" dirty="0" smtClean="0"/>
              <a:t>– only  their </a:t>
            </a:r>
            <a:r>
              <a:rPr lang="en-US" sz="3200" dirty="0"/>
              <a:t>point of view – no tolerance to another </a:t>
            </a:r>
            <a:r>
              <a:rPr lang="en-US" sz="3200" dirty="0" smtClean="0"/>
              <a:t>view. It shows their conservatism</a:t>
            </a:r>
            <a:endParaRPr lang="fi-FI" sz="32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62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hypothesis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Boundary is blurred between </a:t>
            </a:r>
            <a:r>
              <a:rPr lang="en-US" dirty="0" smtClean="0"/>
              <a:t>work </a:t>
            </a:r>
            <a:r>
              <a:rPr lang="en-US" dirty="0"/>
              <a:t>online and private lives, as opposed to a culture of offline media</a:t>
            </a:r>
            <a:endParaRPr lang="fi-FI" dirty="0"/>
          </a:p>
          <a:p>
            <a:r>
              <a:rPr lang="en-US" dirty="0"/>
              <a:t>Independent </a:t>
            </a:r>
            <a:r>
              <a:rPr lang="en-US" dirty="0" smtClean="0"/>
              <a:t>journalistic </a:t>
            </a:r>
            <a:r>
              <a:rPr lang="en-US" dirty="0"/>
              <a:t>online media tends to elite </a:t>
            </a:r>
            <a:r>
              <a:rPr lang="en-US" dirty="0" smtClean="0"/>
              <a:t>circle (political </a:t>
            </a:r>
            <a:r>
              <a:rPr lang="en-US" dirty="0"/>
              <a:t>and economic) and not to the society, </a:t>
            </a:r>
            <a:r>
              <a:rPr lang="en-US" dirty="0" smtClean="0"/>
              <a:t>no </a:t>
            </a:r>
            <a:r>
              <a:rPr lang="en-US" dirty="0"/>
              <a:t>fundamental differences from the mainstream </a:t>
            </a:r>
            <a:endParaRPr lang="fi-FI" dirty="0"/>
          </a:p>
          <a:p>
            <a:r>
              <a:rPr lang="en-US" dirty="0" smtClean="0"/>
              <a:t>Hypothesis "</a:t>
            </a:r>
            <a:r>
              <a:rPr lang="en-US" dirty="0"/>
              <a:t>local authorities use the judiciary as a tool in the fight with the independent online media" is correct, but with a </a:t>
            </a:r>
            <a:r>
              <a:rPr lang="en-US" dirty="0" smtClean="0"/>
              <a:t>reservation: </a:t>
            </a:r>
            <a:endParaRPr lang="fi-FI" dirty="0"/>
          </a:p>
          <a:p>
            <a:r>
              <a:rPr lang="en-US" dirty="0" smtClean="0"/>
              <a:t>Free </a:t>
            </a:r>
            <a:r>
              <a:rPr lang="en-US" dirty="0"/>
              <a:t>online media is free from society but not from local elites, </a:t>
            </a:r>
            <a:r>
              <a:rPr lang="en-US" dirty="0" smtClean="0"/>
              <a:t>integrated and </a:t>
            </a:r>
            <a:r>
              <a:rPr lang="en-US" dirty="0"/>
              <a:t>involved in </a:t>
            </a:r>
            <a:r>
              <a:rPr lang="en-US" dirty="0" smtClean="0"/>
              <a:t>their conflicts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42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3"/>
          <p:cNvSpPr>
            <a:spLocks noChangeArrowheads="1"/>
          </p:cNvSpPr>
          <p:nvPr/>
        </p:nvSpPr>
        <p:spPr bwMode="auto">
          <a:xfrm>
            <a:off x="2895102" y="1858843"/>
            <a:ext cx="1480430" cy="1622573"/>
          </a:xfrm>
          <a:prstGeom prst="ellipse">
            <a:avLst/>
          </a:prstGeom>
          <a:solidFill>
            <a:schemeClr val="accent2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State</a:t>
            </a:r>
          </a:p>
        </p:txBody>
      </p:sp>
      <p:sp>
        <p:nvSpPr>
          <p:cNvPr id="80899" name="Oval 3"/>
          <p:cNvSpPr>
            <a:spLocks noChangeArrowheads="1"/>
          </p:cNvSpPr>
          <p:nvPr/>
        </p:nvSpPr>
        <p:spPr bwMode="auto">
          <a:xfrm>
            <a:off x="4176118" y="1830984"/>
            <a:ext cx="1565672" cy="1512094"/>
          </a:xfrm>
          <a:prstGeom prst="ellipse">
            <a:avLst/>
          </a:prstGeom>
          <a:solidFill>
            <a:schemeClr val="accent2">
              <a:alpha val="788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Capital</a:t>
            </a:r>
          </a:p>
        </p:txBody>
      </p:sp>
      <p:sp>
        <p:nvSpPr>
          <p:cNvPr id="80900" name="Oval 3"/>
          <p:cNvSpPr>
            <a:spLocks noChangeArrowheads="1"/>
          </p:cNvSpPr>
          <p:nvPr/>
        </p:nvSpPr>
        <p:spPr bwMode="auto">
          <a:xfrm>
            <a:off x="3744579" y="2443881"/>
            <a:ext cx="1188244" cy="1441697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Traditional</a:t>
            </a:r>
          </a:p>
          <a:p>
            <a:pPr algn="ctr"/>
            <a:r>
              <a:rPr lang="en-US" dirty="0"/>
              <a:t>Media</a:t>
            </a:r>
          </a:p>
          <a:p>
            <a:pPr algn="ctr"/>
            <a:endParaRPr lang="en-US" dirty="0"/>
          </a:p>
        </p:txBody>
      </p:sp>
      <p:sp>
        <p:nvSpPr>
          <p:cNvPr id="80901" name="Oval 3"/>
          <p:cNvSpPr>
            <a:spLocks noChangeArrowheads="1"/>
          </p:cNvSpPr>
          <p:nvPr/>
        </p:nvSpPr>
        <p:spPr bwMode="auto">
          <a:xfrm>
            <a:off x="3529078" y="4279778"/>
            <a:ext cx="1619250" cy="1566863"/>
          </a:xfrm>
          <a:prstGeom prst="ellipse">
            <a:avLst/>
          </a:prstGeom>
          <a:solidFill>
            <a:schemeClr val="accent2">
              <a:alpha val="788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Civil</a:t>
            </a:r>
          </a:p>
          <a:p>
            <a:pPr algn="ctr"/>
            <a:r>
              <a:rPr lang="en-US" dirty="0"/>
              <a:t>Society</a:t>
            </a: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3529078" y="1512114"/>
            <a:ext cx="1531014" cy="1241822"/>
          </a:xfrm>
          <a:prstGeom prst="ellipse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New Digital </a:t>
            </a:r>
          </a:p>
          <a:p>
            <a:pPr algn="ctr">
              <a:defRPr/>
            </a:pPr>
            <a:r>
              <a:rPr lang="en-US" dirty="0"/>
              <a:t> Media</a:t>
            </a:r>
          </a:p>
        </p:txBody>
      </p:sp>
      <p:sp>
        <p:nvSpPr>
          <p:cNvPr id="80903" name="TextBox 11"/>
          <p:cNvSpPr txBox="1">
            <a:spLocks noChangeArrowheads="1"/>
          </p:cNvSpPr>
          <p:nvPr/>
        </p:nvSpPr>
        <p:spPr bwMode="auto">
          <a:xfrm>
            <a:off x="1547664" y="931225"/>
            <a:ext cx="61026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/>
              <a:t>Ura.ru – </a:t>
            </a:r>
            <a:r>
              <a:rPr lang="en-US" sz="4000" dirty="0" smtClean="0"/>
              <a:t>traditional model </a:t>
            </a:r>
            <a:endParaRPr lang="en-US" sz="4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38701" y="3343078"/>
            <a:ext cx="0" cy="890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76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 for your attention</a:t>
            </a:r>
            <a:br>
              <a:rPr lang="en-US" dirty="0" smtClean="0"/>
            </a:br>
            <a:endParaRPr lang="ru-RU" sz="3600" dirty="0"/>
          </a:p>
        </p:txBody>
      </p:sp>
      <p:sp>
        <p:nvSpPr>
          <p:cNvPr id="3481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228975"/>
            <a:ext cx="9143999" cy="2071688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en-US" sz="2200" dirty="0" smtClean="0"/>
          </a:p>
          <a:p>
            <a:pPr marR="0" eaLnBrk="1" hangingPunct="1">
              <a:lnSpc>
                <a:spcPct val="80000"/>
              </a:lnSpc>
            </a:pPr>
            <a:endParaRPr lang="en-US" sz="2200" dirty="0" smtClean="0"/>
          </a:p>
          <a:p>
            <a:pPr marR="0" eaLnBrk="1" hangingPunct="1">
              <a:lnSpc>
                <a:spcPct val="80000"/>
              </a:lnSpc>
            </a:pPr>
            <a:endParaRPr lang="en-US" sz="2200" dirty="0" smtClean="0">
              <a:hlinkClick r:id="rId2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3200" dirty="0" smtClean="0">
                <a:hlinkClick r:id="rId2"/>
              </a:rPr>
              <a:t>Svetlana.pasti@uta.fi</a:t>
            </a:r>
            <a:endParaRPr lang="en-US" sz="3200" dirty="0" smtClean="0"/>
          </a:p>
          <a:p>
            <a:pPr marR="0" eaLnBrk="1" hangingPunct="1">
              <a:lnSpc>
                <a:spcPct val="80000"/>
              </a:lnSpc>
            </a:pPr>
            <a:endParaRPr lang="en-US" sz="20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en-US" sz="2400" dirty="0" smtClean="0"/>
              <a:t>http://www.uta.fi/cmt/en/contact/staff/svetlanapasti/index.html</a:t>
            </a:r>
          </a:p>
          <a:p>
            <a:pPr marR="0" eaLnBrk="1" hangingPunct="1">
              <a:lnSpc>
                <a:spcPct val="80000"/>
              </a:lnSpc>
            </a:pPr>
            <a:endParaRPr lang="en-US" sz="2200" dirty="0" smtClean="0"/>
          </a:p>
          <a:p>
            <a:pPr marR="0" eaLnBrk="1" hangingPunct="1">
              <a:lnSpc>
                <a:spcPct val="80000"/>
              </a:lnSpc>
            </a:pP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97E027-17B1-4715-9384-542506E49803}" type="slidenum">
              <a:rPr lang="ru-RU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2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008658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World Democracy Audit 2014</a:t>
            </a:r>
            <a:endParaRPr lang="ru-RU" sz="4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28801"/>
            <a:ext cx="8229600" cy="46958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70000"/>
              </a:lnSpc>
              <a:defRPr/>
            </a:pPr>
            <a:endParaRPr lang="en-US" sz="2800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9600" u="sng" kern="50" dirty="0" smtClean="0">
                <a:solidFill>
                  <a:srgbClr val="0000FF"/>
                </a:solidFill>
                <a:latin typeface="Calibri"/>
                <a:ea typeface="SimSun"/>
                <a:hlinkClick r:id="rId2"/>
              </a:rPr>
              <a:t>Source: </a:t>
            </a:r>
            <a:r>
              <a:rPr lang="en-US" sz="9600" u="sng" kern="50" dirty="0" smtClean="0">
                <a:solidFill>
                  <a:srgbClr val="0000FF"/>
                </a:solidFill>
                <a:latin typeface="Calibri"/>
                <a:ea typeface="SimSun"/>
                <a:hlinkClick r:id="rId3"/>
              </a:rPr>
              <a:t>http</a:t>
            </a:r>
            <a:r>
              <a:rPr lang="en-US" sz="9600" u="sng" kern="50" dirty="0">
                <a:solidFill>
                  <a:srgbClr val="0000FF"/>
                </a:solidFill>
                <a:latin typeface="Calibri"/>
                <a:ea typeface="SimSun"/>
                <a:hlinkClick r:id="rId3"/>
              </a:rPr>
              <a:t>://</a:t>
            </a:r>
            <a:r>
              <a:rPr lang="en-US" sz="9600" u="sng" kern="50" dirty="0" smtClean="0">
                <a:solidFill>
                  <a:srgbClr val="0000FF"/>
                </a:solidFill>
                <a:latin typeface="Calibri"/>
                <a:ea typeface="SimSun"/>
                <a:hlinkClick r:id="rId3"/>
              </a:rPr>
              <a:t>www.worldaudit.org</a:t>
            </a:r>
            <a:endParaRPr lang="en-US" sz="9600" u="sng" kern="50" dirty="0" smtClean="0">
              <a:solidFill>
                <a:srgbClr val="0000FF"/>
              </a:solidFill>
              <a:latin typeface="Calibri"/>
              <a:ea typeface="SimSun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11200" dirty="0" smtClean="0"/>
              <a:t>Russia: in the group of non-free country</a:t>
            </a:r>
          </a:p>
          <a:p>
            <a:pPr marL="0" indent="0" eaLnBrk="1" hangingPunct="1">
              <a:lnSpc>
                <a:spcPct val="70000"/>
              </a:lnSpc>
              <a:buNone/>
              <a:defRPr/>
            </a:pPr>
            <a:r>
              <a:rPr lang="en-US" sz="11200" dirty="0" smtClean="0"/>
              <a:t>   between Rwanda and Ethiopia  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112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sz="11200" dirty="0" smtClean="0"/>
              <a:t>Democracy rank: 129 (in 2013 -128)  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112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sz="11200" dirty="0" smtClean="0"/>
              <a:t>Press Freedom rank: 132 (in 2013 -128)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112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sz="11200" dirty="0" smtClean="0"/>
              <a:t>Corruption rank:  105 (in 2013- 110) </a:t>
            </a:r>
            <a:r>
              <a:rPr lang="en-US" sz="11200" i="1" dirty="0" smtClean="0"/>
              <a:t>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11200" i="1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sz="11200" i="1" dirty="0" smtClean="0"/>
              <a:t>Sweden on the top: 1, 1, 3  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11200" i="1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sz="11200" i="1" dirty="0" smtClean="0"/>
              <a:t>North Korea on the bottom: 150, 150, 148 </a:t>
            </a:r>
          </a:p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  <a:defRPr/>
            </a:pPr>
            <a:r>
              <a:rPr lang="en-US" sz="11200" i="1" dirty="0" smtClean="0"/>
              <a:t>    </a:t>
            </a:r>
            <a:endParaRPr lang="en-US" sz="11200" dirty="0" smtClean="0"/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  <a:defRPr/>
            </a:pPr>
            <a:r>
              <a:rPr lang="en-US" sz="6000" dirty="0" smtClean="0"/>
              <a:t>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6000" dirty="0" smtClean="0"/>
          </a:p>
          <a:p>
            <a:pPr eaLnBrk="1" hangingPunct="1">
              <a:lnSpc>
                <a:spcPct val="7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7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7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7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7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sz="2000" dirty="0" smtClean="0"/>
              <a:t>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7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7632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3C7CA-42EC-40CC-AFDD-E393B1FBFD0E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958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Different Levels of Freedom </a:t>
            </a:r>
            <a:endParaRPr lang="ru-RU" sz="4800" dirty="0" smtClean="0"/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457199" y="1935163"/>
            <a:ext cx="8390965" cy="438943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prstClr val="black"/>
                </a:solidFill>
                <a:hlinkClick r:id="rId2"/>
              </a:rPr>
              <a:t>Source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:</a:t>
            </a:r>
            <a:r>
              <a:rPr lang="en-US" sz="2400" u="sng" kern="50" dirty="0">
                <a:solidFill>
                  <a:srgbClr val="0000FF"/>
                </a:solidFill>
                <a:latin typeface="Calibri"/>
                <a:ea typeface="SimSun"/>
                <a:hlinkClick r:id="rId3"/>
              </a:rPr>
              <a:t> http://</a:t>
            </a:r>
            <a:r>
              <a:rPr lang="en-US" sz="2400" u="sng" kern="50" dirty="0" smtClean="0">
                <a:solidFill>
                  <a:srgbClr val="0000FF"/>
                </a:solidFill>
                <a:latin typeface="Calibri"/>
                <a:ea typeface="SimSun"/>
                <a:hlinkClick r:id="rId3"/>
              </a:rPr>
              <a:t>www.freedomhouse.org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GB" sz="3200" dirty="0" smtClean="0"/>
              <a:t>Freedom of press: Russia, score 80, non-free </a:t>
            </a:r>
          </a:p>
          <a:p>
            <a:pPr marL="0" indent="0" eaLnBrk="1" hangingPunct="1">
              <a:buNone/>
              <a:defRPr/>
            </a:pPr>
            <a:r>
              <a:rPr lang="en-GB" sz="3200" dirty="0"/>
              <a:t> </a:t>
            </a:r>
            <a:r>
              <a:rPr lang="en-GB" sz="3200" dirty="0" smtClean="0"/>
              <a:t>                                               (scores 0-100)</a:t>
            </a:r>
          </a:p>
          <a:p>
            <a:pPr eaLnBrk="1" hangingPunct="1">
              <a:defRPr/>
            </a:pPr>
            <a:r>
              <a:rPr lang="en-GB" sz="3200" dirty="0" smtClean="0"/>
              <a:t>Freedom on net: Russia, score 52, partly free </a:t>
            </a:r>
          </a:p>
          <a:p>
            <a:pPr eaLnBrk="1" hangingPunct="1">
              <a:defRPr/>
            </a:pPr>
            <a:endParaRPr lang="en-GB" sz="3200" dirty="0" smtClean="0"/>
          </a:p>
          <a:p>
            <a:pPr>
              <a:defRPr/>
            </a:pPr>
            <a:r>
              <a:rPr lang="en-GB" sz="3200" dirty="0" smtClean="0"/>
              <a:t>Rating for independent media unchanged: 6.25 in Russia </a:t>
            </a:r>
          </a:p>
          <a:p>
            <a:pPr marL="0" indent="0">
              <a:buNone/>
              <a:defRPr/>
            </a:pPr>
            <a:r>
              <a:rPr lang="en-GB" sz="3200" dirty="0" smtClean="0"/>
              <a:t>(scale of 1-7</a:t>
            </a:r>
            <a:r>
              <a:rPr lang="en-GB" sz="3200" dirty="0"/>
              <a:t>;</a:t>
            </a:r>
            <a:r>
              <a:rPr lang="en-GB" sz="3200" dirty="0" smtClean="0"/>
              <a:t> 1 highest level and 7 lowest)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3200" dirty="0" smtClean="0"/>
              <a:t> </a:t>
            </a:r>
          </a:p>
          <a:p>
            <a:pPr>
              <a:buFont typeface="Wingdings 2" pitchFamily="18" charset="2"/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97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F5743-AEDD-4C7B-9F51-BAD8DE6C567C}" type="slidenum">
              <a:rPr lang="fi-FI"/>
              <a:pPr>
                <a:defRPr/>
              </a:pPr>
              <a:t>6</a:t>
            </a:fld>
            <a:endParaRPr lang="fi-FI"/>
          </a:p>
        </p:txBody>
      </p:sp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Two</a:t>
            </a:r>
            <a:r>
              <a:rPr lang="fi-FI" dirty="0" smtClean="0"/>
              <a:t> main </a:t>
            </a:r>
            <a:r>
              <a:rPr lang="fi-FI" dirty="0" err="1" smtClean="0"/>
              <a:t>trends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of Russian media </a:t>
            </a:r>
            <a:r>
              <a:rPr lang="fi-FI" dirty="0" err="1" smtClean="0"/>
              <a:t>system</a:t>
            </a:r>
            <a:endParaRPr lang="fi-FI"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err="1" smtClean="0"/>
              <a:t>Etatization</a:t>
            </a:r>
            <a:r>
              <a:rPr lang="en-US" sz="3200" i="1" dirty="0" smtClean="0"/>
              <a:t> </a:t>
            </a:r>
            <a:r>
              <a:rPr lang="en-US" sz="3200" dirty="0" smtClean="0"/>
              <a:t> (continuity with the </a:t>
            </a:r>
            <a:r>
              <a:rPr lang="en-US" sz="3200" dirty="0" err="1" smtClean="0"/>
              <a:t>Sov</a:t>
            </a:r>
            <a:r>
              <a:rPr lang="en-US" sz="3200" dirty="0" smtClean="0"/>
              <a:t>. past)</a:t>
            </a:r>
          </a:p>
          <a:p>
            <a:pPr>
              <a:buFont typeface="Arial" charset="0"/>
              <a:buNone/>
            </a:pPr>
            <a:r>
              <a:rPr lang="en-US" sz="3200" dirty="0" smtClean="0"/>
              <a:t>Increase state capital and mixed capital (state &amp; commercial) in media market</a:t>
            </a:r>
          </a:p>
          <a:p>
            <a:pPr>
              <a:buFont typeface="Arial" charset="0"/>
              <a:buNone/>
            </a:pPr>
            <a:endParaRPr lang="en-US" sz="3200" dirty="0" smtClean="0"/>
          </a:p>
          <a:p>
            <a:r>
              <a:rPr lang="en-US" sz="3200" i="1" dirty="0" smtClean="0"/>
              <a:t>Commercialization </a:t>
            </a:r>
            <a:r>
              <a:rPr lang="en-US" sz="3200" dirty="0" smtClean="0"/>
              <a:t> (new capitalist effect)</a:t>
            </a:r>
          </a:p>
          <a:p>
            <a:pPr>
              <a:buFont typeface="Arial" charset="0"/>
              <a:buNone/>
            </a:pPr>
            <a:r>
              <a:rPr lang="en-US" sz="3200" dirty="0" smtClean="0"/>
              <a:t>In the media development, professional conduct and thinking (profit strategy) </a:t>
            </a:r>
          </a:p>
        </p:txBody>
      </p:sp>
    </p:spTree>
    <p:extLst>
      <p:ext uri="{BB962C8B-B14F-4D97-AF65-F5344CB8AC3E}">
        <p14:creationId xmlns:p14="http://schemas.microsoft.com/office/powerpoint/2010/main" val="31216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CDCF2-71DB-429C-BFB0-1DC43BA22FAE}" type="slidenum">
              <a:rPr lang="fi-FI"/>
              <a:pPr>
                <a:defRPr/>
              </a:pPr>
              <a:t>7</a:t>
            </a:fld>
            <a:endParaRPr lang="fi-FI"/>
          </a:p>
        </p:txBody>
      </p:sp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hybridity 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i="1" dirty="0" err="1" smtClean="0"/>
              <a:t>Etatization</a:t>
            </a:r>
            <a:r>
              <a:rPr lang="en-US" sz="320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800" i="1" dirty="0" smtClean="0"/>
              <a:t>Negative impact: </a:t>
            </a:r>
            <a:r>
              <a:rPr lang="en-US" sz="2800" dirty="0" smtClean="0"/>
              <a:t>polit. and economic dependence </a:t>
            </a:r>
          </a:p>
          <a:p>
            <a:pPr>
              <a:lnSpc>
                <a:spcPct val="80000"/>
              </a:lnSpc>
            </a:pPr>
            <a:r>
              <a:rPr lang="en-US" sz="2800" i="1" dirty="0" smtClean="0"/>
              <a:t>Positive impact:</a:t>
            </a:r>
            <a:r>
              <a:rPr lang="en-US" sz="2800" dirty="0" smtClean="0"/>
              <a:t> personal satisfaction: 1)gives  </a:t>
            </a:r>
            <a:r>
              <a:rPr lang="en-US" sz="2800" dirty="0"/>
              <a:t>guarantees against market </a:t>
            </a:r>
            <a:r>
              <a:rPr lang="en-US" sz="2800" dirty="0" smtClean="0"/>
              <a:t>uncertainty</a:t>
            </a: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     2) it does not conflict with</a:t>
            </a:r>
          </a:p>
          <a:p>
            <a:pPr>
              <a:lnSpc>
                <a:spcPct val="80000"/>
              </a:lnSpc>
            </a:pPr>
            <a:r>
              <a:rPr lang="en-US" sz="3200" i="1" dirty="0" smtClean="0"/>
              <a:t>Commercialization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Journalism finds itself being with the state and market </a:t>
            </a:r>
          </a:p>
          <a:p>
            <a:pPr>
              <a:lnSpc>
                <a:spcPct val="80000"/>
              </a:lnSpc>
            </a:pPr>
            <a:r>
              <a:rPr lang="en-US" i="1" dirty="0" smtClean="0"/>
              <a:t>Typical journalist</a:t>
            </a:r>
            <a:r>
              <a:rPr lang="en-US" sz="2800" i="1" dirty="0" smtClean="0"/>
              <a:t> </a:t>
            </a:r>
            <a:r>
              <a:rPr lang="en-US" sz="2800" dirty="0" smtClean="0"/>
              <a:t>is a happy journalist with two identities: loyal staff employee and market freelancer (second job)</a:t>
            </a:r>
            <a:endParaRPr lang="fi-FI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736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2163"/>
            <a:ext cx="8229600" cy="1143000"/>
          </a:xfrm>
        </p:spPr>
        <p:txBody>
          <a:bodyPr/>
          <a:lstStyle/>
          <a:p>
            <a:r>
              <a:rPr lang="en-US" sz="4400" dirty="0" smtClean="0"/>
              <a:t>New trend: Independent journalism from bottom up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Social </a:t>
            </a:r>
            <a:r>
              <a:rPr lang="en-US" sz="3200" dirty="0"/>
              <a:t>networks (</a:t>
            </a:r>
            <a:r>
              <a:rPr lang="en-US" sz="3200" i="1" dirty="0" err="1"/>
              <a:t>Vkontakte</a:t>
            </a:r>
            <a:r>
              <a:rPr lang="en-US" sz="3200" dirty="0"/>
              <a:t>, </a:t>
            </a:r>
            <a:r>
              <a:rPr lang="en-US" sz="3200" i="1" dirty="0"/>
              <a:t>Facebook</a:t>
            </a:r>
            <a:r>
              <a:rPr lang="en-US" sz="3200" dirty="0"/>
              <a:t>) using digital media and feeding protest </a:t>
            </a:r>
            <a:r>
              <a:rPr lang="en-US" sz="3200" dirty="0" smtClean="0"/>
              <a:t>movements since 2011-2012</a:t>
            </a:r>
            <a:endParaRPr lang="en-US" sz="3200" dirty="0"/>
          </a:p>
          <a:p>
            <a:r>
              <a:rPr lang="en-US" sz="3200" dirty="0"/>
              <a:t>Forced to change agenda of online media</a:t>
            </a:r>
          </a:p>
          <a:p>
            <a:r>
              <a:rPr lang="en-US" sz="3200" dirty="0"/>
              <a:t>Civil society together with online media  contributes to politically independent journalism</a:t>
            </a:r>
          </a:p>
          <a:p>
            <a:r>
              <a:rPr lang="en-US" sz="3200" dirty="0" smtClean="0"/>
              <a:t>Choice for a journalist: old media or online</a:t>
            </a:r>
            <a:endParaRPr lang="en-US" sz="3200" dirty="0"/>
          </a:p>
          <a:p>
            <a:endParaRPr lang="fi-FI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DABF-F985-4BAD-986C-439D6FAD71F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9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40A3C-E9F7-4BFF-B52F-3A7F0A7C2421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dirty="0" smtClean="0"/>
              <a:t>Internet role is growing  </a:t>
            </a:r>
            <a:endParaRPr lang="ru-RU" sz="4800" dirty="0" smtClean="0"/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600" dirty="0" smtClean="0"/>
              <a:t>Internet as source of information: </a:t>
            </a:r>
            <a:r>
              <a:rPr lang="en-US" sz="3600" dirty="0"/>
              <a:t> </a:t>
            </a:r>
            <a:r>
              <a:rPr lang="en-US" sz="3600" dirty="0" smtClean="0"/>
              <a:t> for 60% of population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600" dirty="0" smtClean="0"/>
              <a:t>Television as source of information: for 73% of population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600" dirty="0" smtClean="0"/>
              <a:t>In new elections to the State Duma (2016) and President elections (2018) main role will be with  the Internet  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275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7800</TotalTime>
  <Words>2406</Words>
  <Application>Microsoft Office PowerPoint</Application>
  <PresentationFormat>On-screen Show (4:3)</PresentationFormat>
  <Paragraphs>259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SimSun</vt:lpstr>
      <vt:lpstr>Arial</vt:lpstr>
      <vt:lpstr>Calibri</vt:lpstr>
      <vt:lpstr>Constantia</vt:lpstr>
      <vt:lpstr>Wingdings</vt:lpstr>
      <vt:lpstr>Wingdings 2</vt:lpstr>
      <vt:lpstr>Специальное оформление</vt:lpstr>
      <vt:lpstr>1_Специальное оформление</vt:lpstr>
      <vt:lpstr>2_Специальное оформление</vt:lpstr>
      <vt:lpstr>Поток</vt:lpstr>
      <vt:lpstr>  Media Freedom in Russia: How reporters realize it </vt:lpstr>
      <vt:lpstr>PowerPoint Presentation</vt:lpstr>
      <vt:lpstr>World Press Freedom 2014 </vt:lpstr>
      <vt:lpstr>World Democracy Audit 2014</vt:lpstr>
      <vt:lpstr>Different Levels of Freedom </vt:lpstr>
      <vt:lpstr>Two main trends  of Russian media system</vt:lpstr>
      <vt:lpstr>Effects of hybridity </vt:lpstr>
      <vt:lpstr>New trend: Independent journalism from bottom up</vt:lpstr>
      <vt:lpstr>Internet role is growing  </vt:lpstr>
      <vt:lpstr>Countries of Democracy</vt:lpstr>
      <vt:lpstr>PowerPoint Presentation</vt:lpstr>
      <vt:lpstr>BRICS study, 2012-2016 </vt:lpstr>
      <vt:lpstr>New media in the BRICS study</vt:lpstr>
      <vt:lpstr>Russia in BRICS study  </vt:lpstr>
      <vt:lpstr>Case study: New media Ura.ru </vt:lpstr>
      <vt:lpstr>Differing opinions on Ura.ru </vt:lpstr>
      <vt:lpstr>   Need in research: What is Ura.ru?  </vt:lpstr>
      <vt:lpstr>Parties </vt:lpstr>
      <vt:lpstr>NGO: Human rights, press freedom  </vt:lpstr>
      <vt:lpstr>NGO: Human rights, press freedom   </vt:lpstr>
      <vt:lpstr>City Government</vt:lpstr>
      <vt:lpstr>Regional Government </vt:lpstr>
      <vt:lpstr>Union of Journalists </vt:lpstr>
      <vt:lpstr>Union of Journalists </vt:lpstr>
      <vt:lpstr>Guild of Publishers</vt:lpstr>
      <vt:lpstr>Journalist from Ura.ru</vt:lpstr>
      <vt:lpstr>Journalist from Ura.ru</vt:lpstr>
      <vt:lpstr>Journalist from other online media </vt:lpstr>
      <vt:lpstr>Court decision: 2014, January </vt:lpstr>
      <vt:lpstr>Ura.ru: Conflict of interest </vt:lpstr>
      <vt:lpstr>Ura.ru: Conflict of interest </vt:lpstr>
      <vt:lpstr>Ura.ru: Split point</vt:lpstr>
      <vt:lpstr>New decision of regional court</vt:lpstr>
      <vt:lpstr>Lessons from Ura.ru</vt:lpstr>
      <vt:lpstr>Conclusion</vt:lpstr>
      <vt:lpstr>Responding to hypothesis</vt:lpstr>
      <vt:lpstr>PowerPoint Presentation</vt:lpstr>
      <vt:lpstr>Thanks  for your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Pasti</dc:creator>
  <cp:lastModifiedBy>User</cp:lastModifiedBy>
  <cp:revision>412</cp:revision>
  <cp:lastPrinted>2014-06-08T13:23:55Z</cp:lastPrinted>
  <dcterms:created xsi:type="dcterms:W3CDTF">2011-12-15T03:18:56Z</dcterms:created>
  <dcterms:modified xsi:type="dcterms:W3CDTF">2014-06-08T19:17:22Z</dcterms:modified>
</cp:coreProperties>
</file>