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9" r:id="rId3"/>
    <p:sldId id="272" r:id="rId4"/>
    <p:sldId id="265" r:id="rId5"/>
    <p:sldId id="261" r:id="rId6"/>
    <p:sldId id="263" r:id="rId7"/>
    <p:sldId id="266" r:id="rId8"/>
    <p:sldId id="267" r:id="rId9"/>
    <p:sldId id="268" r:id="rId10"/>
    <p:sldId id="271" r:id="rId11"/>
    <p:sldId id="275" r:id="rId12"/>
    <p:sldId id="276" r:id="rId13"/>
    <p:sldId id="277" r:id="rId14"/>
    <p:sldId id="279" r:id="rId15"/>
    <p:sldId id="280" r:id="rId16"/>
    <p:sldId id="281" r:id="rId17"/>
    <p:sldId id="282" r:id="rId18"/>
    <p:sldId id="298" r:id="rId19"/>
    <p:sldId id="299" r:id="rId20"/>
    <p:sldId id="286" r:id="rId21"/>
    <p:sldId id="289" r:id="rId22"/>
    <p:sldId id="290" r:id="rId23"/>
    <p:sldId id="291" r:id="rId24"/>
    <p:sldId id="292" r:id="rId25"/>
    <p:sldId id="293" r:id="rId26"/>
    <p:sldId id="302" r:id="rId27"/>
    <p:sldId id="303" r:id="rId28"/>
    <p:sldId id="305" r:id="rId29"/>
    <p:sldId id="297" r:id="rId30"/>
    <p:sldId id="273" r:id="rId3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17F4B-45D1-4BDB-8A06-25E9159A346D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BD396-6622-4C05-9E97-1E41E6C2B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934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333F6-F7A4-4B92-B1D7-6DB41D50D595}" type="datetimeFigureOut">
              <a:rPr lang="fi-FI" smtClean="0"/>
              <a:t>24.3.2014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D42D3-96A1-41BF-982A-4F4F1DD4B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753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D42D3-96A1-41BF-982A-4F4F1DD4B5D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25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160D-8631-433A-BB8B-92D3A411EA8F}" type="datetime1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29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C066-2AC1-41F1-919B-C277AA760E0E}" type="datetime1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3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EFAC-B782-4191-AE46-B066C6816CF8}" type="datetime1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53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0E48-6528-4E66-A551-A8055843934F}" type="datetime1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99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72D6-AA44-4862-9EFA-D4226390FE89}" type="datetime1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92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8EE3-C00D-4482-BDE8-CFE3A23A33E4}" type="datetime1">
              <a:rPr lang="ru-RU" smtClean="0"/>
              <a:t>24.03.2014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50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188F-C6D0-42A3-B471-16129EBDEE8E}" type="datetime1">
              <a:rPr lang="ru-RU" smtClean="0"/>
              <a:t>24.03.2014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85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F7AC-EAC1-470F-8D63-DAB6C8885AFB}" type="datetime1">
              <a:rPr lang="ru-RU" smtClean="0"/>
              <a:t>24.03.2014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41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DB2A-847A-47BF-8CFB-EE083048B725}" type="datetime1">
              <a:rPr lang="ru-RU" smtClean="0"/>
              <a:t>24.03.2014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59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4B42-E042-491C-90B9-91B9690AEB9B}" type="datetime1">
              <a:rPr lang="ru-RU" smtClean="0"/>
              <a:t>24.03.2014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49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51AE-3A66-4591-B1C1-A67B9B4206F3}" type="datetime1">
              <a:rPr lang="ru-RU" smtClean="0"/>
              <a:t>24.03.2014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3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44FA5-F911-4A83-96DB-4D4964727B8F}" type="datetime1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0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a.fi/cmt/en/contact/staff/kaarlenordenstreng/index.html" TargetMode="External"/><Relationship Id="rId2" Type="http://schemas.openxmlformats.org/officeDocument/2006/relationships/hyperlink" Target="mailto:Kaarle.Nordenstreng@uta.f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ta.fi/cmt/en/contact/staff/svetlanapasti/index.html" TargetMode="External"/><Relationship Id="rId4" Type="http://schemas.openxmlformats.org/officeDocument/2006/relationships/hyperlink" Target="mailto:Svetlana.pasti@uta.f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cs5.co.z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ta.fi/cmt/tutkimus/BRIC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872208"/>
          </a:xfrm>
        </p:spPr>
        <p:txBody>
          <a:bodyPr/>
          <a:lstStyle/>
          <a:p>
            <a:r>
              <a:rPr lang="en-US" dirty="0" smtClean="0">
                <a:latin typeface="Bodoni MT Black" panose="02070A03080606020203" pitchFamily="18" charset="0"/>
              </a:rPr>
              <a:t>Towards a Typology of </a:t>
            </a:r>
            <a:br>
              <a:rPr lang="en-US" dirty="0" smtClean="0">
                <a:latin typeface="Bodoni MT Black" panose="02070A03080606020203" pitchFamily="18" charset="0"/>
              </a:rPr>
            </a:br>
            <a:r>
              <a:rPr lang="en-US" dirty="0" smtClean="0">
                <a:latin typeface="Bodoni MT Black" panose="02070A03080606020203" pitchFamily="18" charset="0"/>
              </a:rPr>
              <a:t>the BRICS Journalists</a:t>
            </a:r>
            <a:endParaRPr lang="fi-FI" dirty="0" smtClean="0">
              <a:latin typeface="Bodoni MT Black" panose="02070A03080606020203" pitchFamily="18" charset="0"/>
              <a:ea typeface="David"/>
              <a:cs typeface="David"/>
            </a:endParaRP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619672" y="3212976"/>
            <a:ext cx="6192688" cy="226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i-FI" sz="800" dirty="0" smtClean="0">
              <a:solidFill>
                <a:srgbClr val="898989"/>
              </a:solidFill>
              <a:latin typeface="David"/>
              <a:ea typeface="David"/>
              <a:cs typeface="David"/>
            </a:endParaRPr>
          </a:p>
          <a:p>
            <a:pPr eaLnBrk="1" hangingPunct="1">
              <a:lnSpc>
                <a:spcPct val="80000"/>
              </a:lnSpc>
            </a:pPr>
            <a:r>
              <a:rPr lang="fi-FI" sz="2400" b="1" dirty="0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Kaarle Nordenstreng and Svetlana </a:t>
            </a:r>
            <a:r>
              <a:rPr lang="fi-FI" sz="2400" b="1" dirty="0" err="1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Pasti</a:t>
            </a:r>
            <a:endParaRPr lang="fi-FI" sz="2400" b="1" dirty="0" smtClean="0">
              <a:solidFill>
                <a:srgbClr val="898989"/>
              </a:solidFill>
              <a:latin typeface="David"/>
              <a:ea typeface="David"/>
              <a:cs typeface="David"/>
            </a:endParaRPr>
          </a:p>
          <a:p>
            <a:pPr eaLnBrk="1" hangingPunct="1">
              <a:lnSpc>
                <a:spcPct val="80000"/>
              </a:lnSpc>
            </a:pPr>
            <a:r>
              <a:rPr lang="fi-FI" sz="2000" b="1" dirty="0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   </a:t>
            </a:r>
          </a:p>
          <a:p>
            <a:pPr eaLnBrk="1" hangingPunct="1">
              <a:lnSpc>
                <a:spcPct val="80000"/>
              </a:lnSpc>
            </a:pPr>
            <a:endParaRPr lang="fi-FI" sz="1400" b="1" dirty="0" smtClean="0">
              <a:solidFill>
                <a:srgbClr val="898989"/>
              </a:solidFill>
              <a:latin typeface="David"/>
              <a:ea typeface="David"/>
              <a:cs typeface="David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835150" y="404813"/>
            <a:ext cx="55451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smtClean="0"/>
              <a:t>ECREA Journalism Studies Section Conference, Greece Thessaloniki </a:t>
            </a:r>
          </a:p>
          <a:p>
            <a:pPr algn="ctr"/>
            <a:r>
              <a:rPr lang="en-US" sz="2400" dirty="0" smtClean="0"/>
              <a:t>28-29 March 2014</a:t>
            </a:r>
            <a:endParaRPr lang="fi-FI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68596"/>
            <a:ext cx="8627438" cy="14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1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Survey of journalists </a:t>
            </a:r>
            <a:br>
              <a:rPr lang="en-US" sz="4900" dirty="0" smtClean="0"/>
            </a:b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In-depth interview of journalists in four cities in each BRICS country</a:t>
            </a:r>
          </a:p>
          <a:p>
            <a:r>
              <a:rPr lang="en-US" dirty="0" smtClean="0"/>
              <a:t>Two metro cities: 48 journalists from 24 media    </a:t>
            </a:r>
          </a:p>
          <a:p>
            <a:r>
              <a:rPr lang="en-US" dirty="0" smtClean="0"/>
              <a:t>Two provincial cities: 24 journalists from 12 media </a:t>
            </a:r>
          </a:p>
          <a:p>
            <a:pPr lvl="0"/>
            <a:r>
              <a:rPr lang="en-US" dirty="0" smtClean="0"/>
              <a:t>1</a:t>
            </a:r>
            <a:r>
              <a:rPr lang="en-US" dirty="0" smtClean="0">
                <a:solidFill>
                  <a:prstClr val="black"/>
                </a:solidFill>
              </a:rPr>
              <a:t>44 </a:t>
            </a:r>
            <a:r>
              <a:rPr lang="en-US" dirty="0">
                <a:solidFill>
                  <a:prstClr val="black"/>
                </a:solidFill>
              </a:rPr>
              <a:t>journalists per country, total 720 </a:t>
            </a:r>
            <a:endParaRPr lang="ru-RU" dirty="0">
              <a:solidFill>
                <a:prstClr val="black"/>
              </a:solidFill>
            </a:endParaRPr>
          </a:p>
          <a:p>
            <a:r>
              <a:rPr lang="en-US" dirty="0" smtClean="0"/>
              <a:t>Sample includes old and online media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B51AD-02CB-479B-AD58-95764ED183DB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Interview: Main topics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12800" dirty="0" smtClean="0"/>
              <a:t>Demographic data  </a:t>
            </a:r>
            <a:endParaRPr lang="ru-RU" sz="12800" dirty="0"/>
          </a:p>
          <a:p>
            <a:r>
              <a:rPr lang="en-GB" sz="12800" dirty="0" smtClean="0"/>
              <a:t>Job conditions</a:t>
            </a:r>
            <a:r>
              <a:rPr lang="en-GB" sz="12800" dirty="0"/>
              <a:t>: </a:t>
            </a:r>
            <a:r>
              <a:rPr lang="en-GB" sz="12800" dirty="0" smtClean="0"/>
              <a:t>new technology</a:t>
            </a:r>
            <a:r>
              <a:rPr lang="en-GB" sz="12800" dirty="0"/>
              <a:t>, </a:t>
            </a:r>
            <a:r>
              <a:rPr lang="en-GB" sz="12800" dirty="0" smtClean="0"/>
              <a:t>economy, satisfaction</a:t>
            </a:r>
            <a:endParaRPr lang="ru-RU" sz="12800" dirty="0"/>
          </a:p>
          <a:p>
            <a:r>
              <a:rPr lang="en-US" sz="12800" dirty="0" smtClean="0"/>
              <a:t>Journalists </a:t>
            </a:r>
            <a:r>
              <a:rPr lang="en-US" sz="12800" dirty="0"/>
              <a:t>and </a:t>
            </a:r>
            <a:r>
              <a:rPr lang="en-US" sz="12800" dirty="0" smtClean="0"/>
              <a:t>society</a:t>
            </a:r>
            <a:r>
              <a:rPr lang="en-US" sz="12800" dirty="0"/>
              <a:t>: </a:t>
            </a:r>
            <a:r>
              <a:rPr lang="en-US" sz="12800" dirty="0" smtClean="0"/>
              <a:t>citizen participation, </a:t>
            </a:r>
            <a:r>
              <a:rPr lang="en-US" sz="12800" dirty="0"/>
              <a:t>f</a:t>
            </a:r>
            <a:r>
              <a:rPr lang="en-US" sz="12800" dirty="0" smtClean="0"/>
              <a:t>reedom </a:t>
            </a:r>
            <a:r>
              <a:rPr lang="en-US" sz="12800" dirty="0"/>
              <a:t>of </a:t>
            </a:r>
            <a:r>
              <a:rPr lang="en-US" sz="12800" dirty="0" smtClean="0"/>
              <a:t>speech</a:t>
            </a:r>
            <a:endParaRPr lang="ru-RU" sz="12800" dirty="0"/>
          </a:p>
          <a:p>
            <a:r>
              <a:rPr lang="en-US" sz="12800" dirty="0" smtClean="0"/>
              <a:t>Professionalism </a:t>
            </a:r>
            <a:r>
              <a:rPr lang="en-US" sz="12800" dirty="0"/>
              <a:t>and </a:t>
            </a:r>
            <a:r>
              <a:rPr lang="en-US" sz="12800" dirty="0" smtClean="0"/>
              <a:t>ethics</a:t>
            </a:r>
            <a:r>
              <a:rPr lang="en-US" sz="12800" dirty="0"/>
              <a:t>:</a:t>
            </a:r>
            <a:r>
              <a:rPr lang="en-US" sz="12800" b="1" dirty="0"/>
              <a:t> </a:t>
            </a:r>
            <a:r>
              <a:rPr lang="en-US" sz="12800" dirty="0" smtClean="0"/>
              <a:t>perception of   professionalism</a:t>
            </a:r>
            <a:r>
              <a:rPr lang="en-US" sz="12800" dirty="0"/>
              <a:t>,</a:t>
            </a:r>
            <a:r>
              <a:rPr lang="en-US" sz="12800" dirty="0" smtClean="0"/>
              <a:t> political independence, self-</a:t>
            </a:r>
            <a:endParaRPr lang="ru-RU" sz="12800" dirty="0"/>
          </a:p>
          <a:p>
            <a:pPr marL="0" indent="0">
              <a:buNone/>
            </a:pPr>
            <a:r>
              <a:rPr lang="en-US" sz="12800" dirty="0" smtClean="0"/>
              <a:t>    regulation, corruption</a:t>
            </a:r>
          </a:p>
          <a:p>
            <a:r>
              <a:rPr lang="en-GB" sz="12800" dirty="0" smtClean="0"/>
              <a:t>Present </a:t>
            </a:r>
            <a:r>
              <a:rPr lang="en-GB" sz="12800" dirty="0"/>
              <a:t>s</a:t>
            </a:r>
            <a:r>
              <a:rPr lang="en-GB" sz="12800" dirty="0" smtClean="0"/>
              <a:t>tatus </a:t>
            </a:r>
            <a:r>
              <a:rPr lang="en-GB" sz="12800" dirty="0"/>
              <a:t>and </a:t>
            </a:r>
            <a:r>
              <a:rPr lang="en-GB" sz="12800" dirty="0" smtClean="0"/>
              <a:t>future </a:t>
            </a:r>
            <a:r>
              <a:rPr lang="en-GB" sz="12800" dirty="0"/>
              <a:t>of the </a:t>
            </a:r>
            <a:r>
              <a:rPr lang="en-GB" sz="12800" dirty="0" smtClean="0"/>
              <a:t>profession  </a:t>
            </a:r>
          </a:p>
          <a:p>
            <a:pPr marL="0" indent="0">
              <a:buNone/>
            </a:pPr>
            <a:endParaRPr lang="ru-RU" sz="12800" dirty="0"/>
          </a:p>
          <a:p>
            <a:pPr marL="0" indent="0">
              <a:buNone/>
            </a:pPr>
            <a:r>
              <a:rPr lang="en-GB" sz="12800" b="1" dirty="0"/>
              <a:t> </a:t>
            </a:r>
            <a:endParaRPr lang="ru-RU" sz="12800" dirty="0"/>
          </a:p>
          <a:p>
            <a:endParaRPr lang="ru-RU" sz="1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27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Work in progress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Interviews started in 2013 </a:t>
            </a:r>
          </a:p>
          <a:p>
            <a:r>
              <a:rPr lang="en-US" sz="3600" dirty="0" smtClean="0"/>
              <a:t>To be finished by fall 2014</a:t>
            </a:r>
          </a:p>
          <a:p>
            <a:r>
              <a:rPr lang="en-US" sz="3600" dirty="0" smtClean="0"/>
              <a:t>Coding and analysis in 2014</a:t>
            </a:r>
          </a:p>
          <a:p>
            <a:r>
              <a:rPr lang="en-US" sz="3600" dirty="0"/>
              <a:t>C</a:t>
            </a:r>
            <a:r>
              <a:rPr lang="en-US" sz="3600" dirty="0" smtClean="0"/>
              <a:t>ountry reports in 2014</a:t>
            </a:r>
          </a:p>
          <a:p>
            <a:r>
              <a:rPr lang="en-US" sz="3600" dirty="0" smtClean="0"/>
              <a:t>Comparison and final report in 2015</a:t>
            </a:r>
            <a:endParaRPr lang="ru-R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57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Recent global comparisons of journalists  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877672" cy="4525963"/>
          </a:xfrm>
        </p:spPr>
        <p:txBody>
          <a:bodyPr>
            <a:normAutofit/>
          </a:bodyPr>
          <a:lstStyle/>
          <a:p>
            <a:pPr lvl="0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</a:rPr>
              <a:t>Weaver </a:t>
            </a:r>
            <a:r>
              <a:rPr lang="en-US" dirty="0">
                <a:solidFill>
                  <a:prstClr val="black"/>
                </a:solidFill>
              </a:rPr>
              <a:t>&amp;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Willnat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(2012) </a:t>
            </a:r>
            <a:r>
              <a:rPr lang="en-US" i="1" dirty="0">
                <a:solidFill>
                  <a:prstClr val="black"/>
                </a:solidFill>
              </a:rPr>
              <a:t>The Global </a:t>
            </a:r>
            <a:r>
              <a:rPr lang="en-US" i="1" dirty="0" smtClean="0">
                <a:solidFill>
                  <a:prstClr val="black"/>
                </a:solidFill>
              </a:rPr>
              <a:t>Journalist </a:t>
            </a:r>
            <a:r>
              <a:rPr lang="en-US" i="1" dirty="0">
                <a:solidFill>
                  <a:prstClr val="black"/>
                </a:solidFill>
              </a:rPr>
              <a:t>for the 21</a:t>
            </a:r>
            <a:r>
              <a:rPr lang="en-US" i="1" baseline="30000" dirty="0">
                <a:solidFill>
                  <a:prstClr val="black"/>
                </a:solidFill>
              </a:rPr>
              <a:t>st</a:t>
            </a:r>
            <a:r>
              <a:rPr lang="en-US" i="1" dirty="0">
                <a:solidFill>
                  <a:prstClr val="black"/>
                </a:solidFill>
              </a:rPr>
              <a:t> century </a:t>
            </a:r>
            <a:r>
              <a:rPr lang="en-US" i="1" dirty="0" smtClean="0">
                <a:solidFill>
                  <a:prstClr val="black"/>
                </a:solidFill>
              </a:rPr>
              <a:t> (GJ)</a:t>
            </a:r>
          </a:p>
          <a:p>
            <a:pPr lvl="0" eaLnBrk="1" hangingPunct="1">
              <a:buFont typeface="Arial" charset="0"/>
              <a:buChar char="•"/>
              <a:defRPr/>
            </a:pPr>
            <a:r>
              <a:rPr lang="en-US" dirty="0" err="1" smtClean="0">
                <a:solidFill>
                  <a:prstClr val="black"/>
                </a:solidFill>
              </a:rPr>
              <a:t>Hanitzsch</a:t>
            </a:r>
            <a:r>
              <a:rPr lang="en-US" dirty="0" smtClean="0">
                <a:solidFill>
                  <a:prstClr val="black"/>
                </a:solidFill>
              </a:rPr>
              <a:t> &amp; al. (2012</a:t>
            </a:r>
            <a:r>
              <a:rPr lang="en-US" dirty="0">
                <a:solidFill>
                  <a:prstClr val="black"/>
                </a:solidFill>
              </a:rPr>
              <a:t>) </a:t>
            </a:r>
            <a:r>
              <a:rPr lang="en-US" i="1" dirty="0">
                <a:solidFill>
                  <a:prstClr val="black"/>
                </a:solidFill>
              </a:rPr>
              <a:t>Worlds of Journalism </a:t>
            </a:r>
            <a:r>
              <a:rPr lang="en-US" i="1" dirty="0" smtClean="0">
                <a:solidFill>
                  <a:prstClr val="black"/>
                </a:solidFill>
              </a:rPr>
              <a:t>Study    </a:t>
            </a:r>
            <a:r>
              <a:rPr lang="en-US" i="1" dirty="0">
                <a:solidFill>
                  <a:prstClr val="black"/>
                </a:solidFill>
              </a:rPr>
              <a:t>(WJS</a:t>
            </a:r>
            <a:r>
              <a:rPr lang="en-US" i="1" dirty="0" smtClean="0">
                <a:solidFill>
                  <a:prstClr val="black"/>
                </a:solidFill>
              </a:rPr>
              <a:t>),</a:t>
            </a:r>
            <a:r>
              <a:rPr lang="en-US" dirty="0" smtClean="0">
                <a:solidFill>
                  <a:prstClr val="black"/>
                </a:solidFill>
              </a:rPr>
              <a:t> first wave </a:t>
            </a:r>
          </a:p>
          <a:p>
            <a:pPr lvl="0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</a:rPr>
              <a:t>Both included 3 from BRICS: Brazil, Russia, China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Both relied on </a:t>
            </a:r>
            <a:r>
              <a:rPr lang="en-US" dirty="0" smtClean="0">
                <a:solidFill>
                  <a:prstClr val="black"/>
                </a:solidFill>
              </a:rPr>
              <a:t>traditional </a:t>
            </a:r>
            <a:r>
              <a:rPr lang="en-US" dirty="0">
                <a:solidFill>
                  <a:prstClr val="black"/>
                </a:solidFill>
              </a:rPr>
              <a:t>media  </a:t>
            </a:r>
          </a:p>
          <a:p>
            <a:pPr lvl="0" eaLnBrk="1" hangingPunct="1">
              <a:buFont typeface="Arial" charset="0"/>
              <a:buChar char="•"/>
              <a:defRPr/>
            </a:pPr>
            <a:endParaRPr lang="en-US" dirty="0" smtClean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25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Research focus in </a:t>
            </a:r>
            <a:r>
              <a:rPr lang="en-US" sz="4400" i="1" dirty="0" smtClean="0"/>
              <a:t>GJ </a:t>
            </a:r>
            <a:r>
              <a:rPr lang="en-US" sz="4400" dirty="0" smtClean="0"/>
              <a:t>and </a:t>
            </a:r>
            <a:r>
              <a:rPr lang="en-US" sz="4400" i="1" dirty="0" smtClean="0"/>
              <a:t>WJS </a:t>
            </a:r>
            <a:endParaRPr lang="ru-RU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GJ: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demographics</a:t>
            </a:r>
          </a:p>
          <a:p>
            <a:pPr marL="0" indent="0">
              <a:buNone/>
            </a:pPr>
            <a:r>
              <a:rPr lang="en-US" dirty="0" smtClean="0"/>
              <a:t>working conditions</a:t>
            </a:r>
          </a:p>
          <a:p>
            <a:pPr marL="0" indent="0">
              <a:buNone/>
            </a:pPr>
            <a:r>
              <a:rPr lang="en-US" dirty="0" smtClean="0"/>
              <a:t>values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WJS:</a:t>
            </a:r>
          </a:p>
          <a:p>
            <a:pPr marL="0" indent="0">
              <a:buNone/>
            </a:pPr>
            <a:r>
              <a:rPr lang="en-US" dirty="0" smtClean="0"/>
              <a:t> journalism cultures</a:t>
            </a:r>
          </a:p>
          <a:p>
            <a:pPr marL="0" indent="0">
              <a:buNone/>
            </a:pPr>
            <a:r>
              <a:rPr lang="en-US" dirty="0" smtClean="0"/>
              <a:t>professional autonomy</a:t>
            </a:r>
          </a:p>
          <a:p>
            <a:pPr marL="0" indent="0">
              <a:buNone/>
            </a:pPr>
            <a:r>
              <a:rPr lang="en-US" dirty="0" smtClean="0"/>
              <a:t>influence on news work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18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Total number of journalists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China – 700,000</a:t>
            </a:r>
          </a:p>
          <a:p>
            <a:endParaRPr lang="en-US" dirty="0" smtClean="0"/>
          </a:p>
          <a:p>
            <a:r>
              <a:rPr lang="en-US" dirty="0" smtClean="0"/>
              <a:t>Russia </a:t>
            </a:r>
            <a:r>
              <a:rPr lang="en-US" dirty="0"/>
              <a:t>– </a:t>
            </a:r>
            <a:r>
              <a:rPr lang="en-US" dirty="0" smtClean="0"/>
              <a:t>250,000</a:t>
            </a:r>
          </a:p>
          <a:p>
            <a:endParaRPr lang="en-US" dirty="0" smtClean="0"/>
          </a:p>
          <a:p>
            <a:r>
              <a:rPr lang="en-US" dirty="0" smtClean="0"/>
              <a:t>Brazil – 70,000 </a:t>
            </a:r>
          </a:p>
          <a:p>
            <a:endParaRPr lang="en-US" dirty="0" smtClean="0"/>
          </a:p>
          <a:p>
            <a:r>
              <a:rPr lang="en-US" dirty="0" smtClean="0"/>
              <a:t>(US – 120,000)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29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Age </a:t>
            </a:r>
            <a:r>
              <a:rPr lang="en-US" dirty="0"/>
              <a:t>(</a:t>
            </a:r>
            <a:r>
              <a:rPr lang="en-US" sz="4400" i="1" dirty="0" smtClean="0"/>
              <a:t>GJ)</a:t>
            </a:r>
            <a:r>
              <a:rPr lang="en-US" sz="4400" dirty="0" smtClean="0"/>
              <a:t>  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Chinese journalists – 33 </a:t>
            </a:r>
          </a:p>
          <a:p>
            <a:endParaRPr lang="en-US" dirty="0" smtClean="0"/>
          </a:p>
          <a:p>
            <a:r>
              <a:rPr lang="en-US" dirty="0" smtClean="0"/>
              <a:t>Brazilian journalists – 40</a:t>
            </a:r>
          </a:p>
          <a:p>
            <a:endParaRPr lang="en-US" dirty="0" smtClean="0"/>
          </a:p>
          <a:p>
            <a:r>
              <a:rPr lang="en-US" dirty="0" smtClean="0"/>
              <a:t>Russian  journalists – 41</a:t>
            </a:r>
          </a:p>
          <a:p>
            <a:endParaRPr lang="en-US" dirty="0" smtClean="0"/>
          </a:p>
          <a:p>
            <a:r>
              <a:rPr lang="en-US" dirty="0" smtClean="0"/>
              <a:t>(US journalists – 41)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59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Two trends (</a:t>
            </a:r>
            <a:r>
              <a:rPr lang="en-US" sz="4400" i="1" dirty="0" smtClean="0"/>
              <a:t>GJ</a:t>
            </a:r>
            <a:r>
              <a:rPr lang="en-US" sz="4400" dirty="0" smtClean="0"/>
              <a:t>)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Feminization and          higher education</a:t>
            </a:r>
          </a:p>
          <a:p>
            <a:r>
              <a:rPr lang="en-US" dirty="0" smtClean="0"/>
              <a:t>Brazil – 40% female               100%  </a:t>
            </a:r>
          </a:p>
          <a:p>
            <a:r>
              <a:rPr lang="en-US" dirty="0" smtClean="0"/>
              <a:t>Russia – 60% female                90% </a:t>
            </a:r>
          </a:p>
          <a:p>
            <a:r>
              <a:rPr lang="en-US" dirty="0" smtClean="0"/>
              <a:t>China – 53% female                 93%   </a:t>
            </a:r>
          </a:p>
          <a:p>
            <a:r>
              <a:rPr lang="en-US" dirty="0" smtClean="0"/>
              <a:t>(US – 33% of female) </a:t>
            </a:r>
          </a:p>
          <a:p>
            <a:r>
              <a:rPr lang="en-US" dirty="0" smtClean="0"/>
              <a:t>Special education in journalism: </a:t>
            </a:r>
          </a:p>
          <a:p>
            <a:r>
              <a:rPr lang="en-US" dirty="0" smtClean="0"/>
              <a:t>Brazil – 100%, Russia – 44% , (US – 36%)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33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satisfaction (</a:t>
            </a:r>
            <a:r>
              <a:rPr lang="en-US" i="1" dirty="0" smtClean="0"/>
              <a:t>GJ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Level </a:t>
            </a:r>
            <a:r>
              <a:rPr lang="en-US" dirty="0"/>
              <a:t>of job satisfaction </a:t>
            </a:r>
            <a:r>
              <a:rPr lang="en-US" dirty="0" smtClean="0"/>
              <a:t>(‘</a:t>
            </a:r>
            <a:r>
              <a:rPr lang="en-US" dirty="0"/>
              <a:t>very satisfied’)</a:t>
            </a:r>
          </a:p>
          <a:p>
            <a:pPr marL="0" indent="0">
              <a:buNone/>
            </a:pPr>
            <a:r>
              <a:rPr lang="en-US" dirty="0"/>
              <a:t>   Brazil – 21% </a:t>
            </a:r>
          </a:p>
          <a:p>
            <a:pPr marL="0" indent="0">
              <a:buNone/>
            </a:pPr>
            <a:r>
              <a:rPr lang="en-US" dirty="0"/>
              <a:t>   Russia – 19%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(US </a:t>
            </a:r>
            <a:r>
              <a:rPr lang="en-US" dirty="0"/>
              <a:t>– 33 </a:t>
            </a:r>
            <a:r>
              <a:rPr lang="en-US" dirty="0" smtClean="0"/>
              <a:t>%)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>
                <a:solidFill>
                  <a:prstClr val="black"/>
                </a:solidFill>
              </a:rPr>
              <a:t>Job satisfaction is linked to journalists’ perceived autonomy (Weaver 2012)</a:t>
            </a:r>
          </a:p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Job satisfaction: </a:t>
            </a:r>
            <a:br>
              <a:rPr lang="en-US" dirty="0" smtClean="0"/>
            </a:br>
            <a:r>
              <a:rPr lang="en-US" dirty="0" smtClean="0"/>
              <a:t>Three most important factors (</a:t>
            </a:r>
            <a:r>
              <a:rPr lang="en-US" i="1" dirty="0" smtClean="0"/>
              <a:t>GJ</a:t>
            </a:r>
            <a:r>
              <a:rPr lang="en-US" dirty="0" smtClean="0"/>
              <a:t>)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solidFill>
                  <a:prstClr val="black"/>
                </a:solidFill>
              </a:rPr>
              <a:t>Brazil: </a:t>
            </a:r>
            <a:r>
              <a:rPr lang="en-US" sz="3600" i="1" dirty="0" smtClean="0">
                <a:solidFill>
                  <a:prstClr val="black"/>
                </a:solidFill>
              </a:rPr>
              <a:t>pay, professional recognition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i="1" dirty="0" smtClean="0">
                <a:solidFill>
                  <a:prstClr val="black"/>
                </a:solidFill>
              </a:rPr>
              <a:t>possibility </a:t>
            </a:r>
            <a:r>
              <a:rPr lang="en-US" sz="3600" i="1" dirty="0">
                <a:solidFill>
                  <a:prstClr val="black"/>
                </a:solidFill>
              </a:rPr>
              <a:t>for </a:t>
            </a:r>
            <a:r>
              <a:rPr lang="en-US" sz="3600" i="1" dirty="0" smtClean="0">
                <a:solidFill>
                  <a:prstClr val="black"/>
                </a:solidFill>
              </a:rPr>
              <a:t>promotion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</a:p>
          <a:p>
            <a:pPr lvl="0"/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Russia:</a:t>
            </a:r>
            <a:r>
              <a:rPr lang="en-US" sz="3600" i="1" dirty="0">
                <a:solidFill>
                  <a:prstClr val="black"/>
                </a:solidFill>
              </a:rPr>
              <a:t> </a:t>
            </a:r>
            <a:r>
              <a:rPr lang="en-US" sz="3600" i="1" dirty="0" smtClean="0">
                <a:solidFill>
                  <a:prstClr val="black"/>
                </a:solidFill>
              </a:rPr>
              <a:t>job autonomy</a:t>
            </a:r>
            <a:r>
              <a:rPr lang="en-US" sz="3600" i="1" dirty="0">
                <a:solidFill>
                  <a:prstClr val="black"/>
                </a:solidFill>
              </a:rPr>
              <a:t>,</a:t>
            </a:r>
            <a:r>
              <a:rPr lang="en-US" sz="3600" i="1" dirty="0" smtClean="0">
                <a:solidFill>
                  <a:prstClr val="black"/>
                </a:solidFill>
              </a:rPr>
              <a:t> opportunity </a:t>
            </a:r>
            <a:r>
              <a:rPr lang="en-US" sz="3600" i="1" dirty="0">
                <a:solidFill>
                  <a:prstClr val="black"/>
                </a:solidFill>
              </a:rPr>
              <a:t>to help </a:t>
            </a:r>
            <a:r>
              <a:rPr lang="en-US" sz="3600" i="1" dirty="0" smtClean="0">
                <a:solidFill>
                  <a:prstClr val="black"/>
                </a:solidFill>
              </a:rPr>
              <a:t>people, political </a:t>
            </a:r>
            <a:r>
              <a:rPr lang="en-US" sz="3600" i="1" dirty="0">
                <a:solidFill>
                  <a:prstClr val="black"/>
                </a:solidFill>
              </a:rPr>
              <a:t>line of the </a:t>
            </a:r>
            <a:r>
              <a:rPr lang="en-US" sz="3600" i="1" dirty="0" smtClean="0">
                <a:solidFill>
                  <a:prstClr val="black"/>
                </a:solidFill>
              </a:rPr>
              <a:t>media</a:t>
            </a:r>
            <a:endParaRPr lang="en-US" sz="3600" i="1" dirty="0">
              <a:solidFill>
                <a:prstClr val="black"/>
              </a:solidFill>
            </a:endParaRPr>
          </a:p>
          <a:p>
            <a:endParaRPr lang="ru-RU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BRICS?</a:t>
            </a:r>
            <a:endParaRPr lang="fi-FI" dirty="0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First introduced in 2006 as </a:t>
            </a:r>
            <a:r>
              <a:rPr lang="en-US" b="1" dirty="0" smtClean="0"/>
              <a:t>BRIC</a:t>
            </a:r>
            <a:r>
              <a:rPr lang="en-US" dirty="0" smtClean="0"/>
              <a:t> including </a:t>
            </a:r>
            <a:r>
              <a:rPr lang="en-US" b="1" i="1" dirty="0" smtClean="0"/>
              <a:t>B</a:t>
            </a:r>
            <a:r>
              <a:rPr lang="en-US" i="1" dirty="0" smtClean="0"/>
              <a:t>razil, </a:t>
            </a:r>
            <a:r>
              <a:rPr lang="en-US" b="1" i="1" dirty="0" smtClean="0"/>
              <a:t>R</a:t>
            </a:r>
            <a:r>
              <a:rPr lang="en-US" i="1" dirty="0" smtClean="0"/>
              <a:t>ussia</a:t>
            </a:r>
            <a:r>
              <a:rPr lang="en-US" dirty="0" smtClean="0"/>
              <a:t>, </a:t>
            </a:r>
            <a:r>
              <a:rPr lang="en-US" b="1" i="1" dirty="0" smtClean="0"/>
              <a:t>I</a:t>
            </a:r>
            <a:r>
              <a:rPr lang="en-US" i="1" dirty="0" smtClean="0"/>
              <a:t>ndia</a:t>
            </a:r>
            <a:r>
              <a:rPr lang="en-US" dirty="0" smtClean="0"/>
              <a:t> and </a:t>
            </a:r>
            <a:r>
              <a:rPr lang="en-US" b="1" i="1" dirty="0" smtClean="0"/>
              <a:t>C</a:t>
            </a:r>
            <a:r>
              <a:rPr lang="en-US" i="1" dirty="0" smtClean="0"/>
              <a:t>hina</a:t>
            </a:r>
          </a:p>
          <a:p>
            <a:pPr>
              <a:defRPr/>
            </a:pPr>
            <a:r>
              <a:rPr lang="en-US" dirty="0" smtClean="0"/>
              <a:t>2010</a:t>
            </a:r>
            <a:r>
              <a:rPr lang="en-US" i="1" dirty="0" smtClean="0"/>
              <a:t> </a:t>
            </a:r>
            <a:r>
              <a:rPr lang="en-US" dirty="0" smtClean="0"/>
              <a:t>adding </a:t>
            </a:r>
            <a:r>
              <a:rPr lang="en-US" b="1" dirty="0" smtClean="0"/>
              <a:t>S</a:t>
            </a:r>
            <a:r>
              <a:rPr lang="en-US" dirty="0" smtClean="0"/>
              <a:t>outh Africa: five countries in </a:t>
            </a:r>
            <a:r>
              <a:rPr lang="en-US" b="1" dirty="0" smtClean="0"/>
              <a:t>BRICS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covering</a:t>
            </a:r>
          </a:p>
          <a:p>
            <a:pPr>
              <a:defRPr/>
            </a:pPr>
            <a:r>
              <a:rPr lang="en-US" dirty="0" smtClean="0"/>
              <a:t>30 percent of the world’s landmass</a:t>
            </a:r>
          </a:p>
          <a:p>
            <a:pPr lvl="0"/>
            <a:r>
              <a:rPr lang="en-US" dirty="0" smtClean="0"/>
              <a:t>42 </a:t>
            </a:r>
            <a:r>
              <a:rPr lang="en-US" dirty="0" smtClean="0">
                <a:solidFill>
                  <a:prstClr val="black"/>
                </a:solidFill>
              </a:rPr>
              <a:t>percent </a:t>
            </a:r>
            <a:r>
              <a:rPr lang="en-US" dirty="0">
                <a:solidFill>
                  <a:prstClr val="black"/>
                </a:solidFill>
              </a:rPr>
              <a:t>of the world’s </a:t>
            </a:r>
            <a:r>
              <a:rPr lang="en-US" dirty="0" smtClean="0">
                <a:solidFill>
                  <a:prstClr val="black"/>
                </a:solidFill>
              </a:rPr>
              <a:t>population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By 2050 they would constitute the largest and most influential economies in the world</a:t>
            </a:r>
          </a:p>
          <a:p>
            <a:pPr marL="0" indent="0">
              <a:buFont typeface="Arial" charset="0"/>
              <a:buNone/>
              <a:defRPr/>
            </a:pPr>
            <a:endParaRPr lang="fi-FI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EBD4C-C26E-4DA8-B4C9-052E0221BEB8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57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Role Perceptions: Brazil and Russia (</a:t>
            </a:r>
            <a:r>
              <a:rPr lang="en-US" sz="4400" i="1" dirty="0" smtClean="0"/>
              <a:t>GJ</a:t>
            </a:r>
            <a:r>
              <a:rPr lang="en-US" sz="4400" dirty="0" smtClean="0"/>
              <a:t>)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9036496" cy="4525963"/>
          </a:xfrm>
        </p:spPr>
        <p:txBody>
          <a:bodyPr>
            <a:noAutofit/>
          </a:bodyPr>
          <a:lstStyle/>
          <a:p>
            <a:r>
              <a:rPr lang="en-US" b="1" dirty="0" smtClean="0"/>
              <a:t>Similar:</a:t>
            </a:r>
          </a:p>
          <a:p>
            <a:r>
              <a:rPr lang="en-US" i="1" dirty="0" smtClean="0"/>
              <a:t>Providing </a:t>
            </a:r>
            <a:r>
              <a:rPr lang="en-US" i="1" dirty="0"/>
              <a:t>analysis of </a:t>
            </a:r>
            <a:r>
              <a:rPr lang="en-US" i="1" dirty="0" smtClean="0"/>
              <a:t>events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smtClean="0"/>
              <a:t>Brazil (72), Russia (78)</a:t>
            </a:r>
          </a:p>
          <a:p>
            <a:r>
              <a:rPr lang="en-US" b="1" dirty="0" smtClean="0"/>
              <a:t>Different:  </a:t>
            </a:r>
          </a:p>
          <a:p>
            <a:r>
              <a:rPr lang="en-US" i="1" dirty="0" smtClean="0"/>
              <a:t>Reporting </a:t>
            </a:r>
            <a:r>
              <a:rPr lang="en-US" i="1" dirty="0"/>
              <a:t>news quickly</a:t>
            </a:r>
            <a:r>
              <a:rPr lang="en-US" dirty="0" smtClean="0"/>
              <a:t>: Brazil (38), Russia (81)</a:t>
            </a:r>
          </a:p>
          <a:p>
            <a:r>
              <a:rPr lang="en-US" i="1" dirty="0" smtClean="0"/>
              <a:t>Watchdog of </a:t>
            </a:r>
            <a:r>
              <a:rPr lang="en-US" i="1" dirty="0"/>
              <a:t>g</a:t>
            </a:r>
            <a:r>
              <a:rPr lang="en-US" i="1" dirty="0" smtClean="0"/>
              <a:t>overnment</a:t>
            </a:r>
            <a:r>
              <a:rPr lang="en-US" dirty="0" smtClean="0"/>
              <a:t>: Brazil (15), Russia (53)</a:t>
            </a:r>
          </a:p>
          <a:p>
            <a:r>
              <a:rPr lang="en-US" dirty="0" smtClean="0"/>
              <a:t>Providing </a:t>
            </a:r>
            <a:r>
              <a:rPr lang="en-US" dirty="0"/>
              <a:t>access </a:t>
            </a:r>
            <a:r>
              <a:rPr lang="en-US" dirty="0" smtClean="0"/>
              <a:t>for </a:t>
            </a:r>
            <a:r>
              <a:rPr lang="en-US" dirty="0"/>
              <a:t>public</a:t>
            </a:r>
            <a:r>
              <a:rPr lang="en-US" dirty="0" smtClean="0"/>
              <a:t>: Brazil (38), Russia (69)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32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Journalism cultures (</a:t>
            </a:r>
            <a:r>
              <a:rPr lang="en-US" sz="4400" i="1" dirty="0" smtClean="0"/>
              <a:t>WJS</a:t>
            </a:r>
            <a:r>
              <a:rPr lang="en-US" sz="4400" dirty="0" smtClean="0"/>
              <a:t>)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Roles, epistemologies, professional autonomy</a:t>
            </a:r>
          </a:p>
          <a:p>
            <a:r>
              <a:rPr lang="en-US" sz="2800" dirty="0" smtClean="0"/>
              <a:t>Findings led to 3 clusters of countries:</a:t>
            </a:r>
          </a:p>
          <a:p>
            <a:r>
              <a:rPr lang="en-US" sz="2800" dirty="0" smtClean="0"/>
              <a:t>Western countries – Western journalism culture  </a:t>
            </a:r>
          </a:p>
          <a:p>
            <a:r>
              <a:rPr lang="en-US" sz="2800" dirty="0" smtClean="0"/>
              <a:t>Non-Western countries – Peripheral Western journalism culture – </a:t>
            </a:r>
            <a:r>
              <a:rPr lang="en-US" sz="2800" b="1" dirty="0" smtClean="0"/>
              <a:t>Brazil  </a:t>
            </a:r>
            <a:endParaRPr lang="en-US" sz="2800" b="1" dirty="0"/>
          </a:p>
          <a:p>
            <a:r>
              <a:rPr lang="en-US" sz="2800" dirty="0" smtClean="0"/>
              <a:t>Non-Western countries – Authoritarian journalism culture – </a:t>
            </a:r>
            <a:r>
              <a:rPr lang="en-US" sz="2800" b="1" dirty="0" smtClean="0"/>
              <a:t>China and Russia</a:t>
            </a:r>
          </a:p>
          <a:p>
            <a:r>
              <a:rPr lang="en-US" sz="2800" dirty="0" smtClean="0"/>
              <a:t>We wonder what is real place of Brazil, Russia and China?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5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Roles (</a:t>
            </a:r>
            <a:r>
              <a:rPr lang="en-US" sz="4400" i="1" dirty="0" smtClean="0"/>
              <a:t>WJS)</a:t>
            </a:r>
            <a:r>
              <a:rPr lang="en-US" sz="4400" dirty="0" smtClean="0"/>
              <a:t>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Watchdog of government: Brazil (89) is similar with China (83)</a:t>
            </a:r>
          </a:p>
          <a:p>
            <a:r>
              <a:rPr lang="en-US" dirty="0" smtClean="0"/>
              <a:t>‘Providing  the audience with information  that is most interesting’: Brazil (67) is similar with Russia  (64)   </a:t>
            </a:r>
          </a:p>
          <a:p>
            <a:r>
              <a:rPr lang="en-US" dirty="0" smtClean="0"/>
              <a:t>China and Russia are different in support of official politics (60:27) and advocating for social change (61:29), but similar in influence on public opinion (74:62), Brazil (24)</a:t>
            </a:r>
          </a:p>
          <a:p>
            <a:r>
              <a:rPr lang="en-US" dirty="0" smtClean="0"/>
              <a:t>Thus, no evidence that China and Russia are similar and different from Brazil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7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Epistemologies (</a:t>
            </a:r>
            <a:r>
              <a:rPr lang="en-US" sz="4400" i="1" dirty="0" smtClean="0"/>
              <a:t>WJS) </a:t>
            </a:r>
            <a:endParaRPr lang="ru-RU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r>
              <a:rPr lang="en-US" i="1" dirty="0" smtClean="0"/>
              <a:t>I </a:t>
            </a:r>
            <a:r>
              <a:rPr lang="en-US" i="1" dirty="0"/>
              <a:t>always stay away from information that cannot be </a:t>
            </a:r>
            <a:r>
              <a:rPr lang="en-US" i="1" dirty="0" smtClean="0"/>
              <a:t>verified: </a:t>
            </a:r>
            <a:r>
              <a:rPr lang="en-US" dirty="0" smtClean="0"/>
              <a:t>Brazil (54) close </a:t>
            </a:r>
            <a:r>
              <a:rPr lang="en-US" dirty="0"/>
              <a:t>to </a:t>
            </a:r>
            <a:r>
              <a:rPr lang="en-US" dirty="0" smtClean="0"/>
              <a:t>Russia </a:t>
            </a:r>
            <a:r>
              <a:rPr lang="en-US" dirty="0"/>
              <a:t>(</a:t>
            </a:r>
            <a:r>
              <a:rPr lang="en-US" dirty="0" smtClean="0"/>
              <a:t>50) </a:t>
            </a:r>
            <a:r>
              <a:rPr lang="en-US" dirty="0"/>
              <a:t>and both different from </a:t>
            </a:r>
            <a:r>
              <a:rPr lang="en-US" dirty="0" smtClean="0"/>
              <a:t>China </a:t>
            </a:r>
            <a:r>
              <a:rPr lang="en-US" dirty="0"/>
              <a:t>(</a:t>
            </a:r>
            <a:r>
              <a:rPr lang="en-US" dirty="0" smtClean="0"/>
              <a:t>88) </a:t>
            </a:r>
          </a:p>
          <a:p>
            <a:r>
              <a:rPr lang="en-US" i="1" dirty="0" smtClean="0"/>
              <a:t>I </a:t>
            </a:r>
            <a:r>
              <a:rPr lang="en-US" i="1" dirty="0"/>
              <a:t>think that journalists can depict reality as it </a:t>
            </a:r>
            <a:r>
              <a:rPr lang="en-US" i="1" dirty="0" smtClean="0"/>
              <a:t>is:</a:t>
            </a:r>
            <a:r>
              <a:rPr lang="en-US" dirty="0" smtClean="0"/>
              <a:t> Brazil </a:t>
            </a:r>
            <a:r>
              <a:rPr lang="en-US" dirty="0"/>
              <a:t>(</a:t>
            </a:r>
            <a:r>
              <a:rPr lang="en-US" dirty="0" smtClean="0"/>
              <a:t>77) different </a:t>
            </a:r>
            <a:r>
              <a:rPr lang="en-US" dirty="0"/>
              <a:t>from </a:t>
            </a:r>
            <a:r>
              <a:rPr lang="en-US" dirty="0" smtClean="0"/>
              <a:t>Russia </a:t>
            </a:r>
            <a:r>
              <a:rPr lang="en-US" dirty="0"/>
              <a:t>(</a:t>
            </a:r>
            <a:r>
              <a:rPr lang="en-US" dirty="0" smtClean="0"/>
              <a:t>33) </a:t>
            </a:r>
          </a:p>
          <a:p>
            <a:r>
              <a:rPr lang="en-US" dirty="0" smtClean="0"/>
              <a:t>No confirmation of similarity between China and Russia (authoritarian culture) and difference from Brazil  (peripheral Western culture)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46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Ethics (</a:t>
            </a:r>
            <a:r>
              <a:rPr lang="en-US" sz="4400" i="1" dirty="0" smtClean="0"/>
              <a:t>WJS)</a:t>
            </a:r>
            <a:endParaRPr lang="ru-RU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</a:t>
            </a:r>
            <a:r>
              <a:rPr lang="en-US" sz="2800" dirty="0"/>
              <a:t>some questions </a:t>
            </a:r>
            <a:r>
              <a:rPr lang="en-US" sz="2800" dirty="0" smtClean="0"/>
              <a:t>China </a:t>
            </a:r>
            <a:r>
              <a:rPr lang="en-US" sz="2800" dirty="0"/>
              <a:t>and </a:t>
            </a:r>
            <a:r>
              <a:rPr lang="en-US" sz="2800" dirty="0" smtClean="0"/>
              <a:t>Russia are similar: ‘approving </a:t>
            </a:r>
            <a:r>
              <a:rPr lang="en-US" sz="2800" dirty="0"/>
              <a:t>a situational behavior in dependence from the </a:t>
            </a:r>
            <a:r>
              <a:rPr lang="en-US" sz="2800" dirty="0" smtClean="0"/>
              <a:t>circumstances’ </a:t>
            </a:r>
          </a:p>
          <a:p>
            <a:r>
              <a:rPr lang="en-US" sz="2800" dirty="0" smtClean="0"/>
              <a:t>Brazil disapproves </a:t>
            </a:r>
            <a:r>
              <a:rPr lang="en-US" sz="2800" dirty="0"/>
              <a:t>situational ethical </a:t>
            </a:r>
            <a:r>
              <a:rPr lang="en-US" sz="2800" dirty="0" smtClean="0"/>
              <a:t>practice</a:t>
            </a:r>
          </a:p>
          <a:p>
            <a:r>
              <a:rPr lang="en-US" sz="2800" dirty="0" smtClean="0"/>
              <a:t>In </a:t>
            </a:r>
            <a:r>
              <a:rPr lang="en-US" sz="2800" dirty="0"/>
              <a:t>other </a:t>
            </a:r>
            <a:r>
              <a:rPr lang="en-US" sz="2800" dirty="0" smtClean="0"/>
              <a:t>questions: ‘avoiding </a:t>
            </a:r>
            <a:r>
              <a:rPr lang="en-US" sz="2800" dirty="0"/>
              <a:t>questionable methods of </a:t>
            </a:r>
            <a:r>
              <a:rPr lang="en-US" sz="2800" dirty="0" smtClean="0"/>
              <a:t>reporting’ China is </a:t>
            </a:r>
            <a:r>
              <a:rPr lang="en-US" sz="2800" dirty="0"/>
              <a:t>similar with </a:t>
            </a:r>
            <a:r>
              <a:rPr lang="en-US" sz="2800" dirty="0" smtClean="0"/>
              <a:t>Brazil </a:t>
            </a:r>
            <a:r>
              <a:rPr lang="en-US" sz="2800" dirty="0"/>
              <a:t>(majority does not accept them) </a:t>
            </a:r>
            <a:endParaRPr lang="en-US" sz="2800" dirty="0" smtClean="0"/>
          </a:p>
          <a:p>
            <a:r>
              <a:rPr lang="en-US" sz="2800" dirty="0" smtClean="0"/>
              <a:t>and </a:t>
            </a:r>
            <a:r>
              <a:rPr lang="en-US" sz="2800" dirty="0"/>
              <a:t>different from </a:t>
            </a:r>
            <a:r>
              <a:rPr lang="en-US" sz="2800" dirty="0" smtClean="0"/>
              <a:t>Russia showing </a:t>
            </a:r>
            <a:r>
              <a:rPr lang="en-US" sz="2800" dirty="0"/>
              <a:t>a high tolerance to questionable methods</a:t>
            </a:r>
            <a:endParaRPr lang="ru-R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3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Influences (</a:t>
            </a:r>
            <a:r>
              <a:rPr lang="en-US" sz="4400" i="1" dirty="0" smtClean="0"/>
              <a:t>WJS) </a:t>
            </a:r>
            <a:endParaRPr lang="ru-RU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Three </a:t>
            </a:r>
            <a:r>
              <a:rPr lang="en-US" dirty="0"/>
              <a:t>most important sources of </a:t>
            </a:r>
            <a:r>
              <a:rPr lang="en-US" dirty="0" smtClean="0"/>
              <a:t>influence: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Supervisors </a:t>
            </a:r>
            <a:r>
              <a:rPr lang="en-US" dirty="0"/>
              <a:t>and higher </a:t>
            </a:r>
            <a:r>
              <a:rPr lang="en-US" dirty="0" smtClean="0"/>
              <a:t>editors: China (80) and Brazil (79) similar  </a:t>
            </a:r>
          </a:p>
          <a:p>
            <a:r>
              <a:rPr lang="en-US" dirty="0" smtClean="0"/>
              <a:t>Management, ownership : China  (81:76) and Russia (66:62) similar</a:t>
            </a:r>
          </a:p>
          <a:p>
            <a:r>
              <a:rPr lang="en-US" dirty="0" smtClean="0"/>
              <a:t>Newsroom conventions, professional conventions: important for Brazil (80:78), but not so important for China (57:53) and Russia (60:52) 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98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Portrait of BRC (GJ)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950061"/>
              </p:ext>
            </p:extLst>
          </p:nvPr>
        </p:nvGraphicFramePr>
        <p:xfrm>
          <a:off x="467544" y="1484784"/>
          <a:ext cx="8229600" cy="5012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458616"/>
                <a:gridCol w="1306488"/>
              </a:tblGrid>
              <a:tr h="379039">
                <a:tc>
                  <a:txBody>
                    <a:bodyPr/>
                    <a:lstStyle/>
                    <a:p>
                      <a:r>
                        <a:rPr lang="en-US" dirty="0" smtClean="0"/>
                        <a:t>Countries (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Brazil            (US)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ru-RU" dirty="0"/>
                    </a:p>
                  </a:txBody>
                  <a:tcPr/>
                </a:tc>
              </a:tr>
              <a:tr h="379039">
                <a:tc>
                  <a:txBody>
                    <a:bodyPr/>
                    <a:lstStyle/>
                    <a:p>
                      <a:r>
                        <a:rPr lang="en-US" dirty="0" smtClean="0"/>
                        <a:t>Age of journalist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                  (41)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ru-RU" dirty="0"/>
                    </a:p>
                  </a:txBody>
                  <a:tcPr/>
                </a:tc>
              </a:tr>
              <a:tr h="379039">
                <a:tc>
                  <a:txBody>
                    <a:bodyPr/>
                    <a:lstStyle/>
                    <a:p>
                      <a:r>
                        <a:rPr lang="en-US" dirty="0" smtClean="0"/>
                        <a:t>Gender (female)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                  (33)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ru-RU" dirty="0"/>
                    </a:p>
                  </a:txBody>
                  <a:tcPr/>
                </a:tc>
              </a:tr>
              <a:tr h="379039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Education/journalism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100/100       (89/36)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 (44)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93/N/A</a:t>
                      </a:r>
                      <a:endParaRPr lang="ru-RU" dirty="0"/>
                    </a:p>
                  </a:txBody>
                  <a:tcPr/>
                </a:tc>
              </a:tr>
              <a:tr h="379039">
                <a:tc>
                  <a:txBody>
                    <a:bodyPr/>
                    <a:lstStyle/>
                    <a:p>
                      <a:r>
                        <a:rPr lang="en-US" dirty="0" smtClean="0"/>
                        <a:t>Very satisfied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                  (33)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ru-RU" dirty="0"/>
                    </a:p>
                  </a:txBody>
                  <a:tcPr/>
                </a:tc>
              </a:tr>
              <a:tr h="1222141">
                <a:tc>
                  <a:txBody>
                    <a:bodyPr/>
                    <a:lstStyle/>
                    <a:p>
                      <a:r>
                        <a:rPr lang="en-US" dirty="0" smtClean="0"/>
                        <a:t>Predictors of satisfaction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Pay, professional recognition, possibility for promotion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Job autonomy, help people, political line of</a:t>
                      </a:r>
                      <a:r>
                        <a:rPr lang="en-US" i="1" baseline="0" dirty="0" smtClean="0"/>
                        <a:t> media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ru-RU" dirty="0"/>
                    </a:p>
                  </a:txBody>
                  <a:tcPr/>
                </a:tc>
              </a:tr>
              <a:tr h="379039">
                <a:tc>
                  <a:txBody>
                    <a:bodyPr/>
                    <a:lstStyle/>
                    <a:p>
                      <a:r>
                        <a:rPr lang="en-US" dirty="0" smtClean="0"/>
                        <a:t>Watchdog</a:t>
                      </a:r>
                      <a:r>
                        <a:rPr lang="en-US" baseline="0" dirty="0" smtClean="0"/>
                        <a:t> of gov’t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15"/>
                      </a:pPr>
                      <a:r>
                        <a:rPr lang="en-US" dirty="0" smtClean="0"/>
                        <a:t>                 (71)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ru-RU" dirty="0"/>
                    </a:p>
                  </a:txBody>
                  <a:tcPr/>
                </a:tc>
              </a:tr>
              <a:tr h="379039">
                <a:tc>
                  <a:txBody>
                    <a:bodyPr/>
                    <a:lstStyle/>
                    <a:p>
                      <a:r>
                        <a:rPr lang="en-US" dirty="0" smtClean="0"/>
                        <a:t>Analysis of events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72"/>
                      </a:pPr>
                      <a:r>
                        <a:rPr lang="en-US" dirty="0" smtClean="0"/>
                        <a:t>                 (51)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ru-RU" dirty="0"/>
                    </a:p>
                  </a:txBody>
                  <a:tcPr/>
                </a:tc>
              </a:tr>
              <a:tr h="379039">
                <a:tc>
                  <a:txBody>
                    <a:bodyPr/>
                    <a:lstStyle/>
                    <a:p>
                      <a:r>
                        <a:rPr lang="en-US" dirty="0" smtClean="0"/>
                        <a:t>Report news quickly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                   (59)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ru-RU" dirty="0"/>
                    </a:p>
                  </a:txBody>
                  <a:tcPr/>
                </a:tc>
              </a:tr>
              <a:tr h="379039">
                <a:tc>
                  <a:txBody>
                    <a:bodyPr/>
                    <a:lstStyle/>
                    <a:p>
                      <a:r>
                        <a:rPr lang="en-US" dirty="0" smtClean="0"/>
                        <a:t>Access for public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                   (39)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ru-RU" dirty="0"/>
                    </a:p>
                  </a:txBody>
                  <a:tcPr/>
                </a:tc>
              </a:tr>
              <a:tr h="379039">
                <a:tc>
                  <a:txBody>
                    <a:bodyPr/>
                    <a:lstStyle/>
                    <a:p>
                      <a:r>
                        <a:rPr lang="en-US" dirty="0" smtClean="0"/>
                        <a:t>Entertainment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                  (11)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32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41568" cy="954360"/>
          </a:xfrm>
        </p:spPr>
        <p:txBody>
          <a:bodyPr/>
          <a:lstStyle/>
          <a:p>
            <a:r>
              <a:rPr lang="en-US" dirty="0" smtClean="0"/>
              <a:t>BRC journalism cultures (WJS)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200402"/>
              </p:ext>
            </p:extLst>
          </p:nvPr>
        </p:nvGraphicFramePr>
        <p:xfrm>
          <a:off x="539552" y="1268760"/>
          <a:ext cx="8229600" cy="5413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1584176"/>
                <a:gridCol w="936104"/>
                <a:gridCol w="812776"/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Brazil  P</a:t>
                      </a:r>
                      <a:r>
                        <a:rPr lang="en-US" sz="1800" baseline="0" dirty="0" smtClean="0"/>
                        <a:t>W                 </a:t>
                      </a:r>
                    </a:p>
                    <a:p>
                      <a:pPr algn="l"/>
                      <a:r>
                        <a:rPr lang="en-US" sz="1800" baseline="0" dirty="0" smtClean="0"/>
                        <a:t>              </a:t>
                      </a:r>
                      <a:r>
                        <a:rPr lang="en-US" sz="1800" dirty="0" smtClean="0"/>
                        <a:t>US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Russia  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China A</a:t>
                      </a:r>
                      <a:endParaRPr lang="ru-RU" dirty="0"/>
                    </a:p>
                  </a:txBody>
                  <a:tcPr/>
                </a:tc>
              </a:tr>
              <a:tr h="3740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Watchdog</a:t>
                      </a:r>
                      <a:r>
                        <a:rPr lang="en-US" sz="2000" baseline="0" dirty="0" smtClean="0"/>
                        <a:t> of Government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       (86)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endParaRPr lang="ru-RU" dirty="0"/>
                    </a:p>
                  </a:txBody>
                  <a:tcPr/>
                </a:tc>
              </a:tr>
              <a:tr h="3740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Provide information most interesting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       (49)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ru-RU" dirty="0"/>
                    </a:p>
                  </a:txBody>
                  <a:tcPr/>
                </a:tc>
              </a:tr>
              <a:tr h="3740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Support of official policies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       (23)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ru-RU" dirty="0"/>
                    </a:p>
                  </a:txBody>
                  <a:tcPr/>
                </a:tc>
              </a:tr>
              <a:tr h="3740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Advocate for social change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       (25)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endParaRPr lang="ru-RU" dirty="0"/>
                    </a:p>
                  </a:txBody>
                  <a:tcPr/>
                </a:tc>
              </a:tr>
              <a:tr h="3740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Influence public opinion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      (18)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ru-RU" dirty="0"/>
                    </a:p>
                  </a:txBody>
                  <a:tcPr/>
                </a:tc>
              </a:tr>
              <a:tr h="374002"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Stay from unverified information 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       (72)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ru-RU" dirty="0"/>
                    </a:p>
                  </a:txBody>
                  <a:tcPr/>
                </a:tc>
              </a:tr>
              <a:tr h="374002"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Journalists can depict reality as it is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       (68)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ru-RU" dirty="0"/>
                    </a:p>
                  </a:txBody>
                  <a:tcPr/>
                </a:tc>
              </a:tr>
              <a:tr h="41431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 ethical varies from situation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27"/>
                      </a:pPr>
                      <a:r>
                        <a:rPr lang="en-US" dirty="0" smtClean="0"/>
                        <a:t>     (29)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ru-RU" dirty="0"/>
                    </a:p>
                  </a:txBody>
                  <a:tcPr/>
                </a:tc>
              </a:tr>
              <a:tr h="3740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Avoiding questionable methods  of reporting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76"/>
                      </a:pPr>
                      <a:r>
                        <a:rPr lang="en-US" dirty="0" smtClean="0"/>
                        <a:t>     (82)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ru-RU" dirty="0"/>
                    </a:p>
                  </a:txBody>
                  <a:tcPr/>
                </a:tc>
              </a:tr>
              <a:tr h="3740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Influence of Supervisors</a:t>
                      </a:r>
                      <a:r>
                        <a:rPr lang="en-US" sz="2000" baseline="0" dirty="0" smtClean="0"/>
                        <a:t> and higher editors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       (80)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ru-RU" dirty="0"/>
                    </a:p>
                  </a:txBody>
                  <a:tcPr/>
                </a:tc>
              </a:tr>
              <a:tr h="3740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Influence</a:t>
                      </a:r>
                      <a:r>
                        <a:rPr lang="en-US" sz="2000" baseline="0" dirty="0" smtClean="0"/>
                        <a:t> of management and ownership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55: 36 (23:62)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66:62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81:76</a:t>
                      </a:r>
                      <a:endParaRPr lang="ru-RU" dirty="0"/>
                    </a:p>
                  </a:txBody>
                  <a:tcPr/>
                </a:tc>
              </a:tr>
              <a:tr h="3740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Newsroom</a:t>
                      </a:r>
                      <a:r>
                        <a:rPr lang="en-US" sz="2000" baseline="0" dirty="0" smtClean="0"/>
                        <a:t> and professional conventions 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80:78 (81:79)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60:52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57:53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80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Champion of values 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Brazil</a:t>
            </a:r>
            <a:r>
              <a:rPr lang="en-US" sz="2400" dirty="0" smtClean="0"/>
              <a:t>: entertainment role; </a:t>
            </a:r>
            <a:r>
              <a:rPr lang="en-US" sz="2400" i="1" dirty="0" smtClean="0"/>
              <a:t>journalist can depict reality as it is; </a:t>
            </a:r>
            <a:r>
              <a:rPr lang="en-US" sz="2400" dirty="0" smtClean="0"/>
              <a:t>strongest disapproval of situational ethics </a:t>
            </a:r>
          </a:p>
          <a:p>
            <a:r>
              <a:rPr lang="en-US" sz="2400" b="1" dirty="0" smtClean="0"/>
              <a:t>Russia</a:t>
            </a:r>
            <a:r>
              <a:rPr lang="en-US" sz="2400" dirty="0" smtClean="0"/>
              <a:t>: </a:t>
            </a:r>
            <a:r>
              <a:rPr lang="fi-FI" sz="2400" dirty="0" err="1"/>
              <a:t>l</a:t>
            </a:r>
            <a:r>
              <a:rPr lang="ru-RU" sz="2400" dirty="0" smtClean="0"/>
              <a:t>owest </a:t>
            </a:r>
            <a:r>
              <a:rPr lang="ru-RU" sz="2400" dirty="0"/>
              <a:t>level of </a:t>
            </a:r>
            <a:r>
              <a:rPr lang="ru-RU" sz="2400" dirty="0" smtClean="0"/>
              <a:t>confidence</a:t>
            </a:r>
            <a:r>
              <a:rPr lang="en-US" sz="2400" dirty="0" smtClean="0"/>
              <a:t> that </a:t>
            </a:r>
            <a:r>
              <a:rPr lang="en-US" sz="2400" i="1" dirty="0" smtClean="0"/>
              <a:t>a journalist can depict reality as it is</a:t>
            </a:r>
            <a:r>
              <a:rPr lang="en-US" sz="2400" dirty="0"/>
              <a:t>;</a:t>
            </a:r>
            <a:r>
              <a:rPr lang="en-US" sz="2400" dirty="0" smtClean="0"/>
              <a:t> most tolerant to non-ethical methods and unverified information </a:t>
            </a:r>
            <a:endParaRPr lang="ru-RU" sz="2400" dirty="0"/>
          </a:p>
          <a:p>
            <a:r>
              <a:rPr lang="en-US" sz="2400" b="1" dirty="0" smtClean="0"/>
              <a:t>China</a:t>
            </a:r>
            <a:r>
              <a:rPr lang="en-US" sz="2400" dirty="0" smtClean="0"/>
              <a:t>: influence public opinion, advocate of social change, support of official policies and verified information</a:t>
            </a:r>
          </a:p>
          <a:p>
            <a:r>
              <a:rPr lang="en-US" sz="2400" i="1" dirty="0" smtClean="0"/>
              <a:t> </a:t>
            </a:r>
            <a:r>
              <a:rPr lang="en-US" sz="2400" b="1" dirty="0" smtClean="0"/>
              <a:t>US</a:t>
            </a:r>
            <a:r>
              <a:rPr lang="en-US" sz="2400" dirty="0" smtClean="0"/>
              <a:t>: lowest support of official policies, advocate for social change, influence public opinion; highest disapproval of non-ethical methods; minimal influence of management, highest importance of newsroom and professional conventions </a:t>
            </a:r>
            <a:r>
              <a:rPr lang="en-US" sz="2400" b="1" dirty="0" smtClean="0"/>
              <a:t> </a:t>
            </a:r>
            <a:endParaRPr lang="ru-RU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26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Brazil’s</a:t>
            </a:r>
            <a:r>
              <a:rPr lang="en-US" sz="2400" dirty="0" smtClean="0"/>
              <a:t> journalist: socially </a:t>
            </a:r>
            <a:r>
              <a:rPr lang="en-US" sz="2400" dirty="0"/>
              <a:t>responsible, conscious of its high status in society, devoted to his profession and organization, is committed to professional rules and traditions and ethical principles, sees a central role in the analysis of events, without the desire to influence the society 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Russia’s </a:t>
            </a:r>
            <a:r>
              <a:rPr lang="en-US" sz="2400" dirty="0" smtClean="0"/>
              <a:t>journalist: </a:t>
            </a:r>
            <a:r>
              <a:rPr lang="en-US" sz="2400" dirty="0"/>
              <a:t>libertarian attitude </a:t>
            </a:r>
            <a:r>
              <a:rPr lang="en-US" sz="2400"/>
              <a:t>to </a:t>
            </a:r>
            <a:r>
              <a:rPr lang="en-US" sz="2400" smtClean="0"/>
              <a:t>freedom </a:t>
            </a:r>
            <a:r>
              <a:rPr lang="en-US" sz="2400" dirty="0"/>
              <a:t>and will, tolerant to </a:t>
            </a:r>
            <a:r>
              <a:rPr lang="en-US" sz="2400" dirty="0" smtClean="0"/>
              <a:t>any behavior, lowest support for official policies, </a:t>
            </a:r>
            <a:r>
              <a:rPr lang="en-US" sz="2400" dirty="0"/>
              <a:t>with a low level of confidence in the capabilities of the journalist in society 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China’s</a:t>
            </a:r>
            <a:r>
              <a:rPr lang="en-US" sz="2400" dirty="0" smtClean="0"/>
              <a:t> journalist:  </a:t>
            </a:r>
            <a:r>
              <a:rPr lang="en-US" sz="2400" dirty="0"/>
              <a:t>disciplined, socially responsible, flexible on the situation and seeking influence in society</a:t>
            </a:r>
            <a:endParaRPr lang="ru-RU" sz="2400" dirty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ru-RU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9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BRICS countries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913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Brazil			26 states			194 mill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Russia		83 federal units		143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India			35 states etc		1.225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China			33 provinces etc		1.341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South Africa	9 provinces			52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B51AD-02CB-479B-AD58-95764ED183D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38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229600" cy="1368425"/>
          </a:xfrm>
        </p:spPr>
        <p:txBody>
          <a:bodyPr>
            <a:normAutofit fontScale="90000"/>
          </a:bodyPr>
          <a:lstStyle/>
          <a:p>
            <a:r>
              <a:rPr lang="en-US" smtClean="0"/>
              <a:t>Thanks for your attention! </a:t>
            </a:r>
            <a:br>
              <a:rPr lang="en-US" smtClean="0"/>
            </a:br>
            <a:endParaRPr lang="en-US" smtClean="0"/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1042988" y="1773238"/>
            <a:ext cx="6985000" cy="495776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 smtClean="0">
                <a:hlinkClick r:id="rId2"/>
              </a:rPr>
              <a:t>Kaarle.Nordenstreng@uta.fi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www.uta.fi/cmt/en/contact/staff/kaarlenordenstreng/index.html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 smtClean="0">
                <a:hlinkClick r:id="rId4"/>
              </a:rPr>
              <a:t>Svetlana.Pasti@uta.fi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www.uta.fi/cmt/en/contact/staff/svetlanapasti/index.html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endParaRPr lang="en-US" dirty="0" smtClean="0"/>
          </a:p>
          <a:p>
            <a:pPr algn="ctr">
              <a:buFont typeface="Arial" charset="0"/>
              <a:buNone/>
              <a:defRPr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A9971-B9B8-4958-A308-0C24FAE57D61}" type="slidenum">
              <a:rPr lang="fi-FI" smtClean="0"/>
              <a:pPr>
                <a:defRPr/>
              </a:pPr>
              <a:t>30</a:t>
            </a:fld>
            <a:endParaRPr lang="fi-FI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15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Daya\Pictures\Teaching material\top20201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6625" b="52155"/>
          <a:stretch>
            <a:fillRect/>
          </a:stretch>
        </p:blipFill>
        <p:spPr>
          <a:xfrm>
            <a:off x="714375" y="1428750"/>
            <a:ext cx="7646988" cy="4643438"/>
          </a:xfrm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Book Antiqua" pitchFamily="18" charset="0"/>
              </a:rPr>
              <a:t>Top ten Internet users, in millions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368425"/>
          </a:xfrm>
        </p:spPr>
        <p:txBody>
          <a:bodyPr>
            <a:normAutofit/>
          </a:bodyPr>
          <a:lstStyle/>
          <a:p>
            <a:pPr eaLnBrk="1" hangingPunct="1"/>
            <a:r>
              <a:rPr lang="fi-FI" dirty="0" smtClean="0"/>
              <a:t>BRICS </a:t>
            </a:r>
            <a:r>
              <a:rPr lang="fi-FI" dirty="0"/>
              <a:t>s</a:t>
            </a:r>
            <a:r>
              <a:rPr lang="fi-FI" dirty="0" smtClean="0"/>
              <a:t>ummits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675"/>
            <a:ext cx="9144000" cy="501332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600" dirty="0">
                <a:cs typeface="Arial" charset="0"/>
              </a:rPr>
              <a:t>	</a:t>
            </a:r>
            <a:r>
              <a:rPr lang="en-US" sz="3600" dirty="0" smtClean="0">
                <a:cs typeface="Arial" charset="0"/>
              </a:rPr>
              <a:t>	1. Yekaterinburg (Russia) 2009</a:t>
            </a:r>
            <a:endParaRPr lang="en-US" sz="3600" b="1" dirty="0" smtClean="0"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600" dirty="0">
                <a:cs typeface="Arial" charset="0"/>
              </a:rPr>
              <a:t>	</a:t>
            </a:r>
            <a:r>
              <a:rPr lang="en-US" sz="3600" dirty="0" smtClean="0">
                <a:cs typeface="Arial" charset="0"/>
              </a:rPr>
              <a:t>	2. Brasilia (Brazil) 2010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i-FI" sz="3600" dirty="0" smtClean="0"/>
              <a:t>		3. Sanya (China) 2011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i-FI" sz="3600" dirty="0" smtClean="0"/>
              <a:t>		4. Delhi (</a:t>
            </a:r>
            <a:r>
              <a:rPr lang="fi-FI" sz="3600" dirty="0" err="1" smtClean="0"/>
              <a:t>India</a:t>
            </a:r>
            <a:r>
              <a:rPr lang="fi-FI" sz="3600" dirty="0" smtClean="0"/>
              <a:t>) 2012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i-FI" sz="3600" dirty="0"/>
              <a:t>	</a:t>
            </a:r>
            <a:r>
              <a:rPr lang="fi-FI" sz="3600" dirty="0" smtClean="0"/>
              <a:t>	5. Durban (South Africa) 2013 			</a:t>
            </a:r>
            <a:r>
              <a:rPr lang="en-US" sz="3600" dirty="0" smtClean="0">
                <a:cs typeface="Arial" charset="0"/>
                <a:hlinkClick r:id="rId2"/>
              </a:rPr>
              <a:t>http</a:t>
            </a:r>
            <a:r>
              <a:rPr lang="en-US" sz="3600" dirty="0">
                <a:cs typeface="Arial" charset="0"/>
                <a:hlinkClick r:id="rId2"/>
              </a:rPr>
              <a:t>://www.brics5.co.za</a:t>
            </a:r>
            <a:r>
              <a:rPr lang="en-US" sz="3600" dirty="0" smtClean="0">
                <a:cs typeface="Arial" charset="0"/>
                <a:hlinkClick r:id="rId2"/>
              </a:rPr>
              <a:t>/</a:t>
            </a:r>
            <a:endParaRPr lang="en-US" sz="3600" dirty="0" smtClean="0"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600" dirty="0">
                <a:cs typeface="Arial" charset="0"/>
              </a:rPr>
              <a:t> </a:t>
            </a:r>
            <a:r>
              <a:rPr lang="en-US" sz="3600" dirty="0" smtClean="0">
                <a:cs typeface="Arial" charset="0"/>
              </a:rPr>
              <a:t>                  6. Fortaleza (Brazil) 2014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600" dirty="0">
                <a:cs typeface="Arial" charset="0"/>
              </a:rPr>
              <a:t> </a:t>
            </a:r>
            <a:r>
              <a:rPr lang="en-US" sz="3600" dirty="0" smtClean="0">
                <a:cs typeface="Arial" charset="0"/>
              </a:rPr>
              <a:t>                 </a:t>
            </a:r>
            <a:endParaRPr lang="fi-FI" sz="3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28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http://farm9.staticflickr.com/8405/8612243595_5461abde09_b.jpg</a:t>
            </a:r>
          </a:p>
        </p:txBody>
      </p:sp>
      <p:pic>
        <p:nvPicPr>
          <p:cNvPr id="21507" name="Picture 4" descr="8612243595_5461abde09_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9140825" cy="631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81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96461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Media Systems in Flux: The Challenge of the BRICS Countries, 2012-2016  </a:t>
            </a:r>
            <a:r>
              <a:rPr lang="en-US" i="1" dirty="0" smtClean="0"/>
              <a:t> </a:t>
            </a:r>
            <a:br>
              <a:rPr lang="en-US" i="1" dirty="0" smtClean="0"/>
            </a:br>
            <a:endParaRPr lang="fi-FI" dirty="0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15778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Funded by Academy of </a:t>
            </a:r>
            <a:r>
              <a:rPr lang="en-US" dirty="0"/>
              <a:t>Finland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uta.fi/cmt/tutkimus/BRICS.html</a:t>
            </a:r>
            <a:endParaRPr lang="en-US" dirty="0" smtClean="0"/>
          </a:p>
          <a:p>
            <a:pPr>
              <a:defRPr/>
            </a:pPr>
            <a:r>
              <a:rPr lang="fi-FI" dirty="0" err="1" smtClean="0"/>
              <a:t>Theoretical</a:t>
            </a:r>
            <a:r>
              <a:rPr lang="fi-FI" dirty="0" smtClean="0"/>
              <a:t> </a:t>
            </a:r>
            <a:r>
              <a:rPr lang="fi-FI" dirty="0"/>
              <a:t>concepts </a:t>
            </a:r>
            <a:r>
              <a:rPr lang="fi-FI" dirty="0" smtClean="0"/>
              <a:t>of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/>
              <a:t> </a:t>
            </a:r>
            <a:r>
              <a:rPr lang="fi-FI" sz="2800" dirty="0" smtClean="0"/>
              <a:t>    - media system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/>
              <a:t> </a:t>
            </a:r>
            <a:r>
              <a:rPr lang="fi-FI" sz="2800" dirty="0" smtClean="0"/>
              <a:t>    - role </a:t>
            </a:r>
            <a:r>
              <a:rPr lang="fi-FI" sz="2800" dirty="0"/>
              <a:t>of media and journalists in </a:t>
            </a:r>
            <a:r>
              <a:rPr lang="fi-FI" sz="2800" dirty="0" smtClean="0"/>
              <a:t>democracies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/>
              <a:t> </a:t>
            </a:r>
            <a:r>
              <a:rPr lang="fi-FI" sz="2800" dirty="0" smtClean="0"/>
              <a:t>    - freedom </a:t>
            </a:r>
            <a:r>
              <a:rPr lang="fi-FI" sz="2800" dirty="0"/>
              <a:t>and independence of </a:t>
            </a:r>
            <a:r>
              <a:rPr lang="fi-FI" sz="2800" dirty="0" smtClean="0"/>
              <a:t>media</a:t>
            </a:r>
          </a:p>
          <a:p>
            <a:pPr>
              <a:defRPr/>
            </a:pPr>
            <a:r>
              <a:rPr lang="fi-FI" dirty="0" smtClean="0"/>
              <a:t>Empirical </a:t>
            </a:r>
            <a:r>
              <a:rPr lang="fi-FI" dirty="0"/>
              <a:t>mapping </a:t>
            </a:r>
            <a:r>
              <a:rPr lang="fi-FI" dirty="0" smtClean="0"/>
              <a:t>of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 smtClean="0"/>
              <a:t>      - citizen participation </a:t>
            </a:r>
            <a:r>
              <a:rPr lang="fi-FI" sz="2800" dirty="0"/>
              <a:t>in and through </a:t>
            </a:r>
            <a:r>
              <a:rPr lang="fi-FI" sz="2800" dirty="0" smtClean="0"/>
              <a:t>media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/>
              <a:t> </a:t>
            </a:r>
            <a:r>
              <a:rPr lang="fi-FI" sz="2800" dirty="0" smtClean="0"/>
              <a:t>     - professional </a:t>
            </a:r>
            <a:r>
              <a:rPr lang="fi-FI" sz="2800" dirty="0"/>
              <a:t>orientation of </a:t>
            </a:r>
            <a:r>
              <a:rPr lang="fi-FI" sz="2800" dirty="0" smtClean="0"/>
              <a:t>journalists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/>
              <a:t> </a:t>
            </a:r>
            <a:r>
              <a:rPr lang="fi-FI" sz="2800" dirty="0" smtClean="0"/>
              <a:t>     - education </a:t>
            </a:r>
            <a:r>
              <a:rPr lang="fi-FI" sz="2800" dirty="0"/>
              <a:t>of journalists</a:t>
            </a:r>
          </a:p>
          <a:p>
            <a:pPr>
              <a:defRPr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618DD-67B2-40A0-A9D6-2085F216B16E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04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800" b="1" dirty="0" smtClean="0"/>
              <a:t>Brazil</a:t>
            </a:r>
            <a:r>
              <a:rPr lang="fi-FI" sz="2800" dirty="0" smtClean="0"/>
              <a:t>: </a:t>
            </a:r>
            <a:r>
              <a:rPr lang="en-US" sz="2800" dirty="0" smtClean="0"/>
              <a:t>Universities of </a:t>
            </a:r>
            <a:r>
              <a:rPr lang="en-US" sz="2800" dirty="0"/>
              <a:t>Rio de </a:t>
            </a:r>
            <a:r>
              <a:rPr lang="en-US" sz="2800" dirty="0" smtClean="0"/>
              <a:t>Janeiro, Brasilia, Juiz </a:t>
            </a:r>
            <a:r>
              <a:rPr lang="en-US" sz="2800" dirty="0"/>
              <a:t>de </a:t>
            </a:r>
            <a:r>
              <a:rPr lang="en-US" sz="2800" dirty="0" smtClean="0"/>
              <a:t>Fora, Texas </a:t>
            </a:r>
            <a:r>
              <a:rPr lang="en-US" sz="2800" dirty="0"/>
              <a:t>at </a:t>
            </a:r>
            <a:r>
              <a:rPr lang="en-US" sz="2800" dirty="0" smtClean="0"/>
              <a:t>Austin  </a:t>
            </a:r>
            <a:endParaRPr lang="ru-RU" sz="2800" dirty="0"/>
          </a:p>
          <a:p>
            <a:r>
              <a:rPr lang="en-US" sz="2800" b="1" dirty="0" smtClean="0"/>
              <a:t>Russia</a:t>
            </a:r>
            <a:r>
              <a:rPr lang="en-US" sz="2800" dirty="0" smtClean="0"/>
              <a:t>: Universities of Moscow, St Petersburg, Yekaterinburg</a:t>
            </a:r>
          </a:p>
          <a:p>
            <a:r>
              <a:rPr lang="en-US" sz="2800" b="1" dirty="0" smtClean="0"/>
              <a:t>India</a:t>
            </a:r>
            <a:r>
              <a:rPr lang="en-US" sz="2800" b="1" dirty="0"/>
              <a:t>: </a:t>
            </a:r>
            <a:r>
              <a:rPr lang="en-US" sz="2800" dirty="0" smtClean="0"/>
              <a:t>Universities of </a:t>
            </a:r>
            <a:r>
              <a:rPr lang="en-US" sz="2800" dirty="0"/>
              <a:t>Tamil Nadu, </a:t>
            </a:r>
            <a:r>
              <a:rPr lang="en-US" sz="2800" dirty="0" smtClean="0"/>
              <a:t>Hyderabad, Westminster</a:t>
            </a:r>
            <a:r>
              <a:rPr lang="en-US" sz="2800" dirty="0"/>
              <a:t>, </a:t>
            </a:r>
            <a:r>
              <a:rPr lang="en-US" sz="2800" dirty="0" smtClean="0"/>
              <a:t>Miami </a:t>
            </a:r>
          </a:p>
          <a:p>
            <a:r>
              <a:rPr lang="en-US" sz="2800" b="1" dirty="0"/>
              <a:t>China: </a:t>
            </a:r>
            <a:r>
              <a:rPr lang="en-US" sz="2800" dirty="0" smtClean="0"/>
              <a:t>Universities of Beijing</a:t>
            </a:r>
            <a:r>
              <a:rPr lang="en-US" sz="2800" dirty="0"/>
              <a:t>, </a:t>
            </a:r>
            <a:r>
              <a:rPr lang="en-US" sz="2800" dirty="0" smtClean="0"/>
              <a:t>Shanghai</a:t>
            </a:r>
            <a:r>
              <a:rPr lang="en-US" sz="2800" dirty="0"/>
              <a:t>, Hong </a:t>
            </a:r>
            <a:r>
              <a:rPr lang="en-US" sz="2800" dirty="0" smtClean="0"/>
              <a:t>Kong, Vancouver</a:t>
            </a:r>
          </a:p>
          <a:p>
            <a:r>
              <a:rPr lang="en-US" sz="2800" b="1" dirty="0" smtClean="0"/>
              <a:t>South Africa</a:t>
            </a:r>
            <a:r>
              <a:rPr lang="en-US" sz="2800" dirty="0"/>
              <a:t>: </a:t>
            </a:r>
            <a:r>
              <a:rPr lang="en-US" sz="2800" dirty="0" smtClean="0"/>
              <a:t>Universities of Cape Town, Pretoria, </a:t>
            </a:r>
            <a:r>
              <a:rPr lang="fi-FI" sz="2800" dirty="0" err="1" smtClean="0"/>
              <a:t>Grahamstown</a:t>
            </a:r>
            <a:r>
              <a:rPr lang="fi-FI" sz="2800" dirty="0" smtClean="0"/>
              <a:t> </a:t>
            </a:r>
            <a:r>
              <a:rPr lang="en-US" sz="2800" dirty="0" smtClean="0"/>
              <a:t>      </a:t>
            </a:r>
            <a:endParaRPr lang="ru-RU" sz="2800" dirty="0"/>
          </a:p>
          <a:p>
            <a:endParaRPr lang="fi-FI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B51AD-02CB-479B-AD58-95764ED183DB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99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approach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Comparing </a:t>
            </a:r>
            <a:r>
              <a:rPr lang="en-US" sz="2800" dirty="0"/>
              <a:t>media systems in BRICS </a:t>
            </a:r>
            <a:r>
              <a:rPr lang="en-US" sz="2800" dirty="0" smtClean="0"/>
              <a:t>by </a:t>
            </a:r>
            <a:r>
              <a:rPr lang="en-US" sz="2800" dirty="0"/>
              <a:t>noting both similarities and differences </a:t>
            </a:r>
            <a:endParaRPr lang="ru-RU" sz="2800" dirty="0"/>
          </a:p>
          <a:p>
            <a:r>
              <a:rPr lang="en-US" sz="2800" dirty="0" smtClean="0"/>
              <a:t>Locating </a:t>
            </a:r>
            <a:r>
              <a:rPr lang="en-US" sz="2800" dirty="0"/>
              <a:t>them in a historical and global context </a:t>
            </a:r>
            <a:endParaRPr lang="ru-RU" sz="2800" dirty="0"/>
          </a:p>
          <a:p>
            <a:r>
              <a:rPr lang="en-US" sz="2800" dirty="0" smtClean="0"/>
              <a:t>Maintaining </a:t>
            </a:r>
            <a:r>
              <a:rPr lang="en-US" sz="2800" dirty="0"/>
              <a:t>a critical distance to </a:t>
            </a:r>
            <a:r>
              <a:rPr lang="en-US" sz="2800" dirty="0" smtClean="0"/>
              <a:t>BRICS </a:t>
            </a:r>
            <a:r>
              <a:rPr lang="en-US" sz="2800" dirty="0"/>
              <a:t>concept itself</a:t>
            </a:r>
            <a:endParaRPr lang="ru-RU" sz="2800" dirty="0"/>
          </a:p>
          <a:p>
            <a:r>
              <a:rPr lang="en-US" sz="2800" dirty="0" smtClean="0"/>
              <a:t>Aiming </a:t>
            </a:r>
            <a:r>
              <a:rPr lang="en-US" sz="2800" dirty="0"/>
              <a:t>at theory building beyond dominant Western traditions</a:t>
            </a:r>
            <a:endParaRPr lang="ru-RU" sz="2800" dirty="0"/>
          </a:p>
          <a:p>
            <a:r>
              <a:rPr lang="en-US" sz="2800" dirty="0" smtClean="0"/>
              <a:t>Covering </a:t>
            </a:r>
            <a:r>
              <a:rPr lang="en-US" sz="2800" dirty="0"/>
              <a:t>journalism against broader information environment </a:t>
            </a:r>
            <a:r>
              <a:rPr lang="en-US" sz="2800" dirty="0" smtClean="0"/>
              <a:t>including Entertainment</a:t>
            </a:r>
            <a:endParaRPr lang="ru-RU" sz="2800" dirty="0"/>
          </a:p>
          <a:p>
            <a:r>
              <a:rPr lang="en-US" sz="2800" dirty="0" smtClean="0"/>
              <a:t>Covering traditional and </a:t>
            </a:r>
            <a:r>
              <a:rPr lang="en-US" sz="2800" dirty="0"/>
              <a:t>new </a:t>
            </a:r>
            <a:r>
              <a:rPr lang="en-US" sz="2800" dirty="0" smtClean="0"/>
              <a:t>online </a:t>
            </a:r>
            <a:r>
              <a:rPr lang="en-US" sz="2800" dirty="0"/>
              <a:t>media </a:t>
            </a:r>
            <a:endParaRPr lang="ru-RU" sz="2800" dirty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B51AD-02CB-479B-AD58-95764ED183DB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1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1540</Words>
  <Application>Microsoft Office PowerPoint</Application>
  <PresentationFormat>On-screen Show (4:3)</PresentationFormat>
  <Paragraphs>309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Towards a Typology of  the BRICS Journalists</vt:lpstr>
      <vt:lpstr>What is BRICS?</vt:lpstr>
      <vt:lpstr>BRICS countries</vt:lpstr>
      <vt:lpstr>Top ten Internet users, in millions</vt:lpstr>
      <vt:lpstr>BRICS summits </vt:lpstr>
      <vt:lpstr>PowerPoint Presentation</vt:lpstr>
      <vt:lpstr> Media Systems in Flux: The Challenge of the BRICS Countries, 2012-2016    </vt:lpstr>
      <vt:lpstr>Members</vt:lpstr>
      <vt:lpstr>General approach </vt:lpstr>
      <vt:lpstr> Survey of journalists   </vt:lpstr>
      <vt:lpstr>Interview: Main topics </vt:lpstr>
      <vt:lpstr>Work in progress</vt:lpstr>
      <vt:lpstr>Recent global comparisons of journalists   </vt:lpstr>
      <vt:lpstr>Research focus in GJ and WJS </vt:lpstr>
      <vt:lpstr>Total number of journalists</vt:lpstr>
      <vt:lpstr>Age (GJ)   </vt:lpstr>
      <vt:lpstr>Two trends (GJ) </vt:lpstr>
      <vt:lpstr>Job satisfaction (GJ)</vt:lpstr>
      <vt:lpstr>Job satisfaction:  Three most important factors (GJ) </vt:lpstr>
      <vt:lpstr>Role Perceptions: Brazil and Russia (GJ)</vt:lpstr>
      <vt:lpstr>Journalism cultures (WJS)</vt:lpstr>
      <vt:lpstr>Roles (WJS) </vt:lpstr>
      <vt:lpstr>Epistemologies (WJS) </vt:lpstr>
      <vt:lpstr>Ethics (WJS)</vt:lpstr>
      <vt:lpstr>Influences (WJS) </vt:lpstr>
      <vt:lpstr>Portrait of BRC (GJ)</vt:lpstr>
      <vt:lpstr>BRC journalism cultures (WJS)</vt:lpstr>
      <vt:lpstr>Champion of values  </vt:lpstr>
      <vt:lpstr>Conclusion </vt:lpstr>
      <vt:lpstr>Thanks for your attention!  </vt:lpstr>
    </vt:vector>
  </TitlesOfParts>
  <Company>Tampereen yliopisto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Typology of  the ‘BRICS Journalists’</dc:title>
  <dc:creator>Svetlana Pasti</dc:creator>
  <cp:lastModifiedBy>Svetlana Pasti</cp:lastModifiedBy>
  <cp:revision>70</cp:revision>
  <cp:lastPrinted>2014-03-21T11:25:51Z</cp:lastPrinted>
  <dcterms:created xsi:type="dcterms:W3CDTF">2014-03-18T13:17:15Z</dcterms:created>
  <dcterms:modified xsi:type="dcterms:W3CDTF">2014-03-24T13:27:00Z</dcterms:modified>
</cp:coreProperties>
</file>