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6" r:id="rId2"/>
    <p:sldId id="402" r:id="rId3"/>
    <p:sldId id="403" r:id="rId4"/>
    <p:sldId id="401" r:id="rId5"/>
    <p:sldId id="404" r:id="rId6"/>
    <p:sldId id="405" r:id="rId7"/>
    <p:sldId id="386" r:id="rId8"/>
    <p:sldId id="387" r:id="rId9"/>
    <p:sldId id="373" r:id="rId10"/>
    <p:sldId id="390" r:id="rId11"/>
    <p:sldId id="391" r:id="rId12"/>
    <p:sldId id="392" r:id="rId13"/>
    <p:sldId id="395" r:id="rId14"/>
    <p:sldId id="393" r:id="rId15"/>
    <p:sldId id="358" r:id="rId16"/>
    <p:sldId id="394" r:id="rId17"/>
    <p:sldId id="396" r:id="rId18"/>
    <p:sldId id="398" r:id="rId19"/>
    <p:sldId id="350" r:id="rId20"/>
    <p:sldId id="349" r:id="rId21"/>
    <p:sldId id="360" r:id="rId22"/>
    <p:sldId id="369" r:id="rId23"/>
    <p:sldId id="399" r:id="rId24"/>
    <p:sldId id="400" r:id="rId25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94683" autoAdjust="0"/>
  </p:normalViewPr>
  <p:slideViewPr>
    <p:cSldViewPr>
      <p:cViewPr>
        <p:scale>
          <a:sx n="78" d="100"/>
          <a:sy n="78" d="100"/>
        </p:scale>
        <p:origin x="-1216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4E67BE-F33F-4E3E-8CE9-99E2B5E9259E}" type="datetimeFigureOut">
              <a:rPr lang="en-US"/>
              <a:pPr>
                <a:defRPr/>
              </a:pPr>
              <a:t>19.9.2012</a:t>
            </a:fld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C7DF99-63B2-4E22-8B4F-A31411023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0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4E430E-F95E-48EF-9CFC-3EA0E2B8640D}" type="datetimeFigureOut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C129F8-3F8B-4A6D-AE76-DBF11E7F6E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72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193DC-1AFF-4419-89A9-5368DB7CB52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4C94-B78B-4BED-BBD6-4DC6D96CDD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DA49-EA53-4C3E-B6B2-781E2F21FA9E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8F05D-FEC3-494E-9757-FE232895FC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2D48-C453-4B5A-8B7F-40086E56C447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49CF-62EB-4B1C-ADC6-4D1DA501E5B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Muokkaa perustyyl. napsautt.</a:t>
            </a:r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00AE-28B4-42F6-A959-27CB979E080E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99E5F-6E40-42B5-805F-D5C68B08FE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0975-7390-481E-8059-12EB06E59275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B51AD-02CB-479B-AD58-95764ED183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DCB0E-AAAD-4FF4-ABF2-D89D85D92F68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BEFA-D024-4970-8C05-DD169B0C9A6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71CA-F58E-450E-AFD9-57A46215056C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2DCB-5C61-4E38-81B5-E95A2B3911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A67C-5868-4641-948C-14E56B52287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CF40-5C20-459D-862A-B87D576BD6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9A4D-2E26-4D4E-9207-58F9A07389E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63054-7F40-4C1A-A37D-17F34A9F867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8E02-DAF4-4CD4-9D61-3C7D898AE6F6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89CD-2B1D-4C92-976A-C537C8C8B5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C7A8-7475-4F10-BAEB-D36FC3FD3123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15AC-A3EE-4D6E-945D-D88071DDA5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FFDB-D4B2-41CC-9A4F-9E63D6F6803C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6C59-8A29-4081-A639-E887A48508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9237AA-AD7C-46A5-B0BE-52F8BE79C69A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1FDA14-3BD9-4994-BF59-0E3E393CD2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audit.org/countries/russia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hyperlink" Target="mailto:Svetlana.pasti@uta.f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aarle.Nordenstreng@uta.fi" TargetMode="External"/><Relationship Id="rId3" Type="http://schemas.openxmlformats.org/officeDocument/2006/relationships/hyperlink" Target="http://www.uta.fi/cmt/en/contact/staff/kaarlenordenstreng/index.html" TargetMode="External"/><Relationship Id="rId5" Type="http://schemas.openxmlformats.org/officeDocument/2006/relationships/hyperlink" Target="http://www.uta.fi/cmt/en/contact/staff/svetlanapasti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827212"/>
          </a:xfrm>
        </p:spPr>
        <p:txBody>
          <a:bodyPr/>
          <a:lstStyle/>
          <a:p>
            <a:pPr eaLnBrk="1" hangingPunct="1"/>
            <a:r>
              <a:rPr lang="fi-FI" smtClean="0">
                <a:latin typeface="David"/>
                <a:ea typeface="David"/>
                <a:cs typeface="David"/>
              </a:rPr>
              <a:t>The Russian Media System</a:t>
            </a:r>
            <a:br>
              <a:rPr lang="fi-FI" smtClean="0">
                <a:latin typeface="David"/>
                <a:ea typeface="David"/>
                <a:cs typeface="David"/>
              </a:rPr>
            </a:br>
            <a:r>
              <a:rPr lang="en-US" smtClean="0">
                <a:latin typeface="David"/>
                <a:ea typeface="David"/>
                <a:cs typeface="David"/>
              </a:rPr>
              <a:t>in the Context of BRICS</a:t>
            </a:r>
            <a:endParaRPr lang="fi-FI" smtClean="0">
              <a:latin typeface="David"/>
              <a:ea typeface="David"/>
              <a:cs typeface="David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2051050" y="3933825"/>
            <a:ext cx="5041900" cy="1539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80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2000" b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Kaarle Nordenstreng and Svetlana Pasti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b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endParaRPr lang="fi-FI" sz="1400" b="1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35150" y="404813"/>
            <a:ext cx="5545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BASEES Conference 2012</a:t>
            </a:r>
            <a:endParaRPr lang="fi-FI" sz="2000"/>
          </a:p>
        </p:txBody>
      </p:sp>
      <p:pic>
        <p:nvPicPr>
          <p:cNvPr id="16388" name="Picture 1" descr="C:\Users\MACHINAE\Desktop\kuvapalkki_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941888"/>
            <a:ext cx="30956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Russia’s media system: Paradoxes</a:t>
            </a:r>
            <a:endParaRPr lang="fi-FI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First paradox: Media market</a:t>
            </a:r>
          </a:p>
          <a:p>
            <a:pPr marL="0" indent="0">
              <a:buFont typeface="Arial" charset="0"/>
              <a:buNone/>
              <a:defRPr/>
            </a:pPr>
            <a:endParaRPr lang="en-US" sz="3600" dirty="0" smtClean="0"/>
          </a:p>
          <a:p>
            <a:pPr>
              <a:defRPr/>
            </a:pPr>
            <a:r>
              <a:rPr lang="en-US" sz="2800" dirty="0" smtClean="0"/>
              <a:t>On the one hand, this is ranked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in the world by economic indicators (</a:t>
            </a:r>
            <a:r>
              <a:rPr lang="en-US" sz="2800" dirty="0" err="1" smtClean="0"/>
              <a:t>Pankin</a:t>
            </a:r>
            <a:r>
              <a:rPr lang="en-US" sz="2800" dirty="0" smtClean="0"/>
              <a:t> 2010)</a:t>
            </a:r>
            <a:endParaRPr lang="en-GB" sz="2800" dirty="0" smtClean="0"/>
          </a:p>
          <a:p>
            <a:pPr>
              <a:defRPr/>
            </a:pPr>
            <a:r>
              <a:rPr lang="en-US" sz="2800" dirty="0" smtClean="0"/>
              <a:t>On the other hand, nearly 80% of the press consists of non-market publications affiliated closely with financial-industrial groups and partially serve as a cloak for business, or state-owned organizations with financing from regional and local budgets</a:t>
            </a:r>
          </a:p>
          <a:p>
            <a:pPr>
              <a:buFont typeface="Arial" charset="0"/>
              <a:buNone/>
              <a:defRPr/>
            </a:pPr>
            <a:endParaRPr lang="fi-FI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2E293-5ED8-479E-9F63-509E2026C616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mtClean="0"/>
              <a:t>Russia’s media system: Paradoxes</a:t>
            </a:r>
            <a:br>
              <a:rPr lang="en-US" smtClean="0"/>
            </a:br>
            <a:endParaRPr lang="fi-FI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Second paradox: Marriage of liberalism and authoritarianism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On the one hand, the same logic of commercialization, concentration, convergence as in the West - to homogenization of media systems and the triumph of the liberal model </a:t>
            </a:r>
          </a:p>
          <a:p>
            <a:pPr>
              <a:defRPr/>
            </a:pPr>
            <a:r>
              <a:rPr lang="en-US" sz="2800" dirty="0" smtClean="0"/>
              <a:t>On the other hand, the authoritarian approach of the government: “</a:t>
            </a:r>
            <a:r>
              <a:rPr lang="en-US" sz="2800" dirty="0" err="1" smtClean="0"/>
              <a:t>instrumentalization</a:t>
            </a:r>
            <a:r>
              <a:rPr lang="en-US" sz="2800" dirty="0" smtClean="0"/>
              <a:t> of media” (</a:t>
            </a:r>
            <a:r>
              <a:rPr lang="en-US" sz="2800" dirty="0" err="1" smtClean="0"/>
              <a:t>Zassoursky</a:t>
            </a:r>
            <a:r>
              <a:rPr lang="en-US" sz="2800" dirty="0" smtClean="0"/>
              <a:t> 2004) and “market authoritarianism” (</a:t>
            </a:r>
            <a:r>
              <a:rPr lang="en-US" sz="2800" dirty="0" err="1" smtClean="0"/>
              <a:t>Shevtsova</a:t>
            </a:r>
            <a:r>
              <a:rPr lang="en-US" sz="2800" dirty="0" smtClean="0"/>
              <a:t> 2005)</a:t>
            </a:r>
            <a:endParaRPr lang="fi-FI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798C4-7978-4A91-A64A-921C3DC0BE3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Russia’s media system: Paradoxes</a:t>
            </a:r>
            <a:endParaRPr lang="fi-FI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34387" cy="5256212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Third paradox: Profession itself</a:t>
            </a:r>
          </a:p>
          <a:p>
            <a:pPr>
              <a:defRPr/>
            </a:pPr>
            <a:endParaRPr lang="en-US" sz="3600" dirty="0" smtClean="0"/>
          </a:p>
          <a:p>
            <a:pPr>
              <a:defRPr/>
            </a:pPr>
            <a:r>
              <a:rPr lang="en-US" sz="2800" dirty="0" smtClean="0"/>
              <a:t>On the one hand, journalism is a dangerous job: “Over 300 killed, majority in home cities” </a:t>
            </a:r>
            <a:endParaRPr lang="fi-FI" sz="2800" dirty="0"/>
          </a:p>
          <a:p>
            <a:pPr marL="0" indent="0">
              <a:buFont typeface="Arial" charset="0"/>
              <a:buNone/>
              <a:defRPr/>
            </a:pPr>
            <a:r>
              <a:rPr lang="fi-FI" sz="2800" dirty="0" smtClean="0"/>
              <a:t>    (</a:t>
            </a:r>
            <a:r>
              <a:rPr lang="en-US" sz="2800" dirty="0" err="1"/>
              <a:t>Pavel</a:t>
            </a:r>
            <a:r>
              <a:rPr lang="en-US" sz="2800" dirty="0"/>
              <a:t> </a:t>
            </a:r>
            <a:r>
              <a:rPr lang="en-US" sz="2800" dirty="0" err="1" smtClean="0"/>
              <a:t>Gutiontov</a:t>
            </a:r>
            <a:r>
              <a:rPr lang="en-US" sz="2800" dirty="0" smtClean="0"/>
              <a:t>, </a:t>
            </a:r>
            <a:r>
              <a:rPr lang="en-US" sz="2800" dirty="0"/>
              <a:t>Russian Union of </a:t>
            </a:r>
            <a:r>
              <a:rPr lang="en-US" sz="2800" dirty="0" smtClean="0"/>
              <a:t>Journalists in 2000)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40145-785D-4489-80F3-0C964DCF0D2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pic>
        <p:nvPicPr>
          <p:cNvPr id="2765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149725"/>
            <a:ext cx="41036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Russia’s media system: Paradoxes</a:t>
            </a:r>
            <a:endParaRPr lang="fi-FI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On the other hand, journalism is a very fashionable occupation: the growth of journalism schools, number of applicants, many from wealthy families </a:t>
            </a:r>
          </a:p>
          <a:p>
            <a:r>
              <a:rPr lang="en-US" sz="2800" smtClean="0"/>
              <a:t>Journalism shines as PR and show business, where big money moves and personal career advancement is achieved, especially in large cities </a:t>
            </a:r>
            <a:endParaRPr lang="fi-FI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25373-7068-4FB2-8E0F-8A11B22BEAF8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Russia’s media system: Paradoxes</a:t>
            </a:r>
            <a:endParaRPr lang="fi-FI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Fourth paradox: Democracy vs. job </a:t>
            </a:r>
          </a:p>
          <a:p>
            <a:endParaRPr lang="en-US" sz="3600" smtClean="0"/>
          </a:p>
          <a:p>
            <a:r>
              <a:rPr lang="en-US" sz="2800" smtClean="0"/>
              <a:t>On the one hand, the deterioration in the quality of democracy with a decline of media freedom</a:t>
            </a:r>
          </a:p>
          <a:p>
            <a:endParaRPr lang="en-US" sz="2800" smtClean="0"/>
          </a:p>
          <a:p>
            <a:r>
              <a:rPr lang="en-US" sz="2800" smtClean="0"/>
              <a:t>On the other hand, the satisfaction of the majority of journalists with their jobs</a:t>
            </a:r>
            <a:endParaRPr lang="fi-FI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A8816-8E99-4924-A036-4DA88D47EE0D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52753-F98E-47C5-A0CC-381CC3EA27F8}" type="slidenum">
              <a:rPr lang="fi-FI"/>
              <a:pPr>
                <a:defRPr/>
              </a:pPr>
              <a:t>15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D5A9A3-5EDB-4735-8CC2-2D5D95EAA33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mtClean="0"/>
              <a:t>World Audit Democracy: Russia 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400" b="1" smtClean="0">
                <a:hlinkClick r:id="rId2"/>
              </a:rPr>
              <a:t>http://www.worldaudit.org/countries/russia.htm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smtClean="0"/>
          </a:p>
        </p:txBody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Out of 150 countries Russia occupied place 134 – between Yemen and Chad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D</a:t>
            </a:r>
            <a:r>
              <a:rPr lang="en-GB" sz="2800" smtClean="0"/>
              <a:t>emocracy rank in last 13 years </a:t>
            </a:r>
            <a:r>
              <a:rPr lang="en-US" sz="2800" smtClean="0"/>
              <a:t>from place 106 to 136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Press freedom rank 130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Corruption rank 127 – twice worse than China’s (61) and what Russia had 10 years back (76)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8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Editorial autonomy 1992-2008</a:t>
            </a:r>
          </a:p>
        </p:txBody>
      </p:sp>
      <p:sp>
        <p:nvSpPr>
          <p:cNvPr id="758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61EAA-4EB9-4F49-9280-BCF0B8B15F82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758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828" name="Object 52"/>
          <p:cNvGraphicFramePr>
            <a:graphicFrameLocks/>
          </p:cNvGraphicFramePr>
          <p:nvPr/>
        </p:nvGraphicFramePr>
        <p:xfrm>
          <a:off x="2195513" y="1557338"/>
          <a:ext cx="6251575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0" name="Chart" r:id="rId3" imgW="6467475" imgH="5067300" progId="Excel.Sheet.8">
                  <p:embed/>
                </p:oleObj>
              </mc:Choice>
              <mc:Fallback>
                <p:oleObj name="Chart" r:id="rId3" imgW="6467475" imgH="5067300" progId="Excel.Sheet.8">
                  <p:embed/>
                  <p:pic>
                    <p:nvPicPr>
                      <p:cNvPr id="0" name="Picture 5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27"/>
                      <a:stretch>
                        <a:fillRect/>
                      </a:stretch>
                    </p:blipFill>
                    <p:spPr bwMode="auto">
                      <a:xfrm>
                        <a:off x="2195513" y="1557338"/>
                        <a:ext cx="6251575" cy="467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Satisfaction increased 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Number of independent reporters decreased from two thirds in 1992 to one fifth in 2008</a:t>
            </a:r>
          </a:p>
          <a:p>
            <a:endParaRPr lang="en-US" smtClean="0"/>
          </a:p>
          <a:p>
            <a:r>
              <a:rPr lang="en-US" smtClean="0"/>
              <a:t>Main constraints in the work in 2008 were the local authorities and the editorial bosses</a:t>
            </a:r>
          </a:p>
          <a:p>
            <a:endParaRPr lang="en-US" smtClean="0"/>
          </a:p>
          <a:p>
            <a:r>
              <a:rPr lang="en-US" smtClean="0"/>
              <a:t> Who were satisfied with their jobs increased in 2008 (72%) in comparison to 1992 (62%)</a:t>
            </a:r>
            <a:endParaRPr lang="fi-FI" smtClean="0"/>
          </a:p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FDB08-963E-4CD8-A66D-363670441B67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Two main trends </a:t>
            </a:r>
            <a:br>
              <a:rPr lang="fi-FI" smtClean="0"/>
            </a:br>
            <a:r>
              <a:rPr lang="fi-FI" smtClean="0"/>
              <a:t>of Russian media system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smtClean="0"/>
              <a:t>Etatization </a:t>
            </a:r>
            <a:r>
              <a:rPr lang="en-US" sz="3600" smtClean="0"/>
              <a:t> </a:t>
            </a:r>
          </a:p>
          <a:p>
            <a:r>
              <a:rPr lang="en-US" sz="2800" smtClean="0"/>
              <a:t>Gives obvious guarantees against market uncertainty</a:t>
            </a:r>
          </a:p>
          <a:p>
            <a:r>
              <a:rPr lang="en-US" sz="2800" smtClean="0"/>
              <a:t>At the same time it does not impede</a:t>
            </a:r>
          </a:p>
          <a:p>
            <a:r>
              <a:rPr lang="en-US" sz="3600" i="1" smtClean="0"/>
              <a:t>Commercialization </a:t>
            </a:r>
            <a:r>
              <a:rPr lang="en-US" sz="3600" smtClean="0"/>
              <a:t> </a:t>
            </a:r>
          </a:p>
          <a:p>
            <a:r>
              <a:rPr lang="en-US" sz="2800" smtClean="0"/>
              <a:t>Journalism finds itself being with the state and market </a:t>
            </a:r>
          </a:p>
          <a:p>
            <a:r>
              <a:rPr lang="en-US" sz="2800" smtClean="0"/>
              <a:t>Typical journalist is a happy journalist with two identities: loyal staff employee and market freelancer</a:t>
            </a:r>
            <a:endParaRPr lang="fi-FI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D0C83-BAA6-478B-8C31-FB14A2F13E25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40E7C-3453-4320-A0C0-D1C4A4256F7E}" type="slidenum">
              <a:rPr lang="fi-FI"/>
              <a:pPr>
                <a:defRPr/>
              </a:pPr>
              <a:t>19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3B3666-1D0C-4E4E-AE53-7446DEF5467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2562A81-FC92-40BB-9628-7756385C9EC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8852" name="Rectangle 2"/>
          <p:cNvSpPr>
            <a:spLocks noGrp="1"/>
          </p:cNvSpPr>
          <p:nvPr>
            <p:ph type="title"/>
          </p:nvPr>
        </p:nvSpPr>
        <p:spPr>
          <a:xfrm>
            <a:off x="481013" y="188913"/>
            <a:ext cx="8229600" cy="1143000"/>
          </a:xfrm>
        </p:spPr>
        <p:txBody>
          <a:bodyPr/>
          <a:lstStyle/>
          <a:p>
            <a:r>
              <a:rPr lang="en-US" smtClean="0"/>
              <a:t>China as point of comparison</a:t>
            </a:r>
            <a:br>
              <a:rPr lang="en-US" smtClean="0"/>
            </a:br>
            <a:r>
              <a:rPr lang="en-US" sz="3200" smtClean="0"/>
              <a:t>(Sparks 2010)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7885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38713"/>
          </a:xfrm>
        </p:spPr>
        <p:txBody>
          <a:bodyPr/>
          <a:lstStyle/>
          <a:p>
            <a:r>
              <a:rPr lang="en-US" smtClean="0"/>
              <a:t>Russia and China - the fourth media model </a:t>
            </a:r>
            <a:r>
              <a:rPr lang="en-US" i="1" smtClean="0"/>
              <a:t>authoritarian corporatist</a:t>
            </a:r>
            <a:r>
              <a:rPr lang="en-US" smtClean="0"/>
              <a:t> </a:t>
            </a:r>
          </a:p>
          <a:p>
            <a:r>
              <a:rPr lang="en-US" smtClean="0"/>
              <a:t>China’s specifics: no change in the political structure </a:t>
            </a:r>
          </a:p>
          <a:p>
            <a:r>
              <a:rPr lang="en-US" smtClean="0"/>
              <a:t>Communist Party recruits the young and talented, still ideologically hegemonic</a:t>
            </a:r>
          </a:p>
          <a:p>
            <a:r>
              <a:rPr lang="en-US" smtClean="0"/>
              <a:t>China provides a refutation of repeated assertion that the middle class is the natural bearer of democracy</a:t>
            </a:r>
          </a:p>
          <a:p>
            <a:endParaRPr lang="en-US" b="1" smtClean="0"/>
          </a:p>
          <a:p>
            <a:pPr>
              <a:buFont typeface="Arial" charset="0"/>
              <a:buNone/>
            </a:pPr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GB" sz="2800" smtClean="0"/>
          </a:p>
          <a:p>
            <a:endParaRPr lang="en-GB" sz="2800" smtClean="0"/>
          </a:p>
          <a:p>
            <a:r>
              <a:rPr lang="en-GB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BRIC?</a:t>
            </a:r>
            <a:endParaRPr lang="fi-FI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BRIC as an acronym for four countries: </a:t>
            </a:r>
            <a:r>
              <a:rPr lang="en-US" sz="2800" b="1" i="1" dirty="0" smtClean="0"/>
              <a:t>B</a:t>
            </a:r>
            <a:r>
              <a:rPr lang="en-US" sz="2800" i="1" dirty="0" smtClean="0"/>
              <a:t>razil, </a:t>
            </a:r>
            <a:r>
              <a:rPr lang="en-US" sz="2800" b="1" i="1" dirty="0" smtClean="0"/>
              <a:t>R</a:t>
            </a:r>
            <a:r>
              <a:rPr lang="en-US" sz="2800" i="1" dirty="0" smtClean="0"/>
              <a:t>ussia</a:t>
            </a:r>
            <a:r>
              <a:rPr lang="en-US" sz="2800" dirty="0" smtClean="0"/>
              <a:t>, </a:t>
            </a:r>
            <a:r>
              <a:rPr lang="en-US" sz="2800" b="1" i="1" dirty="0" smtClean="0"/>
              <a:t>I</a:t>
            </a:r>
            <a:r>
              <a:rPr lang="en-US" sz="2800" i="1" dirty="0" smtClean="0"/>
              <a:t>ndia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C</a:t>
            </a:r>
            <a:r>
              <a:rPr lang="en-US" sz="2800" i="1" dirty="0" smtClean="0"/>
              <a:t>hina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Countries of big populations and growing economies</a:t>
            </a:r>
          </a:p>
          <a:p>
            <a:pPr>
              <a:defRPr/>
            </a:pPr>
            <a:r>
              <a:rPr lang="en-US" sz="2800" dirty="0" smtClean="0"/>
              <a:t>By 2050 they would have constitute the largest and most influential economies in the world</a:t>
            </a:r>
          </a:p>
          <a:p>
            <a:pPr>
              <a:defRPr/>
            </a:pPr>
            <a:r>
              <a:rPr lang="en-US" sz="2800" dirty="0" smtClean="0"/>
              <a:t>Economic strength will lead to political influence, with BRIC shaking the geopolitical balance of the international system</a:t>
            </a:r>
          </a:p>
          <a:p>
            <a:pPr marL="0" indent="0">
              <a:buFont typeface="Arial" charset="0"/>
              <a:buNone/>
              <a:defRPr/>
            </a:pPr>
            <a:endParaRPr lang="fi-FI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EBD4C-C26E-4DA8-B4C9-052E0221BEB8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30B39-E338-4FDD-9A7B-8437220B7791}" type="slidenum">
              <a:rPr lang="fi-FI"/>
              <a:pPr>
                <a:defRPr/>
              </a:pPr>
              <a:t>20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AF6F977-B1BD-49BB-A281-D851C87F65D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5EE7EFF-BCC3-41EA-8F69-A391ECFAF80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987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China’s specific</a:t>
            </a:r>
            <a:br>
              <a:rPr lang="en-US" smtClean="0"/>
            </a:br>
            <a:r>
              <a:rPr lang="en-US" sz="3200" smtClean="0"/>
              <a:t>(Sparks 2010)</a:t>
            </a:r>
          </a:p>
        </p:txBody>
      </p:sp>
      <p:sp>
        <p:nvSpPr>
          <p:cNvPr id="7987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93871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State broadcasters and market oriented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High importance of connections, personal power networks and family privileges</a:t>
            </a:r>
          </a:p>
          <a:p>
            <a:pPr>
              <a:defRPr/>
            </a:pPr>
            <a:r>
              <a:rPr lang="en-US" dirty="0" smtClean="0"/>
              <a:t>Non-transparency of media ownership</a:t>
            </a:r>
          </a:p>
          <a:p>
            <a:pPr>
              <a:defRPr/>
            </a:pPr>
            <a:r>
              <a:rPr lang="en-US" dirty="0" smtClean="0"/>
              <a:t>Political control with strong market orientation </a:t>
            </a:r>
          </a:p>
          <a:p>
            <a:pPr>
              <a:defRPr/>
            </a:pPr>
            <a:r>
              <a:rPr lang="en-US" dirty="0" smtClean="0"/>
              <a:t>Corruption in the media and political intervention of the party committees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 </a:t>
            </a:r>
            <a:endParaRPr lang="fi-FI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39FF-2C9C-456F-9638-F69D5651197C}" type="slidenum">
              <a:rPr lang="fi-FI"/>
              <a:pPr>
                <a:defRPr/>
              </a:pPr>
              <a:t>21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8FFA54-5DCE-46C6-8256-CAE1DF0F3BD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08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 with similar specifics</a:t>
            </a:r>
          </a:p>
        </p:txBody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State (in)directly control Russian media</a:t>
            </a:r>
          </a:p>
          <a:p>
            <a:r>
              <a:rPr lang="en-US" smtClean="0"/>
              <a:t>Unclear who really owns media, non-transparency of media market as in Russian economy at large</a:t>
            </a:r>
          </a:p>
          <a:p>
            <a:r>
              <a:rPr lang="en-US" smtClean="0"/>
              <a:t>Journalists do not look fighters for democracy</a:t>
            </a:r>
          </a:p>
          <a:p>
            <a:r>
              <a:rPr lang="en-US" smtClean="0"/>
              <a:t>Corruption is taken as a private matter</a:t>
            </a:r>
          </a:p>
          <a:p>
            <a:r>
              <a:rPr lang="en-US" smtClean="0"/>
              <a:t>Family privileges and personal networks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 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C6334-41A5-4FC1-9D05-7BD2A1938E26}" type="slidenum">
              <a:rPr lang="fi-FI"/>
              <a:pPr>
                <a:defRPr/>
              </a:pPr>
              <a:t>22</a:t>
            </a:fld>
            <a:endParaRPr lang="fi-FI"/>
          </a:p>
        </p:txBody>
      </p:sp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 and China 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Political control over media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Market-driving orientation of media and journalists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</a:t>
            </a:r>
          </a:p>
          <a:p>
            <a:pPr>
              <a:lnSpc>
                <a:spcPct val="90000"/>
              </a:lnSpc>
            </a:pPr>
            <a:r>
              <a:rPr lang="en-US" smtClean="0"/>
              <a:t>Conformism by default among professionals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Protest growing in both countries</a:t>
            </a:r>
            <a:endParaRPr lang="fi-FI" smtClean="0"/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Communist Party rule is challenged by widespread discontent amongst workers and peasants, often spilling over into savage anti-authority riots </a:t>
            </a:r>
          </a:p>
          <a:p>
            <a:r>
              <a:rPr lang="en-US" sz="2800" smtClean="0"/>
              <a:t>In China 450 riots in year have been suppressed</a:t>
            </a:r>
          </a:p>
          <a:p>
            <a:r>
              <a:rPr lang="en-US" sz="2800" smtClean="0"/>
              <a:t>In Russia social networks (Facebook, vkontakte) had played the important role in rise of protest movements on winter 2011-2012 </a:t>
            </a:r>
          </a:p>
          <a:p>
            <a:r>
              <a:rPr lang="en-US" sz="2800" smtClean="0"/>
              <a:t>They forced to change agenda of internet media (Morev 2012)</a:t>
            </a:r>
            <a:endParaRPr lang="fi-FI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ABBAC-2369-4847-84D4-AD6A42F9085A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368425"/>
          </a:xfrm>
        </p:spPr>
        <p:txBody>
          <a:bodyPr/>
          <a:lstStyle/>
          <a:p>
            <a:r>
              <a:rPr lang="en-US" smtClean="0"/>
              <a:t>Thanks for your attention! </a:t>
            </a:r>
            <a:br>
              <a:rPr lang="en-US" smtClean="0"/>
            </a:br>
            <a:endParaRPr lang="en-US" smtClean="0"/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1042988" y="1773238"/>
            <a:ext cx="6985000" cy="49577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Kaarle.Nordenstreng@uta.fi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www.uta.fi/cmt/en/contact/staff/kaarlenordenstreng/index.html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4"/>
              </a:rPr>
              <a:t>Svetlana.Pasti@uta.fi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www.uta.fi/cmt/en/contact/staff/svetlanapasti/index.html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A9971-B9B8-4958-A308-0C24FAE57D61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BRIC into BRICS </a:t>
            </a:r>
            <a:endParaRPr lang="fi-FI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2010: Inclusion of </a:t>
            </a:r>
            <a:r>
              <a:rPr lang="en-US" b="1" i="1" smtClean="0"/>
              <a:t>S</a:t>
            </a:r>
            <a:r>
              <a:rPr lang="en-US" i="1" smtClean="0"/>
              <a:t>outh Africa</a:t>
            </a:r>
            <a:r>
              <a:rPr lang="en-US" smtClean="0"/>
              <a:t> into the BRIC group:  five countries in BRICS, covering</a:t>
            </a:r>
          </a:p>
          <a:p>
            <a:r>
              <a:rPr lang="en-US" smtClean="0"/>
              <a:t>30 percent of the world’s landmass</a:t>
            </a:r>
          </a:p>
          <a:p>
            <a:r>
              <a:rPr lang="en-US" smtClean="0"/>
              <a:t>42 percent of the world’s population</a:t>
            </a:r>
          </a:p>
          <a:p>
            <a:r>
              <a:rPr lang="en-US" smtClean="0"/>
              <a:t>2012 Indonesia began efforts to join BRICS: the world’s  fourth largest population would expand BRICS to the Islamic World – BRIICS</a:t>
            </a:r>
            <a:endParaRPr lang="fi-FI" smtClean="0"/>
          </a:p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44674-9D42-4DBE-8605-0218BFCCA21E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D4314-5D53-43BD-9772-B47302064BF1}" type="slidenum">
              <a:rPr lang="fi-FI"/>
              <a:pPr>
                <a:defRPr/>
              </a:pPr>
              <a:t>4</a:t>
            </a:fld>
            <a:endParaRPr lang="fi-FI"/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Summit meetings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June 2009 		Ekaterinburg, Russia</a:t>
            </a:r>
          </a:p>
          <a:p>
            <a:endParaRPr lang="en-US" smtClean="0"/>
          </a:p>
          <a:p>
            <a:r>
              <a:rPr lang="en-US" smtClean="0"/>
              <a:t>April 2010 		Brasilia, Brazil</a:t>
            </a:r>
          </a:p>
          <a:p>
            <a:endParaRPr lang="en-US" smtClean="0"/>
          </a:p>
          <a:p>
            <a:r>
              <a:rPr lang="en-US" smtClean="0"/>
              <a:t>April 2011 		Sanya, China </a:t>
            </a:r>
          </a:p>
          <a:p>
            <a:endParaRPr lang="en-US" smtClean="0"/>
          </a:p>
          <a:p>
            <a:r>
              <a:rPr lang="en-US" smtClean="0"/>
              <a:t>March 2012 		New Delhi, India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r>
              <a:rPr lang="en-US" smtClean="0"/>
              <a:t>New project </a:t>
            </a:r>
            <a:r>
              <a:rPr lang="en-US" i="1" smtClean="0"/>
              <a:t>Media Systems in Flux: </a:t>
            </a:r>
            <a:br>
              <a:rPr lang="en-US" i="1" smtClean="0"/>
            </a:br>
            <a:r>
              <a:rPr lang="en-US" i="1" smtClean="0"/>
              <a:t>The Challenge of the BRICS countries</a:t>
            </a:r>
            <a:endParaRPr lang="fi-FI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Proposal submitted to Academy of Finland</a:t>
            </a:r>
          </a:p>
          <a:p>
            <a:pPr>
              <a:defRPr/>
            </a:pPr>
            <a:r>
              <a:rPr lang="fi-FI" dirty="0" smtClean="0"/>
              <a:t>Theoretical </a:t>
            </a:r>
            <a:r>
              <a:rPr lang="fi-FI" dirty="0"/>
              <a:t>concepts </a:t>
            </a:r>
            <a:r>
              <a:rPr lang="fi-FI" dirty="0" smtClean="0"/>
              <a:t>of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media system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role </a:t>
            </a:r>
            <a:r>
              <a:rPr lang="fi-FI" sz="2800" dirty="0"/>
              <a:t>of media and journalists in </a:t>
            </a:r>
            <a:r>
              <a:rPr lang="fi-FI" sz="2800" dirty="0" smtClean="0"/>
              <a:t>democracies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freedom </a:t>
            </a:r>
            <a:r>
              <a:rPr lang="fi-FI" sz="2800" dirty="0"/>
              <a:t>and independence of </a:t>
            </a:r>
            <a:r>
              <a:rPr lang="fi-FI" sz="2800" dirty="0" smtClean="0"/>
              <a:t>media</a:t>
            </a:r>
          </a:p>
          <a:p>
            <a:pPr>
              <a:defRPr/>
            </a:pPr>
            <a:r>
              <a:rPr lang="fi-FI" dirty="0" smtClean="0"/>
              <a:t>Empirical </a:t>
            </a:r>
            <a:r>
              <a:rPr lang="fi-FI" dirty="0"/>
              <a:t>mapping </a:t>
            </a:r>
            <a:r>
              <a:rPr lang="fi-FI" dirty="0" smtClean="0"/>
              <a:t>of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 smtClean="0"/>
              <a:t>      - citizen participation </a:t>
            </a:r>
            <a:r>
              <a:rPr lang="fi-FI" sz="2800" dirty="0"/>
              <a:t>in and through </a:t>
            </a:r>
            <a:r>
              <a:rPr lang="fi-FI" sz="2800" dirty="0" smtClean="0"/>
              <a:t>media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 - professional </a:t>
            </a:r>
            <a:r>
              <a:rPr lang="fi-FI" sz="2800" dirty="0"/>
              <a:t>orientation of </a:t>
            </a:r>
            <a:r>
              <a:rPr lang="fi-FI" sz="2800" dirty="0" smtClean="0"/>
              <a:t>journalists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 - education </a:t>
            </a:r>
            <a:r>
              <a:rPr lang="fi-FI" sz="2800" dirty="0"/>
              <a:t>of journalists</a:t>
            </a:r>
          </a:p>
          <a:p>
            <a:pPr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618DD-67B2-40A0-A9D6-2085F216B16E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>Earlier research on Russia   </a:t>
            </a:r>
            <a:r>
              <a:rPr lang="fi-FI" smtClean="0"/>
              <a:t/>
            </a:r>
            <a:br>
              <a:rPr lang="fi-FI" smtClean="0"/>
            </a:br>
            <a:endParaRPr lang="fi-FI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324975" cy="4924425"/>
          </a:xfrm>
        </p:spPr>
        <p:txBody>
          <a:bodyPr/>
          <a:lstStyle/>
          <a:p>
            <a:pPr>
              <a:defRPr/>
            </a:pPr>
            <a:r>
              <a:rPr lang="en-US" i="1" dirty="0"/>
              <a:t>Russian Media Challenge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   (</a:t>
            </a:r>
            <a:r>
              <a:rPr lang="en-US" sz="2800" dirty="0" err="1"/>
              <a:t>Nordenstreng</a:t>
            </a:r>
            <a:r>
              <a:rPr lang="en-US" sz="2800" dirty="0"/>
              <a:t>, </a:t>
            </a:r>
            <a:r>
              <a:rPr lang="en-US" sz="2800" dirty="0" err="1"/>
              <a:t>Vartanova</a:t>
            </a:r>
            <a:r>
              <a:rPr lang="en-US" sz="2800" dirty="0"/>
              <a:t> &amp; </a:t>
            </a:r>
            <a:r>
              <a:rPr lang="en-US" sz="2800" dirty="0" err="1"/>
              <a:t>Zassoursky</a:t>
            </a:r>
            <a:r>
              <a:rPr lang="en-US" sz="2800" dirty="0"/>
              <a:t> </a:t>
            </a:r>
            <a:r>
              <a:rPr lang="en-US" sz="2800" dirty="0" smtClean="0"/>
              <a:t>2001-2002)</a:t>
            </a:r>
          </a:p>
          <a:p>
            <a:pPr>
              <a:defRPr/>
            </a:pPr>
            <a:r>
              <a:rPr lang="en-US" i="1" dirty="0" smtClean="0"/>
              <a:t>Russian journalist in the context of change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dirty="0" smtClean="0"/>
              <a:t>(</a:t>
            </a:r>
            <a:r>
              <a:rPr lang="en-US" sz="2800" dirty="0" err="1" smtClean="0"/>
              <a:t>Pasti</a:t>
            </a:r>
            <a:r>
              <a:rPr lang="en-US" sz="2800" dirty="0" smtClean="0"/>
              <a:t> 2004)</a:t>
            </a:r>
            <a:endParaRPr lang="en-US" sz="2800" dirty="0"/>
          </a:p>
          <a:p>
            <a:pPr>
              <a:defRPr/>
            </a:pPr>
            <a:r>
              <a:rPr lang="en-US" i="1" dirty="0" smtClean="0"/>
              <a:t>Witnessing Change in Contemporary Russia</a:t>
            </a:r>
          </a:p>
          <a:p>
            <a:pPr marL="0" indent="0">
              <a:buFont typeface="Arial" charset="0"/>
              <a:buNone/>
              <a:defRPr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sz="2800" dirty="0" smtClean="0"/>
              <a:t>(</a:t>
            </a:r>
            <a:r>
              <a:rPr lang="en-US" sz="2800" dirty="0" err="1" smtClean="0"/>
              <a:t>Nordenstreng</a:t>
            </a:r>
            <a:r>
              <a:rPr lang="en-US" sz="2800" dirty="0" smtClean="0"/>
              <a:t> &amp; </a:t>
            </a:r>
            <a:r>
              <a:rPr lang="en-US" sz="2800" dirty="0" err="1" smtClean="0"/>
              <a:t>Pietiläinen</a:t>
            </a:r>
            <a:r>
              <a:rPr lang="en-US" sz="2800" dirty="0" smtClean="0"/>
              <a:t>, in </a:t>
            </a:r>
            <a:r>
              <a:rPr lang="en-US" sz="2800" dirty="0" err="1" smtClean="0"/>
              <a:t>Huttunen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Ylikangas</a:t>
            </a:r>
            <a:r>
              <a:rPr lang="en-US" sz="2800" dirty="0" smtClean="0"/>
              <a:t> 2010)</a:t>
            </a:r>
            <a:endParaRPr lang="en-US" i="1" dirty="0" smtClean="0"/>
          </a:p>
          <a:p>
            <a:pPr>
              <a:defRPr/>
            </a:pPr>
            <a:r>
              <a:rPr lang="en-US" i="1" dirty="0" smtClean="0"/>
              <a:t>Russian Mass Media and Changing Values</a:t>
            </a:r>
            <a:endParaRPr lang="en-US" i="1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  </a:t>
            </a:r>
            <a:r>
              <a:rPr lang="en-US" sz="2800" dirty="0"/>
              <a:t>(</a:t>
            </a:r>
            <a:r>
              <a:rPr lang="en-US" sz="2800" dirty="0" err="1"/>
              <a:t>Rosenholm</a:t>
            </a:r>
            <a:r>
              <a:rPr lang="en-US" sz="2800" dirty="0"/>
              <a:t>, </a:t>
            </a:r>
            <a:r>
              <a:rPr lang="en-US" sz="2800" dirty="0" err="1"/>
              <a:t>Nordenstreng</a:t>
            </a:r>
            <a:r>
              <a:rPr lang="en-US" sz="2800" dirty="0"/>
              <a:t> &amp; </a:t>
            </a:r>
            <a:r>
              <a:rPr lang="en-US" sz="2800" dirty="0" err="1"/>
              <a:t>Trubina</a:t>
            </a:r>
            <a:r>
              <a:rPr lang="en-US" sz="2800" dirty="0"/>
              <a:t> 2010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55E3E-B4E5-41D7-AF20-A43C002CBC5D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 in BRICS: Initiator</a:t>
            </a:r>
            <a:endParaRPr lang="fi-FI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n-US" sz="2800" smtClean="0"/>
              <a:t>President Putin’s proposal for practical collaboration </a:t>
            </a:r>
          </a:p>
          <a:p>
            <a:r>
              <a:rPr lang="en-US" sz="2800" smtClean="0"/>
              <a:t>September 2006: a series of high-level meetings of BRIC countries in New York City</a:t>
            </a:r>
          </a:p>
          <a:p>
            <a:r>
              <a:rPr lang="en-US" sz="2800" smtClean="0"/>
              <a:t>May 2008:  a full-scale diplomatic meeting in Yekaterinburg</a:t>
            </a:r>
          </a:p>
          <a:p>
            <a:r>
              <a:rPr lang="en-US" sz="2800" smtClean="0"/>
              <a:t>2010 President Medvedev: “Russia would like the cooperation between the BRIC countries to become a major factor of multilateral diplomacy and to make a substantial contribution to promoting the nascent multipolarity and development of collective leadership by the world’s leading countries.” </a:t>
            </a:r>
            <a:endParaRPr lang="fi-FI" sz="2800" smtClean="0"/>
          </a:p>
          <a:p>
            <a:pPr>
              <a:buFont typeface="Arial" charset="0"/>
              <a:buNone/>
            </a:pPr>
            <a:r>
              <a:rPr lang="en-US" smtClean="0"/>
              <a:t> </a:t>
            </a:r>
            <a:endParaRPr lang="fi-FI" smtClean="0"/>
          </a:p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ADFCE-9F2F-44B0-9A5D-11E09D00C6CD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Russia: Most equal within BRICS </a:t>
            </a:r>
            <a:r>
              <a:rPr lang="fi-FI" smtClean="0"/>
              <a:t/>
            </a:r>
            <a:br>
              <a:rPr lang="fi-FI" smtClean="0"/>
            </a:br>
            <a:endParaRPr lang="fi-FI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Inequality in Russia is growing more slowly than any of the BRIC countries</a:t>
            </a:r>
          </a:p>
          <a:p>
            <a:r>
              <a:rPr lang="en-US" sz="2800" smtClean="0"/>
              <a:t>Incomes are more evenly distributed than in the United States (Business New Europe 2010)</a:t>
            </a:r>
          </a:p>
          <a:p>
            <a:r>
              <a:rPr lang="en-US" sz="2800" smtClean="0"/>
              <a:t>Sweden is the most equitable nation on earth with a gini coefficient of 23 and Namibia is the least with 70</a:t>
            </a:r>
          </a:p>
          <a:p>
            <a:r>
              <a:rPr lang="en-US" sz="2800" smtClean="0"/>
              <a:t>Russia’s gini coefficient from 39.9 in 2001 to 42.3 in 2008 – lower than the USA and lower than any of the other BRIC countries</a:t>
            </a:r>
          </a:p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676DE-CE4A-4819-88A4-4A5856E8034F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BRIC middle class</a:t>
            </a:r>
            <a:endParaRPr lang="fi-FI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4F37D-8910-4FC0-AE4F-6D8C0932F504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649413"/>
            <a:ext cx="5689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8501</TotalTime>
  <Words>1182</Words>
  <Application>Microsoft Macintosh PowerPoint</Application>
  <PresentationFormat>Näytössä katseltava diaesitys (4:3)</PresentationFormat>
  <Paragraphs>184</Paragraphs>
  <Slides>24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6" baseType="lpstr">
      <vt:lpstr>Office Theme</vt:lpstr>
      <vt:lpstr>Chart</vt:lpstr>
      <vt:lpstr>The Russian Media System in the Context of BRICS</vt:lpstr>
      <vt:lpstr>What is BRIC?</vt:lpstr>
      <vt:lpstr>From BRIC into BRICS </vt:lpstr>
      <vt:lpstr>Summit meetings</vt:lpstr>
      <vt:lpstr>New project Media Systems in Flux:  The Challenge of the BRICS countries</vt:lpstr>
      <vt:lpstr> Earlier research on Russia    </vt:lpstr>
      <vt:lpstr>Russia in BRICS: Initiator</vt:lpstr>
      <vt:lpstr> Russia: Most equal within BRICS  </vt:lpstr>
      <vt:lpstr>BRIC middle class</vt:lpstr>
      <vt:lpstr>Russia’s media system: Paradoxes</vt:lpstr>
      <vt:lpstr>Russia’s media system: Paradoxes </vt:lpstr>
      <vt:lpstr>Russia’s media system: Paradoxes</vt:lpstr>
      <vt:lpstr>Russia’s media system: Paradoxes</vt:lpstr>
      <vt:lpstr>Russia’s media system: Paradoxes</vt:lpstr>
      <vt:lpstr> World Audit Democracy: Russia    http://www.worldaudit.org/countries/russia.htm </vt:lpstr>
      <vt:lpstr>Editorial autonomy 1992-2008</vt:lpstr>
      <vt:lpstr>Satisfaction increased </vt:lpstr>
      <vt:lpstr>Two main trends  of Russian media system</vt:lpstr>
      <vt:lpstr>China as point of comparison (Sparks 2010) </vt:lpstr>
      <vt:lpstr>China’s specific (Sparks 2010)</vt:lpstr>
      <vt:lpstr>Russia with similar specifics</vt:lpstr>
      <vt:lpstr>Russia and China </vt:lpstr>
      <vt:lpstr>Protest growing in both countries</vt:lpstr>
      <vt:lpstr>Thanks for your attention!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Ulther</dc:creator>
  <cp:lastModifiedBy>Antti Sandholm</cp:lastModifiedBy>
  <cp:revision>343</cp:revision>
  <cp:lastPrinted>2012-04-05T11:45:31Z</cp:lastPrinted>
  <dcterms:created xsi:type="dcterms:W3CDTF">2010-06-01T05:45:44Z</dcterms:created>
  <dcterms:modified xsi:type="dcterms:W3CDTF">2012-09-19T19:21:22Z</dcterms:modified>
</cp:coreProperties>
</file>