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7"/>
  </p:notesMasterIdLst>
  <p:handoutMasterIdLst>
    <p:handoutMasterId r:id="rId48"/>
  </p:handoutMasterIdLst>
  <p:sldIdLst>
    <p:sldId id="266" r:id="rId3"/>
    <p:sldId id="286" r:id="rId4"/>
    <p:sldId id="289" r:id="rId5"/>
    <p:sldId id="287" r:id="rId6"/>
    <p:sldId id="288" r:id="rId7"/>
    <p:sldId id="290" r:id="rId8"/>
    <p:sldId id="320" r:id="rId9"/>
    <p:sldId id="291" r:id="rId10"/>
    <p:sldId id="321" r:id="rId11"/>
    <p:sldId id="270" r:id="rId12"/>
    <p:sldId id="298" r:id="rId13"/>
    <p:sldId id="274" r:id="rId14"/>
    <p:sldId id="275" r:id="rId15"/>
    <p:sldId id="276" r:id="rId16"/>
    <p:sldId id="323" r:id="rId17"/>
    <p:sldId id="297" r:id="rId18"/>
    <p:sldId id="278" r:id="rId19"/>
    <p:sldId id="324" r:id="rId20"/>
    <p:sldId id="325" r:id="rId21"/>
    <p:sldId id="328" r:id="rId22"/>
    <p:sldId id="317" r:id="rId23"/>
    <p:sldId id="256" r:id="rId24"/>
    <p:sldId id="257" r:id="rId25"/>
    <p:sldId id="258" r:id="rId26"/>
    <p:sldId id="315" r:id="rId27"/>
    <p:sldId id="316" r:id="rId28"/>
    <p:sldId id="334" r:id="rId29"/>
    <p:sldId id="329" r:id="rId30"/>
    <p:sldId id="331" r:id="rId31"/>
    <p:sldId id="259" r:id="rId32"/>
    <p:sldId id="326" r:id="rId33"/>
    <p:sldId id="327" r:id="rId34"/>
    <p:sldId id="319" r:id="rId35"/>
    <p:sldId id="312" r:id="rId36"/>
    <p:sldId id="313" r:id="rId37"/>
    <p:sldId id="314" r:id="rId38"/>
    <p:sldId id="309" r:id="rId39"/>
    <p:sldId id="293" r:id="rId40"/>
    <p:sldId id="300" r:id="rId41"/>
    <p:sldId id="308" r:id="rId42"/>
    <p:sldId id="301" r:id="rId43"/>
    <p:sldId id="343" r:id="rId44"/>
    <p:sldId id="333" r:id="rId45"/>
    <p:sldId id="345" r:id="rId46"/>
  </p:sldIdLst>
  <p:sldSz cx="9144000" cy="6858000" type="screen4x3"/>
  <p:notesSz cx="6858000" cy="91440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6" autoAdjust="0"/>
    <p:restoredTop sz="94683" autoAdjust="0"/>
  </p:normalViewPr>
  <p:slideViewPr>
    <p:cSldViewPr>
      <p:cViewPr varScale="1">
        <p:scale>
          <a:sx n="72" d="100"/>
          <a:sy n="72" d="100"/>
        </p:scale>
        <p:origin x="-1256"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9" Type="http://schemas.openxmlformats.org/officeDocument/2006/relationships/slide" Target="slides/slide37.xml"/><Relationship Id="rId7" Type="http://schemas.openxmlformats.org/officeDocument/2006/relationships/slide" Target="slides/slide5.xml"/><Relationship Id="rId43" Type="http://schemas.openxmlformats.org/officeDocument/2006/relationships/slide" Target="slides/slide41.xml"/><Relationship Id="rId25" Type="http://schemas.openxmlformats.org/officeDocument/2006/relationships/slide" Target="slides/slide23.xml"/><Relationship Id="rId10" Type="http://schemas.openxmlformats.org/officeDocument/2006/relationships/slide" Target="slides/slide8.xml"/><Relationship Id="rId50" Type="http://schemas.openxmlformats.org/officeDocument/2006/relationships/presProps" Target="presProps.xml"/><Relationship Id="rId17" Type="http://schemas.openxmlformats.org/officeDocument/2006/relationships/slide" Target="slides/slide15.xml"/><Relationship Id="rId9" Type="http://schemas.openxmlformats.org/officeDocument/2006/relationships/slide" Target="slides/slide7.xml"/><Relationship Id="rId18" Type="http://schemas.openxmlformats.org/officeDocument/2006/relationships/slide" Target="slides/slide16.xml"/><Relationship Id="rId27" Type="http://schemas.openxmlformats.org/officeDocument/2006/relationships/slide" Target="slides/slide25.xml"/><Relationship Id="rId14" Type="http://schemas.openxmlformats.org/officeDocument/2006/relationships/slide" Target="slides/slide12.xml"/><Relationship Id="rId4" Type="http://schemas.openxmlformats.org/officeDocument/2006/relationships/slide" Target="slides/slide2.xml"/><Relationship Id="rId28" Type="http://schemas.openxmlformats.org/officeDocument/2006/relationships/slide" Target="slides/slide26.xml"/><Relationship Id="rId45" Type="http://schemas.openxmlformats.org/officeDocument/2006/relationships/slide" Target="slides/slide43.xml"/><Relationship Id="rId42" Type="http://schemas.openxmlformats.org/officeDocument/2006/relationships/slide" Target="slides/slide40.xml"/><Relationship Id="rId6" Type="http://schemas.openxmlformats.org/officeDocument/2006/relationships/slide" Target="slides/slide4.xml"/><Relationship Id="rId49" Type="http://schemas.openxmlformats.org/officeDocument/2006/relationships/printerSettings" Target="printerSettings/printerSettings1.bin"/><Relationship Id="rId44" Type="http://schemas.openxmlformats.org/officeDocument/2006/relationships/slide" Target="slides/slide42.xml"/><Relationship Id="rId19" Type="http://schemas.openxmlformats.org/officeDocument/2006/relationships/slide" Target="slides/slide17.xml"/><Relationship Id="rId38" Type="http://schemas.openxmlformats.org/officeDocument/2006/relationships/slide" Target="slides/slide36.xml"/><Relationship Id="rId20" Type="http://schemas.openxmlformats.org/officeDocument/2006/relationships/slide" Target="slides/slide18.xml"/><Relationship Id="rId2" Type="http://schemas.openxmlformats.org/officeDocument/2006/relationships/slideMaster" Target="slideMasters/slideMaster2.xml"/><Relationship Id="rId46" Type="http://schemas.openxmlformats.org/officeDocument/2006/relationships/slide" Target="slides/slide44.xml"/><Relationship Id="rId35" Type="http://schemas.openxmlformats.org/officeDocument/2006/relationships/slide" Target="slides/slide33.xml"/><Relationship Id="rId51" Type="http://schemas.openxmlformats.org/officeDocument/2006/relationships/viewProps" Target="viewProps.xml"/><Relationship Id="rId31" Type="http://schemas.openxmlformats.org/officeDocument/2006/relationships/slide" Target="slides/slide29.xml"/><Relationship Id="rId34" Type="http://schemas.openxmlformats.org/officeDocument/2006/relationships/slide" Target="slides/slide32.xml"/><Relationship Id="rId40" Type="http://schemas.openxmlformats.org/officeDocument/2006/relationships/slide" Target="slides/slide38.xml"/><Relationship Id="rId36" Type="http://schemas.openxmlformats.org/officeDocument/2006/relationships/slide" Target="slides/slide34.xml"/><Relationship Id="rId1" Type="http://schemas.openxmlformats.org/officeDocument/2006/relationships/slideMaster" Target="slideMasters/slideMaster1.xml"/><Relationship Id="rId24" Type="http://schemas.openxmlformats.org/officeDocument/2006/relationships/slide" Target="slides/slide22.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8" Type="http://schemas.openxmlformats.org/officeDocument/2006/relationships/slide" Target="slides/slide6.xml"/><Relationship Id="rId13" Type="http://schemas.openxmlformats.org/officeDocument/2006/relationships/slide" Target="slides/slide11.xml"/><Relationship Id="rId32" Type="http://schemas.openxmlformats.org/officeDocument/2006/relationships/slide" Target="slides/slide30.xml"/><Relationship Id="rId37" Type="http://schemas.openxmlformats.org/officeDocument/2006/relationships/slide" Target="slides/slide35.xml"/><Relationship Id="rId52" Type="http://schemas.openxmlformats.org/officeDocument/2006/relationships/theme" Target="theme/theme1.xml"/><Relationship Id="rId12" Type="http://schemas.openxmlformats.org/officeDocument/2006/relationships/slide" Target="slides/slide10.xml"/><Relationship Id="rId3" Type="http://schemas.openxmlformats.org/officeDocument/2006/relationships/slide" Target="slides/slide1.xml"/><Relationship Id="rId23" Type="http://schemas.openxmlformats.org/officeDocument/2006/relationships/slide" Target="slides/slide21.xml"/><Relationship Id="rId53" Type="http://schemas.openxmlformats.org/officeDocument/2006/relationships/tableStyles" Target="tableStyles.xml"/><Relationship Id="rId26" Type="http://schemas.openxmlformats.org/officeDocument/2006/relationships/slide" Target="slides/slide24.xml"/><Relationship Id="rId30" Type="http://schemas.openxmlformats.org/officeDocument/2006/relationships/slide" Target="slides/slide28.xml"/><Relationship Id="rId11" Type="http://schemas.openxmlformats.org/officeDocument/2006/relationships/slide" Target="slides/slide9.xml"/><Relationship Id="rId29" Type="http://schemas.openxmlformats.org/officeDocument/2006/relationships/slide" Target="slides/slide27.xml"/><Relationship Id="rId16" Type="http://schemas.openxmlformats.org/officeDocument/2006/relationships/slide" Target="slides/slide14.xml"/><Relationship Id="rId33" Type="http://schemas.openxmlformats.org/officeDocument/2006/relationships/slide" Target="slides/slide31.xml"/><Relationship Id="rId41" Type="http://schemas.openxmlformats.org/officeDocument/2006/relationships/slide" Target="slides/slide39.xml"/><Relationship Id="rId5" Type="http://schemas.openxmlformats.org/officeDocument/2006/relationships/slide" Target="slides/slide3.xml"/><Relationship Id="rId15" Type="http://schemas.openxmlformats.org/officeDocument/2006/relationships/slide" Target="slides/slide13.xml"/><Relationship Id="rId22" Type="http://schemas.openxmlformats.org/officeDocument/2006/relationships/slide" Target="slides/slide20.xml"/><Relationship Id="rId21" Type="http://schemas.openxmlformats.org/officeDocument/2006/relationships/slide" Target="slides/slide1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3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0C3E32F9-285F-4296-9FE5-5B3FDC196DF1}" type="datetimeFigureOut">
              <a:rPr lang="en-US"/>
              <a:pPr>
                <a:defRPr/>
              </a:pPr>
              <a:t>19.9.2012</a:t>
            </a:fld>
            <a:endParaRPr lang="en-US"/>
          </a:p>
        </p:txBody>
      </p:sp>
      <p:sp>
        <p:nvSpPr>
          <p:cNvPr id="573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73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F560989-3167-4B25-A9B4-2F6ED0DBBFF4}" type="slidenum">
              <a:rPr lang="en-US"/>
              <a:pPr>
                <a:defRPr/>
              </a:pPr>
              <a:t>‹#›</a:t>
            </a:fld>
            <a:endParaRPr lang="en-US"/>
          </a:p>
        </p:txBody>
      </p:sp>
    </p:spTree>
    <p:extLst>
      <p:ext uri="{BB962C8B-B14F-4D97-AF65-F5344CB8AC3E}">
        <p14:creationId xmlns:p14="http://schemas.microsoft.com/office/powerpoint/2010/main" val="1751294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D28F881-88F6-412C-B0A6-FC44B60C461B}" type="datetimeFigureOut">
              <a:rPr lang="fi-FI"/>
              <a:pPr>
                <a:defRPr/>
              </a:pPr>
              <a:t>19.9.2012</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6C5494D-3535-4009-A2A8-B6FAC0B35C0A}" type="slidenum">
              <a:rPr lang="fi-FI"/>
              <a:pPr>
                <a:defRPr/>
              </a:pPr>
              <a:t>‹#›</a:t>
            </a:fld>
            <a:endParaRPr lang="fi-FI"/>
          </a:p>
        </p:txBody>
      </p:sp>
    </p:spTree>
    <p:extLst>
      <p:ext uri="{BB962C8B-B14F-4D97-AF65-F5344CB8AC3E}">
        <p14:creationId xmlns:p14="http://schemas.microsoft.com/office/powerpoint/2010/main" val="31968627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lvl1pPr>
              <a:defRPr/>
            </a:lvl1pPr>
          </a:lstStyle>
          <a:p>
            <a:pPr>
              <a:defRPr/>
            </a:pPr>
            <a:fld id="{8AC35D8F-582B-46EF-9F8C-A85822376EAA}"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4B814C-332C-4EB4-BCA2-3FA96B83AF16}" type="slidenum">
              <a:rPr lang="fi-FI"/>
              <a:pPr>
                <a:defRPr/>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0B218F84-743B-4334-9A35-3C88F5FDF55D}"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55982-2990-4745-B26E-D8068432BF34}" type="slidenum">
              <a:rPr lang="fi-FI"/>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357464D0-3946-479E-B7E3-F32A5FC6255B}"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D63409-05EB-43D7-A24E-27703443F498}" type="slidenum">
              <a:rPr lang="fi-FI"/>
              <a:pPr>
                <a:defRPr/>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Otsikko ja taulukko">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p>
            <a:r>
              <a:rPr lang="en-US"/>
              <a:t>Muokkaa perustyyl. napsautt.</a:t>
            </a:r>
          </a:p>
        </p:txBody>
      </p:sp>
      <p:sp>
        <p:nvSpPr>
          <p:cNvPr id="3" name="Taulukon paikkamerkki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66000111-5C57-48DD-B104-D835B2AC1C1F}"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0C9646-BA2C-4C67-9ED1-23A2451087D1}" type="slidenum">
              <a:rPr lang="fi-FI"/>
              <a:pPr>
                <a:defRPr/>
              </a:pPr>
              <a:t>‹#›</a:t>
            </a:fld>
            <a:endParaRPr lang="fi-FI"/>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4B260D-623F-42AD-9E83-C6982B855327}" type="slidenum">
              <a:rPr lang="fi-FI"/>
              <a:pPr>
                <a:defRPr/>
              </a:pPr>
              <a:t>‹#›</a:t>
            </a:fld>
            <a:endParaRPr lang="fi-FI"/>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8D092D-2B3D-47FE-9F22-2C7AA4B64AA1}" type="slidenum">
              <a:rPr lang="fi-FI"/>
              <a:pPr>
                <a:defRPr/>
              </a:pPr>
              <a:t>‹#›</a:t>
            </a:fld>
            <a:endParaRPr lang="fi-FI"/>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279DEF-F350-49D0-A76D-835EB156945E}" type="slidenum">
              <a:rPr lang="fi-FI"/>
              <a:pPr>
                <a:defRPr/>
              </a:pPr>
              <a:t>‹#›</a:t>
            </a:fld>
            <a:endParaRPr lang="fi-FI"/>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FD832C-76B5-4062-8C50-6F5119C95973}" type="slidenum">
              <a:rPr lang="fi-FI"/>
              <a:pPr>
                <a:defRPr/>
              </a:pPr>
              <a:t>‹#›</a:t>
            </a:fld>
            <a:endParaRPr lang="fi-FI"/>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73575B8-9E3A-4F8F-88FC-CB45920886A3}" type="slidenum">
              <a:rPr lang="fi-FI"/>
              <a:pPr>
                <a:defRPr/>
              </a:pPr>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A7ABD4-070A-4BB6-AF11-51DFB7B1B512}" type="slidenum">
              <a:rPr lang="fi-FI"/>
              <a:pPr>
                <a:defRPr/>
              </a:pPr>
              <a:t>‹#›</a:t>
            </a:fld>
            <a:endParaRPr lang="fi-F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4F3B835-1923-46E7-9A1B-DDD352DA1AF9}" type="slidenum">
              <a:rPr lang="fi-FI"/>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000327F6-9C1F-49F1-B965-8BB21778BB92}"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A002C2-79B5-4394-A739-DD964E3D3193}" type="slidenum">
              <a:rPr lang="fi-FI"/>
              <a:pPr>
                <a:defRPr/>
              </a:pPr>
              <a:t>‹#›</a:t>
            </a:fld>
            <a:endParaRPr lang="fi-FI"/>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A054D4-4B13-4A66-A09E-941DC384D4C3}" type="slidenum">
              <a:rPr lang="fi-FI"/>
              <a:pPr>
                <a:defRPr/>
              </a:pPr>
              <a:t>‹#›</a:t>
            </a:fld>
            <a:endParaRPr lang="fi-FI"/>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FA650D-65CC-4CA8-AA51-A3C5395B0598}" type="slidenum">
              <a:rPr lang="fi-FI"/>
              <a:pPr>
                <a:defRPr/>
              </a:pPr>
              <a:t>‹#›</a:t>
            </a:fld>
            <a:endParaRPr lang="fi-FI"/>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D083E1-DCB0-4003-AD8B-B9FFF3186AC0}" type="slidenum">
              <a:rPr lang="fi-FI"/>
              <a:pPr>
                <a:defRPr/>
              </a:pPr>
              <a:t>‹#›</a:t>
            </a:fld>
            <a:endParaRPr lang="fi-FI"/>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310F8F0C-1B50-4A5C-854C-98F7B8DD994C}" type="datetimeFigureOut">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D53738-30BB-487F-8D62-36ED855CA86A}" type="slidenum">
              <a:rPr lang="fi-FI"/>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98A2D4-F74B-4814-A4E3-BAB71A1E70A8}"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8229A9-B447-4D6D-A2BA-48852CFF922F}" type="slidenum">
              <a:rPr lang="fi-FI"/>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3"/>
          <p:cNvSpPr>
            <a:spLocks noGrp="1"/>
          </p:cNvSpPr>
          <p:nvPr>
            <p:ph type="dt" sz="half" idx="10"/>
          </p:nvPr>
        </p:nvSpPr>
        <p:spPr/>
        <p:txBody>
          <a:bodyPr/>
          <a:lstStyle>
            <a:lvl1pPr>
              <a:defRPr/>
            </a:lvl1pPr>
          </a:lstStyle>
          <a:p>
            <a:pPr>
              <a:defRPr/>
            </a:pPr>
            <a:fld id="{FF9394FC-6644-4598-9A1E-1AA3688CFB39}" type="datetime1">
              <a:rPr lang="fi-FI"/>
              <a:pPr>
                <a:defRPr/>
              </a:pPr>
              <a:t>19.9.2012</a:t>
            </a:fld>
            <a:endParaRPr lang="fi-FI"/>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9A65D6-4CF4-4C47-97EC-BD567646E440}"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3"/>
          <p:cNvSpPr>
            <a:spLocks noGrp="1"/>
          </p:cNvSpPr>
          <p:nvPr>
            <p:ph type="dt" sz="half" idx="10"/>
          </p:nvPr>
        </p:nvSpPr>
        <p:spPr/>
        <p:txBody>
          <a:bodyPr/>
          <a:lstStyle>
            <a:lvl1pPr>
              <a:defRPr/>
            </a:lvl1pPr>
          </a:lstStyle>
          <a:p>
            <a:pPr>
              <a:defRPr/>
            </a:pPr>
            <a:fld id="{073C19D8-552E-45FF-B46F-0BD4585D4555}" type="datetime1">
              <a:rPr lang="fi-FI"/>
              <a:pPr>
                <a:defRPr/>
              </a:pPr>
              <a:t>19.9.2012</a:t>
            </a:fld>
            <a:endParaRPr lang="fi-FI"/>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9AA796B-F576-40EA-B137-38980DE1944B}" type="slidenum">
              <a:rPr lang="fi-FI"/>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3"/>
          <p:cNvSpPr>
            <a:spLocks noGrp="1"/>
          </p:cNvSpPr>
          <p:nvPr>
            <p:ph type="dt" sz="half" idx="10"/>
          </p:nvPr>
        </p:nvSpPr>
        <p:spPr/>
        <p:txBody>
          <a:bodyPr/>
          <a:lstStyle>
            <a:lvl1pPr>
              <a:defRPr/>
            </a:lvl1pPr>
          </a:lstStyle>
          <a:p>
            <a:pPr>
              <a:defRPr/>
            </a:pPr>
            <a:fld id="{B74FC0AF-8596-4A91-AED0-37F729D06B82}" type="datetime1">
              <a:rPr lang="fi-FI"/>
              <a:pPr>
                <a:defRPr/>
              </a:pPr>
              <a:t>19.9.2012</a:t>
            </a:fld>
            <a:endParaRPr lang="fi-FI"/>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2F9EACF-1A47-409D-99F6-1DBA8C7600A4}"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6C436F-21EC-45C4-B22D-543217D2C09B}" type="datetime1">
              <a:rPr lang="fi-FI"/>
              <a:pPr>
                <a:defRPr/>
              </a:pPr>
              <a:t>19.9.2012</a:t>
            </a:fld>
            <a:endParaRPr lang="fi-FI"/>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F39429F-D948-48B1-AEB7-D7B2089470A5}"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BDF891F-160F-4F59-9A2D-CEE41124CE6B}" type="datetime1">
              <a:rPr lang="fi-FI"/>
              <a:pPr>
                <a:defRPr/>
              </a:pPr>
              <a:t>19.9.2012</a:t>
            </a:fld>
            <a:endParaRPr lang="fi-FI"/>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8C29C2-1F49-4185-B197-3DB5BF0A9B34}" type="slidenum">
              <a:rPr lang="fi-FI"/>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7B2CAC-CAAD-44A1-A629-E375854FF773}" type="datetime1">
              <a:rPr lang="fi-FI"/>
              <a:pPr>
                <a:defRPr/>
              </a:pPr>
              <a:t>19.9.2012</a:t>
            </a:fld>
            <a:endParaRPr lang="fi-FI"/>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A81010-FA7B-44EE-8F63-92B032E43478}"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4" Type="http://schemas.openxmlformats.org/officeDocument/2006/relationships/slideLayout" Target="../slideLayouts/slideLayout16.xml"/><Relationship Id="rId10" Type="http://schemas.openxmlformats.org/officeDocument/2006/relationships/slideLayout" Target="../slideLayouts/slideLayout22.xml"/><Relationship Id="rId5" Type="http://schemas.openxmlformats.org/officeDocument/2006/relationships/slideLayout" Target="../slideLayouts/slideLayout17.xml"/><Relationship Id="rId7" Type="http://schemas.openxmlformats.org/officeDocument/2006/relationships/slideLayout" Target="../slideLayouts/slideLayout19.xml"/><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9" Type="http://schemas.openxmlformats.org/officeDocument/2006/relationships/slideLayout" Target="../slideLayouts/slideLayout21.xml"/><Relationship Id="rId3" Type="http://schemas.openxmlformats.org/officeDocument/2006/relationships/slideLayout" Target="../slideLayouts/slideLayout15.xml"/><Relationship Id="rId6"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fi-FI"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E973178-E398-407E-B812-5F8265FF0168}" type="datetime1">
              <a:rPr lang="fi-FI"/>
              <a:pPr>
                <a:defRPr/>
              </a:pPr>
              <a:t>19.9.2012</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5EFBD14-90A6-4F3D-8F5A-46DC04EA75AB}"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fi-FI" smtClean="0"/>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310F8F0C-1B50-4A5C-854C-98F7B8DD994C}" type="datetimeFigureOut">
              <a:rPr lang="fi-FI"/>
              <a:pPr>
                <a:defRPr/>
              </a:pPr>
              <a:t>19.9.2012</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23013A8C-F59A-4C27-B631-A04CD67FD349}"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4"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4"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4" Type="http://schemas.openxmlformats.org/officeDocument/2006/relationships/image" Target="../media/image7.png"/><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4" Type="http://schemas.openxmlformats.org/officeDocument/2006/relationships/image" Target="../media/image8.emf"/><Relationship Id="rId1" Type="http://schemas.openxmlformats.org/officeDocument/2006/relationships/vmlDrawing" Target="../drawings/vmlDrawing4.vml"/><Relationship Id="rId2" Type="http://schemas.openxmlformats.org/officeDocument/2006/relationships/slideLayout" Target="../slideLayouts/slideLayout7.xml"/><Relationship Id="rId3"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4" Type="http://schemas.openxmlformats.org/officeDocument/2006/relationships/image" Target="../media/image9.emf"/><Relationship Id="rId1" Type="http://schemas.openxmlformats.org/officeDocument/2006/relationships/vmlDrawing" Target="../drawings/vmlDrawing5.vml"/><Relationship Id="rId2" Type="http://schemas.openxmlformats.org/officeDocument/2006/relationships/slideLayout" Target="../slideLayouts/slideLayout7.xml"/><Relationship Id="rId3" Type="http://schemas.openxmlformats.org/officeDocument/2006/relationships/oleObject" Target="../embeddings/oleObject5.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4" Type="http://schemas.openxmlformats.org/officeDocument/2006/relationships/image" Target="../media/image10.png"/><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6.bin"/></Relationships>
</file>

<file path=ppt/slides/_rels/slide31.xml.rels><?xml version="1.0" encoding="UTF-8" standalone="yes"?>
<Relationships xmlns="http://schemas.openxmlformats.org/package/2006/relationships"><Relationship Id="rId4" Type="http://schemas.openxmlformats.org/officeDocument/2006/relationships/image" Target="../media/image11.png"/><Relationship Id="rId1" Type="http://schemas.openxmlformats.org/officeDocument/2006/relationships/vmlDrawing" Target="../drawings/vmlDrawing7.vml"/><Relationship Id="rId2" Type="http://schemas.openxmlformats.org/officeDocument/2006/relationships/slideLayout" Target="../slideLayouts/slideLayout7.xml"/><Relationship Id="rId3" Type="http://schemas.openxmlformats.org/officeDocument/2006/relationships/oleObject" Target="../embeddings/oleObject7.bin"/></Relationships>
</file>

<file path=ppt/slides/_rels/slide32.xml.rels><?xml version="1.0" encoding="UTF-8" standalone="yes"?>
<Relationships xmlns="http://schemas.openxmlformats.org/package/2006/relationships"><Relationship Id="rId4" Type="http://schemas.openxmlformats.org/officeDocument/2006/relationships/image" Target="../media/image12.png"/><Relationship Id="rId1" Type="http://schemas.openxmlformats.org/officeDocument/2006/relationships/vmlDrawing" Target="../drawings/vmlDrawing8.vml"/><Relationship Id="rId2" Type="http://schemas.openxmlformats.org/officeDocument/2006/relationships/slideLayout" Target="../slideLayouts/slideLayout7.xml"/><Relationship Id="rId3" Type="http://schemas.openxmlformats.org/officeDocument/2006/relationships/oleObject" Target="../embeddings/oleObject8.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4" Type="http://schemas.openxmlformats.org/officeDocument/2006/relationships/image" Target="../media/image13.png"/><Relationship Id="rId1" Type="http://schemas.openxmlformats.org/officeDocument/2006/relationships/vmlDrawing" Target="../drawings/vmlDrawing9.vml"/><Relationship Id="rId2" Type="http://schemas.openxmlformats.org/officeDocument/2006/relationships/slideLayout" Target="../slideLayouts/slideLayout19.xml"/><Relationship Id="rId3" Type="http://schemas.openxmlformats.org/officeDocument/2006/relationships/oleObject" Target="../embeddings/oleObject9.bin"/></Relationships>
</file>

<file path=ppt/slides/_rels/slide35.xml.rels><?xml version="1.0" encoding="UTF-8" standalone="yes"?>
<Relationships xmlns="http://schemas.openxmlformats.org/package/2006/relationships"><Relationship Id="rId4" Type="http://schemas.openxmlformats.org/officeDocument/2006/relationships/image" Target="../media/image14.png"/><Relationship Id="rId1" Type="http://schemas.openxmlformats.org/officeDocument/2006/relationships/vmlDrawing" Target="../drawings/vmlDrawing10.vml"/><Relationship Id="rId2" Type="http://schemas.openxmlformats.org/officeDocument/2006/relationships/slideLayout" Target="../slideLayouts/slideLayout19.xml"/><Relationship Id="rId3" Type="http://schemas.openxmlformats.org/officeDocument/2006/relationships/oleObject" Target="../embeddings/oleObject10.bin"/></Relationships>
</file>

<file path=ppt/slides/_rels/slide36.xml.rels><?xml version="1.0" encoding="UTF-8" standalone="yes"?>
<Relationships xmlns="http://schemas.openxmlformats.org/package/2006/relationships"><Relationship Id="rId4" Type="http://schemas.openxmlformats.org/officeDocument/2006/relationships/image" Target="../media/image15.png"/><Relationship Id="rId1" Type="http://schemas.openxmlformats.org/officeDocument/2006/relationships/vmlDrawing" Target="../drawings/vmlDrawing11.vml"/><Relationship Id="rId2" Type="http://schemas.openxmlformats.org/officeDocument/2006/relationships/slideLayout" Target="../slideLayouts/slideLayout19.xml"/><Relationship Id="rId3" Type="http://schemas.openxmlformats.org/officeDocument/2006/relationships/oleObject" Target="../embeddings/oleObject11.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ctrTitle"/>
          </p:nvPr>
        </p:nvSpPr>
        <p:spPr/>
        <p:txBody>
          <a:bodyPr/>
          <a:lstStyle/>
          <a:p>
            <a:pPr eaLnBrk="1" hangingPunct="1"/>
            <a:r>
              <a:rPr lang="fi-FI" sz="4000" smtClean="0">
                <a:latin typeface="David"/>
                <a:ea typeface="David"/>
                <a:cs typeface="David"/>
              </a:rPr>
              <a:t>Journalism in post-Soviet Russia: From political enthusiasm </a:t>
            </a:r>
            <a:br>
              <a:rPr lang="fi-FI" sz="4000" smtClean="0">
                <a:latin typeface="David"/>
                <a:ea typeface="David"/>
                <a:cs typeface="David"/>
              </a:rPr>
            </a:br>
            <a:r>
              <a:rPr lang="fi-FI" sz="4000" smtClean="0">
                <a:latin typeface="David"/>
                <a:ea typeface="David"/>
                <a:cs typeface="David"/>
              </a:rPr>
              <a:t>to private interest </a:t>
            </a:r>
          </a:p>
        </p:txBody>
      </p:sp>
      <p:sp>
        <p:nvSpPr>
          <p:cNvPr id="28674" name="Subtitle 2"/>
          <p:cNvSpPr>
            <a:spLocks noGrp="1"/>
          </p:cNvSpPr>
          <p:nvPr>
            <p:ph type="subTitle" idx="1"/>
          </p:nvPr>
        </p:nvSpPr>
        <p:spPr/>
        <p:txBody>
          <a:bodyPr/>
          <a:lstStyle/>
          <a:p>
            <a:pPr eaLnBrk="1" hangingPunct="1"/>
            <a:endParaRPr lang="fi-FI" sz="2000" smtClean="0">
              <a:solidFill>
                <a:srgbClr val="898989"/>
              </a:solidFill>
              <a:latin typeface="David"/>
              <a:ea typeface="David"/>
              <a:cs typeface="David"/>
            </a:endParaRPr>
          </a:p>
          <a:p>
            <a:pPr eaLnBrk="1" hangingPunct="1"/>
            <a:r>
              <a:rPr lang="fi-FI" sz="2000" smtClean="0">
                <a:solidFill>
                  <a:srgbClr val="898989"/>
                </a:solidFill>
                <a:latin typeface="David"/>
                <a:ea typeface="David"/>
                <a:cs typeface="David"/>
              </a:rPr>
              <a:t>Svetlana Pasti, University of Tampere</a:t>
            </a:r>
          </a:p>
          <a:p>
            <a:pPr eaLnBrk="1" hangingPunct="1"/>
            <a:r>
              <a:rPr lang="fi-FI" sz="2400" smtClean="0">
                <a:solidFill>
                  <a:srgbClr val="898989"/>
                </a:solidFill>
                <a:latin typeface="David"/>
                <a:ea typeface="David"/>
                <a:cs typeface="David"/>
              </a:rPr>
              <a:t>July11, 2010 Eichstaett, Germany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92A9AC65-F0B9-4E53-868E-F3F97FDC2DBA}" type="slidenum">
              <a:rPr lang="fi-FI"/>
              <a:pPr>
                <a:defRPr/>
              </a:pPr>
              <a:t>10</a:t>
            </a:fld>
            <a:endParaRPr lang="fi-FI"/>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DC0FBCA-A952-40F0-8303-E06303799CF8}" type="slidenum">
              <a:rPr lang="fi-FI" sz="1200">
                <a:solidFill>
                  <a:schemeClr val="tx1">
                    <a:tint val="75000"/>
                  </a:schemeClr>
                </a:solidFill>
                <a:latin typeface="+mn-lt"/>
              </a:rPr>
              <a:pPr algn="r" fontAlgn="auto">
                <a:spcBef>
                  <a:spcPts val="0"/>
                </a:spcBef>
                <a:spcAft>
                  <a:spcPts val="0"/>
                </a:spcAft>
                <a:defRPr/>
              </a:pPr>
              <a:t>10</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3A248CE-88E3-4447-A9CD-4C70EE58F345}" type="slidenum">
              <a:rPr lang="fi-FI" sz="1200">
                <a:solidFill>
                  <a:schemeClr val="tx1">
                    <a:tint val="75000"/>
                  </a:schemeClr>
                </a:solidFill>
                <a:latin typeface="+mn-lt"/>
              </a:rPr>
              <a:pPr algn="r" fontAlgn="auto">
                <a:spcBef>
                  <a:spcPts val="0"/>
                </a:spcBef>
                <a:spcAft>
                  <a:spcPts val="0"/>
                </a:spcAft>
                <a:defRPr/>
              </a:pPr>
              <a:t>10</a:t>
            </a:fld>
            <a:endParaRPr lang="fi-FI" sz="1200">
              <a:solidFill>
                <a:schemeClr val="tx1">
                  <a:tint val="75000"/>
                </a:schemeClr>
              </a:solidFill>
              <a:latin typeface="+mn-lt"/>
            </a:endParaRPr>
          </a:p>
        </p:txBody>
      </p:sp>
      <p:sp>
        <p:nvSpPr>
          <p:cNvPr id="37892" name="Rectangle 6"/>
          <p:cNvSpPr txBox="1">
            <a:spLocks noGrp="1" noChangeArrowheads="1"/>
          </p:cNvSpPr>
          <p:nvPr/>
        </p:nvSpPr>
        <p:spPr bwMode="auto">
          <a:xfrm>
            <a:off x="6553200" y="6243638"/>
            <a:ext cx="2133600" cy="457200"/>
          </a:xfrm>
          <a:prstGeom prst="rect">
            <a:avLst/>
          </a:prstGeom>
          <a:noFill/>
          <a:ln w="9525">
            <a:noFill/>
            <a:miter lim="800000"/>
            <a:headEnd/>
            <a:tailEnd/>
          </a:ln>
        </p:spPr>
        <p:txBody>
          <a:bodyPr anchor="b"/>
          <a:lstStyle/>
          <a:p>
            <a:pPr algn="r"/>
            <a:endParaRPr lang="fi-FI" altLang="en-US" sz="1200"/>
          </a:p>
        </p:txBody>
      </p:sp>
      <p:sp>
        <p:nvSpPr>
          <p:cNvPr id="37893" name="Rectangle 2"/>
          <p:cNvSpPr>
            <a:spLocks noGrp="1" noChangeArrowheads="1"/>
          </p:cNvSpPr>
          <p:nvPr>
            <p:ph type="title" idx="4294967295"/>
          </p:nvPr>
        </p:nvSpPr>
        <p:spPr/>
        <p:txBody>
          <a:bodyPr anchor="t"/>
          <a:lstStyle/>
          <a:p>
            <a:pPr eaLnBrk="1" hangingPunct="1"/>
            <a:r>
              <a:rPr lang="en-US" sz="4000" smtClean="0"/>
              <a:t>Three </a:t>
            </a:r>
            <a:r>
              <a:rPr lang="en-US" smtClean="0"/>
              <a:t>generations</a:t>
            </a:r>
            <a:r>
              <a:rPr lang="en-US" sz="4000" smtClean="0"/>
              <a:t> in 2008</a:t>
            </a:r>
            <a:r>
              <a:rPr lang="en-US" sz="4000" b="1" smtClean="0"/>
              <a:t/>
            </a:r>
            <a:br>
              <a:rPr lang="en-US" sz="4000" b="1" smtClean="0"/>
            </a:br>
            <a:endParaRPr lang="fi-FI" sz="4000" b="1" smtClean="0"/>
          </a:p>
        </p:txBody>
      </p:sp>
      <p:sp>
        <p:nvSpPr>
          <p:cNvPr id="37894" name="Rectangle 3"/>
          <p:cNvSpPr>
            <a:spLocks noGrp="1" noChangeArrowheads="1"/>
          </p:cNvSpPr>
          <p:nvPr>
            <p:ph type="body" idx="4294967295"/>
          </p:nvPr>
        </p:nvSpPr>
        <p:spPr/>
        <p:txBody>
          <a:bodyPr/>
          <a:lstStyle/>
          <a:p>
            <a:pPr eaLnBrk="1" hangingPunct="1">
              <a:buFont typeface="Arial" charset="0"/>
              <a:buNone/>
            </a:pPr>
            <a:r>
              <a:rPr lang="en-US" sz="3600" smtClean="0"/>
              <a:t> </a:t>
            </a:r>
          </a:p>
          <a:p>
            <a:pPr eaLnBrk="1" hangingPunct="1"/>
            <a:r>
              <a:rPr lang="en-US" sz="3400" i="1" smtClean="0"/>
              <a:t>The Old (Soviet)</a:t>
            </a:r>
            <a:r>
              <a:rPr lang="en-US" sz="3400" smtClean="0"/>
              <a:t> generation (until 1992): 34% </a:t>
            </a:r>
            <a:r>
              <a:rPr lang="en-US" smtClean="0"/>
              <a:t>(267 journalists)</a:t>
            </a:r>
            <a:r>
              <a:rPr lang="en-US" sz="3400" smtClean="0"/>
              <a:t>  </a:t>
            </a:r>
          </a:p>
          <a:p>
            <a:pPr eaLnBrk="1" hangingPunct="1"/>
            <a:r>
              <a:rPr lang="en-US" sz="3400" i="1" smtClean="0"/>
              <a:t>Transitional</a:t>
            </a:r>
            <a:r>
              <a:rPr lang="en-US" sz="3400" smtClean="0"/>
              <a:t> generation (1992-1999): 31%</a:t>
            </a:r>
          </a:p>
          <a:p>
            <a:pPr eaLnBrk="1" hangingPunct="1">
              <a:buFont typeface="Arial" charset="0"/>
              <a:buNone/>
            </a:pPr>
            <a:r>
              <a:rPr lang="en-US" sz="3400" smtClean="0"/>
              <a:t>   </a:t>
            </a:r>
            <a:r>
              <a:rPr lang="en-US" smtClean="0"/>
              <a:t>(249 journalists)  </a:t>
            </a:r>
          </a:p>
          <a:p>
            <a:pPr eaLnBrk="1" hangingPunct="1"/>
            <a:r>
              <a:rPr lang="en-US" sz="3400" i="1" smtClean="0"/>
              <a:t>The New (Post-2000)</a:t>
            </a:r>
            <a:r>
              <a:rPr lang="en-US" sz="3400" smtClean="0"/>
              <a:t> generation: 34%</a:t>
            </a:r>
          </a:p>
          <a:p>
            <a:pPr eaLnBrk="1" hangingPunct="1">
              <a:buFont typeface="Arial" charset="0"/>
              <a:buNone/>
            </a:pPr>
            <a:r>
              <a:rPr lang="en-US" sz="3400" smtClean="0"/>
              <a:t>    </a:t>
            </a:r>
            <a:r>
              <a:rPr lang="en-US" smtClean="0"/>
              <a:t>(270 journalists) </a:t>
            </a:r>
            <a:endParaRPr lang="fi-FI"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2595282-61FC-4988-BFCA-04921438154B}" type="slidenum">
              <a:rPr lang="fi-FI"/>
              <a:pPr>
                <a:defRPr/>
              </a:pPr>
              <a:t>11</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560BE88-F7D9-4A2D-B563-E5D37B1A2FBA}" type="slidenum">
              <a:rPr lang="fi-FI" sz="1200">
                <a:solidFill>
                  <a:schemeClr val="tx1">
                    <a:tint val="75000"/>
                  </a:schemeClr>
                </a:solidFill>
                <a:latin typeface="+mn-lt"/>
              </a:rPr>
              <a:pPr algn="r" fontAlgn="auto">
                <a:spcBef>
                  <a:spcPts val="0"/>
                </a:spcBef>
                <a:spcAft>
                  <a:spcPts val="0"/>
                </a:spcAft>
                <a:defRPr/>
              </a:pPr>
              <a:t>11</a:t>
            </a:fld>
            <a:endParaRPr lang="fi-FI" sz="1200">
              <a:solidFill>
                <a:schemeClr val="tx1">
                  <a:tint val="75000"/>
                </a:schemeClr>
              </a:solidFill>
              <a:latin typeface="+mn-lt"/>
            </a:endParaRPr>
          </a:p>
        </p:txBody>
      </p:sp>
      <p:sp>
        <p:nvSpPr>
          <p:cNvPr id="38915" name="Rectangle 2"/>
          <p:cNvSpPr>
            <a:spLocks noGrp="1"/>
          </p:cNvSpPr>
          <p:nvPr>
            <p:ph type="title"/>
          </p:nvPr>
        </p:nvSpPr>
        <p:spPr/>
        <p:txBody>
          <a:bodyPr/>
          <a:lstStyle/>
          <a:p>
            <a:r>
              <a:rPr lang="en-US" smtClean="0"/>
              <a:t>Gender</a:t>
            </a:r>
          </a:p>
        </p:txBody>
      </p:sp>
      <p:sp>
        <p:nvSpPr>
          <p:cNvPr id="38916" name="Rectangle 3"/>
          <p:cNvSpPr>
            <a:spLocks noGrp="1"/>
          </p:cNvSpPr>
          <p:nvPr>
            <p:ph type="body" idx="1"/>
          </p:nvPr>
        </p:nvSpPr>
        <p:spPr/>
        <p:txBody>
          <a:bodyPr/>
          <a:lstStyle/>
          <a:p>
            <a:r>
              <a:rPr lang="en-US" smtClean="0"/>
              <a:t>1992 – Male: 63%</a:t>
            </a:r>
          </a:p>
          <a:p>
            <a:pPr>
              <a:buFont typeface="Arial" charset="0"/>
              <a:buNone/>
            </a:pPr>
            <a:r>
              <a:rPr lang="en-US" smtClean="0"/>
              <a:t>                 Female: 37%</a:t>
            </a:r>
          </a:p>
          <a:p>
            <a:pPr>
              <a:buFont typeface="Arial" charset="0"/>
              <a:buNone/>
            </a:pPr>
            <a:endParaRPr lang="en-US" smtClean="0"/>
          </a:p>
          <a:p>
            <a:r>
              <a:rPr lang="en-US" smtClean="0"/>
              <a:t>2008 – Male: 40%</a:t>
            </a:r>
          </a:p>
          <a:p>
            <a:pPr>
              <a:buFont typeface="Arial" charset="0"/>
              <a:buNone/>
            </a:pPr>
            <a:r>
              <a:rPr lang="en-US" smtClean="0"/>
              <a:t>                 Females: 60%</a:t>
            </a:r>
          </a:p>
          <a:p>
            <a:pPr>
              <a:buFont typeface="Arial" charset="0"/>
              <a:buNone/>
            </a:pP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B26BAF5-7BEF-43C5-AAB5-4FB12BFD7BBE}" type="slidenum">
              <a:rPr lang="fi-FI"/>
              <a:pPr>
                <a:defRPr/>
              </a:pPr>
              <a:t>12</a:t>
            </a:fld>
            <a:endParaRPr lang="fi-FI"/>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855772-A18D-4EAB-89C9-11807C95D7F0}" type="slidenum">
              <a:rPr lang="fi-FI" sz="1200">
                <a:solidFill>
                  <a:schemeClr val="tx1">
                    <a:tint val="75000"/>
                  </a:schemeClr>
                </a:solidFill>
                <a:latin typeface="+mn-lt"/>
              </a:rPr>
              <a:pPr algn="r" fontAlgn="auto">
                <a:spcBef>
                  <a:spcPts val="0"/>
                </a:spcBef>
                <a:spcAft>
                  <a:spcPts val="0"/>
                </a:spcAft>
                <a:defRPr/>
              </a:pPr>
              <a:t>12</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74CABD1-9292-4259-AF43-DBA03B183038}" type="slidenum">
              <a:rPr lang="fi-FI" sz="1200">
                <a:solidFill>
                  <a:schemeClr val="tx1">
                    <a:tint val="75000"/>
                  </a:schemeClr>
                </a:solidFill>
                <a:latin typeface="+mn-lt"/>
              </a:rPr>
              <a:pPr algn="r" fontAlgn="auto">
                <a:spcBef>
                  <a:spcPts val="0"/>
                </a:spcBef>
                <a:spcAft>
                  <a:spcPts val="0"/>
                </a:spcAft>
                <a:defRPr/>
              </a:pPr>
              <a:t>12</a:t>
            </a:fld>
            <a:endParaRPr lang="fi-FI" sz="1200">
              <a:solidFill>
                <a:schemeClr val="tx1">
                  <a:tint val="75000"/>
                </a:schemeClr>
              </a:solidFill>
              <a:latin typeface="+mn-lt"/>
            </a:endParaRPr>
          </a:p>
        </p:txBody>
      </p:sp>
      <p:pic>
        <p:nvPicPr>
          <p:cNvPr id="39940" name="Picture 2"/>
          <p:cNvPicPr>
            <a:picLocks noChangeAspect="1" noChangeArrowheads="1"/>
          </p:cNvPicPr>
          <p:nvPr/>
        </p:nvPicPr>
        <p:blipFill>
          <a:blip r:embed="rId2"/>
          <a:srcRect/>
          <a:stretch>
            <a:fillRect/>
          </a:stretch>
        </p:blipFill>
        <p:spPr bwMode="auto">
          <a:xfrm>
            <a:off x="2268538" y="836613"/>
            <a:ext cx="6407150" cy="5140325"/>
          </a:xfrm>
          <a:prstGeom prst="rect">
            <a:avLst/>
          </a:prstGeom>
          <a:noFill/>
          <a:ln w="9525">
            <a:noFill/>
            <a:miter lim="800000"/>
            <a:headEnd/>
            <a:tailEnd/>
          </a:ln>
        </p:spPr>
      </p:pic>
      <p:sp>
        <p:nvSpPr>
          <p:cNvPr id="39941" name="Rectangle 2"/>
          <p:cNvSpPr>
            <a:spLocks noChangeArrowheads="1"/>
          </p:cNvSpPr>
          <p:nvPr/>
        </p:nvSpPr>
        <p:spPr bwMode="auto">
          <a:xfrm>
            <a:off x="357188" y="214313"/>
            <a:ext cx="6500812" cy="822325"/>
          </a:xfrm>
          <a:prstGeom prst="rect">
            <a:avLst/>
          </a:prstGeom>
          <a:noFill/>
          <a:ln w="9525">
            <a:noFill/>
            <a:miter lim="800000"/>
            <a:headEnd/>
            <a:tailEnd/>
          </a:ln>
        </p:spPr>
        <p:txBody>
          <a:bodyPr>
            <a:spAutoFit/>
          </a:bodyPr>
          <a:lstStyle/>
          <a:p>
            <a:r>
              <a:rPr lang="en-US" sz="2400">
                <a:latin typeface="Calibri" pitchFamily="34" charset="0"/>
              </a:rPr>
              <a:t>Figure 1 Representation of men and women in generations of journalists in 2008</a:t>
            </a:r>
            <a:endParaRPr lang="fi-FI" sz="240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30CD97F-0884-447B-BC9C-E7719117CBED}" type="slidenum">
              <a:rPr lang="fi-FI"/>
              <a:pPr>
                <a:defRPr/>
              </a:pPr>
              <a:t>13</a:t>
            </a:fld>
            <a:endParaRPr lang="fi-FI"/>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65325D0-6B5D-49DC-B049-3CE3547AD07A}" type="slidenum">
              <a:rPr lang="fi-FI" sz="1200">
                <a:solidFill>
                  <a:schemeClr val="tx1">
                    <a:tint val="75000"/>
                  </a:schemeClr>
                </a:solidFill>
                <a:latin typeface="+mn-lt"/>
              </a:rPr>
              <a:pPr algn="r" fontAlgn="auto">
                <a:spcBef>
                  <a:spcPts val="0"/>
                </a:spcBef>
                <a:spcAft>
                  <a:spcPts val="0"/>
                </a:spcAft>
                <a:defRPr/>
              </a:pPr>
              <a:t>13</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1FD6302-230E-4032-8438-CE5A62DC1145}" type="slidenum">
              <a:rPr lang="fi-FI" sz="1200">
                <a:solidFill>
                  <a:schemeClr val="tx1">
                    <a:tint val="75000"/>
                  </a:schemeClr>
                </a:solidFill>
                <a:latin typeface="+mn-lt"/>
              </a:rPr>
              <a:pPr algn="r" fontAlgn="auto">
                <a:spcBef>
                  <a:spcPts val="0"/>
                </a:spcBef>
                <a:spcAft>
                  <a:spcPts val="0"/>
                </a:spcAft>
                <a:defRPr/>
              </a:pPr>
              <a:t>13</a:t>
            </a:fld>
            <a:endParaRPr lang="fi-FI" sz="1200">
              <a:solidFill>
                <a:schemeClr val="tx1">
                  <a:tint val="75000"/>
                </a:schemeClr>
              </a:solidFill>
              <a:latin typeface="+mn-lt"/>
            </a:endParaRPr>
          </a:p>
        </p:txBody>
      </p:sp>
      <p:pic>
        <p:nvPicPr>
          <p:cNvPr id="40964" name="Picture 1"/>
          <p:cNvPicPr>
            <a:picLocks noChangeAspect="1" noChangeArrowheads="1"/>
          </p:cNvPicPr>
          <p:nvPr/>
        </p:nvPicPr>
        <p:blipFill>
          <a:blip r:embed="rId2"/>
          <a:srcRect/>
          <a:stretch>
            <a:fillRect/>
          </a:stretch>
        </p:blipFill>
        <p:spPr bwMode="auto">
          <a:xfrm>
            <a:off x="250825" y="1022350"/>
            <a:ext cx="8713788" cy="4565650"/>
          </a:xfrm>
          <a:prstGeom prst="rect">
            <a:avLst/>
          </a:prstGeom>
          <a:noFill/>
          <a:ln w="9525">
            <a:noFill/>
            <a:miter lim="800000"/>
            <a:headEnd/>
            <a:tailEnd/>
          </a:ln>
        </p:spPr>
      </p:pic>
      <p:sp>
        <p:nvSpPr>
          <p:cNvPr id="40965" name="Rectangle 3"/>
          <p:cNvSpPr>
            <a:spLocks noChangeArrowheads="1"/>
          </p:cNvSpPr>
          <p:nvPr/>
        </p:nvSpPr>
        <p:spPr bwMode="auto">
          <a:xfrm>
            <a:off x="285750" y="214313"/>
            <a:ext cx="6286500" cy="822325"/>
          </a:xfrm>
          <a:prstGeom prst="rect">
            <a:avLst/>
          </a:prstGeom>
          <a:noFill/>
          <a:ln w="9525">
            <a:noFill/>
            <a:miter lim="800000"/>
            <a:headEnd/>
            <a:tailEnd/>
          </a:ln>
        </p:spPr>
        <p:txBody>
          <a:bodyPr>
            <a:spAutoFit/>
          </a:bodyPr>
          <a:lstStyle/>
          <a:p>
            <a:r>
              <a:rPr lang="en-US" sz="2400">
                <a:latin typeface="Calibri" pitchFamily="34" charset="0"/>
              </a:rPr>
              <a:t>Figure 2. Proportion of men and women in different media in 2008</a:t>
            </a:r>
            <a:endParaRPr lang="fi-FI" sz="240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2F9BB28-8DCE-4B36-A067-45A738140BE5}" type="slidenum">
              <a:rPr lang="fi-FI"/>
              <a:pPr>
                <a:defRPr/>
              </a:pPr>
              <a:t>14</a:t>
            </a:fld>
            <a:endParaRPr lang="fi-FI"/>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8FDC6C8-923D-4F10-A8F1-92D245C9F3AD}" type="slidenum">
              <a:rPr lang="fi-FI" sz="1200">
                <a:solidFill>
                  <a:schemeClr val="tx1">
                    <a:tint val="75000"/>
                  </a:schemeClr>
                </a:solidFill>
                <a:latin typeface="+mn-lt"/>
              </a:rPr>
              <a:pPr algn="r" fontAlgn="auto">
                <a:spcBef>
                  <a:spcPts val="0"/>
                </a:spcBef>
                <a:spcAft>
                  <a:spcPts val="0"/>
                </a:spcAft>
                <a:defRPr/>
              </a:pPr>
              <a:t>14</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7049428-D556-4524-9BB8-905AB9832122}" type="slidenum">
              <a:rPr lang="fi-FI" sz="1200">
                <a:solidFill>
                  <a:schemeClr val="tx1">
                    <a:tint val="75000"/>
                  </a:schemeClr>
                </a:solidFill>
                <a:latin typeface="+mn-lt"/>
              </a:rPr>
              <a:pPr algn="r" fontAlgn="auto">
                <a:spcBef>
                  <a:spcPts val="0"/>
                </a:spcBef>
                <a:spcAft>
                  <a:spcPts val="0"/>
                </a:spcAft>
                <a:defRPr/>
              </a:pPr>
              <a:t>14</a:t>
            </a:fld>
            <a:endParaRPr lang="fi-FI" sz="1200">
              <a:solidFill>
                <a:schemeClr val="tx1">
                  <a:tint val="75000"/>
                </a:schemeClr>
              </a:solidFill>
              <a:latin typeface="+mn-lt"/>
            </a:endParaRPr>
          </a:p>
        </p:txBody>
      </p:sp>
      <p:sp>
        <p:nvSpPr>
          <p:cNvPr id="41988" name="Rectangle 2"/>
          <p:cNvSpPr>
            <a:spLocks noGrp="1"/>
          </p:cNvSpPr>
          <p:nvPr>
            <p:ph type="title"/>
          </p:nvPr>
        </p:nvSpPr>
        <p:spPr/>
        <p:txBody>
          <a:bodyPr/>
          <a:lstStyle/>
          <a:p>
            <a:r>
              <a:rPr lang="en-US" sz="2400" smtClean="0"/>
              <a:t>Gender distributions </a:t>
            </a:r>
            <a:br>
              <a:rPr lang="en-US" sz="2400" smtClean="0"/>
            </a:br>
            <a:r>
              <a:rPr lang="en-US" sz="2400" smtClean="0"/>
              <a:t>in fields of coverage in 2008</a:t>
            </a:r>
            <a:r>
              <a:rPr lang="en-US" sz="4000" i="1" smtClean="0"/>
              <a:t> </a:t>
            </a:r>
            <a:r>
              <a:rPr lang="en-US" sz="2400" smtClean="0"/>
              <a:t>Figure 3</a:t>
            </a:r>
            <a:endParaRPr lang="en-US" sz="4000" smtClean="0"/>
          </a:p>
        </p:txBody>
      </p:sp>
      <p:pic>
        <p:nvPicPr>
          <p:cNvPr id="41989" name="Picture 3"/>
          <p:cNvPicPr>
            <a:picLocks noGrp="1" noChangeAspect="1" noChangeArrowheads="1"/>
          </p:cNvPicPr>
          <p:nvPr>
            <p:ph type="body" idx="1"/>
          </p:nvPr>
        </p:nvPicPr>
        <p:blipFill>
          <a:blip r:embed="rId2"/>
          <a:srcRect/>
          <a:stretch>
            <a:fillRect/>
          </a:stretch>
        </p:blipFill>
        <p:spPr>
          <a:xfrm>
            <a:off x="684213" y="1484313"/>
            <a:ext cx="7848600" cy="5113337"/>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E5C91CB-1A74-4AF5-B712-568C7E0DE5A1}" type="slidenum">
              <a:rPr lang="fi-FI"/>
              <a:pPr>
                <a:defRPr/>
              </a:pPr>
              <a:t>15</a:t>
            </a:fld>
            <a:endParaRPr lang="fi-FI"/>
          </a:p>
        </p:txBody>
      </p:sp>
      <p:sp>
        <p:nvSpPr>
          <p:cNvPr id="43010" name="Rectangle 2"/>
          <p:cNvSpPr>
            <a:spLocks noGrp="1"/>
          </p:cNvSpPr>
          <p:nvPr>
            <p:ph type="title"/>
          </p:nvPr>
        </p:nvSpPr>
        <p:spPr/>
        <p:txBody>
          <a:bodyPr/>
          <a:lstStyle/>
          <a:p>
            <a:r>
              <a:rPr lang="en-US" smtClean="0"/>
              <a:t>Education</a:t>
            </a:r>
          </a:p>
        </p:txBody>
      </p:sp>
      <p:sp>
        <p:nvSpPr>
          <p:cNvPr id="43011" name="Rectangle 3"/>
          <p:cNvSpPr>
            <a:spLocks noGrp="1"/>
          </p:cNvSpPr>
          <p:nvPr>
            <p:ph type="body" idx="1"/>
          </p:nvPr>
        </p:nvSpPr>
        <p:spPr/>
        <p:txBody>
          <a:bodyPr/>
          <a:lstStyle/>
          <a:p>
            <a:r>
              <a:rPr lang="en-US" smtClean="0"/>
              <a:t>In 1992 – highly educated 86%, among them 56% with journalism education</a:t>
            </a:r>
          </a:p>
          <a:p>
            <a:endParaRPr lang="en-US" smtClean="0"/>
          </a:p>
          <a:p>
            <a:r>
              <a:rPr lang="en-US" smtClean="0"/>
              <a:t>In 2008 – highly educated 86%, among them</a:t>
            </a:r>
          </a:p>
          <a:p>
            <a:pPr>
              <a:buFont typeface="Arial" charset="0"/>
              <a:buNone/>
            </a:pPr>
            <a:r>
              <a:rPr lang="en-US" smtClean="0"/>
              <a:t>    44% with  journalism education and 48% with </a:t>
            </a:r>
          </a:p>
          <a:p>
            <a:pPr>
              <a:buFont typeface="Arial" charset="0"/>
              <a:buNone/>
            </a:pPr>
            <a:r>
              <a:rPr lang="en-US" smtClean="0"/>
              <a:t>    other education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A97046D-3B01-44F4-9D5E-F0A8459D2845}" type="slidenum">
              <a:rPr lang="fi-FI"/>
              <a:pPr>
                <a:defRPr/>
              </a:pPr>
              <a:t>16</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E907CBA-1A83-4962-BC27-777B109DB6E6}" type="slidenum">
              <a:rPr lang="fi-FI" sz="1200">
                <a:solidFill>
                  <a:schemeClr val="tx1">
                    <a:tint val="75000"/>
                  </a:schemeClr>
                </a:solidFill>
                <a:latin typeface="+mn-lt"/>
              </a:rPr>
              <a:pPr algn="r" fontAlgn="auto">
                <a:spcBef>
                  <a:spcPts val="0"/>
                </a:spcBef>
                <a:spcAft>
                  <a:spcPts val="0"/>
                </a:spcAft>
                <a:defRPr/>
              </a:pPr>
              <a:t>16</a:t>
            </a:fld>
            <a:endParaRPr lang="fi-FI" sz="1200">
              <a:solidFill>
                <a:schemeClr val="tx1">
                  <a:tint val="75000"/>
                </a:schemeClr>
              </a:solidFill>
              <a:latin typeface="+mn-lt"/>
            </a:endParaRPr>
          </a:p>
        </p:txBody>
      </p:sp>
      <p:sp>
        <p:nvSpPr>
          <p:cNvPr id="51203" name="Rectangle 2"/>
          <p:cNvSpPr>
            <a:spLocks noGrp="1"/>
          </p:cNvSpPr>
          <p:nvPr>
            <p:ph type="title"/>
          </p:nvPr>
        </p:nvSpPr>
        <p:spPr/>
        <p:txBody>
          <a:bodyPr/>
          <a:lstStyle/>
          <a:p>
            <a:r>
              <a:rPr lang="en-US" smtClean="0"/>
              <a:t>Salary in 1992</a:t>
            </a:r>
          </a:p>
        </p:txBody>
      </p:sp>
      <p:sp>
        <p:nvSpPr>
          <p:cNvPr id="51204" name="Rectangle 3"/>
          <p:cNvSpPr>
            <a:spLocks noGrp="1"/>
          </p:cNvSpPr>
          <p:nvPr>
            <p:ph type="body" idx="1"/>
          </p:nvPr>
        </p:nvSpPr>
        <p:spPr/>
        <p:txBody>
          <a:bodyPr/>
          <a:lstStyle/>
          <a:p>
            <a:r>
              <a:rPr lang="en-US" smtClean="0"/>
              <a:t>No clear data </a:t>
            </a:r>
          </a:p>
          <a:p>
            <a:r>
              <a:rPr lang="en-US" smtClean="0"/>
              <a:t>Significant part of the respondents could not answer to this question, because of inflation and changing payments, which, in turn were depending on subsidies from the state, circulations, bulk of advertising, support of sponsors and founders and the media own commercial services (Zassoursky 1998)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C0877329-EAA5-415D-98BA-D4F6E96A42BD}" type="slidenum">
              <a:rPr lang="fi-FI"/>
              <a:pPr>
                <a:defRPr/>
              </a:pPr>
              <a:t>17</a:t>
            </a:fld>
            <a:endParaRPr lang="fi-FI"/>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6C14956-017E-4FCF-8AC6-6EBA3613F417}"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785B441-86F4-4200-B7A2-47D3E613E16F}"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sp>
        <p:nvSpPr>
          <p:cNvPr id="53252" name="Rectangle 2"/>
          <p:cNvSpPr>
            <a:spLocks noGrp="1"/>
          </p:cNvSpPr>
          <p:nvPr>
            <p:ph type="title"/>
          </p:nvPr>
        </p:nvSpPr>
        <p:spPr/>
        <p:txBody>
          <a:bodyPr/>
          <a:lstStyle/>
          <a:p>
            <a:r>
              <a:rPr lang="en-US" sz="4000" smtClean="0"/>
              <a:t>Salary level by employment in a second job in 2008  </a:t>
            </a:r>
          </a:p>
        </p:txBody>
      </p:sp>
      <p:pic>
        <p:nvPicPr>
          <p:cNvPr id="53253" name="Picture 3"/>
          <p:cNvPicPr>
            <a:picLocks noGrp="1" noChangeAspect="1" noChangeArrowheads="1"/>
          </p:cNvPicPr>
          <p:nvPr>
            <p:ph type="body" idx="1"/>
          </p:nvPr>
        </p:nvPicPr>
        <p:blipFill>
          <a:blip r:embed="rId2"/>
          <a:srcRect/>
          <a:stretch>
            <a:fillRect/>
          </a:stretch>
        </p:blipFill>
        <p:spPr>
          <a:xfrm>
            <a:off x="457200" y="1709738"/>
            <a:ext cx="8229600" cy="4306887"/>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DD9C338-DCF1-4B7B-BD4F-07A1E7CB738F}" type="slidenum">
              <a:rPr lang="fi-FI"/>
              <a:pPr>
                <a:defRPr/>
              </a:pPr>
              <a:t>18</a:t>
            </a:fld>
            <a:endParaRPr lang="fi-FI"/>
          </a:p>
        </p:txBody>
      </p:sp>
      <p:sp>
        <p:nvSpPr>
          <p:cNvPr id="55298" name="Rectangle 2"/>
          <p:cNvSpPr>
            <a:spLocks noGrp="1"/>
          </p:cNvSpPr>
          <p:nvPr>
            <p:ph type="title"/>
          </p:nvPr>
        </p:nvSpPr>
        <p:spPr/>
        <p:txBody>
          <a:bodyPr/>
          <a:lstStyle/>
          <a:p>
            <a:r>
              <a:rPr lang="en-US" smtClean="0"/>
              <a:t>Membership</a:t>
            </a:r>
          </a:p>
        </p:txBody>
      </p:sp>
      <p:sp>
        <p:nvSpPr>
          <p:cNvPr id="55299" name="Rectangle 3"/>
          <p:cNvSpPr>
            <a:spLocks noGrp="1"/>
          </p:cNvSpPr>
          <p:nvPr>
            <p:ph type="body" idx="1"/>
          </p:nvPr>
        </p:nvSpPr>
        <p:spPr/>
        <p:txBody>
          <a:bodyPr/>
          <a:lstStyle/>
          <a:p>
            <a:r>
              <a:rPr lang="en-US" smtClean="0"/>
              <a:t>In 1992 –  member of journalistic unions: 60% </a:t>
            </a:r>
          </a:p>
          <a:p>
            <a:pPr>
              <a:buFont typeface="Arial" charset="0"/>
              <a:buNone/>
            </a:pPr>
            <a:r>
              <a:rPr lang="en-US" smtClean="0"/>
              <a:t> </a:t>
            </a:r>
          </a:p>
          <a:p>
            <a:r>
              <a:rPr lang="en-US" smtClean="0"/>
              <a:t>In 2008 – member of journalistic unions: 42%, among them the old generation: 76% </a:t>
            </a:r>
          </a:p>
          <a:p>
            <a:pPr>
              <a:buFont typeface="Arial" charset="0"/>
              <a:buNone/>
            </a:pPr>
            <a:r>
              <a:rPr lang="en-US" smtClean="0"/>
              <a:t>    and the new post-2000 generation: 17%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D3B66FE-11B9-485A-A67E-0D980E391BA9}" type="slidenum">
              <a:rPr lang="fi-FI"/>
              <a:pPr>
                <a:defRPr/>
              </a:pPr>
              <a:t>19</a:t>
            </a:fld>
            <a:endParaRPr lang="fi-FI"/>
          </a:p>
        </p:txBody>
      </p:sp>
      <p:sp>
        <p:nvSpPr>
          <p:cNvPr id="47106" name="Rectangle 2"/>
          <p:cNvSpPr>
            <a:spLocks noGrp="1"/>
          </p:cNvSpPr>
          <p:nvPr>
            <p:ph type="title"/>
          </p:nvPr>
        </p:nvSpPr>
        <p:spPr/>
        <p:txBody>
          <a:bodyPr/>
          <a:lstStyle/>
          <a:p>
            <a:r>
              <a:rPr lang="en-US" sz="4000" smtClean="0"/>
              <a:t>Motivation </a:t>
            </a:r>
            <a:br>
              <a:rPr lang="en-US" sz="4000" smtClean="0"/>
            </a:br>
            <a:r>
              <a:rPr lang="en-US" sz="4000" smtClean="0"/>
              <a:t> </a:t>
            </a:r>
          </a:p>
        </p:txBody>
      </p:sp>
      <p:sp>
        <p:nvSpPr>
          <p:cNvPr id="47107" name="Rectangle 3"/>
          <p:cNvSpPr>
            <a:spLocks noGrp="1"/>
          </p:cNvSpPr>
          <p:nvPr>
            <p:ph type="body" idx="1"/>
          </p:nvPr>
        </p:nvSpPr>
        <p:spPr/>
        <p:txBody>
          <a:bodyPr/>
          <a:lstStyle/>
          <a:p>
            <a:r>
              <a:rPr lang="en-US" smtClean="0"/>
              <a:t>In 1992 – three strongest reasons to go to journalism: an interesting work, freedom and independence of the media, and the political line of the media</a:t>
            </a:r>
          </a:p>
          <a:p>
            <a:endParaRPr lang="en-US" smtClean="0"/>
          </a:p>
          <a:p>
            <a:r>
              <a:rPr lang="en-US" smtClean="0"/>
              <a:t>In 2008 – a way of self-expression and self-realization, individual creativeness and wide communication including travelling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3AD30019-F99B-4317-B53B-B1859610B0C7}" type="slidenum">
              <a:rPr lang="fi-FI"/>
              <a:pPr>
                <a:defRPr/>
              </a:pPr>
              <a:t>2</a:t>
            </a:fld>
            <a:endParaRPr lang="fi-FI"/>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6ADDB83-D74E-470F-B320-11E021481710}" type="slidenum">
              <a:rPr lang="fi-FI" sz="1200">
                <a:solidFill>
                  <a:schemeClr val="tx1">
                    <a:tint val="75000"/>
                  </a:schemeClr>
                </a:solidFill>
                <a:latin typeface="+mn-lt"/>
              </a:rPr>
              <a:pPr algn="r" fontAlgn="auto">
                <a:spcBef>
                  <a:spcPts val="0"/>
                </a:spcBef>
                <a:spcAft>
                  <a:spcPts val="0"/>
                </a:spcAft>
                <a:defRPr/>
              </a:pPr>
              <a:t>2</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434A0EA-B157-4F4D-9661-4DD978AC55B4}" type="slidenum">
              <a:rPr lang="fi-FI" sz="1200">
                <a:solidFill>
                  <a:schemeClr val="tx1">
                    <a:tint val="75000"/>
                  </a:schemeClr>
                </a:solidFill>
                <a:latin typeface="+mn-lt"/>
              </a:rPr>
              <a:pPr algn="r" fontAlgn="auto">
                <a:spcBef>
                  <a:spcPts val="0"/>
                </a:spcBef>
                <a:spcAft>
                  <a:spcPts val="0"/>
                </a:spcAft>
                <a:defRPr/>
              </a:pPr>
              <a:t>2</a:t>
            </a:fld>
            <a:endParaRPr lang="fi-FI" sz="1200">
              <a:solidFill>
                <a:schemeClr val="tx1">
                  <a:tint val="75000"/>
                </a:schemeClr>
              </a:solidFill>
              <a:latin typeface="+mn-lt"/>
            </a:endParaRPr>
          </a:p>
        </p:txBody>
      </p:sp>
      <p:sp>
        <p:nvSpPr>
          <p:cNvPr id="29700" name="Rectangle 2"/>
          <p:cNvSpPr>
            <a:spLocks noGrp="1" noChangeArrowheads="1"/>
          </p:cNvSpPr>
          <p:nvPr>
            <p:ph type="title" idx="4294967295"/>
          </p:nvPr>
        </p:nvSpPr>
        <p:spPr/>
        <p:txBody>
          <a:bodyPr/>
          <a:lstStyle/>
          <a:p>
            <a:pPr eaLnBrk="1" hangingPunct="1"/>
            <a:r>
              <a:rPr lang="en-US" smtClean="0"/>
              <a:t>Questions  </a:t>
            </a:r>
          </a:p>
        </p:txBody>
      </p:sp>
      <p:sp>
        <p:nvSpPr>
          <p:cNvPr id="29701" name="Rectangle 3"/>
          <p:cNvSpPr>
            <a:spLocks noGrp="1" noChangeArrowheads="1"/>
          </p:cNvSpPr>
          <p:nvPr>
            <p:ph type="body" idx="4294967295"/>
          </p:nvPr>
        </p:nvSpPr>
        <p:spPr/>
        <p:txBody>
          <a:bodyPr/>
          <a:lstStyle/>
          <a:p>
            <a:pPr eaLnBrk="1" hangingPunct="1">
              <a:lnSpc>
                <a:spcPct val="90000"/>
              </a:lnSpc>
              <a:buFont typeface="Arial" charset="0"/>
              <a:buNone/>
            </a:pPr>
            <a:r>
              <a:rPr lang="en-US" smtClean="0"/>
              <a:t>How has Russian journalism changed in post-Soviet decades in</a:t>
            </a:r>
          </a:p>
          <a:p>
            <a:pPr eaLnBrk="1" hangingPunct="1">
              <a:lnSpc>
                <a:spcPct val="90000"/>
              </a:lnSpc>
              <a:buFont typeface="Arial" charset="0"/>
              <a:buNone/>
            </a:pPr>
            <a:endParaRPr lang="en-US" smtClean="0"/>
          </a:p>
          <a:p>
            <a:pPr eaLnBrk="1" hangingPunct="1">
              <a:lnSpc>
                <a:spcPct val="90000"/>
              </a:lnSpc>
              <a:buFont typeface="Arial" charset="0"/>
              <a:buNone/>
            </a:pPr>
            <a:r>
              <a:rPr lang="en-US" smtClean="0"/>
              <a:t>professional structure?</a:t>
            </a:r>
          </a:p>
          <a:p>
            <a:pPr eaLnBrk="1" hangingPunct="1">
              <a:lnSpc>
                <a:spcPct val="90000"/>
              </a:lnSpc>
              <a:buFont typeface="Arial" charset="0"/>
              <a:buNone/>
            </a:pPr>
            <a:endParaRPr lang="en-US" smtClean="0"/>
          </a:p>
          <a:p>
            <a:pPr eaLnBrk="1" hangingPunct="1">
              <a:lnSpc>
                <a:spcPct val="90000"/>
              </a:lnSpc>
              <a:buFont typeface="Arial" charset="0"/>
              <a:buNone/>
            </a:pPr>
            <a:r>
              <a:rPr lang="en-US" smtClean="0"/>
              <a:t>job conditions?</a:t>
            </a:r>
          </a:p>
          <a:p>
            <a:pPr eaLnBrk="1" hangingPunct="1">
              <a:lnSpc>
                <a:spcPct val="90000"/>
              </a:lnSpc>
              <a:buFont typeface="Arial" charset="0"/>
              <a:buNone/>
            </a:pPr>
            <a:endParaRPr lang="en-US" smtClean="0"/>
          </a:p>
          <a:p>
            <a:pPr eaLnBrk="1" hangingPunct="1">
              <a:lnSpc>
                <a:spcPct val="90000"/>
              </a:lnSpc>
              <a:buFont typeface="Arial" charset="0"/>
              <a:buNone/>
            </a:pPr>
            <a:r>
              <a:rPr lang="en-US" smtClean="0"/>
              <a:t>professional orientations? </a:t>
            </a:r>
          </a:p>
          <a:p>
            <a:pPr eaLnBrk="1" hangingPunct="1">
              <a:lnSpc>
                <a:spcPct val="90000"/>
              </a:lnSpc>
              <a:buFont typeface="Arial" charset="0"/>
              <a:buNone/>
            </a:pPr>
            <a:endParaRPr lang="en-US" smtClean="0"/>
          </a:p>
          <a:p>
            <a:pPr eaLnBrk="1" hangingPunct="1">
              <a:lnSpc>
                <a:spcPct val="90000"/>
              </a:lnSpc>
              <a:buFont typeface="Arial" charset="0"/>
              <a:buNone/>
            </a:pPr>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D7A46D7-D699-400C-BB95-C37754E2D636}" type="slidenum">
              <a:rPr lang="fi-FI"/>
              <a:pPr>
                <a:defRPr/>
              </a:pPr>
              <a:t>20</a:t>
            </a:fld>
            <a:endParaRPr lang="fi-FI"/>
          </a:p>
        </p:txBody>
      </p:sp>
      <p:sp>
        <p:nvSpPr>
          <p:cNvPr id="48130" name="Rectangle 2"/>
          <p:cNvSpPr>
            <a:spLocks noGrp="1"/>
          </p:cNvSpPr>
          <p:nvPr>
            <p:ph type="title"/>
          </p:nvPr>
        </p:nvSpPr>
        <p:spPr/>
        <p:txBody>
          <a:bodyPr/>
          <a:lstStyle/>
          <a:p>
            <a:r>
              <a:rPr lang="en-US" smtClean="0"/>
              <a:t>Job conditions</a:t>
            </a:r>
          </a:p>
        </p:txBody>
      </p:sp>
      <p:sp>
        <p:nvSpPr>
          <p:cNvPr id="48131" name="Rectangle 3"/>
          <p:cNvSpPr>
            <a:spLocks noGrp="1"/>
          </p:cNvSpPr>
          <p:nvPr>
            <p:ph type="body" idx="1"/>
          </p:nvPr>
        </p:nvSpPr>
        <p:spPr/>
        <p:txBody>
          <a:bodyPr/>
          <a:lstStyle/>
          <a:p>
            <a:r>
              <a:rPr lang="en-US" sz="4000" smtClean="0"/>
              <a:t>Professional autonomy in newsroom</a:t>
            </a:r>
          </a:p>
          <a:p>
            <a:endParaRPr lang="en-US" sz="4000" smtClean="0"/>
          </a:p>
          <a:p>
            <a:r>
              <a:rPr lang="en-US" sz="4000" smtClean="0"/>
              <a:t>Restrictions in job</a:t>
            </a:r>
          </a:p>
          <a:p>
            <a:endParaRPr lang="en-US" sz="4000" smtClean="0"/>
          </a:p>
          <a:p>
            <a:r>
              <a:rPr lang="en-US" sz="4000" smtClean="0"/>
              <a:t>Satisfaction in job</a:t>
            </a:r>
          </a:p>
          <a:p>
            <a:pPr>
              <a:buFont typeface="Arial" charset="0"/>
              <a:buNone/>
            </a:pPr>
            <a:endParaRPr lang="en-US" sz="4000" smtClean="0"/>
          </a:p>
          <a:p>
            <a:endParaRPr lang="en-US" sz="4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49C3EFD-F8F5-4A56-A12B-3462B111A4B8}" type="slidenum">
              <a:rPr lang="fi-FI"/>
              <a:pPr>
                <a:defRPr/>
              </a:pPr>
              <a:t>21</a:t>
            </a:fld>
            <a:endParaRPr lang="fi-FI"/>
          </a:p>
        </p:txBody>
      </p:sp>
      <p:sp>
        <p:nvSpPr>
          <p:cNvPr id="49154" name="Rectangle 2"/>
          <p:cNvSpPr>
            <a:spLocks noGrp="1"/>
          </p:cNvSpPr>
          <p:nvPr>
            <p:ph type="title"/>
          </p:nvPr>
        </p:nvSpPr>
        <p:spPr/>
        <p:txBody>
          <a:bodyPr/>
          <a:lstStyle/>
          <a:p>
            <a:r>
              <a:rPr lang="en-US" smtClean="0"/>
              <a:t>Job conditions</a:t>
            </a:r>
          </a:p>
        </p:txBody>
      </p:sp>
      <p:sp>
        <p:nvSpPr>
          <p:cNvPr id="49155" name="Rectangle 3"/>
          <p:cNvSpPr>
            <a:spLocks noGrp="1"/>
          </p:cNvSpPr>
          <p:nvPr>
            <p:ph type="body" idx="1"/>
          </p:nvPr>
        </p:nvSpPr>
        <p:spPr/>
        <p:txBody>
          <a:bodyPr/>
          <a:lstStyle/>
          <a:p>
            <a:r>
              <a:rPr lang="en-US" smtClean="0"/>
              <a:t>Professional autonomy in newsroom: </a:t>
            </a:r>
          </a:p>
          <a:p>
            <a:pPr>
              <a:buFont typeface="Arial" charset="0"/>
              <a:buNone/>
            </a:pPr>
            <a:r>
              <a:rPr lang="fi-FI" sz="2400" smtClean="0"/>
              <a:t> I. If you get a good idea for a publication and you consider it is important, how often are you successful in realizing it, and to make a material?</a:t>
            </a:r>
          </a:p>
          <a:p>
            <a:pPr>
              <a:buFont typeface="Arial" charset="0"/>
              <a:buNone/>
            </a:pPr>
            <a:endParaRPr lang="fi-FI" sz="2400" smtClean="0"/>
          </a:p>
          <a:p>
            <a:pPr>
              <a:buFont typeface="Arial" charset="0"/>
              <a:buNone/>
            </a:pPr>
            <a:r>
              <a:rPr lang="fi-FI" sz="2400" smtClean="0"/>
              <a:t> II. How independent are you in the selection of news, topics, problems of coverage?</a:t>
            </a:r>
          </a:p>
          <a:p>
            <a:pPr>
              <a:buFont typeface="Arial" charset="0"/>
              <a:buNone/>
            </a:pPr>
            <a:endParaRPr lang="fi-FI" sz="2400" smtClean="0"/>
          </a:p>
          <a:p>
            <a:pPr>
              <a:buFont typeface="Arial" charset="0"/>
              <a:buNone/>
            </a:pPr>
            <a:r>
              <a:rPr lang="fi-FI" sz="2400" smtClean="0"/>
              <a:t> III. How independent are you in emphasizing ideas or aspects which in your opinion are important to your material?</a:t>
            </a:r>
          </a:p>
          <a:p>
            <a:pPr>
              <a:buFont typeface="Arial" charset="0"/>
              <a:buNone/>
            </a:pPr>
            <a:endParaRPr lang="en-US" sz="2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6D9882D-51D9-493A-9173-E1334D1120D8}" type="slidenum">
              <a:rPr lang="fi-FI"/>
              <a:pPr>
                <a:defRPr/>
              </a:pPr>
              <a:t>22</a:t>
            </a:fld>
            <a:endParaRPr lang="fi-FI"/>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7A82609-C0D1-42F5-B328-34A3F0E216B3}" type="slidenum">
              <a:rPr lang="fi-FI" sz="1200">
                <a:solidFill>
                  <a:schemeClr val="tx1">
                    <a:tint val="75000"/>
                  </a:schemeClr>
                </a:solidFill>
                <a:latin typeface="+mn-lt"/>
              </a:rPr>
              <a:pPr algn="r" fontAlgn="auto">
                <a:spcBef>
                  <a:spcPts val="0"/>
                </a:spcBef>
                <a:spcAft>
                  <a:spcPts val="0"/>
                </a:spcAft>
                <a:defRPr/>
              </a:pPr>
              <a:t>22</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9787319-64C5-48E2-A655-3F45E6B0AE8C}" type="slidenum">
              <a:rPr lang="fi-FI" sz="1200">
                <a:solidFill>
                  <a:schemeClr val="tx1">
                    <a:tint val="75000"/>
                  </a:schemeClr>
                </a:solidFill>
                <a:latin typeface="+mn-lt"/>
              </a:rPr>
              <a:pPr algn="r" fontAlgn="auto">
                <a:spcBef>
                  <a:spcPts val="0"/>
                </a:spcBef>
                <a:spcAft>
                  <a:spcPts val="0"/>
                </a:spcAft>
                <a:defRPr/>
              </a:pPr>
              <a:t>22</a:t>
            </a:fld>
            <a:endParaRPr lang="fi-FI" sz="1200">
              <a:solidFill>
                <a:schemeClr val="tx1">
                  <a:tint val="75000"/>
                </a:schemeClr>
              </a:solidFill>
              <a:latin typeface="+mn-lt"/>
            </a:endParaRPr>
          </a:p>
        </p:txBody>
      </p:sp>
      <p:graphicFrame>
        <p:nvGraphicFramePr>
          <p:cNvPr id="44034" name="Chart 3"/>
          <p:cNvGraphicFramePr>
            <a:graphicFrameLocks/>
          </p:cNvGraphicFramePr>
          <p:nvPr/>
        </p:nvGraphicFramePr>
        <p:xfrm>
          <a:off x="1149350" y="1724025"/>
          <a:ext cx="6919913" cy="4605338"/>
        </p:xfrm>
        <a:graphic>
          <a:graphicData uri="http://schemas.openxmlformats.org/presentationml/2006/ole">
            <mc:AlternateContent xmlns:mc="http://schemas.openxmlformats.org/markup-compatibility/2006">
              <mc:Choice xmlns:v="urn:schemas-microsoft-com:vml" Requires="v">
                <p:oleObj spid="_x0000_s44036" r:id="rId3" imgW="6919560" imgH="4602879" progId="Excel.Sheet.8">
                  <p:embed/>
                </p:oleObj>
              </mc:Choice>
              <mc:Fallback>
                <p:oleObj r:id="rId3" imgW="6919560" imgH="4602879" progId="Excel.Sheet.8">
                  <p:embed/>
                  <p:pic>
                    <p:nvPicPr>
                      <p:cNvPr id="0" name="Char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9350" y="1724025"/>
                        <a:ext cx="6919913" cy="4605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38" name="Title 4"/>
          <p:cNvSpPr>
            <a:spLocks noGrp="1"/>
          </p:cNvSpPr>
          <p:nvPr>
            <p:ph type="title"/>
          </p:nvPr>
        </p:nvSpPr>
        <p:spPr/>
        <p:txBody>
          <a:bodyPr/>
          <a:lstStyle/>
          <a:p>
            <a:pPr eaLnBrk="1" hangingPunct="1"/>
            <a:r>
              <a:rPr lang="fi-FI" sz="2800" smtClean="0"/>
              <a:t>I. If you get a good idea for a publication and you consider it is important, how often are you successful in realizing it, and to make a material?</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B686BD8-D04C-45FE-8519-0122232E79AF}" type="slidenum">
              <a:rPr lang="fi-FI"/>
              <a:pPr>
                <a:defRPr/>
              </a:pPr>
              <a:t>23</a:t>
            </a:fld>
            <a:endParaRPr lang="fi-FI"/>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347DD10-6743-4931-8392-4A8412B9907A}" type="slidenum">
              <a:rPr lang="fi-FI" sz="1200">
                <a:solidFill>
                  <a:schemeClr val="tx1">
                    <a:tint val="75000"/>
                  </a:schemeClr>
                </a:solidFill>
                <a:latin typeface="+mn-lt"/>
              </a:rPr>
              <a:pPr algn="r" fontAlgn="auto">
                <a:spcBef>
                  <a:spcPts val="0"/>
                </a:spcBef>
                <a:spcAft>
                  <a:spcPts val="0"/>
                </a:spcAft>
                <a:defRPr/>
              </a:pPr>
              <a:t>23</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9218AE8-AF6F-41F6-BF02-EB21062E5838}" type="slidenum">
              <a:rPr lang="fi-FI" sz="1200">
                <a:solidFill>
                  <a:schemeClr val="tx1">
                    <a:tint val="75000"/>
                  </a:schemeClr>
                </a:solidFill>
                <a:latin typeface="+mn-lt"/>
              </a:rPr>
              <a:pPr algn="r" fontAlgn="auto">
                <a:spcBef>
                  <a:spcPts val="0"/>
                </a:spcBef>
                <a:spcAft>
                  <a:spcPts val="0"/>
                </a:spcAft>
                <a:defRPr/>
              </a:pPr>
              <a:t>23</a:t>
            </a:fld>
            <a:endParaRPr lang="fi-FI" sz="1200">
              <a:solidFill>
                <a:schemeClr val="tx1">
                  <a:tint val="75000"/>
                </a:schemeClr>
              </a:solidFill>
              <a:latin typeface="+mn-lt"/>
            </a:endParaRPr>
          </a:p>
        </p:txBody>
      </p:sp>
      <p:sp>
        <p:nvSpPr>
          <p:cNvPr id="45063" name="Title 1"/>
          <p:cNvSpPr>
            <a:spLocks noGrp="1"/>
          </p:cNvSpPr>
          <p:nvPr>
            <p:ph type="title"/>
          </p:nvPr>
        </p:nvSpPr>
        <p:spPr/>
        <p:txBody>
          <a:bodyPr/>
          <a:lstStyle/>
          <a:p>
            <a:pPr eaLnBrk="1" hangingPunct="1"/>
            <a:r>
              <a:rPr lang="fi-FI" sz="2800" smtClean="0"/>
              <a:t>II. How independent are you in the selection of news, topics, problems of coverage?</a:t>
            </a:r>
          </a:p>
        </p:txBody>
      </p:sp>
      <p:graphicFrame>
        <p:nvGraphicFramePr>
          <p:cNvPr id="45059" name="Content Placeholder 3"/>
          <p:cNvGraphicFramePr>
            <a:graphicFrameLocks noGrp="1"/>
          </p:cNvGraphicFramePr>
          <p:nvPr>
            <p:ph idx="1"/>
          </p:nvPr>
        </p:nvGraphicFramePr>
        <p:xfrm>
          <a:off x="712788" y="1658938"/>
          <a:ext cx="8026400" cy="4322762"/>
        </p:xfrm>
        <a:graphic>
          <a:graphicData uri="http://schemas.openxmlformats.org/presentationml/2006/ole">
            <mc:AlternateContent xmlns:mc="http://schemas.openxmlformats.org/markup-compatibility/2006">
              <mc:Choice xmlns:v="urn:schemas-microsoft-com:vml" Requires="v">
                <p:oleObj spid="_x0000_s45061" r:id="rId3" imgW="8029128" imgH="4322439" progId="Excel.Sheet.8">
                  <p:embed/>
                </p:oleObj>
              </mc:Choice>
              <mc:Fallback>
                <p:oleObj r:id="rId3" imgW="8029128" imgH="432243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788" y="1658938"/>
                        <a:ext cx="8026400" cy="4322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C59EE22-1A01-4154-BD75-CC9C11A78C70}" type="slidenum">
              <a:rPr lang="fi-FI"/>
              <a:pPr>
                <a:defRPr/>
              </a:pPr>
              <a:t>24</a:t>
            </a:fld>
            <a:endParaRPr lang="fi-FI"/>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3806142-C52A-471F-B295-0B4B0F72BD12}" type="slidenum">
              <a:rPr lang="fi-FI" sz="1200">
                <a:solidFill>
                  <a:schemeClr val="tx1">
                    <a:tint val="75000"/>
                  </a:schemeClr>
                </a:solidFill>
                <a:latin typeface="+mn-lt"/>
              </a:rPr>
              <a:pPr algn="r" fontAlgn="auto">
                <a:spcBef>
                  <a:spcPts val="0"/>
                </a:spcBef>
                <a:spcAft>
                  <a:spcPts val="0"/>
                </a:spcAft>
                <a:defRPr/>
              </a:pPr>
              <a:t>24</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926E236-E9DA-43A2-9835-9FCE542DE507}" type="slidenum">
              <a:rPr lang="fi-FI" sz="1200">
                <a:solidFill>
                  <a:schemeClr val="tx1">
                    <a:tint val="75000"/>
                  </a:schemeClr>
                </a:solidFill>
                <a:latin typeface="+mn-lt"/>
              </a:rPr>
              <a:pPr algn="r" fontAlgn="auto">
                <a:spcBef>
                  <a:spcPts val="0"/>
                </a:spcBef>
                <a:spcAft>
                  <a:spcPts val="0"/>
                </a:spcAft>
                <a:defRPr/>
              </a:pPr>
              <a:t>24</a:t>
            </a:fld>
            <a:endParaRPr lang="fi-FI" sz="1200">
              <a:solidFill>
                <a:schemeClr val="tx1">
                  <a:tint val="75000"/>
                </a:schemeClr>
              </a:solidFill>
              <a:latin typeface="+mn-lt"/>
            </a:endParaRPr>
          </a:p>
        </p:txBody>
      </p:sp>
      <p:sp>
        <p:nvSpPr>
          <p:cNvPr id="46087" name="Title 1"/>
          <p:cNvSpPr>
            <a:spLocks noGrp="1"/>
          </p:cNvSpPr>
          <p:nvPr>
            <p:ph type="title"/>
          </p:nvPr>
        </p:nvSpPr>
        <p:spPr/>
        <p:txBody>
          <a:bodyPr/>
          <a:lstStyle/>
          <a:p>
            <a:pPr eaLnBrk="1" hangingPunct="1"/>
            <a:r>
              <a:rPr lang="fi-FI" sz="2500" smtClean="0"/>
              <a:t>III. How independent are you in emphasizing ideas or aspects which in your opinion are important to your material?</a:t>
            </a:r>
          </a:p>
        </p:txBody>
      </p:sp>
      <p:graphicFrame>
        <p:nvGraphicFramePr>
          <p:cNvPr id="46083" name="Content Placeholder 3"/>
          <p:cNvGraphicFramePr>
            <a:graphicFrameLocks noGrp="1"/>
          </p:cNvGraphicFramePr>
          <p:nvPr>
            <p:ph idx="1"/>
          </p:nvPr>
        </p:nvGraphicFramePr>
        <p:xfrm>
          <a:off x="569913" y="1730375"/>
          <a:ext cx="8026400" cy="4322763"/>
        </p:xfrm>
        <a:graphic>
          <a:graphicData uri="http://schemas.openxmlformats.org/presentationml/2006/ole">
            <mc:AlternateContent xmlns:mc="http://schemas.openxmlformats.org/markup-compatibility/2006">
              <mc:Choice xmlns:v="urn:schemas-microsoft-com:vml" Requires="v">
                <p:oleObj spid="_x0000_s46085" r:id="rId3" imgW="8029128" imgH="4322439" progId="Excel.Sheet.8">
                  <p:embed/>
                </p:oleObj>
              </mc:Choice>
              <mc:Fallback>
                <p:oleObj r:id="rId3" imgW="8029128" imgH="432243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913" y="1730375"/>
                        <a:ext cx="8026400" cy="432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994" name="Content Placeholder 4"/>
          <p:cNvGraphicFramePr>
            <a:graphicFrameLocks noGrp="1"/>
          </p:cNvGraphicFramePr>
          <p:nvPr>
            <p:ph idx="4294967295"/>
          </p:nvPr>
        </p:nvGraphicFramePr>
        <p:xfrm>
          <a:off x="457200" y="1600200"/>
          <a:ext cx="8229600" cy="4525963"/>
        </p:xfrm>
        <a:graphic>
          <a:graphicData uri="http://schemas.openxmlformats.org/presentationml/2006/ole">
            <mc:AlternateContent xmlns:mc="http://schemas.openxmlformats.org/markup-compatibility/2006">
              <mc:Choice xmlns:v="urn:schemas-microsoft-com:vml" Requires="v">
                <p:oleObj spid="_x0000_s84996" name="Chart" r:id="rId3" imgW="8229561" imgH="4524349" progId="Excel.Sheet.8">
                  <p:embed/>
                </p:oleObj>
              </mc:Choice>
              <mc:Fallback>
                <p:oleObj name="Chart" r:id="rId3" imgW="8229561" imgH="4524349" progId="Excel.Sheet.8">
                  <p:embed/>
                  <p:pic>
                    <p:nvPicPr>
                      <p:cNvPr id="0" name="Content Placeholder 4"/>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4995" name="Slide Number Placeholder 3"/>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1C2B7A97-3140-42F2-A8DE-B355FF5E8D1F}" type="slidenum">
              <a:rPr lang="fi-FI" sz="1200">
                <a:solidFill>
                  <a:srgbClr val="898989"/>
                </a:solidFill>
                <a:latin typeface="Calibri" pitchFamily="34" charset="0"/>
              </a:rPr>
              <a:pPr algn="r"/>
              <a:t>25</a:t>
            </a:fld>
            <a:endParaRPr lang="fi-FI" sz="1200">
              <a:solidFill>
                <a:srgbClr val="898989"/>
              </a:solidFill>
              <a:latin typeface="Calibri" pitchFamily="34" charset="0"/>
            </a:endParaRPr>
          </a:p>
        </p:txBody>
      </p:sp>
      <p:sp>
        <p:nvSpPr>
          <p:cNvPr id="84996" name="Title 3"/>
          <p:cNvSpPr>
            <a:spLocks noGrp="1"/>
          </p:cNvSpPr>
          <p:nvPr>
            <p:ph type="title" idx="4294967295"/>
          </p:nvPr>
        </p:nvSpPr>
        <p:spPr/>
        <p:txBody>
          <a:bodyPr/>
          <a:lstStyle/>
          <a:p>
            <a:r>
              <a:rPr lang="fi-FI" sz="2400" smtClean="0"/>
              <a:t>How much are you independent in the selection of news, topics, problems of coverage? </a:t>
            </a:r>
            <a:br>
              <a:rPr lang="fi-FI" sz="2400" smtClean="0"/>
            </a:br>
            <a:endParaRPr lang="fi-FI" sz="2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F31CBC8-2187-480B-9AAC-B1CE7A6D9041}" type="slidenum">
              <a:rPr lang="fi-FI"/>
              <a:pPr>
                <a:defRPr/>
              </a:pPr>
              <a:t>26</a:t>
            </a:fld>
            <a:endParaRPr lang="fi-FI"/>
          </a:p>
        </p:txBody>
      </p:sp>
      <p:sp>
        <p:nvSpPr>
          <p:cNvPr id="86021" name="Title 1"/>
          <p:cNvSpPr>
            <a:spLocks noGrp="1"/>
          </p:cNvSpPr>
          <p:nvPr>
            <p:ph type="title" idx="4294967295"/>
          </p:nvPr>
        </p:nvSpPr>
        <p:spPr/>
        <p:txBody>
          <a:bodyPr/>
          <a:lstStyle/>
          <a:p>
            <a:r>
              <a:rPr lang="fi-FI" sz="2400" smtClean="0"/>
              <a:t>How independent are you in emphasize those ideas or aspects which in your opinion are important to your material? </a:t>
            </a:r>
            <a:br>
              <a:rPr lang="fi-FI" sz="2400" smtClean="0"/>
            </a:br>
            <a:endParaRPr lang="fi-FI" sz="4000" smtClean="0"/>
          </a:p>
        </p:txBody>
      </p:sp>
      <p:graphicFrame>
        <p:nvGraphicFramePr>
          <p:cNvPr id="86019" name="Content Placeholder 3"/>
          <p:cNvGraphicFramePr>
            <a:graphicFrameLocks noGrp="1"/>
          </p:cNvGraphicFramePr>
          <p:nvPr>
            <p:ph idx="4294967295"/>
          </p:nvPr>
        </p:nvGraphicFramePr>
        <p:xfrm>
          <a:off x="457200" y="1600200"/>
          <a:ext cx="8229600" cy="4525963"/>
        </p:xfrm>
        <a:graphic>
          <a:graphicData uri="http://schemas.openxmlformats.org/presentationml/2006/ole">
            <mc:AlternateContent xmlns:mc="http://schemas.openxmlformats.org/markup-compatibility/2006">
              <mc:Choice xmlns:v="urn:schemas-microsoft-com:vml" Requires="v">
                <p:oleObj spid="_x0000_s86021" name="Chart" r:id="rId3" imgW="8229561" imgH="4524349" progId="Excel.Sheet.8">
                  <p:embed/>
                </p:oleObj>
              </mc:Choice>
              <mc:Fallback>
                <p:oleObj name="Chart" r:id="rId3" imgW="8229561" imgH="452434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Grp="1" noChangeArrowheads="1"/>
          </p:cNvSpPr>
          <p:nvPr/>
        </p:nvSpPr>
        <p:spPr bwMode="auto">
          <a:xfrm>
            <a:off x="6553200" y="6243638"/>
            <a:ext cx="2133600" cy="457200"/>
          </a:xfrm>
          <a:prstGeom prst="rect">
            <a:avLst/>
          </a:prstGeom>
          <a:noFill/>
          <a:ln>
            <a:miter lim="800000"/>
            <a:headEnd/>
            <a:tailEnd/>
          </a:ln>
        </p:spPr>
        <p:txBody>
          <a:bodyPr anchor="b"/>
          <a:lstStyle/>
          <a:p>
            <a:pPr algn="r">
              <a:defRPr/>
            </a:pPr>
            <a:fld id="{B4B45B42-8BA7-4B36-BF63-A8C84EE00FFF}" type="slidenum">
              <a:rPr lang="fi-FI" altLang="en-US" sz="1200">
                <a:latin typeface="+mj-lt"/>
              </a:rPr>
              <a:pPr algn="r">
                <a:defRPr/>
              </a:pPr>
              <a:t>27</a:t>
            </a:fld>
            <a:endParaRPr lang="fi-FI" altLang="en-US" sz="1200">
              <a:latin typeface="+mj-lt"/>
            </a:endParaRPr>
          </a:p>
        </p:txBody>
      </p:sp>
      <p:sp>
        <p:nvSpPr>
          <p:cNvPr id="87042" name="Rectangle 1"/>
          <p:cNvSpPr>
            <a:spLocks noChangeArrowheads="1"/>
          </p:cNvSpPr>
          <p:nvPr/>
        </p:nvSpPr>
        <p:spPr bwMode="auto">
          <a:xfrm>
            <a:off x="428625" y="419100"/>
            <a:ext cx="5114925" cy="336550"/>
          </a:xfrm>
          <a:prstGeom prst="rect">
            <a:avLst/>
          </a:prstGeom>
          <a:noFill/>
          <a:ln w="9525">
            <a:noFill/>
            <a:miter lim="800000"/>
            <a:headEnd/>
            <a:tailEnd/>
          </a:ln>
        </p:spPr>
        <p:txBody>
          <a:bodyPr wrap="none" anchor="ctr">
            <a:spAutoFit/>
          </a:bodyPr>
          <a:lstStyle/>
          <a:p>
            <a:pPr algn="just"/>
            <a:r>
              <a:rPr lang="en-GB" sz="1600" b="1">
                <a:latin typeface="Calibri" pitchFamily="34" charset="0"/>
                <a:cs typeface="Times New Roman" pitchFamily="18" charset="0"/>
              </a:rPr>
              <a:t>Table 1 Restrictions in the job</a:t>
            </a:r>
            <a:r>
              <a:rPr lang="en-GB" sz="1600">
                <a:latin typeface="Calibri" pitchFamily="34" charset="0"/>
                <a:cs typeface="Times New Roman" pitchFamily="18" charset="0"/>
              </a:rPr>
              <a:t> </a:t>
            </a:r>
            <a:r>
              <a:rPr lang="en-GB" sz="1600" b="1">
                <a:latin typeface="Calibri" pitchFamily="34" charset="0"/>
                <a:cs typeface="Times New Roman" pitchFamily="18" charset="0"/>
              </a:rPr>
              <a:t>by generation factor in 2008</a:t>
            </a:r>
            <a:endParaRPr lang="en-GB" sz="1200">
              <a:latin typeface="Calibri" pitchFamily="34" charset="0"/>
            </a:endParaRPr>
          </a:p>
        </p:txBody>
      </p:sp>
      <p:graphicFrame>
        <p:nvGraphicFramePr>
          <p:cNvPr id="120964" name="Group 132"/>
          <p:cNvGraphicFramePr>
            <a:graphicFrameLocks noGrp="1"/>
          </p:cNvGraphicFramePr>
          <p:nvPr>
            <p:ph idx="4294967295"/>
          </p:nvPr>
        </p:nvGraphicFramePr>
        <p:xfrm>
          <a:off x="428625" y="898525"/>
          <a:ext cx="7527925" cy="5721350"/>
        </p:xfrm>
        <a:graphic>
          <a:graphicData uri="http://schemas.openxmlformats.org/drawingml/2006/table">
            <a:tbl>
              <a:tblPr/>
              <a:tblGrid>
                <a:gridCol w="2105025"/>
                <a:gridCol w="1966913"/>
                <a:gridCol w="1871662"/>
                <a:gridCol w="1584325"/>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alibri" pitchFamily="34" charset="0"/>
                          <a:cs typeface="Times New Roman" pitchFamily="18" charset="0"/>
                        </a:rPr>
                        <a:t>Restrictions: </a:t>
                      </a:r>
                      <a:endParaRPr kumimoji="0" lang="fi-FI" sz="14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alibri" pitchFamily="34" charset="0"/>
                          <a:cs typeface="Times New Roman" pitchFamily="18" charset="0"/>
                        </a:rPr>
                        <a:t>Cumulative % </a:t>
                      </a:r>
                      <a:endParaRPr kumimoji="0" lang="fi-FI" sz="1400" b="1"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alibri" pitchFamily="34" charset="0"/>
                          <a:cs typeface="Times New Roman" pitchFamily="18" charset="0"/>
                        </a:rPr>
                        <a:t>Soviet generation </a:t>
                      </a:r>
                      <a:endParaRPr kumimoji="0" lang="fi-FI" sz="1400" b="1"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alibri" pitchFamily="34" charset="0"/>
                          <a:cs typeface="Times New Roman" pitchFamily="18" charset="0"/>
                        </a:rPr>
                        <a:t>Transitional generation </a:t>
                      </a:r>
                      <a:endParaRPr kumimoji="0" lang="fi-FI" sz="1400" b="1"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alibri" pitchFamily="34" charset="0"/>
                          <a:cs typeface="Times New Roman" pitchFamily="18" charset="0"/>
                        </a:rPr>
                        <a:t>New post-2000 generation </a:t>
                      </a:r>
                      <a:endParaRPr kumimoji="0" lang="fi-FI" sz="1400" b="1"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 local power: 29.4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40.9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25.0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22.3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2.Interference of the boss: 23.0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23.9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21.7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23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3. Character of media audience:  19.4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20.1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19.3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18.9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 4. Specialisation of the media: 16.5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10.8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17.2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21.5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5. Ethics: 14.6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18.1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17.6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8.7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6. Point of view of advertisers: 14.5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8.5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18.0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16.6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7.Political line of media: 13.7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16.2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11.1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14.0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8. Media owner: 9.9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8.5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11.5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9.8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9. Influence of the federal power: 7.1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10.4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8.2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2.6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10. Nothing: 5.5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4.6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3.3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alibri" pitchFamily="34" charset="0"/>
                          <a:cs typeface="Times New Roman" pitchFamily="18" charset="0"/>
                        </a:rPr>
                        <a:t>8.3</a:t>
                      </a:r>
                      <a:r>
                        <a:rPr kumimoji="0" lang="en-GB" sz="1400" b="0" i="0" u="none" strike="noStrike" cap="none" normalizeH="0" baseline="0" smtClean="0">
                          <a:ln>
                            <a:noFill/>
                          </a:ln>
                          <a:solidFill>
                            <a:schemeClr val="tx1"/>
                          </a:solidFill>
                          <a:effectLst/>
                          <a:latin typeface="Calibri" pitchFamily="34" charset="0"/>
                          <a:cs typeface="Times New Roman" pitchFamily="18" charset="0"/>
                        </a:rPr>
                        <a:t>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11.Other: 3.9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4.6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5.7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1.5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12. Colleagues’ opinions: 3.4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2.7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2.9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cs typeface="Times New Roman" pitchFamily="18" charset="0"/>
                        </a:rPr>
                        <a:t>4.2 </a:t>
                      </a:r>
                      <a:endParaRPr kumimoji="0" lang="fi-FI" sz="1400" b="0" i="0" u="none" strike="noStrike" cap="none" normalizeH="0" baseline="0" smtClean="0">
                        <a:ln>
                          <a:noFill/>
                        </a:ln>
                        <a:solidFill>
                          <a:schemeClr val="tx1"/>
                        </a:solidFill>
                        <a:effectLst/>
                        <a:latin typeface="Calibri" pitchFamily="34" charset="0"/>
                        <a:cs typeface="Times New Roman" pitchFamily="18" charset="0"/>
                      </a:endParaRPr>
                    </a:p>
                  </a:txBody>
                  <a:tcPr marL="59316" marR="59316" marT="8238"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Grp="1" noChangeArrowheads="1"/>
          </p:cNvSpPr>
          <p:nvPr/>
        </p:nvSpPr>
        <p:spPr bwMode="auto">
          <a:xfrm>
            <a:off x="6553200" y="6243638"/>
            <a:ext cx="2133600" cy="457200"/>
          </a:xfrm>
          <a:prstGeom prst="rect">
            <a:avLst/>
          </a:prstGeom>
          <a:noFill/>
          <a:ln>
            <a:miter lim="800000"/>
            <a:headEnd/>
            <a:tailEnd/>
          </a:ln>
        </p:spPr>
        <p:txBody>
          <a:bodyPr anchor="b"/>
          <a:lstStyle/>
          <a:p>
            <a:pPr algn="r">
              <a:defRPr/>
            </a:pPr>
            <a:fld id="{EC6832C8-808A-4CF7-A80E-0C31D4E3B323}" type="slidenum">
              <a:rPr lang="fi-FI" altLang="en-US" sz="1200">
                <a:latin typeface="+mj-lt"/>
              </a:rPr>
              <a:pPr algn="r">
                <a:defRPr/>
              </a:pPr>
              <a:t>28</a:t>
            </a:fld>
            <a:endParaRPr lang="fi-FI" altLang="en-US" sz="1200">
              <a:latin typeface="+mj-lt"/>
            </a:endParaRPr>
          </a:p>
        </p:txBody>
      </p:sp>
      <p:sp>
        <p:nvSpPr>
          <p:cNvPr id="88066" name="Rectangle 1"/>
          <p:cNvSpPr>
            <a:spLocks noChangeArrowheads="1"/>
          </p:cNvSpPr>
          <p:nvPr/>
        </p:nvSpPr>
        <p:spPr bwMode="auto">
          <a:xfrm>
            <a:off x="428625" y="419100"/>
            <a:ext cx="4094163" cy="336550"/>
          </a:xfrm>
          <a:prstGeom prst="rect">
            <a:avLst/>
          </a:prstGeom>
          <a:noFill/>
          <a:ln w="9525">
            <a:noFill/>
            <a:miter lim="800000"/>
            <a:headEnd/>
            <a:tailEnd/>
          </a:ln>
        </p:spPr>
        <p:txBody>
          <a:bodyPr wrap="none" anchor="ctr">
            <a:spAutoFit/>
          </a:bodyPr>
          <a:lstStyle/>
          <a:p>
            <a:pPr algn="just"/>
            <a:r>
              <a:rPr lang="en-GB" sz="1600" b="1">
                <a:latin typeface="Calibri" pitchFamily="34" charset="0"/>
                <a:cs typeface="Times New Roman" pitchFamily="18" charset="0"/>
              </a:rPr>
              <a:t>Table 2 Barometer of Job satisfaction in 2008</a:t>
            </a:r>
            <a:r>
              <a:rPr lang="en-GB" sz="1600" b="1">
                <a:cs typeface="Times New Roman" pitchFamily="18" charset="0"/>
              </a:rPr>
              <a:t>  </a:t>
            </a:r>
            <a:endParaRPr lang="en-GB" sz="1600"/>
          </a:p>
        </p:txBody>
      </p:sp>
      <p:graphicFrame>
        <p:nvGraphicFramePr>
          <p:cNvPr id="115760" name="Group 48"/>
          <p:cNvGraphicFramePr>
            <a:graphicFrameLocks noGrp="1"/>
          </p:cNvGraphicFramePr>
          <p:nvPr>
            <p:ph idx="4294967295"/>
          </p:nvPr>
        </p:nvGraphicFramePr>
        <p:xfrm>
          <a:off x="500063" y="857250"/>
          <a:ext cx="7929562" cy="5167313"/>
        </p:xfrm>
        <a:graphic>
          <a:graphicData uri="http://schemas.openxmlformats.org/drawingml/2006/table">
            <a:tbl>
              <a:tblPr/>
              <a:tblGrid>
                <a:gridCol w="6302375"/>
                <a:gridCol w="1627187"/>
              </a:tblGrid>
              <a:tr h="4619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Reasons for satisfaction  </a:t>
                      </a:r>
                      <a:endParaRPr kumimoji="0" lang="fi-FI"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GB"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Fully and chiefly satisfied in % </a:t>
                      </a:r>
                      <a:endParaRPr kumimoji="0" lang="fi-FI"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 to independently decide how and what to write, to tell</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64.7</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 to help people</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64.2</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 Political line</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60.1</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 Job security, social security</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51.6</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 Opportunities for better qualification</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51.1</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 to influence society</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48.9</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 Opportunities for second job</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48.4</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 Opportunities to grow in the post</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42.1</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 Salary</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38.8</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10.  for a career via journalism in politics, state service, business</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37.7</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11.  Political independence of the profession</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37.1</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12. Extra privileges  </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36.7</a:t>
                      </a:r>
                      <a:endParaRPr kumimoji="0" lang="fi-FI"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Grp="1" noChangeArrowheads="1"/>
          </p:cNvSpPr>
          <p:nvPr/>
        </p:nvSpPr>
        <p:spPr bwMode="auto">
          <a:xfrm>
            <a:off x="6553200" y="6243638"/>
            <a:ext cx="2133600" cy="457200"/>
          </a:xfrm>
          <a:prstGeom prst="rect">
            <a:avLst/>
          </a:prstGeom>
          <a:noFill/>
          <a:ln>
            <a:miter lim="800000"/>
            <a:headEnd/>
            <a:tailEnd/>
          </a:ln>
        </p:spPr>
        <p:txBody>
          <a:bodyPr anchor="b"/>
          <a:lstStyle/>
          <a:p>
            <a:pPr algn="r">
              <a:defRPr/>
            </a:pPr>
            <a:fld id="{83921FDE-D612-4737-B502-4BD1255492B2}" type="slidenum">
              <a:rPr lang="fi-FI" altLang="en-US" sz="1200">
                <a:latin typeface="+mj-lt"/>
              </a:rPr>
              <a:pPr algn="r">
                <a:defRPr/>
              </a:pPr>
              <a:t>29</a:t>
            </a:fld>
            <a:endParaRPr lang="fi-FI" altLang="en-US" sz="1200">
              <a:latin typeface="+mj-lt"/>
            </a:endParaRPr>
          </a:p>
        </p:txBody>
      </p:sp>
      <p:graphicFrame>
        <p:nvGraphicFramePr>
          <p:cNvPr id="117842" name="Group 82"/>
          <p:cNvGraphicFramePr>
            <a:graphicFrameLocks noGrp="1"/>
          </p:cNvGraphicFramePr>
          <p:nvPr>
            <p:ph idx="4294967295"/>
          </p:nvPr>
        </p:nvGraphicFramePr>
        <p:xfrm>
          <a:off x="179388" y="908050"/>
          <a:ext cx="8534400" cy="5319713"/>
        </p:xfrm>
        <a:graphic>
          <a:graphicData uri="http://schemas.openxmlformats.org/drawingml/2006/table">
            <a:tbl>
              <a:tblPr/>
              <a:tblGrid>
                <a:gridCol w="5327650"/>
                <a:gridCol w="1225550"/>
                <a:gridCol w="1223962"/>
                <a:gridCol w="757238"/>
              </a:tblGrid>
              <a:tr h="6143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Calibri" pitchFamily="34" charset="0"/>
                          <a:cs typeface="Times New Roman" pitchFamily="18" charset="0"/>
                        </a:rPr>
                        <a:t>Reasons for satisfaction (fully and chiefly) %</a:t>
                      </a:r>
                      <a:endParaRPr kumimoji="0" lang="fi-FI" sz="1600" b="1"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Calibri" pitchFamily="34" charset="0"/>
                          <a:cs typeface="Times New Roman" pitchFamily="18" charset="0"/>
                        </a:rPr>
                        <a:t>Soviet until 1992 </a:t>
                      </a:r>
                      <a:endParaRPr kumimoji="0" lang="fi-FI" sz="1600" b="1"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Calibri" pitchFamily="34" charset="0"/>
                          <a:cs typeface="Times New Roman" pitchFamily="18" charset="0"/>
                        </a:rPr>
                        <a:t>Transitional  1992-1999</a:t>
                      </a:r>
                      <a:endParaRPr kumimoji="0" lang="fi-FI" sz="1600" b="1"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Calibri" pitchFamily="34" charset="0"/>
                          <a:cs typeface="Times New Roman" pitchFamily="18" charset="0"/>
                        </a:rPr>
                        <a:t>post-2000</a:t>
                      </a:r>
                      <a:endParaRPr kumimoji="0" lang="fi-FI" sz="1600" b="1"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1. to independently decide how and what to write, to tell</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70.7</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62.7</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61.2</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2. to help people</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65.3</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63.5</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64.9</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 Political line</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60.9</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61.4</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58.3</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 Opportunities for better qualification </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50.2</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48.7</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55.1</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5. to influence society</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46.5</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46.9</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53.8</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6. Opportunities for second job</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44.8</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48.0</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52.8</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7. Job security, social security </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43.4</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52.1</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59.7</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8. Opportunities to grow in the post</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39.8</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40.9</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45.5</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9. Salary </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42.7</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40.0</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34.4 </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10.  for a career via journalism in politics, state service, business</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38.6</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35.8</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39.0</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11.  Political independence of the profession</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34.0</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32.4</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44.9</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12. Extra privileges  </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30.5</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35.9</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Calibri" pitchFamily="34" charset="0"/>
                          <a:cs typeface="Times New Roman" pitchFamily="18" charset="0"/>
                        </a:rPr>
                        <a:t>43.9</a:t>
                      </a:r>
                      <a:endParaRPr kumimoji="0" lang="fi-FI" sz="1600" b="0" i="0" u="none" strike="noStrike" cap="none" normalizeH="0" baseline="0" smtClean="0">
                        <a:ln>
                          <a:noFill/>
                        </a:ln>
                        <a:solidFill>
                          <a:schemeClr val="tx1"/>
                        </a:solidFill>
                        <a:effectLst/>
                        <a:latin typeface="Calibri" pitchFamily="34" charset="0"/>
                        <a:cs typeface="Times New Roman" pitchFamily="18" charset="0"/>
                      </a:endParaRPr>
                    </a:p>
                  </a:txBody>
                  <a:tcPr marL="29126" marR="2912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9162" name="Rectangle 1"/>
          <p:cNvSpPr>
            <a:spLocks noChangeArrowheads="1"/>
          </p:cNvSpPr>
          <p:nvPr/>
        </p:nvSpPr>
        <p:spPr bwMode="auto">
          <a:xfrm>
            <a:off x="428625" y="347663"/>
            <a:ext cx="4103688" cy="336550"/>
          </a:xfrm>
          <a:prstGeom prst="rect">
            <a:avLst/>
          </a:prstGeom>
          <a:noFill/>
          <a:ln w="9525">
            <a:noFill/>
            <a:miter lim="800000"/>
            <a:headEnd/>
            <a:tailEnd/>
          </a:ln>
        </p:spPr>
        <p:txBody>
          <a:bodyPr wrap="none" anchor="ctr">
            <a:spAutoFit/>
          </a:bodyPr>
          <a:lstStyle/>
          <a:p>
            <a:pPr algn="just"/>
            <a:r>
              <a:rPr lang="en-GB" sz="1600" b="1">
                <a:latin typeface="Calibri" pitchFamily="34" charset="0"/>
                <a:cs typeface="Times New Roman" pitchFamily="18" charset="0"/>
              </a:rPr>
              <a:t>Table 3 Job satisfaction by Generation  in 2008</a:t>
            </a:r>
            <a:endParaRPr lang="en-GB" sz="160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F4E585C-1CFC-4962-BCB0-9BDC025B51BF}" type="slidenum">
              <a:rPr lang="fi-FI"/>
              <a:pPr>
                <a:defRPr/>
              </a:pPr>
              <a:t>3</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413160A-184C-4A3A-810D-176B70327300}" type="slidenum">
              <a:rPr lang="fi-FI" sz="1200">
                <a:solidFill>
                  <a:schemeClr val="tx1">
                    <a:tint val="75000"/>
                  </a:schemeClr>
                </a:solidFill>
                <a:latin typeface="+mn-lt"/>
              </a:rPr>
              <a:pPr algn="r" fontAlgn="auto">
                <a:spcBef>
                  <a:spcPts val="0"/>
                </a:spcBef>
                <a:spcAft>
                  <a:spcPts val="0"/>
                </a:spcAft>
                <a:defRPr/>
              </a:pPr>
              <a:t>3</a:t>
            </a:fld>
            <a:endParaRPr lang="fi-FI" sz="1200">
              <a:solidFill>
                <a:schemeClr val="tx1">
                  <a:tint val="75000"/>
                </a:schemeClr>
              </a:solidFill>
              <a:latin typeface="+mn-lt"/>
            </a:endParaRPr>
          </a:p>
        </p:txBody>
      </p:sp>
      <p:sp>
        <p:nvSpPr>
          <p:cNvPr id="30723" name="Rectangle 2"/>
          <p:cNvSpPr>
            <a:spLocks noGrp="1"/>
          </p:cNvSpPr>
          <p:nvPr>
            <p:ph type="title"/>
          </p:nvPr>
        </p:nvSpPr>
        <p:spPr/>
        <p:txBody>
          <a:bodyPr/>
          <a:lstStyle/>
          <a:p>
            <a:r>
              <a:rPr lang="en-US" smtClean="0"/>
              <a:t>Method </a:t>
            </a:r>
          </a:p>
        </p:txBody>
      </p:sp>
      <p:sp>
        <p:nvSpPr>
          <p:cNvPr id="30724" name="Rectangle 3"/>
          <p:cNvSpPr>
            <a:spLocks noGrp="1"/>
          </p:cNvSpPr>
          <p:nvPr>
            <p:ph type="body" idx="1"/>
          </p:nvPr>
        </p:nvSpPr>
        <p:spPr/>
        <p:txBody>
          <a:bodyPr/>
          <a:lstStyle/>
          <a:p>
            <a:r>
              <a:rPr lang="en-US" smtClean="0"/>
              <a:t>Two surveys: 1992 and 2008 </a:t>
            </a:r>
          </a:p>
          <a:p>
            <a:r>
              <a:rPr lang="en-US" smtClean="0"/>
              <a:t>1992 – survey in the regions</a:t>
            </a:r>
          </a:p>
          <a:p>
            <a:r>
              <a:rPr lang="en-US" smtClean="0"/>
              <a:t>2008 – two stages: (1) Congress of Journalists in Sochi, (2) the regions  </a:t>
            </a:r>
          </a:p>
          <a:p>
            <a:r>
              <a:rPr lang="en-US" smtClean="0"/>
              <a:t>Questionnaires based on Weaver’s research with additional questions relevant to Russia </a:t>
            </a:r>
          </a:p>
          <a:p>
            <a:r>
              <a:rPr lang="en-US" smtClean="0"/>
              <a:t>Mixed technique of interviews</a:t>
            </a:r>
          </a:p>
          <a:p>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28F49AC7-941C-4A07-A62D-BBD45B321A32}" type="slidenum">
              <a:rPr lang="fi-FI"/>
              <a:pPr>
                <a:defRPr/>
              </a:pPr>
              <a:t>30</a:t>
            </a:fld>
            <a:endParaRPr lang="fi-FI"/>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B7711E9-5CC0-4112-9833-8BE7C9992C18}" type="slidenum">
              <a:rPr lang="fi-FI" sz="1200">
                <a:solidFill>
                  <a:schemeClr val="tx1">
                    <a:tint val="75000"/>
                  </a:schemeClr>
                </a:solidFill>
                <a:latin typeface="+mn-lt"/>
              </a:rPr>
              <a:pPr algn="r" fontAlgn="auto">
                <a:spcBef>
                  <a:spcPts val="0"/>
                </a:spcBef>
                <a:spcAft>
                  <a:spcPts val="0"/>
                </a:spcAft>
                <a:defRPr/>
              </a:pPr>
              <a:t>30</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628C6A3-9637-4EF1-87A6-2BE3B56FDAA3}" type="slidenum">
              <a:rPr lang="fi-FI" sz="1200">
                <a:solidFill>
                  <a:schemeClr val="tx1">
                    <a:tint val="75000"/>
                  </a:schemeClr>
                </a:solidFill>
                <a:latin typeface="+mn-lt"/>
              </a:rPr>
              <a:pPr algn="r" fontAlgn="auto">
                <a:spcBef>
                  <a:spcPts val="0"/>
                </a:spcBef>
                <a:spcAft>
                  <a:spcPts val="0"/>
                </a:spcAft>
                <a:defRPr/>
              </a:pPr>
              <a:t>30</a:t>
            </a:fld>
            <a:endParaRPr lang="fi-FI" sz="1200">
              <a:solidFill>
                <a:schemeClr val="tx1">
                  <a:tint val="75000"/>
                </a:schemeClr>
              </a:solidFill>
              <a:latin typeface="+mn-lt"/>
            </a:endParaRPr>
          </a:p>
        </p:txBody>
      </p:sp>
      <p:sp>
        <p:nvSpPr>
          <p:cNvPr id="36874" name="Title 1"/>
          <p:cNvSpPr>
            <a:spLocks noGrp="1"/>
          </p:cNvSpPr>
          <p:nvPr>
            <p:ph type="title"/>
          </p:nvPr>
        </p:nvSpPr>
        <p:spPr/>
        <p:txBody>
          <a:bodyPr/>
          <a:lstStyle/>
          <a:p>
            <a:pPr eaLnBrk="1" hangingPunct="1"/>
            <a:r>
              <a:rPr lang="fi-FI" sz="2400" smtClean="0"/>
              <a:t>Working methods approved</a:t>
            </a:r>
          </a:p>
        </p:txBody>
      </p:sp>
      <p:graphicFrame>
        <p:nvGraphicFramePr>
          <p:cNvPr id="36870" name="Object 6"/>
          <p:cNvGraphicFramePr>
            <a:graphicFrameLocks noGrp="1"/>
          </p:cNvGraphicFramePr>
          <p:nvPr>
            <p:ph idx="1"/>
          </p:nvPr>
        </p:nvGraphicFramePr>
        <p:xfrm>
          <a:off x="508000" y="1651000"/>
          <a:ext cx="8128000" cy="4424363"/>
        </p:xfrm>
        <a:graphic>
          <a:graphicData uri="http://schemas.openxmlformats.org/presentationml/2006/ole">
            <mc:AlternateContent xmlns:mc="http://schemas.openxmlformats.org/markup-compatibility/2006">
              <mc:Choice xmlns:v="urn:schemas-microsoft-com:vml" Requires="v">
                <p:oleObj spid="_x0000_s36872" r:id="rId3" imgW="8132769" imgH="4426080" progId="Excel.Sheet.8">
                  <p:embed/>
                </p:oleObj>
              </mc:Choice>
              <mc:Fallback>
                <p:oleObj r:id="rId3" imgW="8132769" imgH="4426080" progId="Excel.Sheet.8">
                  <p:embed/>
                  <p:pic>
                    <p:nvPicPr>
                      <p:cNvPr id="0" name="Picture 6"/>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 y="1651000"/>
                        <a:ext cx="8128000" cy="4424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5" name="Footer Placeholder 4"/>
          <p:cNvSpPr>
            <a:spLocks noGrp="1"/>
          </p:cNvSpPr>
          <p:nvPr>
            <p:ph type="ftr" sz="quarter" idx="11"/>
          </p:nvPr>
        </p:nvSpPr>
        <p:spPr bwMode="auto">
          <a:xfrm>
            <a:off x="0" y="6308725"/>
            <a:ext cx="2895600" cy="365125"/>
          </a:xfrm>
          <a:noFill/>
          <a:ln>
            <a:miter lim="800000"/>
            <a:headEnd/>
            <a:tailEnd/>
          </a:ln>
        </p:spPr>
        <p:txBody>
          <a:bodyPr/>
          <a:lstStyle/>
          <a:p>
            <a:endParaRPr lang="en-US" sz="150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51C3EB1-1A9F-4B99-A046-3850F9D50785}" type="slidenum">
              <a:rPr lang="fi-FI" sz="1200">
                <a:solidFill>
                  <a:schemeClr val="tx1">
                    <a:tint val="75000"/>
                  </a:schemeClr>
                </a:solidFill>
                <a:latin typeface="+mn-lt"/>
              </a:rPr>
              <a:pPr algn="r" fontAlgn="auto">
                <a:spcBef>
                  <a:spcPts val="0"/>
                </a:spcBef>
                <a:spcAft>
                  <a:spcPts val="0"/>
                </a:spcAft>
                <a:defRPr/>
              </a:pPr>
              <a:t>31</a:t>
            </a:fld>
            <a:endParaRPr lang="fi-FI" sz="1200">
              <a:solidFill>
                <a:schemeClr val="tx1">
                  <a:tint val="75000"/>
                </a:schemeClr>
              </a:solidFill>
              <a:latin typeface="+mn-lt"/>
            </a:endParaRPr>
          </a:p>
        </p:txBody>
      </p:sp>
      <p:sp>
        <p:nvSpPr>
          <p:cNvPr id="102407" name="Slide Number Placeholder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096F31ED-990F-4FC4-A3A1-116E43D7A2E8}" type="slidenum">
              <a:rPr lang="fi-FI" sz="1200">
                <a:solidFill>
                  <a:srgbClr val="898989"/>
                </a:solidFill>
                <a:latin typeface="Calibri" pitchFamily="34" charset="0"/>
              </a:rPr>
              <a:pPr algn="r"/>
              <a:t>31</a:t>
            </a:fld>
            <a:endParaRPr lang="fi-FI" sz="1200">
              <a:solidFill>
                <a:srgbClr val="898989"/>
              </a:solidFill>
              <a:latin typeface="Calibri" pitchFamily="34" charset="0"/>
            </a:endParaRPr>
          </a:p>
        </p:txBody>
      </p:sp>
      <p:sp>
        <p:nvSpPr>
          <p:cNvPr id="102408" name="Title 1"/>
          <p:cNvSpPr>
            <a:spLocks noGrp="1"/>
          </p:cNvSpPr>
          <p:nvPr>
            <p:ph type="title" idx="4294967295"/>
          </p:nvPr>
        </p:nvSpPr>
        <p:spPr/>
        <p:txBody>
          <a:bodyPr/>
          <a:lstStyle/>
          <a:p>
            <a:r>
              <a:rPr lang="fi-FI" sz="2800" smtClean="0"/>
              <a:t>Working methods approved</a:t>
            </a:r>
            <a:br>
              <a:rPr lang="fi-FI" sz="2800" smtClean="0"/>
            </a:br>
            <a:endParaRPr lang="fi-FI" sz="2800" smtClean="0"/>
          </a:p>
        </p:txBody>
      </p:sp>
      <p:graphicFrame>
        <p:nvGraphicFramePr>
          <p:cNvPr id="102405" name="Content Placeholder 3"/>
          <p:cNvGraphicFramePr>
            <a:graphicFrameLocks noGrp="1"/>
          </p:cNvGraphicFramePr>
          <p:nvPr>
            <p:ph idx="4294967295"/>
          </p:nvPr>
        </p:nvGraphicFramePr>
        <p:xfrm>
          <a:off x="558800" y="1701800"/>
          <a:ext cx="8026400" cy="4322763"/>
        </p:xfrm>
        <a:graphic>
          <a:graphicData uri="http://schemas.openxmlformats.org/presentationml/2006/ole">
            <mc:AlternateContent xmlns:mc="http://schemas.openxmlformats.org/markup-compatibility/2006">
              <mc:Choice xmlns:v="urn:schemas-microsoft-com:vml" Requires="v">
                <p:oleObj spid="_x0000_s102407" r:id="rId3" imgW="8023031" imgH="4322439" progId="Excel.Sheet.8">
                  <p:embed/>
                </p:oleObj>
              </mc:Choice>
              <mc:Fallback>
                <p:oleObj r:id="rId3" imgW="8023031" imgH="432243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0" y="1701800"/>
                        <a:ext cx="8026400" cy="432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09" name="Footer Placeholder 4"/>
          <p:cNvSpPr txBox="1">
            <a:spLocks noGrp="1"/>
          </p:cNvSpPr>
          <p:nvPr/>
        </p:nvSpPr>
        <p:spPr bwMode="auto">
          <a:xfrm>
            <a:off x="0" y="6308725"/>
            <a:ext cx="2895600" cy="365125"/>
          </a:xfrm>
          <a:prstGeom prst="rect">
            <a:avLst/>
          </a:prstGeom>
          <a:noFill/>
          <a:ln w="9525">
            <a:noFill/>
            <a:miter lim="800000"/>
            <a:headEnd/>
            <a:tailEnd/>
          </a:ln>
        </p:spPr>
        <p:txBody>
          <a:bodyPr anchor="ctr"/>
          <a:lstStyle/>
          <a:p>
            <a:pPr algn="ctr"/>
            <a:r>
              <a:rPr lang="fi-FI" sz="1500">
                <a:solidFill>
                  <a:srgbClr val="000000"/>
                </a:solidFill>
                <a:latin typeface="Calibri" pitchFamily="34" charset="0"/>
              </a:rPr>
              <a:t>1) According to situation</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0404289-87C6-4777-BF34-6709CBD11AF7}" type="slidenum">
              <a:rPr lang="fi-FI" sz="1200">
                <a:solidFill>
                  <a:schemeClr val="tx1">
                    <a:tint val="75000"/>
                  </a:schemeClr>
                </a:solidFill>
                <a:latin typeface="+mn-lt"/>
              </a:rPr>
              <a:pPr algn="r" fontAlgn="auto">
                <a:spcBef>
                  <a:spcPts val="0"/>
                </a:spcBef>
                <a:spcAft>
                  <a:spcPts val="0"/>
                </a:spcAft>
                <a:defRPr/>
              </a:pPr>
              <a:t>32</a:t>
            </a:fld>
            <a:endParaRPr lang="fi-FI" sz="1200">
              <a:solidFill>
                <a:schemeClr val="tx1">
                  <a:tint val="75000"/>
                </a:schemeClr>
              </a:solidFill>
              <a:latin typeface="+mn-lt"/>
            </a:endParaRPr>
          </a:p>
        </p:txBody>
      </p:sp>
      <p:sp>
        <p:nvSpPr>
          <p:cNvPr id="103431" name="Slide Number Placeholder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AF77F42E-56D1-48F4-B951-77C72FFEE5DF}" type="slidenum">
              <a:rPr lang="fi-FI" sz="1200">
                <a:solidFill>
                  <a:srgbClr val="898989"/>
                </a:solidFill>
                <a:latin typeface="Calibri" pitchFamily="34" charset="0"/>
              </a:rPr>
              <a:pPr algn="r"/>
              <a:t>32</a:t>
            </a:fld>
            <a:endParaRPr lang="fi-FI" sz="1200">
              <a:solidFill>
                <a:srgbClr val="898989"/>
              </a:solidFill>
              <a:latin typeface="Calibri" pitchFamily="34" charset="0"/>
            </a:endParaRPr>
          </a:p>
        </p:txBody>
      </p:sp>
      <p:sp>
        <p:nvSpPr>
          <p:cNvPr id="103432" name="Title 1"/>
          <p:cNvSpPr>
            <a:spLocks noGrp="1"/>
          </p:cNvSpPr>
          <p:nvPr>
            <p:ph type="title" idx="4294967295"/>
          </p:nvPr>
        </p:nvSpPr>
        <p:spPr/>
        <p:txBody>
          <a:bodyPr/>
          <a:lstStyle/>
          <a:p>
            <a:r>
              <a:rPr lang="fi-FI" sz="2800" smtClean="0"/>
              <a:t>Working methods approved</a:t>
            </a:r>
            <a:br>
              <a:rPr lang="fi-FI" sz="2800" smtClean="0"/>
            </a:br>
            <a:endParaRPr lang="fi-FI" sz="2800" smtClean="0"/>
          </a:p>
        </p:txBody>
      </p:sp>
      <p:graphicFrame>
        <p:nvGraphicFramePr>
          <p:cNvPr id="103429" name="Content Placeholder 3"/>
          <p:cNvGraphicFramePr>
            <a:graphicFrameLocks noGrp="1"/>
          </p:cNvGraphicFramePr>
          <p:nvPr>
            <p:ph idx="4294967295"/>
          </p:nvPr>
        </p:nvGraphicFramePr>
        <p:xfrm>
          <a:off x="558800" y="1701800"/>
          <a:ext cx="8026400" cy="4322763"/>
        </p:xfrm>
        <a:graphic>
          <a:graphicData uri="http://schemas.openxmlformats.org/presentationml/2006/ole">
            <mc:AlternateContent xmlns:mc="http://schemas.openxmlformats.org/markup-compatibility/2006">
              <mc:Choice xmlns:v="urn:schemas-microsoft-com:vml" Requires="v">
                <p:oleObj spid="_x0000_s103431" r:id="rId3" imgW="8023031" imgH="4322439" progId="Excel.Sheet.8">
                  <p:embed/>
                </p:oleObj>
              </mc:Choice>
              <mc:Fallback>
                <p:oleObj r:id="rId3" imgW="8023031" imgH="432243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0" y="1701800"/>
                        <a:ext cx="8026400" cy="432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33" name="Footer Placeholder 4"/>
          <p:cNvSpPr txBox="1">
            <a:spLocks noGrp="1"/>
          </p:cNvSpPr>
          <p:nvPr/>
        </p:nvSpPr>
        <p:spPr bwMode="auto">
          <a:xfrm>
            <a:off x="0" y="6308725"/>
            <a:ext cx="2895600" cy="365125"/>
          </a:xfrm>
          <a:prstGeom prst="rect">
            <a:avLst/>
          </a:prstGeom>
          <a:noFill/>
          <a:ln w="9525">
            <a:noFill/>
            <a:miter lim="800000"/>
            <a:headEnd/>
            <a:tailEnd/>
          </a:ln>
        </p:spPr>
        <p:txBody>
          <a:bodyPr anchor="ctr"/>
          <a:lstStyle/>
          <a:p>
            <a:pPr algn="ctr"/>
            <a:r>
              <a:rPr lang="fi-FI" sz="1500">
                <a:solidFill>
                  <a:srgbClr val="000000"/>
                </a:solidFill>
                <a:latin typeface="Calibri" pitchFamily="34" charset="0"/>
              </a:rPr>
              <a:t>1) According to situation</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9826458-A8BD-4F46-83FD-990C946191FE}" type="slidenum">
              <a:rPr lang="fi-FI"/>
              <a:pPr>
                <a:defRPr/>
              </a:pPr>
              <a:t>33</a:t>
            </a:fld>
            <a:endParaRPr lang="fi-FI"/>
          </a:p>
        </p:txBody>
      </p:sp>
      <p:sp>
        <p:nvSpPr>
          <p:cNvPr id="104450" name="Rectangle 2"/>
          <p:cNvSpPr>
            <a:spLocks noGrp="1"/>
          </p:cNvSpPr>
          <p:nvPr>
            <p:ph type="title"/>
          </p:nvPr>
        </p:nvSpPr>
        <p:spPr/>
        <p:txBody>
          <a:bodyPr/>
          <a:lstStyle/>
          <a:p>
            <a:r>
              <a:rPr lang="en-US" smtClean="0"/>
              <a:t>Audience</a:t>
            </a:r>
          </a:p>
        </p:txBody>
      </p:sp>
      <p:sp>
        <p:nvSpPr>
          <p:cNvPr id="104451" name="Rectangle 3"/>
          <p:cNvSpPr>
            <a:spLocks noGrp="1"/>
          </p:cNvSpPr>
          <p:nvPr>
            <p:ph type="body" idx="1"/>
          </p:nvPr>
        </p:nvSpPr>
        <p:spPr/>
        <p:txBody>
          <a:bodyPr/>
          <a:lstStyle/>
          <a:p>
            <a:r>
              <a:rPr lang="fi-FI" sz="2800" smtClean="0"/>
              <a:t>I. Our audience is more interested in news than analysis</a:t>
            </a:r>
          </a:p>
          <a:p>
            <a:endParaRPr lang="fi-FI" sz="2800" smtClean="0"/>
          </a:p>
          <a:p>
            <a:r>
              <a:rPr lang="fi-FI" sz="2800" smtClean="0"/>
              <a:t>II. The majority of the audience has little interest in serious journalism</a:t>
            </a:r>
          </a:p>
          <a:p>
            <a:endParaRPr lang="fi-FI" sz="2800" smtClean="0"/>
          </a:p>
          <a:p>
            <a:r>
              <a:rPr lang="fi-FI" sz="2800" smtClean="0"/>
              <a:t>III. Audience is gullible and easily deceived</a:t>
            </a:r>
            <a:endParaRPr lang="en-US" sz="28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D7C6656-2FD9-4EB6-9F99-984DE5334406}" type="slidenum">
              <a:rPr lang="fi-FI"/>
              <a:pPr>
                <a:defRPr/>
              </a:pPr>
              <a:t>34</a:t>
            </a:fld>
            <a:endParaRPr lang="fi-FI"/>
          </a:p>
        </p:txBody>
      </p:sp>
      <p:sp>
        <p:nvSpPr>
          <p:cNvPr id="13313" name="Slide Number Placeholder 5"/>
          <p:cNvSpPr txBox="1">
            <a:spLocks noGrp="1"/>
          </p:cNvSpPr>
          <p:nvPr/>
        </p:nvSpPr>
        <p:spPr bwMode="auto">
          <a:xfrm>
            <a:off x="6553200" y="6356350"/>
            <a:ext cx="2133600" cy="365125"/>
          </a:xfrm>
          <a:prstGeom prst="rect">
            <a:avLst/>
          </a:prstGeom>
          <a:noFill/>
          <a:ln>
            <a:miter lim="800000"/>
            <a:headEnd/>
            <a:tailEnd/>
          </a:ln>
        </p:spPr>
        <p:txBody>
          <a:bodyPr anchor="ctr"/>
          <a:lstStyle/>
          <a:p>
            <a:pPr algn="r">
              <a:defRPr/>
            </a:pPr>
            <a:fld id="{C870ADA5-F968-455E-8C12-79E6A5498698}" type="slidenum">
              <a:rPr lang="fi-FI" sz="1200">
                <a:solidFill>
                  <a:srgbClr val="898989"/>
                </a:solidFill>
                <a:latin typeface="+mn-lt"/>
              </a:rPr>
              <a:pPr algn="r">
                <a:defRPr/>
              </a:pPr>
              <a:t>34</a:t>
            </a:fld>
            <a:endParaRPr lang="fi-FI" sz="1200">
              <a:solidFill>
                <a:srgbClr val="898989"/>
              </a:solidFill>
              <a:latin typeface="+mn-lt"/>
            </a:endParaRPr>
          </a:p>
        </p:txBody>
      </p:sp>
      <p:sp>
        <p:nvSpPr>
          <p:cNvPr id="68615" name="Title 1"/>
          <p:cNvSpPr>
            <a:spLocks noGrp="1"/>
          </p:cNvSpPr>
          <p:nvPr>
            <p:ph type="title" idx="4294967295"/>
          </p:nvPr>
        </p:nvSpPr>
        <p:spPr/>
        <p:txBody>
          <a:bodyPr/>
          <a:lstStyle/>
          <a:p>
            <a:pPr marL="1117600" indent="-1117600" eaLnBrk="1" hangingPunct="1">
              <a:buFontTx/>
              <a:buAutoNum type="romanUcPeriod"/>
            </a:pPr>
            <a:r>
              <a:rPr lang="fi-FI" sz="2800" smtClean="0"/>
              <a:t>Our audience is more interested in news</a:t>
            </a:r>
            <a:br>
              <a:rPr lang="fi-FI" sz="2800" smtClean="0"/>
            </a:br>
            <a:r>
              <a:rPr lang="fi-FI" sz="2800" smtClean="0"/>
              <a:t> than analysis</a:t>
            </a:r>
          </a:p>
        </p:txBody>
      </p:sp>
      <p:graphicFrame>
        <p:nvGraphicFramePr>
          <p:cNvPr id="68612" name="Content Placeholder 3"/>
          <p:cNvGraphicFramePr>
            <a:graphicFrameLocks noGrp="1"/>
          </p:cNvGraphicFramePr>
          <p:nvPr>
            <p:ph idx="4294967295"/>
          </p:nvPr>
        </p:nvGraphicFramePr>
        <p:xfrm>
          <a:off x="558800" y="1701800"/>
          <a:ext cx="8026400" cy="4322763"/>
        </p:xfrm>
        <a:graphic>
          <a:graphicData uri="http://schemas.openxmlformats.org/presentationml/2006/ole">
            <mc:AlternateContent xmlns:mc="http://schemas.openxmlformats.org/markup-compatibility/2006">
              <mc:Choice xmlns:v="urn:schemas-microsoft-com:vml" Requires="v">
                <p:oleObj spid="_x0000_s68614" r:id="rId3" imgW="8023031" imgH="4322439" progId="Excel.Sheet.8">
                  <p:embed/>
                </p:oleObj>
              </mc:Choice>
              <mc:Fallback>
                <p:oleObj r:id="rId3" imgW="8023031" imgH="432243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0" y="1701800"/>
                        <a:ext cx="8026400" cy="432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47EA482-16CA-4551-9C08-F88DB9AACA0D}" type="slidenum">
              <a:rPr lang="fi-FI"/>
              <a:pPr>
                <a:defRPr/>
              </a:pPr>
              <a:t>35</a:t>
            </a:fld>
            <a:endParaRPr lang="fi-FI"/>
          </a:p>
        </p:txBody>
      </p:sp>
      <p:sp>
        <p:nvSpPr>
          <p:cNvPr id="14337" name="Slide Number Placeholder 5"/>
          <p:cNvSpPr txBox="1">
            <a:spLocks noGrp="1"/>
          </p:cNvSpPr>
          <p:nvPr/>
        </p:nvSpPr>
        <p:spPr bwMode="auto">
          <a:xfrm>
            <a:off x="6553200" y="6356350"/>
            <a:ext cx="2133600" cy="365125"/>
          </a:xfrm>
          <a:prstGeom prst="rect">
            <a:avLst/>
          </a:prstGeom>
          <a:noFill/>
          <a:ln>
            <a:miter lim="800000"/>
            <a:headEnd/>
            <a:tailEnd/>
          </a:ln>
        </p:spPr>
        <p:txBody>
          <a:bodyPr anchor="ctr"/>
          <a:lstStyle/>
          <a:p>
            <a:pPr algn="r">
              <a:defRPr/>
            </a:pPr>
            <a:fld id="{107684E7-2923-4513-B617-41943F1BFB2E}" type="slidenum">
              <a:rPr lang="fi-FI" sz="1200">
                <a:solidFill>
                  <a:srgbClr val="898989"/>
                </a:solidFill>
                <a:latin typeface="+mn-lt"/>
              </a:rPr>
              <a:pPr algn="r">
                <a:defRPr/>
              </a:pPr>
              <a:t>35</a:t>
            </a:fld>
            <a:endParaRPr lang="fi-FI" sz="1200">
              <a:solidFill>
                <a:srgbClr val="898989"/>
              </a:solidFill>
              <a:latin typeface="+mn-lt"/>
            </a:endParaRPr>
          </a:p>
        </p:txBody>
      </p:sp>
      <p:sp>
        <p:nvSpPr>
          <p:cNvPr id="69639" name="Title 1"/>
          <p:cNvSpPr>
            <a:spLocks noGrp="1"/>
          </p:cNvSpPr>
          <p:nvPr>
            <p:ph type="title" idx="4294967295"/>
          </p:nvPr>
        </p:nvSpPr>
        <p:spPr/>
        <p:txBody>
          <a:bodyPr/>
          <a:lstStyle/>
          <a:p>
            <a:pPr marL="1117600" indent="-1117600" eaLnBrk="1" hangingPunct="1">
              <a:buFontTx/>
              <a:buAutoNum type="romanUcPeriod" startAt="2"/>
            </a:pPr>
            <a:r>
              <a:rPr lang="fi-FI" sz="2800" smtClean="0"/>
              <a:t>The majority of the audience has little interest</a:t>
            </a:r>
            <a:br>
              <a:rPr lang="fi-FI" sz="2800" smtClean="0"/>
            </a:br>
            <a:r>
              <a:rPr lang="fi-FI" sz="2800" smtClean="0"/>
              <a:t> in serious journalism</a:t>
            </a:r>
          </a:p>
        </p:txBody>
      </p:sp>
      <p:graphicFrame>
        <p:nvGraphicFramePr>
          <p:cNvPr id="69636" name="Content Placeholder 3"/>
          <p:cNvGraphicFramePr>
            <a:graphicFrameLocks noGrp="1"/>
          </p:cNvGraphicFramePr>
          <p:nvPr>
            <p:ph idx="4294967295"/>
          </p:nvPr>
        </p:nvGraphicFramePr>
        <p:xfrm>
          <a:off x="558800" y="1701800"/>
          <a:ext cx="8026400" cy="4322763"/>
        </p:xfrm>
        <a:graphic>
          <a:graphicData uri="http://schemas.openxmlformats.org/presentationml/2006/ole">
            <mc:AlternateContent xmlns:mc="http://schemas.openxmlformats.org/markup-compatibility/2006">
              <mc:Choice xmlns:v="urn:schemas-microsoft-com:vml" Requires="v">
                <p:oleObj spid="_x0000_s69638" r:id="rId3" imgW="8023031" imgH="4322439" progId="Excel.Sheet.8">
                  <p:embed/>
                </p:oleObj>
              </mc:Choice>
              <mc:Fallback>
                <p:oleObj r:id="rId3" imgW="8023031" imgH="432243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800" y="1701800"/>
                        <a:ext cx="8026400" cy="432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901A84-C4C6-43DD-8A33-7386120EB676}" type="slidenum">
              <a:rPr lang="fi-FI"/>
              <a:pPr>
                <a:defRPr/>
              </a:pPr>
              <a:t>36</a:t>
            </a:fld>
            <a:endParaRPr lang="fi-FI"/>
          </a:p>
        </p:txBody>
      </p:sp>
      <p:sp>
        <p:nvSpPr>
          <p:cNvPr id="70662" name="Slide Number Placeholder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DF7F9D3E-8237-4465-8F67-DCFCAAE58C5E}" type="slidenum">
              <a:rPr lang="fi-FI" sz="1200">
                <a:solidFill>
                  <a:srgbClr val="898989"/>
                </a:solidFill>
                <a:latin typeface="Calibri" pitchFamily="34" charset="0"/>
              </a:rPr>
              <a:pPr algn="r"/>
              <a:t>36</a:t>
            </a:fld>
            <a:endParaRPr lang="fi-FI" sz="1200">
              <a:solidFill>
                <a:srgbClr val="898989"/>
              </a:solidFill>
              <a:latin typeface="Calibri" pitchFamily="34" charset="0"/>
            </a:endParaRPr>
          </a:p>
        </p:txBody>
      </p:sp>
      <p:sp>
        <p:nvSpPr>
          <p:cNvPr id="70663" name="Title 1"/>
          <p:cNvSpPr>
            <a:spLocks noGrp="1"/>
          </p:cNvSpPr>
          <p:nvPr>
            <p:ph type="title" idx="4294967295"/>
          </p:nvPr>
        </p:nvSpPr>
        <p:spPr/>
        <p:txBody>
          <a:bodyPr/>
          <a:lstStyle/>
          <a:p>
            <a:pPr eaLnBrk="1" hangingPunct="1"/>
            <a:r>
              <a:rPr lang="fi-FI" sz="2800" smtClean="0"/>
              <a:t>III.  Audience is gullible and easily deceived</a:t>
            </a:r>
          </a:p>
        </p:txBody>
      </p:sp>
      <p:graphicFrame>
        <p:nvGraphicFramePr>
          <p:cNvPr id="70660" name="Content Placeholder 3"/>
          <p:cNvGraphicFramePr>
            <a:graphicFrameLocks noGrp="1"/>
          </p:cNvGraphicFramePr>
          <p:nvPr>
            <p:ph idx="4294967295"/>
          </p:nvPr>
        </p:nvGraphicFramePr>
        <p:xfrm>
          <a:off x="590550" y="1679575"/>
          <a:ext cx="8026400" cy="4322763"/>
        </p:xfrm>
        <a:graphic>
          <a:graphicData uri="http://schemas.openxmlformats.org/presentationml/2006/ole">
            <mc:AlternateContent xmlns:mc="http://schemas.openxmlformats.org/markup-compatibility/2006">
              <mc:Choice xmlns:v="urn:schemas-microsoft-com:vml" Requires="v">
                <p:oleObj spid="_x0000_s70662" r:id="rId3" imgW="8029128" imgH="4322439" progId="Excel.Sheet.8">
                  <p:embed/>
                </p:oleObj>
              </mc:Choice>
              <mc:Fallback>
                <p:oleObj r:id="rId3" imgW="8029128" imgH="432243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550" y="1679575"/>
                        <a:ext cx="8026400" cy="432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468D3CC-8311-4D7C-BF82-49FC8C91100B}" type="slidenum">
              <a:rPr lang="fi-FI"/>
              <a:pPr>
                <a:defRPr/>
              </a:pPr>
              <a:t>37</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336C188-C951-4B1F-8AA1-CA123F4FAC68}" type="slidenum">
              <a:rPr lang="fi-FI" sz="1200">
                <a:solidFill>
                  <a:schemeClr val="tx1">
                    <a:tint val="75000"/>
                  </a:schemeClr>
                </a:solidFill>
                <a:latin typeface="+mn-lt"/>
              </a:rPr>
              <a:pPr algn="r" fontAlgn="auto">
                <a:spcBef>
                  <a:spcPts val="0"/>
                </a:spcBef>
                <a:spcAft>
                  <a:spcPts val="0"/>
                </a:spcAft>
                <a:defRPr/>
              </a:pPr>
              <a:t>37</a:t>
            </a:fld>
            <a:endParaRPr lang="fi-FI" sz="1200">
              <a:solidFill>
                <a:schemeClr val="tx1">
                  <a:tint val="75000"/>
                </a:schemeClr>
              </a:solidFill>
              <a:latin typeface="+mn-lt"/>
            </a:endParaRPr>
          </a:p>
        </p:txBody>
      </p:sp>
      <p:sp>
        <p:nvSpPr>
          <p:cNvPr id="108547" name="Rectangle 2"/>
          <p:cNvSpPr>
            <a:spLocks noGrp="1"/>
          </p:cNvSpPr>
          <p:nvPr>
            <p:ph type="title"/>
          </p:nvPr>
        </p:nvSpPr>
        <p:spPr/>
        <p:txBody>
          <a:bodyPr/>
          <a:lstStyle/>
          <a:p>
            <a:r>
              <a:rPr lang="en-US" smtClean="0"/>
              <a:t>Audience</a:t>
            </a:r>
          </a:p>
        </p:txBody>
      </p:sp>
      <p:sp>
        <p:nvSpPr>
          <p:cNvPr id="108548" name="Rectangle 3"/>
          <p:cNvSpPr>
            <a:spLocks noGrp="1"/>
          </p:cNvSpPr>
          <p:nvPr>
            <p:ph type="body" idx="1"/>
          </p:nvPr>
        </p:nvSpPr>
        <p:spPr/>
        <p:txBody>
          <a:bodyPr/>
          <a:lstStyle/>
          <a:p>
            <a:r>
              <a:rPr lang="en-US" smtClean="0"/>
              <a:t>1992 – reading nation, citizens participating in the political and social reforms</a:t>
            </a:r>
          </a:p>
          <a:p>
            <a:endParaRPr lang="en-US" smtClean="0"/>
          </a:p>
          <a:p>
            <a:r>
              <a:rPr lang="en-US" smtClean="0"/>
              <a:t>2008 – TV watching nation, apolitical,  consumers with individual plural interests in informational services, entertainment, advertising and goods. Moving into a private life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A82CC6F-A93D-4E6B-891D-694EE483C4CF}" type="slidenum">
              <a:rPr lang="fi-FI"/>
              <a:pPr>
                <a:defRPr/>
              </a:pPr>
              <a:t>38</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3A97BD3-4DFE-4D8C-AD72-36DA058F3D1D}"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109571" name="Rectangle 2"/>
          <p:cNvSpPr>
            <a:spLocks noGrp="1"/>
          </p:cNvSpPr>
          <p:nvPr>
            <p:ph type="title"/>
          </p:nvPr>
        </p:nvSpPr>
        <p:spPr/>
        <p:txBody>
          <a:bodyPr/>
          <a:lstStyle/>
          <a:p>
            <a:r>
              <a:rPr lang="en-US" sz="4000" smtClean="0"/>
              <a:t>Conclusion</a:t>
            </a:r>
            <a:br>
              <a:rPr lang="en-US" sz="4000" smtClean="0"/>
            </a:br>
            <a:r>
              <a:rPr lang="en-US" sz="4000" smtClean="0"/>
              <a:t>  </a:t>
            </a:r>
          </a:p>
        </p:txBody>
      </p:sp>
      <p:sp>
        <p:nvSpPr>
          <p:cNvPr id="109572" name="Rectangle 3"/>
          <p:cNvSpPr>
            <a:spLocks noGrp="1"/>
          </p:cNvSpPr>
          <p:nvPr>
            <p:ph type="body" idx="1"/>
          </p:nvPr>
        </p:nvSpPr>
        <p:spPr/>
        <p:txBody>
          <a:bodyPr/>
          <a:lstStyle/>
          <a:p>
            <a:r>
              <a:rPr lang="en-US" sz="2800" smtClean="0"/>
              <a:t>Journalism becomes a profession for young and women </a:t>
            </a:r>
          </a:p>
          <a:p>
            <a:pPr>
              <a:buFont typeface="Arial" charset="0"/>
              <a:buNone/>
            </a:pPr>
            <a:r>
              <a:rPr lang="en-US" sz="2800" smtClean="0"/>
              <a:t>   Two thirds are post-Soviet generations  </a:t>
            </a:r>
          </a:p>
          <a:p>
            <a:pPr>
              <a:buFont typeface="Arial" charset="0"/>
              <a:buNone/>
            </a:pPr>
            <a:r>
              <a:rPr lang="en-US" sz="2800" smtClean="0"/>
              <a:t>   Generation change is related to womanization: 67% among young</a:t>
            </a:r>
          </a:p>
          <a:p>
            <a:r>
              <a:rPr lang="en-US" sz="2800" smtClean="0"/>
              <a:t> It becomes a realm for the offspring of the middle class attracted with privileges for a second job and good income, glamour lifestyle, access to elite circles (elitization of journalism)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6F2ACDB-C2D4-4F29-8B1A-D866429AFE28}" type="slidenum">
              <a:rPr lang="fi-FI"/>
              <a:pPr>
                <a:defRPr/>
              </a:pPr>
              <a:t>39</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81FD63D-049F-43F5-AC02-252BAAD9F789}" type="slidenum">
              <a:rPr lang="fi-FI" sz="1200">
                <a:solidFill>
                  <a:schemeClr val="tx1">
                    <a:tint val="75000"/>
                  </a:schemeClr>
                </a:solidFill>
                <a:latin typeface="+mn-lt"/>
              </a:rPr>
              <a:pPr algn="r" fontAlgn="auto">
                <a:spcBef>
                  <a:spcPts val="0"/>
                </a:spcBef>
                <a:spcAft>
                  <a:spcPts val="0"/>
                </a:spcAft>
                <a:defRPr/>
              </a:pPr>
              <a:t>39</a:t>
            </a:fld>
            <a:endParaRPr lang="fi-FI" sz="1200">
              <a:solidFill>
                <a:schemeClr val="tx1">
                  <a:tint val="75000"/>
                </a:schemeClr>
              </a:solidFill>
              <a:latin typeface="+mn-lt"/>
            </a:endParaRPr>
          </a:p>
        </p:txBody>
      </p:sp>
      <p:sp>
        <p:nvSpPr>
          <p:cNvPr id="110595" name="Rectangle 2"/>
          <p:cNvSpPr>
            <a:spLocks noGrp="1"/>
          </p:cNvSpPr>
          <p:nvPr>
            <p:ph type="title"/>
          </p:nvPr>
        </p:nvSpPr>
        <p:spPr/>
        <p:txBody>
          <a:bodyPr/>
          <a:lstStyle/>
          <a:p>
            <a:r>
              <a:rPr lang="en-US" sz="4000" smtClean="0"/>
              <a:t>Conclusion</a:t>
            </a:r>
          </a:p>
        </p:txBody>
      </p:sp>
      <p:sp>
        <p:nvSpPr>
          <p:cNvPr id="110596" name="Rectangle 3"/>
          <p:cNvSpPr>
            <a:spLocks noGrp="1"/>
          </p:cNvSpPr>
          <p:nvPr>
            <p:ph type="body" idx="1"/>
          </p:nvPr>
        </p:nvSpPr>
        <p:spPr/>
        <p:txBody>
          <a:bodyPr/>
          <a:lstStyle/>
          <a:p>
            <a:pPr>
              <a:buFont typeface="Arial" charset="0"/>
              <a:buNone/>
            </a:pPr>
            <a:r>
              <a:rPr lang="en-US" smtClean="0"/>
              <a:t>  </a:t>
            </a:r>
          </a:p>
          <a:p>
            <a:r>
              <a:rPr lang="en-US" smtClean="0"/>
              <a:t>From a wish to participate in democratic reforming via journalism in 1992 (political  enthusiasm)  </a:t>
            </a:r>
          </a:p>
          <a:p>
            <a:r>
              <a:rPr lang="en-US" smtClean="0"/>
              <a:t>to private interest/self-interest in the profession in 2008: creativity, self-realization, commerce, popular culture, personal promotion, political indifference </a:t>
            </a:r>
          </a:p>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1656523-9C28-45DA-8430-851E194233F2}" type="slidenum">
              <a:rPr lang="fi-FI"/>
              <a:pPr>
                <a:defRPr/>
              </a:pPr>
              <a:t>4</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5E9DE22-90A7-4FAF-972E-F2F7CDE70125}"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31747" name="Rectangle 2"/>
          <p:cNvSpPr>
            <a:spLocks noGrp="1"/>
          </p:cNvSpPr>
          <p:nvPr>
            <p:ph type="title"/>
          </p:nvPr>
        </p:nvSpPr>
        <p:spPr/>
        <p:txBody>
          <a:bodyPr/>
          <a:lstStyle/>
          <a:p>
            <a:r>
              <a:rPr lang="en-US" smtClean="0"/>
              <a:t>Conditions</a:t>
            </a:r>
          </a:p>
        </p:txBody>
      </p:sp>
      <p:sp>
        <p:nvSpPr>
          <p:cNvPr id="31748" name="Rectangle 3"/>
          <p:cNvSpPr>
            <a:spLocks noGrp="1"/>
          </p:cNvSpPr>
          <p:nvPr>
            <p:ph type="body" idx="1"/>
          </p:nvPr>
        </p:nvSpPr>
        <p:spPr/>
        <p:txBody>
          <a:bodyPr/>
          <a:lstStyle/>
          <a:p>
            <a:pPr>
              <a:lnSpc>
                <a:spcPct val="90000"/>
              </a:lnSpc>
            </a:pPr>
            <a:r>
              <a:rPr lang="en-US" sz="2800" smtClean="0"/>
              <a:t>Primary data lacking on the number of media and journalists </a:t>
            </a:r>
          </a:p>
          <a:p>
            <a:pPr>
              <a:lnSpc>
                <a:spcPct val="90000"/>
              </a:lnSpc>
            </a:pPr>
            <a:endParaRPr lang="en-US" sz="2800" smtClean="0"/>
          </a:p>
          <a:p>
            <a:pPr>
              <a:lnSpc>
                <a:spcPct val="90000"/>
              </a:lnSpc>
            </a:pPr>
            <a:r>
              <a:rPr lang="en-US" sz="2800" smtClean="0"/>
              <a:t>1992 – there were not hard data on media and working journalists (Zassoursky 1998)  </a:t>
            </a:r>
          </a:p>
          <a:p>
            <a:pPr>
              <a:lnSpc>
                <a:spcPct val="90000"/>
              </a:lnSpc>
            </a:pPr>
            <a:endParaRPr lang="en-US" sz="2800" smtClean="0"/>
          </a:p>
          <a:p>
            <a:pPr>
              <a:lnSpc>
                <a:spcPct val="90000"/>
              </a:lnSpc>
            </a:pPr>
            <a:r>
              <a:rPr lang="en-US" sz="2800" smtClean="0"/>
              <a:t>2008 –  over 100,000 media outlets registered (Roskomnadzor 2008), but only a half of newspapers and magazines registered was really published (Russian Press Market 2009)</a:t>
            </a:r>
          </a:p>
          <a:p>
            <a:pPr>
              <a:lnSpc>
                <a:spcPct val="90000"/>
              </a:lnSpc>
            </a:pPr>
            <a:endParaRPr lang="en-US"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1A39727-4F8B-4FFE-B3D1-24C70A085CF3}" type="slidenum">
              <a:rPr lang="fi-FI"/>
              <a:pPr>
                <a:defRPr/>
              </a:pPr>
              <a:t>40</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C72C8F3-D046-4A47-A259-8805338353D7}" type="slidenum">
              <a:rPr lang="fi-FI" sz="1200">
                <a:solidFill>
                  <a:schemeClr val="tx1">
                    <a:tint val="75000"/>
                  </a:schemeClr>
                </a:solidFill>
                <a:latin typeface="+mn-lt"/>
              </a:rPr>
              <a:pPr algn="r" fontAlgn="auto">
                <a:spcBef>
                  <a:spcPts val="0"/>
                </a:spcBef>
                <a:spcAft>
                  <a:spcPts val="0"/>
                </a:spcAft>
                <a:defRPr/>
              </a:pPr>
              <a:t>40</a:t>
            </a:fld>
            <a:endParaRPr lang="fi-FI" sz="1200">
              <a:solidFill>
                <a:schemeClr val="tx1">
                  <a:tint val="75000"/>
                </a:schemeClr>
              </a:solidFill>
              <a:latin typeface="+mn-lt"/>
            </a:endParaRPr>
          </a:p>
        </p:txBody>
      </p:sp>
      <p:sp>
        <p:nvSpPr>
          <p:cNvPr id="111619" name="Rectangle 2"/>
          <p:cNvSpPr>
            <a:spLocks noGrp="1"/>
          </p:cNvSpPr>
          <p:nvPr>
            <p:ph type="title"/>
          </p:nvPr>
        </p:nvSpPr>
        <p:spPr/>
        <p:txBody>
          <a:bodyPr/>
          <a:lstStyle/>
          <a:p>
            <a:r>
              <a:rPr lang="en-US" smtClean="0"/>
              <a:t>Conclusion </a:t>
            </a:r>
          </a:p>
        </p:txBody>
      </p:sp>
      <p:sp>
        <p:nvSpPr>
          <p:cNvPr id="111620" name="Rectangle 3"/>
          <p:cNvSpPr>
            <a:spLocks noGrp="1"/>
          </p:cNvSpPr>
          <p:nvPr>
            <p:ph type="body" idx="1"/>
          </p:nvPr>
        </p:nvSpPr>
        <p:spPr/>
        <p:txBody>
          <a:bodyPr/>
          <a:lstStyle/>
          <a:p>
            <a:r>
              <a:rPr lang="en-US" smtClean="0"/>
              <a:t>Enthusiasm of 1992 shifted abstention from potential risks</a:t>
            </a:r>
          </a:p>
          <a:p>
            <a:r>
              <a:rPr lang="en-US" smtClean="0"/>
              <a:t>From adherent fighters for democracy in 1992  journalists turned into situational journalists observing corporate interests and business of their media organizations, their clients</a:t>
            </a:r>
          </a:p>
          <a:p>
            <a:r>
              <a:rPr lang="en-US" smtClean="0"/>
              <a:t>Post-2000 generation is the most satisfied in the profession   </a:t>
            </a:r>
          </a:p>
          <a:p>
            <a:pPr>
              <a:buFont typeface="Arial" charset="0"/>
              <a:buNone/>
            </a:pPr>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1742164-4B1C-4BA6-AEE5-B2EDB6D9EBAB}" type="slidenum">
              <a:rPr lang="fi-FI"/>
              <a:pPr>
                <a:defRPr/>
              </a:pPr>
              <a:t>41</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444DBF6-1594-4312-B44D-FF8722022599}"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112643" name="Rectangle 2"/>
          <p:cNvSpPr>
            <a:spLocks noGrp="1"/>
          </p:cNvSpPr>
          <p:nvPr>
            <p:ph type="title"/>
          </p:nvPr>
        </p:nvSpPr>
        <p:spPr/>
        <p:txBody>
          <a:bodyPr/>
          <a:lstStyle/>
          <a:p>
            <a:r>
              <a:rPr lang="en-US" smtClean="0"/>
              <a:t>Conclusion</a:t>
            </a:r>
          </a:p>
        </p:txBody>
      </p:sp>
      <p:sp>
        <p:nvSpPr>
          <p:cNvPr id="112644" name="Rectangle 3"/>
          <p:cNvSpPr>
            <a:spLocks noGrp="1"/>
          </p:cNvSpPr>
          <p:nvPr>
            <p:ph type="body" idx="1"/>
          </p:nvPr>
        </p:nvSpPr>
        <p:spPr/>
        <p:txBody>
          <a:bodyPr/>
          <a:lstStyle/>
          <a:p>
            <a:pPr>
              <a:lnSpc>
                <a:spcPct val="90000"/>
              </a:lnSpc>
            </a:pPr>
            <a:r>
              <a:rPr lang="en-US" sz="2400" smtClean="0"/>
              <a:t>Professional autonomy decreased but number of satisfied (over 60%) – the same  </a:t>
            </a:r>
            <a:r>
              <a:rPr lang="en-US" sz="1600" smtClean="0"/>
              <a:t> </a:t>
            </a:r>
          </a:p>
          <a:p>
            <a:pPr>
              <a:lnSpc>
                <a:spcPct val="90000"/>
              </a:lnSpc>
            </a:pPr>
            <a:r>
              <a:rPr lang="en-US" sz="2400" smtClean="0"/>
              <a:t>Probably owing to Situational factor </a:t>
            </a:r>
          </a:p>
          <a:p>
            <a:pPr>
              <a:lnSpc>
                <a:spcPct val="90000"/>
              </a:lnSpc>
              <a:buFont typeface="Arial" charset="0"/>
              <a:buNone/>
            </a:pPr>
            <a:r>
              <a:rPr lang="en-US" sz="2400" smtClean="0"/>
              <a:t>    Political conditions: to keep a low profile (fear of the state: local authorities and legal suits; editorial line) Obedient journalists under self-censorship   </a:t>
            </a:r>
          </a:p>
          <a:p>
            <a:pPr>
              <a:lnSpc>
                <a:spcPct val="90000"/>
              </a:lnSpc>
              <a:buFont typeface="Arial" charset="0"/>
              <a:buNone/>
            </a:pPr>
            <a:r>
              <a:rPr lang="en-US" sz="2400" smtClean="0"/>
              <a:t>    Market ample offers: pursuit for profit </a:t>
            </a:r>
          </a:p>
          <a:p>
            <a:pPr>
              <a:lnSpc>
                <a:spcPct val="90000"/>
              </a:lnSpc>
              <a:buFont typeface="Arial" charset="0"/>
              <a:buNone/>
            </a:pPr>
            <a:r>
              <a:rPr lang="en-US" sz="2400" smtClean="0"/>
              <a:t>   Profession’s habitus: second job, clientelism including corruption, atomization of community</a:t>
            </a:r>
          </a:p>
          <a:p>
            <a:pPr>
              <a:lnSpc>
                <a:spcPct val="90000"/>
              </a:lnSpc>
              <a:buFont typeface="Arial" charset="0"/>
              <a:buNone/>
            </a:pPr>
            <a:r>
              <a:rPr lang="en-US" sz="2400" smtClean="0"/>
              <a:t>   Personal  strategies of success: mercenaries (pro-government media), artists (popular media) and experts (quality media)  </a:t>
            </a:r>
          </a:p>
          <a:p>
            <a:pPr>
              <a:lnSpc>
                <a:spcPct val="90000"/>
              </a:lnSpc>
            </a:pPr>
            <a:endParaRPr lang="en-US" sz="24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9D251CB-6726-4CCF-A844-23892297CD9B}" type="slidenum">
              <a:rPr lang="fi-FI"/>
              <a:pPr>
                <a:defRPr/>
              </a:pPr>
              <a:t>42</a:t>
            </a:fld>
            <a:endParaRPr lang="fi-FI"/>
          </a:p>
        </p:txBody>
      </p:sp>
      <p:sp>
        <p:nvSpPr>
          <p:cNvPr id="113666" name="Rectangle 2"/>
          <p:cNvSpPr>
            <a:spLocks noGrp="1"/>
          </p:cNvSpPr>
          <p:nvPr>
            <p:ph type="title"/>
          </p:nvPr>
        </p:nvSpPr>
        <p:spPr/>
        <p:txBody>
          <a:bodyPr/>
          <a:lstStyle/>
          <a:p>
            <a:r>
              <a:rPr lang="en-US" smtClean="0"/>
              <a:t>Conclusion</a:t>
            </a:r>
          </a:p>
        </p:txBody>
      </p:sp>
      <p:sp>
        <p:nvSpPr>
          <p:cNvPr id="113667" name="Rectangle 3"/>
          <p:cNvSpPr>
            <a:spLocks noGrp="1"/>
          </p:cNvSpPr>
          <p:nvPr>
            <p:ph type="body" idx="1"/>
          </p:nvPr>
        </p:nvSpPr>
        <p:spPr/>
        <p:txBody>
          <a:bodyPr/>
          <a:lstStyle/>
          <a:p>
            <a:r>
              <a:rPr lang="en-US" sz="2800" smtClean="0"/>
              <a:t>West is worried </a:t>
            </a:r>
            <a:r>
              <a:rPr lang="en-US" sz="2400" smtClean="0"/>
              <a:t>(Freedom House 2010: Russia is “well-established authoritarian regime” ) </a:t>
            </a:r>
          </a:p>
          <a:p>
            <a:pPr>
              <a:buFont typeface="Arial" charset="0"/>
              <a:buNone/>
            </a:pPr>
            <a:r>
              <a:rPr lang="en-US" sz="2800" smtClean="0"/>
              <a:t>     But Russian journalists not, majority are satisfied</a:t>
            </a:r>
          </a:p>
          <a:p>
            <a:endParaRPr lang="en-US" sz="2800" smtClean="0"/>
          </a:p>
          <a:p>
            <a:r>
              <a:rPr lang="en-US" sz="2800" smtClean="0"/>
              <a:t>Towards the consolidation of professionals</a:t>
            </a:r>
          </a:p>
          <a:p>
            <a:endParaRPr lang="en-US" sz="2800" smtClean="0"/>
          </a:p>
          <a:p>
            <a:r>
              <a:rPr lang="en-US" sz="2800" smtClean="0"/>
              <a:t>Money replaced freedom</a:t>
            </a:r>
          </a:p>
          <a:p>
            <a:endParaRPr lang="en-US" sz="2800" smtClean="0"/>
          </a:p>
          <a:p>
            <a:r>
              <a:rPr lang="en-US" sz="2800" smtClean="0"/>
              <a:t>In one boat: Adaptation successfully took place  </a:t>
            </a:r>
          </a:p>
          <a:p>
            <a:endParaRPr lang="en-US" sz="28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89" name="Picture 3" descr="C:\Users\Lef\Desktop\pic.jpg"/>
          <p:cNvPicPr>
            <a:picLocks noChangeAspect="1" noChangeArrowheads="1"/>
          </p:cNvPicPr>
          <p:nvPr/>
        </p:nvPicPr>
        <p:blipFill>
          <a:blip r:embed="rId2"/>
          <a:srcRect/>
          <a:stretch>
            <a:fillRect/>
          </a:stretch>
        </p:blipFill>
        <p:spPr bwMode="auto">
          <a:xfrm>
            <a:off x="1928813" y="2000250"/>
            <a:ext cx="5086350" cy="3857625"/>
          </a:xfrm>
          <a:prstGeom prst="rect">
            <a:avLst/>
          </a:prstGeom>
          <a:noFill/>
          <a:ln w="9525">
            <a:noFill/>
            <a:miter lim="800000"/>
            <a:headEnd/>
            <a:tailEnd/>
          </a:ln>
        </p:spPr>
      </p:pic>
      <p:sp>
        <p:nvSpPr>
          <p:cNvPr id="114690" name="Title 1"/>
          <p:cNvSpPr>
            <a:spLocks noGrp="1"/>
          </p:cNvSpPr>
          <p:nvPr>
            <p:ph type="title" idx="4294967295"/>
          </p:nvPr>
        </p:nvSpPr>
        <p:spPr/>
        <p:txBody>
          <a:bodyPr anchor="t"/>
          <a:lstStyle/>
          <a:p>
            <a:r>
              <a:rPr lang="fi-FI" sz="4000" b="1" smtClean="0"/>
              <a:t>No need to rock the boat</a:t>
            </a:r>
          </a:p>
        </p:txBody>
      </p:sp>
      <p:sp>
        <p:nvSpPr>
          <p:cNvPr id="4" name="Slide Number Placeholder 3"/>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F15EE074-F26F-4B94-9FE9-175B6D1A3426}" type="slidenum">
              <a:rPr lang="fi-FI" altLang="en-US" sz="1200">
                <a:latin typeface="+mj-lt"/>
              </a:rPr>
              <a:pPr algn="r">
                <a:defRPr/>
              </a:pPr>
              <a:t>43</a:t>
            </a:fld>
            <a:endParaRPr lang="fi-FI" altLang="en-US" sz="1200">
              <a:latin typeface="+mj-lt"/>
            </a:endParaRPr>
          </a:p>
        </p:txBody>
      </p:sp>
      <p:sp>
        <p:nvSpPr>
          <p:cNvPr id="114692" name="TextBox 6"/>
          <p:cNvSpPr txBox="1">
            <a:spLocks noChangeArrowheads="1"/>
          </p:cNvSpPr>
          <p:nvPr/>
        </p:nvSpPr>
        <p:spPr bwMode="auto">
          <a:xfrm>
            <a:off x="2357438" y="1428750"/>
            <a:ext cx="1500187" cy="369888"/>
          </a:xfrm>
          <a:prstGeom prst="rect">
            <a:avLst/>
          </a:prstGeom>
          <a:noFill/>
          <a:ln w="9525">
            <a:noFill/>
            <a:miter lim="800000"/>
            <a:headEnd/>
            <a:tailEnd/>
          </a:ln>
        </p:spPr>
        <p:txBody>
          <a:bodyPr>
            <a:spAutoFit/>
          </a:bodyPr>
          <a:lstStyle/>
          <a:p>
            <a:r>
              <a:rPr lang="fi-FI"/>
              <a:t>State capital</a:t>
            </a:r>
          </a:p>
        </p:txBody>
      </p:sp>
      <p:sp>
        <p:nvSpPr>
          <p:cNvPr id="114693" name="TextBox 7"/>
          <p:cNvSpPr txBox="1">
            <a:spLocks noChangeArrowheads="1"/>
          </p:cNvSpPr>
          <p:nvPr/>
        </p:nvSpPr>
        <p:spPr bwMode="auto">
          <a:xfrm>
            <a:off x="4214813" y="1428750"/>
            <a:ext cx="1643062" cy="369888"/>
          </a:xfrm>
          <a:prstGeom prst="rect">
            <a:avLst/>
          </a:prstGeom>
          <a:noFill/>
          <a:ln w="9525">
            <a:noFill/>
            <a:miter lim="800000"/>
            <a:headEnd/>
            <a:tailEnd/>
          </a:ln>
        </p:spPr>
        <p:txBody>
          <a:bodyPr>
            <a:spAutoFit/>
          </a:bodyPr>
          <a:lstStyle/>
          <a:p>
            <a:r>
              <a:rPr lang="fi-FI"/>
              <a:t>Private capital</a:t>
            </a:r>
          </a:p>
        </p:txBody>
      </p:sp>
      <p:sp>
        <p:nvSpPr>
          <p:cNvPr id="114694" name="TextBox 8"/>
          <p:cNvSpPr txBox="1">
            <a:spLocks noChangeArrowheads="1"/>
          </p:cNvSpPr>
          <p:nvPr/>
        </p:nvSpPr>
        <p:spPr bwMode="auto">
          <a:xfrm>
            <a:off x="5929313" y="1714500"/>
            <a:ext cx="1428750" cy="369888"/>
          </a:xfrm>
          <a:prstGeom prst="rect">
            <a:avLst/>
          </a:prstGeom>
          <a:noFill/>
          <a:ln w="9525">
            <a:noFill/>
            <a:miter lim="800000"/>
            <a:headEnd/>
            <a:tailEnd/>
          </a:ln>
        </p:spPr>
        <p:txBody>
          <a:bodyPr>
            <a:spAutoFit/>
          </a:bodyPr>
          <a:lstStyle/>
          <a:p>
            <a:r>
              <a:rPr lang="fi-FI"/>
              <a:t>Media tool</a:t>
            </a:r>
          </a:p>
        </p:txBody>
      </p:sp>
      <p:sp>
        <p:nvSpPr>
          <p:cNvPr id="114695" name="TextBox 9"/>
          <p:cNvSpPr txBox="1">
            <a:spLocks noChangeArrowheads="1"/>
          </p:cNvSpPr>
          <p:nvPr/>
        </p:nvSpPr>
        <p:spPr bwMode="auto">
          <a:xfrm>
            <a:off x="3571875" y="3929063"/>
            <a:ext cx="2143125" cy="369887"/>
          </a:xfrm>
          <a:prstGeom prst="rect">
            <a:avLst/>
          </a:prstGeom>
          <a:noFill/>
          <a:ln w="9525">
            <a:noFill/>
            <a:miter lim="800000"/>
            <a:headEnd/>
            <a:tailEnd/>
          </a:ln>
        </p:spPr>
        <p:txBody>
          <a:bodyPr>
            <a:spAutoFit/>
          </a:bodyPr>
          <a:lstStyle/>
          <a:p>
            <a:r>
              <a:rPr lang="fi-FI"/>
              <a:t>Boat of prosperity</a:t>
            </a:r>
          </a:p>
        </p:txBody>
      </p:sp>
      <p:sp>
        <p:nvSpPr>
          <p:cNvPr id="114696" name="TextBox 11"/>
          <p:cNvSpPr txBox="1">
            <a:spLocks noChangeArrowheads="1"/>
          </p:cNvSpPr>
          <p:nvPr/>
        </p:nvSpPr>
        <p:spPr bwMode="auto">
          <a:xfrm>
            <a:off x="2428875" y="2357438"/>
            <a:ext cx="1500188" cy="369887"/>
          </a:xfrm>
          <a:prstGeom prst="rect">
            <a:avLst/>
          </a:prstGeom>
          <a:noFill/>
          <a:ln w="9525">
            <a:noFill/>
            <a:miter lim="800000"/>
            <a:headEnd/>
            <a:tailEnd/>
          </a:ln>
        </p:spPr>
        <p:txBody>
          <a:bodyPr>
            <a:spAutoFit/>
          </a:bodyPr>
          <a:lstStyle/>
          <a:p>
            <a:r>
              <a:rPr lang="fi-FI"/>
              <a:t>Official</a:t>
            </a:r>
          </a:p>
        </p:txBody>
      </p:sp>
      <p:sp>
        <p:nvSpPr>
          <p:cNvPr id="114697" name="TextBox 12"/>
          <p:cNvSpPr txBox="1">
            <a:spLocks noChangeArrowheads="1"/>
          </p:cNvSpPr>
          <p:nvPr/>
        </p:nvSpPr>
        <p:spPr bwMode="auto">
          <a:xfrm>
            <a:off x="4000500" y="2428875"/>
            <a:ext cx="1714500" cy="369888"/>
          </a:xfrm>
          <a:prstGeom prst="rect">
            <a:avLst/>
          </a:prstGeom>
          <a:noFill/>
          <a:ln w="9525">
            <a:noFill/>
            <a:miter lim="800000"/>
            <a:headEnd/>
            <a:tailEnd/>
          </a:ln>
        </p:spPr>
        <p:txBody>
          <a:bodyPr>
            <a:spAutoFit/>
          </a:bodyPr>
          <a:lstStyle/>
          <a:p>
            <a:r>
              <a:rPr lang="fi-FI"/>
              <a:t>Businessman</a:t>
            </a:r>
          </a:p>
        </p:txBody>
      </p:sp>
      <p:sp>
        <p:nvSpPr>
          <p:cNvPr id="114698" name="TextBox 13"/>
          <p:cNvSpPr txBox="1">
            <a:spLocks noChangeArrowheads="1"/>
          </p:cNvSpPr>
          <p:nvPr/>
        </p:nvSpPr>
        <p:spPr bwMode="auto">
          <a:xfrm>
            <a:off x="5929313" y="2916238"/>
            <a:ext cx="1500187" cy="369887"/>
          </a:xfrm>
          <a:prstGeom prst="rect">
            <a:avLst/>
          </a:prstGeom>
          <a:noFill/>
          <a:ln w="9525">
            <a:noFill/>
            <a:miter lim="800000"/>
            <a:headEnd/>
            <a:tailEnd/>
          </a:ln>
        </p:spPr>
        <p:txBody>
          <a:bodyPr>
            <a:spAutoFit/>
          </a:bodyPr>
          <a:lstStyle/>
          <a:p>
            <a:r>
              <a:rPr lang="fi-FI"/>
              <a:t>Journalist</a:t>
            </a:r>
          </a:p>
        </p:txBody>
      </p:sp>
      <p:cxnSp>
        <p:nvCxnSpPr>
          <p:cNvPr id="16" name="Straight Arrow Connector 15"/>
          <p:cNvCxnSpPr>
            <a:stCxn id="114692" idx="2"/>
          </p:cNvCxnSpPr>
          <p:nvPr/>
        </p:nvCxnSpPr>
        <p:spPr>
          <a:xfrm rot="5400000">
            <a:off x="2737644" y="1988344"/>
            <a:ext cx="558800" cy="1793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a:stCxn id="114693" idx="2"/>
            <a:endCxn id="114697" idx="0"/>
          </p:cNvCxnSpPr>
          <p:nvPr/>
        </p:nvCxnSpPr>
        <p:spPr>
          <a:xfrm rot="5400000">
            <a:off x="4632325" y="2024063"/>
            <a:ext cx="630237" cy="1793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a:stCxn id="114694" idx="2"/>
            <a:endCxn id="114698" idx="0"/>
          </p:cNvCxnSpPr>
          <p:nvPr/>
        </p:nvCxnSpPr>
        <p:spPr>
          <a:xfrm rot="16200000" flipH="1">
            <a:off x="6246019" y="2482057"/>
            <a:ext cx="831850" cy="365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Dian numeron paikkamerkki 5"/>
          <p:cNvSpPr>
            <a:spLocks noGrp="1"/>
          </p:cNvSpPr>
          <p:nvPr>
            <p:ph type="sldNum" sz="quarter" idx="12"/>
          </p:nvPr>
        </p:nvSpPr>
        <p:spPr/>
        <p:txBody>
          <a:bodyPr/>
          <a:lstStyle/>
          <a:p>
            <a:pPr>
              <a:defRPr/>
            </a:pPr>
            <a:fld id="{555205F3-7E2A-4517-9BBD-90AB2270009E}" type="slidenum">
              <a:rPr lang="fi-FI"/>
              <a:pPr>
                <a:defRPr/>
              </a:pPr>
              <a:t>44</a:t>
            </a:fld>
            <a:endParaRPr lang="fi-FI"/>
          </a:p>
        </p:txBody>
      </p:sp>
      <p:sp>
        <p:nvSpPr>
          <p:cNvPr id="115714" name="Rectangle 2"/>
          <p:cNvSpPr>
            <a:spLocks noGrp="1"/>
          </p:cNvSpPr>
          <p:nvPr>
            <p:ph type="title"/>
          </p:nvPr>
        </p:nvSpPr>
        <p:spPr>
          <a:xfrm>
            <a:off x="468313" y="0"/>
            <a:ext cx="8229600" cy="1143000"/>
          </a:xfrm>
        </p:spPr>
        <p:txBody>
          <a:bodyPr/>
          <a:lstStyle/>
          <a:p>
            <a:r>
              <a:rPr lang="en-US" sz="4000" smtClean="0"/>
              <a:t>Role of Institutes in Russia</a:t>
            </a:r>
            <a:r>
              <a:rPr lang="en-US" smtClean="0"/>
              <a:t> </a:t>
            </a:r>
            <a:r>
              <a:rPr lang="en-US" sz="1500" smtClean="0"/>
              <a:t>(Levada Centre Survey, 2010)</a:t>
            </a:r>
          </a:p>
        </p:txBody>
      </p:sp>
      <p:graphicFrame>
        <p:nvGraphicFramePr>
          <p:cNvPr id="138342" name="Group 102"/>
          <p:cNvGraphicFramePr>
            <a:graphicFrameLocks noGrp="1"/>
          </p:cNvGraphicFramePr>
          <p:nvPr>
            <p:ph idx="1"/>
          </p:nvPr>
        </p:nvGraphicFramePr>
        <p:xfrm>
          <a:off x="250825" y="908050"/>
          <a:ext cx="8066088" cy="5881688"/>
        </p:xfrm>
        <a:graphic>
          <a:graphicData uri="http://schemas.openxmlformats.org/drawingml/2006/table">
            <a:tbl>
              <a:tblPr/>
              <a:tblGrid>
                <a:gridCol w="2760663"/>
                <a:gridCol w="1841500"/>
                <a:gridCol w="1465262"/>
                <a:gridCol w="1998663"/>
              </a:tblGrid>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9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2010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President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Oligarchs, bankers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1" i="0" u="none" strike="noStrike" cap="none" normalizeH="0" baseline="0" smtClean="0">
                          <a:ln>
                            <a:noFill/>
                          </a:ln>
                          <a:solidFill>
                            <a:schemeClr val="tx1"/>
                          </a:solidFill>
                          <a:effectLst/>
                          <a:latin typeface="Calibri" pitchFamily="34" charset="0"/>
                        </a:rPr>
                        <a:t>Media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1" i="0" u="none" strike="noStrike" cap="none" normalizeH="0" baseline="0" smtClean="0">
                          <a:ln>
                            <a:noFill/>
                          </a:ln>
                          <a:solidFill>
                            <a:schemeClr val="tx1"/>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1" i="0" u="none" strike="noStrike" cap="none" normalizeH="0" baseline="0" smtClean="0">
                          <a:ln>
                            <a:noFill/>
                          </a:ln>
                          <a:solidFill>
                            <a:schemeClr val="tx1"/>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1" i="0" u="none" strike="noStrike" cap="none" normalizeH="0" baseline="0" smtClean="0">
                          <a:ln>
                            <a:noFill/>
                          </a:ln>
                          <a:solidFill>
                            <a:schemeClr val="tx1"/>
                          </a:solidFill>
                          <a:effectLst/>
                          <a:latin typeface="Calibri" pitchFamily="34"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Governors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Directors of big plants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Army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FSB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1" u="none" strike="noStrike" cap="none" normalizeH="0" baseline="0" smtClean="0">
                          <a:ln>
                            <a:noFill/>
                          </a:ln>
                          <a:solidFill>
                            <a:schemeClr val="tx1"/>
                          </a:solidFill>
                          <a:effectLst/>
                          <a:latin typeface="Calibri" pitchFamily="34" charset="0"/>
                        </a:rPr>
                        <a:t>Sovet Federat.</a:t>
                      </a:r>
                      <a:r>
                        <a:rPr kumimoji="0" lang="en-US" sz="1500" b="0" i="0" u="none" strike="noStrike" cap="none" normalizeH="0" baseline="0" smtClean="0">
                          <a:ln>
                            <a:noFill/>
                          </a:ln>
                          <a:solidFill>
                            <a:schemeClr val="tx1"/>
                          </a:solidFill>
                          <a:effectLst/>
                          <a:latin typeface="Calibri" pitchFamily="34" charset="0"/>
                        </a:rPr>
                        <a:t> Upper Chamber P.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Church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Presidential Administration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Public prosecutor’s office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State Duma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Court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Political parties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Intelligensia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Trade Unions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500" b="0" i="0" u="none" strike="noStrike" cap="none" normalizeH="0" baseline="0" smtClean="0">
                          <a:ln>
                            <a:noFill/>
                          </a:ln>
                          <a:solidFill>
                            <a:schemeClr val="tx1"/>
                          </a:solidFill>
                          <a:effectLst/>
                          <a:latin typeface="Calibri" pitchFamily="34" charset="0"/>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DE2AABA-B929-463E-935A-9C0A05F6FCD4}" type="slidenum">
              <a:rPr lang="fi-FI"/>
              <a:pPr>
                <a:defRPr/>
              </a:pPr>
              <a:t>5</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BCB6356-9EBA-4F18-8E89-0335137D5AD1}"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32771" name="Rectangle 2"/>
          <p:cNvSpPr>
            <a:spLocks noGrp="1"/>
          </p:cNvSpPr>
          <p:nvPr>
            <p:ph type="title"/>
          </p:nvPr>
        </p:nvSpPr>
        <p:spPr/>
        <p:txBody>
          <a:bodyPr/>
          <a:lstStyle/>
          <a:p>
            <a:r>
              <a:rPr lang="en-US" smtClean="0"/>
              <a:t>Regions  </a:t>
            </a:r>
          </a:p>
        </p:txBody>
      </p:sp>
      <p:sp>
        <p:nvSpPr>
          <p:cNvPr id="32772" name="Rectangle 3"/>
          <p:cNvSpPr>
            <a:spLocks noGrp="1"/>
          </p:cNvSpPr>
          <p:nvPr>
            <p:ph type="body" idx="1"/>
          </p:nvPr>
        </p:nvSpPr>
        <p:spPr/>
        <p:txBody>
          <a:bodyPr/>
          <a:lstStyle/>
          <a:p>
            <a:r>
              <a:rPr lang="en-US" sz="2800" smtClean="0"/>
              <a:t>1992 – ten regions representing the basic national geographic and socio-economic features       </a:t>
            </a:r>
          </a:p>
          <a:p>
            <a:endParaRPr lang="en-US" sz="2800" smtClean="0"/>
          </a:p>
          <a:p>
            <a:r>
              <a:rPr lang="en-US" sz="2800" smtClean="0"/>
              <a:t>2008 – thirty six cities from all six economic zones of the RF including big cities (1 million and over), middle sized cities (200-999 thousand) and smaller cities (under 200 thousand) with two capitals Moscow and St Petersburg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D574010-38EC-490B-A419-D52E19803D92}" type="slidenum">
              <a:rPr lang="fi-FI"/>
              <a:pPr>
                <a:defRPr/>
              </a:pPr>
              <a:t>6</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4B9C4B9-706F-485C-B532-09DF2B527D37}"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33795" name="Rectangle 2"/>
          <p:cNvSpPr>
            <a:spLocks noGrp="1"/>
          </p:cNvSpPr>
          <p:nvPr>
            <p:ph type="title"/>
          </p:nvPr>
        </p:nvSpPr>
        <p:spPr/>
        <p:txBody>
          <a:bodyPr/>
          <a:lstStyle/>
          <a:p>
            <a:r>
              <a:rPr lang="en-US" smtClean="0"/>
              <a:t> Respondents</a:t>
            </a:r>
          </a:p>
        </p:txBody>
      </p:sp>
      <p:sp>
        <p:nvSpPr>
          <p:cNvPr id="33796" name="Rectangle 3"/>
          <p:cNvSpPr>
            <a:spLocks noGrp="1"/>
          </p:cNvSpPr>
          <p:nvPr>
            <p:ph type="body" idx="1"/>
          </p:nvPr>
        </p:nvSpPr>
        <p:spPr/>
        <p:txBody>
          <a:bodyPr/>
          <a:lstStyle/>
          <a:p>
            <a:r>
              <a:rPr lang="en-US" sz="2800" smtClean="0"/>
              <a:t>1992 – 1000 respondents</a:t>
            </a:r>
          </a:p>
          <a:p>
            <a:pPr>
              <a:buFont typeface="Arial" charset="0"/>
              <a:buNone/>
            </a:pPr>
            <a:r>
              <a:rPr lang="en-US" sz="2800" smtClean="0"/>
              <a:t>     Full-time working journalists in press, radio and television providing information on general topics. </a:t>
            </a:r>
          </a:p>
          <a:p>
            <a:endParaRPr lang="en-US" sz="2800" smtClean="0"/>
          </a:p>
          <a:p>
            <a:r>
              <a:rPr lang="en-US" sz="2800" smtClean="0"/>
              <a:t>2008 – 800 respondents</a:t>
            </a:r>
          </a:p>
          <a:p>
            <a:pPr>
              <a:buFont typeface="Arial" charset="0"/>
              <a:buNone/>
            </a:pPr>
            <a:r>
              <a:rPr lang="en-US" sz="2800" smtClean="0"/>
              <a:t>    Full-time working journalists in press, radio and television, the internet media providing local news, political and economic issues, culture, leisure, youth topics  </a:t>
            </a:r>
          </a:p>
          <a:p>
            <a:endParaRPr 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1F2D793-19A2-4C13-8E3E-FA88D5D3AB8A}" type="slidenum">
              <a:rPr lang="fi-FI"/>
              <a:pPr>
                <a:defRPr/>
              </a:pPr>
              <a:t>7</a:t>
            </a:fld>
            <a:endParaRPr lang="fi-FI"/>
          </a:p>
        </p:txBody>
      </p:sp>
      <p:sp>
        <p:nvSpPr>
          <p:cNvPr id="34818" name="Rectangle 2"/>
          <p:cNvSpPr>
            <a:spLocks noGrp="1"/>
          </p:cNvSpPr>
          <p:nvPr>
            <p:ph type="title"/>
          </p:nvPr>
        </p:nvSpPr>
        <p:spPr/>
        <p:txBody>
          <a:bodyPr/>
          <a:lstStyle/>
          <a:p>
            <a:r>
              <a:rPr lang="en-US" smtClean="0"/>
              <a:t>Historical context </a:t>
            </a:r>
          </a:p>
        </p:txBody>
      </p:sp>
      <p:sp>
        <p:nvSpPr>
          <p:cNvPr id="34819" name="Rectangle 3"/>
          <p:cNvSpPr>
            <a:spLocks noGrp="1"/>
          </p:cNvSpPr>
          <p:nvPr>
            <p:ph type="body" idx="1"/>
          </p:nvPr>
        </p:nvSpPr>
        <p:spPr/>
        <p:txBody>
          <a:bodyPr/>
          <a:lstStyle/>
          <a:p>
            <a:r>
              <a:rPr lang="en-US" sz="2800" smtClean="0"/>
              <a:t>1992 – Atmosphere of </a:t>
            </a:r>
            <a:r>
              <a:rPr lang="en-US" sz="2800" i="1" smtClean="0"/>
              <a:t>liberalism</a:t>
            </a:r>
            <a:r>
              <a:rPr lang="en-US" sz="2800" smtClean="0"/>
              <a:t>. Political enthusiasm in the profession and society after Gorbachev’s perestroika and glasnost, the collapse of communism and accessibility of the West. Euphoria from freedoms. Great expectations for happiness     </a:t>
            </a:r>
          </a:p>
          <a:p>
            <a:r>
              <a:rPr lang="en-US" sz="2800" smtClean="0"/>
              <a:t>2008 – Atmosphere of </a:t>
            </a:r>
            <a:r>
              <a:rPr lang="en-US" sz="2800" i="1" smtClean="0"/>
              <a:t>etatism</a:t>
            </a:r>
            <a:r>
              <a:rPr lang="en-US" sz="2800" smtClean="0"/>
              <a:t>. Business enthusiasm, when the temptation of big money in the media market was not yet darkened by the global crisis. Political apathy, private interest. Media contracted by the state and business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22B6095-B12E-4B49-9F52-BA06BDE92A4B}" type="slidenum">
              <a:rPr lang="fi-FI"/>
              <a:pPr>
                <a:defRPr/>
              </a:pPr>
              <a:t>8</a:t>
            </a:fld>
            <a:endParaRPr lang="fi-FI"/>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0387851-7406-45FA-94BA-F57A8B6DD24D}" type="slidenum">
              <a:rPr lang="fi-FI" sz="1200">
                <a:solidFill>
                  <a:schemeClr val="tx1">
                    <a:tint val="75000"/>
                  </a:schemeClr>
                </a:solidFill>
                <a:latin typeface="+mn-lt"/>
              </a:rPr>
              <a:pPr algn="r" fontAlgn="auto">
                <a:spcBef>
                  <a:spcPts val="0"/>
                </a:spcBef>
                <a:spcAft>
                  <a:spcPts val="0"/>
                </a:spcAft>
                <a:defRPr/>
              </a:pPr>
              <a:t>8</a:t>
            </a:fld>
            <a:endParaRPr lang="fi-FI" sz="1200">
              <a:solidFill>
                <a:schemeClr val="tx1">
                  <a:tint val="75000"/>
                </a:schemeClr>
              </a:solidFill>
              <a:latin typeface="+mn-lt"/>
            </a:endParaRPr>
          </a:p>
        </p:txBody>
      </p:sp>
      <p:sp>
        <p:nvSpPr>
          <p:cNvPr id="35843" name="Rectangle 2"/>
          <p:cNvSpPr>
            <a:spLocks noGrp="1"/>
          </p:cNvSpPr>
          <p:nvPr>
            <p:ph type="title"/>
          </p:nvPr>
        </p:nvSpPr>
        <p:spPr/>
        <p:txBody>
          <a:bodyPr/>
          <a:lstStyle/>
          <a:p>
            <a:r>
              <a:rPr lang="en-US" smtClean="0"/>
              <a:t>Respondents: Age  </a:t>
            </a:r>
          </a:p>
        </p:txBody>
      </p:sp>
      <p:sp>
        <p:nvSpPr>
          <p:cNvPr id="35844" name="Rectangle 3"/>
          <p:cNvSpPr>
            <a:spLocks noGrp="1"/>
          </p:cNvSpPr>
          <p:nvPr>
            <p:ph type="body" idx="1"/>
          </p:nvPr>
        </p:nvSpPr>
        <p:spPr/>
        <p:txBody>
          <a:bodyPr/>
          <a:lstStyle/>
          <a:p>
            <a:r>
              <a:rPr lang="en-US" smtClean="0"/>
              <a:t>1992 – 32%: under 35</a:t>
            </a:r>
          </a:p>
          <a:p>
            <a:endParaRPr lang="en-US" smtClean="0"/>
          </a:p>
          <a:p>
            <a:r>
              <a:rPr lang="en-US" smtClean="0"/>
              <a:t>2008 – 31%: under 30 </a:t>
            </a:r>
          </a:p>
          <a:p>
            <a:pPr>
              <a:buFont typeface="Arial" charset="0"/>
              <a:buNone/>
            </a:pPr>
            <a:r>
              <a:rPr lang="en-US" smtClean="0"/>
              <a:t>                25%:  under 40 </a:t>
            </a:r>
          </a:p>
          <a:p>
            <a:pPr>
              <a:buFont typeface="Arial" charset="0"/>
              <a:buNone/>
            </a:pPr>
            <a:r>
              <a:rPr lang="en-US" smtClean="0"/>
              <a:t>             </a:t>
            </a:r>
          </a:p>
          <a:p>
            <a:endParaRPr lang="en-US" smtClean="0"/>
          </a:p>
          <a:p>
            <a:pPr>
              <a:buFont typeface="Arial" charset="0"/>
              <a:buNone/>
            </a:pPr>
            <a:r>
              <a:rPr lang="en-US"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B0BB2AE-343D-4639-AB56-95EDE563E3D5}" type="slidenum">
              <a:rPr lang="fi-FI"/>
              <a:pPr>
                <a:defRPr/>
              </a:pPr>
              <a:t>9</a:t>
            </a:fld>
            <a:endParaRPr lang="fi-FI"/>
          </a:p>
        </p:txBody>
      </p:sp>
      <p:sp>
        <p:nvSpPr>
          <p:cNvPr id="91138" name="Rectangle 2"/>
          <p:cNvSpPr>
            <a:spLocks noGrp="1"/>
          </p:cNvSpPr>
          <p:nvPr>
            <p:ph type="title"/>
          </p:nvPr>
        </p:nvSpPr>
        <p:spPr/>
        <p:txBody>
          <a:bodyPr/>
          <a:lstStyle/>
          <a:p>
            <a:r>
              <a:rPr lang="en-US" smtClean="0"/>
              <a:t>Two generations in 1992 </a:t>
            </a:r>
          </a:p>
        </p:txBody>
      </p:sp>
      <p:sp>
        <p:nvSpPr>
          <p:cNvPr id="91139" name="Rectangle 3"/>
          <p:cNvSpPr>
            <a:spLocks noGrp="1"/>
          </p:cNvSpPr>
          <p:nvPr>
            <p:ph type="body" idx="1"/>
          </p:nvPr>
        </p:nvSpPr>
        <p:spPr/>
        <p:txBody>
          <a:bodyPr/>
          <a:lstStyle/>
          <a:p>
            <a:pPr eaLnBrk="1" hangingPunct="1"/>
            <a:endParaRPr lang="en-US" sz="3400" i="1" smtClean="0"/>
          </a:p>
          <a:p>
            <a:pPr eaLnBrk="1" hangingPunct="1"/>
            <a:r>
              <a:rPr lang="en-US" sz="3400" i="1" smtClean="0"/>
              <a:t>Old (Soviet)</a:t>
            </a:r>
            <a:r>
              <a:rPr lang="en-US" sz="3400" smtClean="0"/>
              <a:t> generation came into Soviet media   </a:t>
            </a:r>
          </a:p>
          <a:p>
            <a:pPr eaLnBrk="1" hangingPunct="1"/>
            <a:endParaRPr lang="en-US" sz="3400" smtClean="0"/>
          </a:p>
          <a:p>
            <a:pPr eaLnBrk="1" hangingPunct="1"/>
            <a:r>
              <a:rPr lang="en-US" sz="3400" i="1" smtClean="0"/>
              <a:t>New </a:t>
            </a:r>
            <a:r>
              <a:rPr lang="en-US" sz="3400" smtClean="0"/>
              <a:t>generation came after 1991</a:t>
            </a:r>
            <a:endParaRPr lang="en-US" smtClean="0"/>
          </a:p>
          <a:p>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5428</TotalTime>
  <Words>1911</Words>
  <Application>Microsoft Macintosh PowerPoint</Application>
  <PresentationFormat>Näytössä katseltava diaesitys (4:3)</PresentationFormat>
  <Paragraphs>445</Paragraphs>
  <Slides>44</Slides>
  <Notes>0</Notes>
  <HiddenSlides>0</HiddenSlides>
  <MMClips>0</MMClips>
  <ScaleCrop>false</ScaleCrop>
  <HeadingPairs>
    <vt:vector size="6" baseType="variant">
      <vt:variant>
        <vt:lpstr>Teema</vt:lpstr>
      </vt:variant>
      <vt:variant>
        <vt:i4>2</vt:i4>
      </vt:variant>
      <vt:variant>
        <vt:lpstr>Upotetut OLE-palvelimet</vt:lpstr>
      </vt:variant>
      <vt:variant>
        <vt:i4>2</vt:i4>
      </vt:variant>
      <vt:variant>
        <vt:lpstr>Dian otsikot</vt:lpstr>
      </vt:variant>
      <vt:variant>
        <vt:i4>44</vt:i4>
      </vt:variant>
    </vt:vector>
  </HeadingPairs>
  <TitlesOfParts>
    <vt:vector size="48" baseType="lpstr">
      <vt:lpstr>Office Theme</vt:lpstr>
      <vt:lpstr>1_Office Theme</vt:lpstr>
      <vt:lpstr>Excel.Sheet.8</vt:lpstr>
      <vt:lpstr>Chart</vt:lpstr>
      <vt:lpstr>Journalism in post-Soviet Russia: From political enthusiasm  to private interest </vt:lpstr>
      <vt:lpstr>Questions  </vt:lpstr>
      <vt:lpstr>Method </vt:lpstr>
      <vt:lpstr>Conditions</vt:lpstr>
      <vt:lpstr>Regions  </vt:lpstr>
      <vt:lpstr> Respondents</vt:lpstr>
      <vt:lpstr>Historical context </vt:lpstr>
      <vt:lpstr>Respondents: Age  </vt:lpstr>
      <vt:lpstr>Two generations in 1992 </vt:lpstr>
      <vt:lpstr>Three generations in 2008 </vt:lpstr>
      <vt:lpstr>Gender</vt:lpstr>
      <vt:lpstr>PowerPoint-esitys</vt:lpstr>
      <vt:lpstr>PowerPoint-esitys</vt:lpstr>
      <vt:lpstr>Gender distributions  in fields of coverage in 2008 Figure 3</vt:lpstr>
      <vt:lpstr>Education</vt:lpstr>
      <vt:lpstr>Salary in 1992</vt:lpstr>
      <vt:lpstr>Salary level by employment in a second job in 2008  </vt:lpstr>
      <vt:lpstr>Membership</vt:lpstr>
      <vt:lpstr>Motivation   </vt:lpstr>
      <vt:lpstr>Job conditions</vt:lpstr>
      <vt:lpstr>Job conditions</vt:lpstr>
      <vt:lpstr>I. If you get a good idea for a publication and you consider it is important, how often are you successful in realizing it, and to make a material?</vt:lpstr>
      <vt:lpstr>II. How independent are you in the selection of news, topics, problems of coverage?</vt:lpstr>
      <vt:lpstr>III. How independent are you in emphasizing ideas or aspects which in your opinion are important to your material?</vt:lpstr>
      <vt:lpstr>How much are you independent in the selection of news, topics, problems of coverage?  </vt:lpstr>
      <vt:lpstr>How independent are you in emphasize those ideas or aspects which in your opinion are important to your material?  </vt:lpstr>
      <vt:lpstr>PowerPoint-esitys</vt:lpstr>
      <vt:lpstr>PowerPoint-esitys</vt:lpstr>
      <vt:lpstr>PowerPoint-esitys</vt:lpstr>
      <vt:lpstr>Working methods approved</vt:lpstr>
      <vt:lpstr>Working methods approved </vt:lpstr>
      <vt:lpstr>Working methods approved </vt:lpstr>
      <vt:lpstr>Audience</vt:lpstr>
      <vt:lpstr>Our audience is more interested in news  than analysis</vt:lpstr>
      <vt:lpstr>The majority of the audience has little interest  in serious journalism</vt:lpstr>
      <vt:lpstr>III.  Audience is gullible and easily deceived</vt:lpstr>
      <vt:lpstr>Audience</vt:lpstr>
      <vt:lpstr>Conclusion   </vt:lpstr>
      <vt:lpstr>Conclusion</vt:lpstr>
      <vt:lpstr>Conclusion </vt:lpstr>
      <vt:lpstr>Conclusion</vt:lpstr>
      <vt:lpstr>Conclusion</vt:lpstr>
      <vt:lpstr>No need to rock the boat</vt:lpstr>
      <vt:lpstr>Role of Institutes in Russia (Levada Centre Survey, 2010)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Ulther</dc:creator>
  <cp:lastModifiedBy>Antti Sandholm</cp:lastModifiedBy>
  <cp:revision>176</cp:revision>
  <dcterms:created xsi:type="dcterms:W3CDTF">2010-06-01T05:45:44Z</dcterms:created>
  <dcterms:modified xsi:type="dcterms:W3CDTF">2012-09-19T19:32:21Z</dcterms:modified>
</cp:coreProperties>
</file>