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66" r:id="rId2"/>
    <p:sldId id="360" r:id="rId3"/>
    <p:sldId id="361" r:id="rId4"/>
    <p:sldId id="362" r:id="rId5"/>
    <p:sldId id="363" r:id="rId6"/>
    <p:sldId id="367" r:id="rId7"/>
    <p:sldId id="369" r:id="rId8"/>
    <p:sldId id="370" r:id="rId9"/>
    <p:sldId id="383" r:id="rId10"/>
    <p:sldId id="309" r:id="rId11"/>
    <p:sldId id="329" r:id="rId12"/>
    <p:sldId id="384" r:id="rId13"/>
    <p:sldId id="330" r:id="rId14"/>
    <p:sldId id="331" r:id="rId15"/>
    <p:sldId id="332" r:id="rId16"/>
    <p:sldId id="357" r:id="rId17"/>
    <p:sldId id="334" r:id="rId18"/>
    <p:sldId id="335" r:id="rId19"/>
    <p:sldId id="336" r:id="rId20"/>
    <p:sldId id="337" r:id="rId21"/>
    <p:sldId id="319" r:id="rId22"/>
    <p:sldId id="373" r:id="rId23"/>
    <p:sldId id="320" r:id="rId24"/>
    <p:sldId id="374" r:id="rId25"/>
    <p:sldId id="321" r:id="rId26"/>
    <p:sldId id="322" r:id="rId27"/>
    <p:sldId id="323" r:id="rId28"/>
    <p:sldId id="385" r:id="rId29"/>
    <p:sldId id="359" r:id="rId30"/>
    <p:sldId id="386" r:id="rId31"/>
    <p:sldId id="317" r:id="rId32"/>
    <p:sldId id="382" r:id="rId33"/>
    <p:sldId id="318" r:id="rId34"/>
    <p:sldId id="342" r:id="rId35"/>
    <p:sldId id="346" r:id="rId36"/>
    <p:sldId id="356" r:id="rId37"/>
    <p:sldId id="375" r:id="rId38"/>
    <p:sldId id="387" r:id="rId39"/>
    <p:sldId id="388" r:id="rId40"/>
    <p:sldId id="378" r:id="rId41"/>
    <p:sldId id="379" r:id="rId42"/>
    <p:sldId id="381" r:id="rId43"/>
  </p:sldIdLst>
  <p:sldSz cx="9144000" cy="6858000" type="screen4x3"/>
  <p:notesSz cx="6781800" cy="98806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6" autoAdjust="0"/>
    <p:restoredTop sz="94683" autoAdjust="0"/>
  </p:normalViewPr>
  <p:slideViewPr>
    <p:cSldViewPr>
      <p:cViewPr varScale="1">
        <p:scale>
          <a:sx n="69" d="100"/>
          <a:sy n="69" d="100"/>
        </p:scale>
        <p:origin x="-12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ableStyles" Target="tableStyle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handoutMaster" Target="handoutMasters/handout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theme" Target="theme/theme1.xml"/><Relationship Id="rId44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printerSettings" Target="printerSettings/printerSettings1.bin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EC575F-C685-454A-BD38-7EC7A03C727F}" type="datetimeFigureOut">
              <a:rPr lang="en-US"/>
              <a:pPr>
                <a:defRPr/>
              </a:pPr>
              <a:t>19.9.2012</a:t>
            </a:fld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38530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20D189-1E21-4D59-B488-DB5A3A40E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34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9AE7DF-D4CD-4D24-9FE6-CF0EC3AA24BF}" type="datetimeFigureOut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692650"/>
            <a:ext cx="5426075" cy="4446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42208F-9931-4245-860A-72935DDA1A0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2847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FD83-03AA-4EAB-A5E2-59F86F02A8F5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6D700-37CF-4191-8932-27A72DDC566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0CCBD-81C2-4851-B4C8-745E77B4F379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82E68-51C9-4D86-948A-B55D0F82B19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E730-9387-4C0F-8D0B-7251CEE40CC5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A3DC9-A377-4C6D-A307-C6B4C815BE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B7B5F-AEDA-4C5A-ACAA-7E8ECC9F3111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FEA7-3416-44F0-B629-15FD74708A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1910-055A-4FA9-BE45-68D3384FC411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40973-6857-42E2-9B78-CBA98A1D23D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FEE7-D739-4C7A-B456-593926AA0A32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0CE8-F36E-4D66-BC3A-D379C5FB57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EE58-B65A-49A8-995E-89AE7D6A320F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FE3C-AE6F-43BB-97F0-A2C4F4DAC9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D921-4F74-4960-A5E0-4CA91F051131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3FE6-906A-4A14-B534-E707174006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5CE85-B5C9-41AD-A224-2BF75DC9B104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BE426-678F-43E1-A96B-7EDF71D0EB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69760-0968-43B2-9CFD-90616BCB2302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4311B-0319-4FC6-8EBB-571BE103C7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D14E-5346-417F-8490-83679301537E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33CA-C74F-43F3-BE59-07543E0E36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25685D-82F1-4595-B7D9-D4236C1BE60F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42DBB9-34CE-43FB-882F-FF3B6B73FD4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ldaudit.org/countries/netherlands.htm" TargetMode="External"/><Relationship Id="rId4" Type="http://schemas.openxmlformats.org/officeDocument/2006/relationships/hyperlink" Target="http://www.worldaudit.org/countries/denmark.htm" TargetMode="External"/><Relationship Id="rId10" Type="http://schemas.openxmlformats.org/officeDocument/2006/relationships/hyperlink" Target="http://www.worldaudit.org/countries/australia.htm" TargetMode="External"/><Relationship Id="rId5" Type="http://schemas.openxmlformats.org/officeDocument/2006/relationships/hyperlink" Target="http://www.worldaudit.org/countries/new-zealand.htm" TargetMode="External"/><Relationship Id="rId7" Type="http://schemas.openxmlformats.org/officeDocument/2006/relationships/hyperlink" Target="http://www.worldaudit.org/countries/switzerland.htm" TargetMode="External"/><Relationship Id="rId11" Type="http://schemas.openxmlformats.org/officeDocument/2006/relationships/hyperlink" Target="http://www.worldaudit.org/countries/ireland.htm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worldaudit.org/countries/finland.htm" TargetMode="External"/><Relationship Id="rId9" Type="http://schemas.openxmlformats.org/officeDocument/2006/relationships/hyperlink" Target="http://www.worldaudit.org/countries/canada.htm" TargetMode="External"/><Relationship Id="rId3" Type="http://schemas.openxmlformats.org/officeDocument/2006/relationships/hyperlink" Target="http://www.worldaudit.org/countries/sweden.htm" TargetMode="External"/><Relationship Id="rId6" Type="http://schemas.openxmlformats.org/officeDocument/2006/relationships/hyperlink" Target="http://www.worldaudit.org/countries/norway.htm" TargetMode="Externa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hyperlink" Target="http://www.worldaudit.org/corruption.htm" TargetMode="External"/><Relationship Id="rId4" Type="http://schemas.openxmlformats.org/officeDocument/2006/relationships/hyperlink" Target="http://www.worldaudit.org/civillibs.htm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worldaudit.org/countries/russia.htm" TargetMode="External"/><Relationship Id="rId3" Type="http://schemas.openxmlformats.org/officeDocument/2006/relationships/hyperlink" Target="http://www.worldaudit.org/polrights.htm" TargetMode="External"/><Relationship Id="rId5" Type="http://schemas.openxmlformats.org/officeDocument/2006/relationships/hyperlink" Target="http://www.worldaudit.org/press.htm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t.ru/research/2011/02/08/politsistema.html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hyperlink" Target="http://www.gdf.ru/diges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journalists-in-russia.org/journalists" TargetMode="External"/><Relationship Id="rId3" Type="http://schemas.openxmlformats.org/officeDocument/2006/relationships/hyperlink" Target="http://journalists-in-russia.org/journalists%23about_database" TargetMode="External"/><Relationship Id="rId5" Type="http://schemas.openxmlformats.org/officeDocument/2006/relationships/hyperlink" Target="http://www.cjes.ru/bulletins/?lang=en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j.ru/2010/100528-1.htm" TargetMode="Externa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ists-in-russia.org/journalist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z="4000" smtClean="0">
                <a:latin typeface="David"/>
                <a:ea typeface="David"/>
                <a:cs typeface="David"/>
              </a:rPr>
              <a:t>Why Are Russian Journalists  </a:t>
            </a:r>
            <a:br>
              <a:rPr lang="fi-FI" sz="4000" smtClean="0">
                <a:latin typeface="David"/>
                <a:ea typeface="David"/>
                <a:cs typeface="David"/>
              </a:rPr>
            </a:br>
            <a:r>
              <a:rPr lang="fi-FI" sz="4000" smtClean="0">
                <a:latin typeface="David"/>
                <a:ea typeface="David"/>
                <a:cs typeface="David"/>
              </a:rPr>
              <a:t>Happy in Not Free Media?  </a:t>
            </a:r>
            <a:br>
              <a:rPr lang="fi-FI" sz="4000" smtClean="0">
                <a:latin typeface="David"/>
                <a:ea typeface="David"/>
                <a:cs typeface="David"/>
              </a:rPr>
            </a:br>
            <a:endParaRPr lang="fi-FI" sz="4000" smtClean="0">
              <a:latin typeface="David"/>
              <a:ea typeface="David"/>
              <a:cs typeface="David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sz="28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Svetlana Pasti, University of Tampere</a:t>
            </a:r>
          </a:p>
          <a:p>
            <a:pPr eaLnBrk="1" hangingPunct="1"/>
            <a:r>
              <a:rPr lang="fi-FI" sz="24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9 November 2011</a:t>
            </a:r>
            <a:r>
              <a:rPr lang="fi-FI" sz="28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 </a:t>
            </a:r>
          </a:p>
          <a:p>
            <a:pPr eaLnBrk="1" hangingPunct="1"/>
            <a:r>
              <a:rPr lang="fi-FI" sz="28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Aleksanteri Conference, Helsinki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CB362-4AC8-449B-A229-146A078C74EC}" type="slidenum">
              <a:rPr lang="fi-FI"/>
              <a:pPr>
                <a:defRPr/>
              </a:pPr>
              <a:t>10</a:t>
            </a:fld>
            <a:endParaRPr lang="fi-FI"/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287A64E-2A46-4F78-9AA4-FFE7E1A2BD5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0618B74-342F-4898-834A-9D46F9890FC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E9F7706-9B82-430A-B25C-788F2C83F78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343021D-8874-40DE-8EB4-A34749813BC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2DFB7FE-E41A-43C2-B465-E696A293BB6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239E5E4-03C9-4FB7-A5B7-A650EF5CCE7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BE1C244-26AB-4C29-8183-FB7A09C92B7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45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State at the media market </a:t>
            </a:r>
            <a:r>
              <a:rPr lang="en-US" sz="4000" smtClean="0"/>
              <a:t>    </a:t>
            </a:r>
          </a:p>
        </p:txBody>
      </p:sp>
      <p:sp>
        <p:nvSpPr>
          <p:cNvPr id="245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Russia – effort to preserve state-owned media: state broadcasters have 75% of the audience, in the regions nearly 80% of all press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─ </a:t>
            </a:r>
            <a:r>
              <a:rPr lang="en-US" sz="2800" smtClean="0"/>
              <a:t>non-market publications – that means more political control  </a:t>
            </a:r>
          </a:p>
          <a:p>
            <a:endParaRPr lang="en-US" sz="2800" smtClean="0"/>
          </a:p>
          <a:p>
            <a:r>
              <a:rPr lang="en-US" sz="2800" smtClean="0"/>
              <a:t>Other post-Soviet countries CIS: Armenia, Georgia, Latvia, Lithuania, Moldova, Estonia legislated to prohibit and restrict the State’s opportunities to operate mass media </a:t>
            </a:r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56776-2919-4714-BB43-26CFF29F2C6C}" type="slidenum">
              <a:rPr lang="fi-FI"/>
              <a:pPr>
                <a:defRPr/>
              </a:pPr>
              <a:t>11</a:t>
            </a:fld>
            <a:endParaRPr lang="fi-FI"/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ED9F113-BA74-488B-A286-847F73C1DCA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AAC55A-9E21-4780-86C7-FF0FFB8EC9C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A127FF-0953-4202-994C-6D92EFF99F4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812FBA-88D3-4F17-AB4D-A669C5FDE0A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56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Paradox of media market   </a:t>
            </a:r>
          </a:p>
        </p:txBody>
      </p:sp>
      <p:sp>
        <p:nvSpPr>
          <p:cNvPr id="256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2800" smtClean="0"/>
              <a:t>Media market is ranked 10th in the world by economic indicators 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280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smtClean="0"/>
              <a:t>But media market has non-market character: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 the overwhelming majority of the regional and local newspapers exist owing to administrative resources - </a:t>
            </a:r>
            <a:r>
              <a:rPr lang="en-US" sz="2800" i="1" smtClean="0"/>
              <a:t>Neo-sovetisation</a:t>
            </a:r>
            <a:endParaRPr lang="en-US" sz="2800" smtClean="0"/>
          </a:p>
          <a:p>
            <a:pPr>
              <a:lnSpc>
                <a:spcPct val="80000"/>
              </a:lnSpc>
              <a:buFontTx/>
              <a:buChar char="•"/>
            </a:pPr>
            <a:endParaRPr lang="en-US" sz="280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smtClean="0"/>
              <a:t>Television is under state control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280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smtClean="0"/>
              <a:t>The main trend is decrease of the commercial capital and the increase of the state capital and mixed (state and commercial) capital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4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E803E7C-F048-4393-9D9F-5BA7EF8AD43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Questions </a:t>
            </a:r>
            <a:endParaRPr lang="fi-FI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How do Russian journalists estimate conditions in their profession?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How are they satisfied in their profession?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</a:t>
            </a:r>
          </a:p>
          <a:p>
            <a:pPr>
              <a:buFont typeface="Arial" charset="0"/>
              <a:buNone/>
            </a:pPr>
            <a:endParaRPr lang="fi-FI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F7355ED-5763-4C51-8622-4BCDE09A6B5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E5CAD-4208-4FAD-A999-C4F649F29612}" type="slidenum">
              <a:rPr lang="fi-FI"/>
              <a:pPr>
                <a:defRPr/>
              </a:pPr>
              <a:t>13</a:t>
            </a:fld>
            <a:endParaRPr lang="fi-FI"/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D4519C2-B0A8-4710-B0BC-96E4F024DEA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D9F8D66-E86A-4F99-BB3C-DFE9A912097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68C7CD1-C6D2-45AC-9A29-0FAF4E4A082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9D48E0-BB7B-4DD1-95C4-49919B4F95ED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5CC2BF5-3A33-45EC-85AA-15A3BF3BF6B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5AFB21-FB65-4F50-82DC-2814F56307A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B11168A-78E7-4283-B730-716D584419A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76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Method </a:t>
            </a:r>
          </a:p>
        </p:txBody>
      </p:sp>
      <p:sp>
        <p:nvSpPr>
          <p:cNvPr id="276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Two surveys: 1992 and 2008 </a:t>
            </a:r>
          </a:p>
          <a:p>
            <a:r>
              <a:rPr lang="en-US" smtClean="0"/>
              <a:t>1992 – survey in the regions</a:t>
            </a:r>
          </a:p>
          <a:p>
            <a:r>
              <a:rPr lang="en-US" smtClean="0"/>
              <a:t>2008 – two stages: (1) All-Russian Congress of Journalists, (2) survey in the regions  </a:t>
            </a:r>
          </a:p>
          <a:p>
            <a:r>
              <a:rPr lang="en-US" smtClean="0"/>
              <a:t>Questionnaires based on Weaver’s research with additional questions relevant to Russia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9B337-1257-453C-98A2-D4A8064EA2D7}" type="slidenum">
              <a:rPr lang="fi-FI"/>
              <a:pPr>
                <a:defRPr/>
              </a:pPr>
              <a:t>14</a:t>
            </a:fld>
            <a:endParaRPr lang="fi-FI"/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3BBE99D-085D-4880-9C45-547732C42A1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912EBA8-F7C4-419D-8B30-5906D7CB0F0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C5A795D-B04C-4F76-8922-70F40D0DAEF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A0A0023-FF85-4AEF-B314-F6AD0BB0582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DBCD4EF-7746-4459-A9C8-B4E977AFCF5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00B77C6-A1B4-4B7D-AD3B-1C3DEC25503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894DDDE-27C3-4E6E-99FE-D00823EC045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Regions  </a:t>
            </a:r>
          </a:p>
        </p:txBody>
      </p:sp>
      <p:sp>
        <p:nvSpPr>
          <p:cNvPr id="286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1992 – ten regions representing the basic national geographic and socio-economic features       </a:t>
            </a:r>
          </a:p>
          <a:p>
            <a:endParaRPr lang="en-US" smtClean="0"/>
          </a:p>
          <a:p>
            <a:r>
              <a:rPr lang="en-US" smtClean="0"/>
              <a:t>2008 – thirty six cities from all six economic zones of the RF: big cities (1 million and over), mid-sized cities (200-999 thousand) and smaller cities (under 200 thousand) with two capitals Moscow and St Petersburg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2C4C8-282E-4167-AB0E-B200F6E2DFD8}" type="slidenum">
              <a:rPr lang="fi-FI"/>
              <a:pPr>
                <a:defRPr/>
              </a:pPr>
              <a:t>15</a:t>
            </a:fld>
            <a:endParaRPr lang="fi-FI"/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AEE2933-9137-4C90-9758-2B6138309F6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06F1415-6CE4-48C9-B29D-AD12C63C2D2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588BB4-B756-437C-8DF7-C82A1FC8EDA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4D3245F-2D5A-48D9-9783-439BD156BD4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6CBE971-F2C2-496A-9DDD-D428F764912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2061712-714B-4285-AC6F-F4E00777EA5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53895E7-41E5-478B-8856-9D7237D9E87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 Respondents</a:t>
            </a:r>
          </a:p>
        </p:txBody>
      </p:sp>
      <p:sp>
        <p:nvSpPr>
          <p:cNvPr id="297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1992 – 1000 respondents</a:t>
            </a:r>
          </a:p>
          <a:p>
            <a:endParaRPr lang="en-US" smtClean="0"/>
          </a:p>
          <a:p>
            <a:r>
              <a:rPr lang="en-US" smtClean="0"/>
              <a:t>2008 – 800 respondents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Full-time working journalists in press, radio and television, the internet media (2008) providing local news, political and economic issues, culture, leisure, youth topics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6630B-EFA1-4FF3-B517-6FACA894651B}" type="slidenum">
              <a:rPr lang="fi-FI"/>
              <a:pPr>
                <a:defRPr/>
              </a:pPr>
              <a:t>16</a:t>
            </a:fld>
            <a:endParaRPr lang="fi-FI"/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D7B0A3-4748-49D8-8502-6125B05FD79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B2DD45-FBF3-407D-976A-8B953277764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69A30F5-B850-4C2C-88AB-F443C28DC55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1B89D63-21F5-486A-BE6B-C91DC3221C40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7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Job conditions </a:t>
            </a:r>
          </a:p>
        </p:txBody>
      </p:sp>
      <p:sp>
        <p:nvSpPr>
          <p:cNvPr id="307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4000" smtClean="0"/>
              <a:t>Editorial autonomy </a:t>
            </a:r>
          </a:p>
          <a:p>
            <a:endParaRPr lang="en-US" sz="4000" smtClean="0"/>
          </a:p>
          <a:p>
            <a:pPr>
              <a:buFont typeface="Arial" charset="0"/>
              <a:buNone/>
            </a:pPr>
            <a:endParaRPr lang="en-US" sz="4000" smtClean="0"/>
          </a:p>
          <a:p>
            <a:r>
              <a:rPr lang="en-US" sz="4000" smtClean="0"/>
              <a:t>Satisfaction in job</a:t>
            </a:r>
          </a:p>
          <a:p>
            <a:pPr>
              <a:buFont typeface="Arial" charset="0"/>
              <a:buNone/>
            </a:pPr>
            <a:endParaRPr lang="en-US" sz="4000" smtClean="0"/>
          </a:p>
          <a:p>
            <a:endParaRPr lang="en-US" sz="4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EC444-94FA-4EFA-AA42-143BA6715AA2}" type="slidenum">
              <a:rPr lang="fi-FI"/>
              <a:pPr>
                <a:defRPr/>
              </a:pPr>
              <a:t>17</a:t>
            </a:fld>
            <a:endParaRPr lang="fi-FI"/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9405AD-46B0-489D-8395-17781DBFFF5D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D41510D-A941-44AC-9856-B413F1AA93F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B2EC2DC-15C4-461E-BBAB-C6BE8D6909E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61FAA58-243F-467E-AD48-BB65CD372A9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5491BC8-58BF-4E79-A41E-8A551DA405A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A6FBA43-9284-4F3F-836F-ECB45E08047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175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Editorial autonomy</a:t>
            </a:r>
          </a:p>
        </p:txBody>
      </p:sp>
      <p:sp>
        <p:nvSpPr>
          <p:cNvPr id="3175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360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sz="2800" smtClean="0"/>
              <a:t> I. If you get a good idea for a publication and you consider it is important, how often are you successful in realizing it, and to make a material?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i-FI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sz="2800" smtClean="0"/>
              <a:t> II. How independent are you in the selection of news, topics, problems of coverage?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i-FI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i-FI" sz="2800" smtClean="0"/>
              <a:t> III. How independent are you in emphasizing ideas or aspects which in your opinion are important to your material?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67C54-0755-4E61-B8EA-25AFF73311B8}" type="slidenum">
              <a:rPr lang="fi-FI"/>
              <a:pPr>
                <a:defRPr/>
              </a:pPr>
              <a:t>18</a:t>
            </a:fld>
            <a:endParaRPr lang="fi-FI"/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06CDBB2-AA77-4079-AF64-2785EE7B71A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12811C9-C3A3-4EB1-82B2-9F50B96ACE4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99206A2-020F-47DD-8EB0-7ED351787EE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25390D2-3E80-4771-B6BC-78205D95FA0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7644CA0-A806-4EE5-81C3-201F5784BF1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DBC5F07-6A2C-4F43-9F53-2E71125D72ED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95534A-A3BB-4480-AC7C-27AE5E7C57D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CC1B343-BEDE-483D-A3D8-D85956C6989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72712" name="Chart 3"/>
          <p:cNvGraphicFramePr>
            <a:graphicFrameLocks/>
          </p:cNvGraphicFramePr>
          <p:nvPr/>
        </p:nvGraphicFramePr>
        <p:xfrm>
          <a:off x="1149350" y="1724025"/>
          <a:ext cx="6919913" cy="460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r:id="rId3" imgW="6919560" imgH="4602879" progId="Excel.Sheet.8">
                  <p:embed/>
                </p:oleObj>
              </mc:Choice>
              <mc:Fallback>
                <p:oleObj r:id="rId3" imgW="6919560" imgH="4602879" progId="Excel.Shee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1724025"/>
                        <a:ext cx="6919913" cy="460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2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z="2800" smtClean="0"/>
              <a:t>I. If you get a good idea for a publication and you consider it is important, how often are you successful in realizing it, and to make a material?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AC029-5EB6-4021-9F10-90F833260024}" type="slidenum">
              <a:rPr lang="fi-FI"/>
              <a:pPr>
                <a:defRPr/>
              </a:pPr>
              <a:t>19</a:t>
            </a:fld>
            <a:endParaRPr lang="fi-FI"/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769120-B1A6-4E79-A683-E2396DB33FA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8B91071-57B5-4BB9-B22A-CAC11D7E270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F5BF0FA-F423-4E6C-BBBF-7F556792DD9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2A33237-E413-41B4-A297-8558EB0CC4C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A579F3D-04F9-4DD7-A8D1-5B4368C60F10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CF69B4A-41D4-440D-B1DE-C3B8F7E41B1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52D9609-435F-4CD7-AFA1-5B67C24F2D2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4DDB378-D22A-466C-88BE-E75585205B3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374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z="2800" smtClean="0"/>
              <a:t>II. How independent are you in the selection of news, topics, problems of coverage?</a:t>
            </a:r>
          </a:p>
        </p:txBody>
      </p:sp>
      <p:graphicFrame>
        <p:nvGraphicFramePr>
          <p:cNvPr id="73737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712788" y="1658938"/>
          <a:ext cx="8026400" cy="432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r:id="rId3" imgW="8029128" imgH="4322439" progId="Excel.Sheet.8">
                  <p:embed/>
                </p:oleObj>
              </mc:Choice>
              <mc:Fallback>
                <p:oleObj r:id="rId3" imgW="8029128" imgH="432243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658938"/>
                        <a:ext cx="8026400" cy="432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20FC010-8601-4F0E-86F2-42667DFF99B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83F66C-91FA-4F75-B7EE-ABBE5F7925D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BCE0DB-D2A8-40DC-B57E-C050DCE87E9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38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/>
              <a:t>World Audit Democracy: </a:t>
            </a:r>
            <a:br>
              <a:rPr lang="en-US" sz="3600" smtClean="0"/>
            </a:br>
            <a:r>
              <a:rPr lang="en-US" sz="3600" smtClean="0"/>
              <a:t>be in the top ten 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2000" smtClean="0"/>
              <a:t>http://www.worldaudit.org/democracy.htm</a:t>
            </a:r>
          </a:p>
        </p:txBody>
      </p:sp>
      <p:sp>
        <p:nvSpPr>
          <p:cNvPr id="1638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smtClean="0"/>
              <a:t>Country     Democracy Rank   Press Freedom Rank    Corruption Rank</a:t>
            </a:r>
            <a:endParaRPr lang="en-US" sz="2000" smtClean="0">
              <a:hlinkClick r:id="rId2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2"/>
              </a:rPr>
              <a:t>Finland</a:t>
            </a:r>
            <a:r>
              <a:rPr lang="en-US" sz="2400" smtClean="0"/>
              <a:t>            </a:t>
            </a:r>
            <a:r>
              <a:rPr lang="en-GB" sz="2400" smtClean="0"/>
              <a:t>1 </a:t>
            </a:r>
            <a:r>
              <a:rPr lang="en-US" sz="2400" smtClean="0"/>
              <a:t>                           </a:t>
            </a:r>
            <a:r>
              <a:rPr lang="en-GB" sz="2400" smtClean="0"/>
              <a:t>1                                    4 </a:t>
            </a:r>
            <a:endParaRPr lang="en-US" sz="2400" smtClean="0">
              <a:hlinkClick r:id="rId3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3"/>
              </a:rPr>
              <a:t>Sweden</a:t>
            </a:r>
            <a:r>
              <a:rPr lang="en-US" sz="2400" smtClean="0"/>
              <a:t>           </a:t>
            </a:r>
            <a:r>
              <a:rPr lang="en-GB" sz="2400" smtClean="0"/>
              <a:t>1                            1                                    4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4"/>
              </a:rPr>
              <a:t>Denmark</a:t>
            </a:r>
            <a:r>
              <a:rPr lang="en-US" sz="2400" smtClean="0"/>
              <a:t>        </a:t>
            </a:r>
            <a:r>
              <a:rPr lang="en-GB" sz="2400" smtClean="0"/>
              <a:t>1                             4                                    1 </a:t>
            </a:r>
            <a:endParaRPr lang="en-US" sz="2400" smtClean="0">
              <a:hlinkClick r:id="rId5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5"/>
              </a:rPr>
              <a:t>New Zealand</a:t>
            </a:r>
            <a:r>
              <a:rPr lang="en-US" sz="2400" smtClean="0"/>
              <a:t> </a:t>
            </a:r>
            <a:r>
              <a:rPr lang="en-GB" sz="2400" smtClean="0"/>
              <a:t>4                             7                                    1 </a:t>
            </a:r>
            <a:endParaRPr lang="en-US" sz="2400" smtClean="0">
              <a:hlinkClick r:id="rId6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6"/>
              </a:rPr>
              <a:t>Norway</a:t>
            </a:r>
            <a:r>
              <a:rPr lang="en-US" sz="2400" smtClean="0"/>
              <a:t>           </a:t>
            </a:r>
            <a:r>
              <a:rPr lang="en-GB" sz="2400" smtClean="0"/>
              <a:t>5                             1                                    10 </a:t>
            </a:r>
            <a:endParaRPr lang="en-US" sz="2400" smtClean="0">
              <a:hlinkClick r:id="rId7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7"/>
              </a:rPr>
              <a:t>Switzerland</a:t>
            </a:r>
            <a:r>
              <a:rPr lang="en-US" sz="2400" smtClean="0"/>
              <a:t>    </a:t>
            </a:r>
            <a:r>
              <a:rPr lang="en-GB" sz="2400" smtClean="0"/>
              <a:t>6                             6                                    8 </a:t>
            </a:r>
            <a:endParaRPr lang="en-US" sz="2400" smtClean="0">
              <a:hlinkClick r:id="rId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8"/>
              </a:rPr>
              <a:t>Netherlands</a:t>
            </a:r>
            <a:r>
              <a:rPr lang="en-US" sz="2400" smtClean="0"/>
              <a:t>   </a:t>
            </a:r>
            <a:r>
              <a:rPr lang="en-GB" sz="2400" smtClean="0"/>
              <a:t>6                             7                                    7 </a:t>
            </a:r>
            <a:endParaRPr lang="en-US" sz="2400" smtClean="0">
              <a:hlinkClick r:id="rId9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9"/>
              </a:rPr>
              <a:t>Canada</a:t>
            </a:r>
            <a:r>
              <a:rPr lang="en-US" sz="2400" smtClean="0"/>
              <a:t>            </a:t>
            </a:r>
            <a:r>
              <a:rPr lang="en-GB" sz="2400" smtClean="0"/>
              <a:t>8                            16                                   6 </a:t>
            </a:r>
            <a:endParaRPr lang="en-US" sz="2400" smtClean="0">
              <a:hlinkClick r:id="rId1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10"/>
              </a:rPr>
              <a:t>Australia</a:t>
            </a:r>
            <a:r>
              <a:rPr lang="en-US" sz="2400" smtClean="0"/>
              <a:t>         </a:t>
            </a:r>
            <a:r>
              <a:rPr lang="en-GB" sz="2400" smtClean="0"/>
              <a:t>9                             22                                  8 </a:t>
            </a:r>
            <a:endParaRPr lang="en-US" sz="2400" smtClean="0">
              <a:hlinkClick r:id="rId11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hlinkClick r:id="rId11"/>
              </a:rPr>
              <a:t>Ireland</a:t>
            </a:r>
            <a:r>
              <a:rPr lang="en-US" sz="2400" smtClean="0"/>
              <a:t>            </a:t>
            </a:r>
            <a:r>
              <a:rPr lang="en-GB" sz="2400" smtClean="0"/>
              <a:t>9                             9                                     11</a:t>
            </a:r>
            <a:endParaRPr lang="en-US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2E6C9-CDA0-4715-98AF-AAE3F46DF11A}" type="slidenum">
              <a:rPr lang="fi-FI"/>
              <a:pPr>
                <a:defRPr/>
              </a:pPr>
              <a:t>20</a:t>
            </a:fld>
            <a:endParaRPr lang="fi-FI"/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98AE7CA-F3B0-4EAF-9CD6-201E78251480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023CFBD-9425-45CA-9F43-9F93E677BA0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D5D21D5-FAC6-4527-88BA-0302E922BE1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69C0151-9A59-40F4-B335-1D4019852E8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5C64D27-08CE-4FBC-A3C8-AF064B3FAE6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E70E71-D1B0-42F3-92EC-5CA94AE19BC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3F1410E-573B-4C4A-A462-311C5DD60FF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059C5C-E736-4864-85DC-C5CFBA4E7060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477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z="2500" smtClean="0"/>
              <a:t>III. How independent are you in emphasizing ideas or aspects which in your opinion are important to your material?</a:t>
            </a:r>
          </a:p>
        </p:txBody>
      </p:sp>
      <p:graphicFrame>
        <p:nvGraphicFramePr>
          <p:cNvPr id="74761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69913" y="1730375"/>
          <a:ext cx="8026400" cy="432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r:id="rId3" imgW="8029128" imgH="4322439" progId="Excel.Sheet.8">
                  <p:embed/>
                </p:oleObj>
              </mc:Choice>
              <mc:Fallback>
                <p:oleObj r:id="rId3" imgW="8029128" imgH="432243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1730375"/>
                        <a:ext cx="8026400" cy="432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77860-417C-4199-BEF3-9C44A53ED488}" type="slidenum">
              <a:rPr lang="fi-FI"/>
              <a:pPr>
                <a:defRPr/>
              </a:pPr>
              <a:t>21</a:t>
            </a:fld>
            <a:endParaRPr lang="fi-FI"/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0B6521-1901-4D18-9BD5-B865FD0DA94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DBC3834-3EEF-4090-A9FC-E184B930DFE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0E018EA-2487-4A49-98C3-0ECB6204F7F0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81CA56-74F5-45D4-B613-6C5B0ACAC6A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0F659BF-C410-481B-9AA7-44419C4C112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A5D82E-4B35-4546-B952-68E25D3B4A3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2C817-52AC-4EE9-A02A-540690CEA6B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57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Job Satisfaction</a:t>
            </a:r>
          </a:p>
        </p:txBody>
      </p:sp>
      <p:sp>
        <p:nvSpPr>
          <p:cNvPr id="757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72% satisfied (very and chiefly) in 2008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62% satisfied (very and chiefly) in 1992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0E8066-5636-41FA-9DBB-F7C06894E07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33E29F4-0923-4931-822D-8E37F2E7663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7DA2E5E-001C-4043-B5DA-EF867832C0C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5AF44B7-D90E-4588-8895-5CDD1374333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D8EFD24-E0C7-4A16-B2FF-EB2DA0C9466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F546ECD-9B7D-499B-8942-CF2CC480C0A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98D0EA-B152-419A-AA94-D7B05F29806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46AEF40-2B20-42B5-AC50-6EE47B2B395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68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Facing the dilemma </a:t>
            </a:r>
            <a:br>
              <a:rPr lang="en-US" sz="4000" smtClean="0"/>
            </a:br>
            <a:endParaRPr lang="en-US" sz="3600" smtClean="0"/>
          </a:p>
        </p:txBody>
      </p:sp>
      <p:sp>
        <p:nvSpPr>
          <p:cNvPr id="768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US" sz="140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smtClean="0"/>
              <a:t>Democracy less 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280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smtClean="0"/>
              <a:t>Press Freedom less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280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smtClean="0"/>
              <a:t>Corruption more 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280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smtClean="0"/>
              <a:t>Happy journalists more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400" smtClean="0"/>
          </a:p>
          <a:p>
            <a:pPr>
              <a:lnSpc>
                <a:spcPct val="80000"/>
              </a:lnSpc>
            </a:pPr>
            <a:endParaRPr lang="en-US" sz="1200" smtClean="0"/>
          </a:p>
          <a:p>
            <a:pPr>
              <a:lnSpc>
                <a:spcPct val="80000"/>
              </a:lnSpc>
            </a:pPr>
            <a:endParaRPr lang="en-GB" sz="6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400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9535F-CC85-47B0-A08A-73132A81603B}" type="slidenum">
              <a:rPr lang="fi-FI"/>
              <a:pPr>
                <a:defRPr/>
              </a:pPr>
              <a:t>23</a:t>
            </a:fld>
            <a:endParaRPr lang="fi-FI"/>
          </a:p>
        </p:txBody>
      </p:sp>
      <p:sp>
        <p:nvSpPr>
          <p:cNvPr id="1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35345C9-E467-4F59-8102-C7105052B42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190FF3F-904F-424B-8F4B-3B92E55CF69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70B4796-FD86-4855-B188-B244ABFDFEC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76E92FD-ECA0-43BF-BE59-B139D9DC66A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D2177D0-7FE9-48C8-9368-698D470C2B1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1C9EB34-4EF0-4029-83EF-4293D809DAA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0EC7084-37E8-425D-BAFB-9F8FFF07732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42CA12E-7738-45BB-94AF-395212233101}" type="slidenum">
              <a:rPr lang="fi-FI" altLang="en-US" sz="1200">
                <a:latin typeface="+mj-lt"/>
              </a:rPr>
              <a:pPr algn="r">
                <a:defRPr/>
              </a:pPr>
              <a:t>23</a:t>
            </a:fld>
            <a:endParaRPr lang="fi-FI" altLang="en-US" sz="1200">
              <a:latin typeface="+mj-lt"/>
            </a:endParaRPr>
          </a:p>
        </p:txBody>
      </p:sp>
      <p:sp>
        <p:nvSpPr>
          <p:cNvPr id="77834" name="Rectangle 1"/>
          <p:cNvSpPr>
            <a:spLocks noChangeArrowheads="1"/>
          </p:cNvSpPr>
          <p:nvPr/>
        </p:nvSpPr>
        <p:spPr bwMode="auto">
          <a:xfrm>
            <a:off x="428625" y="358775"/>
            <a:ext cx="324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2400" b="1">
                <a:latin typeface="Calibri" pitchFamily="34" charset="0"/>
                <a:cs typeface="Times New Roman" pitchFamily="18" charset="0"/>
              </a:rPr>
              <a:t>Job satisfaction in 2008</a:t>
            </a:r>
            <a:r>
              <a:rPr lang="en-GB" sz="1600" b="1">
                <a:cs typeface="Times New Roman" pitchFamily="18" charset="0"/>
              </a:rPr>
              <a:t>  </a:t>
            </a:r>
            <a:endParaRPr lang="en-GB" sz="1600"/>
          </a:p>
        </p:txBody>
      </p:sp>
      <p:graphicFrame>
        <p:nvGraphicFramePr>
          <p:cNvPr id="76854" name="Group 54"/>
          <p:cNvGraphicFramePr>
            <a:graphicFrameLocks noGrp="1"/>
          </p:cNvGraphicFramePr>
          <p:nvPr>
            <p:ph idx="4294967295"/>
          </p:nvPr>
        </p:nvGraphicFramePr>
        <p:xfrm>
          <a:off x="500063" y="857250"/>
          <a:ext cx="7929562" cy="5929313"/>
        </p:xfrm>
        <a:graphic>
          <a:graphicData uri="http://schemas.openxmlformats.org/drawingml/2006/table">
            <a:tbl>
              <a:tblPr/>
              <a:tblGrid>
                <a:gridCol w="6302375"/>
                <a:gridCol w="1627187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Sources of satisfaction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Fully and chiefly satisfied  % 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To independently decide how and what to write, to tell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65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 To help people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64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 Editorial policy 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 Job security, social security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52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5. Opportunities for better qualification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51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 To influence society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49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7. Opportunities for second job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48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8. Opportunities to grow in the post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9. Salary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39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10.  For a career via journalism in politics, state service, business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38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11.  Political independence of the profession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12. Extra privileges  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8913"/>
            <a:ext cx="7848600" cy="65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B988D-9B1B-4824-B818-9CF7A300FF86}" type="slidenum">
              <a:rPr lang="fi-FI"/>
              <a:pPr>
                <a:defRPr/>
              </a:pPr>
              <a:t>25</a:t>
            </a:fld>
            <a:endParaRPr lang="fi-FI"/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86ED487-3E6C-457F-9FBB-80C8E6BBCFC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225CE77-39EF-41BE-B8DA-E1B23761940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C47F070-5621-4B27-9083-06F84EE2C8D0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2E76C5-0DF1-40D7-8FDA-9501D1C44B4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E620B1-9C5D-4376-A3FE-808593A8843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987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Factor analysis: </a:t>
            </a:r>
            <a:br>
              <a:rPr lang="en-US" sz="4000" smtClean="0"/>
            </a:br>
            <a:r>
              <a:rPr lang="en-US" sz="4000" smtClean="0"/>
              <a:t>Power    </a:t>
            </a:r>
          </a:p>
        </p:txBody>
      </p:sp>
      <p:sp>
        <p:nvSpPr>
          <p:cNvPr id="7988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smtClean="0"/>
              <a:t>First  factor                                              </a:t>
            </a:r>
          </a:p>
          <a:p>
            <a:endParaRPr lang="en-GB" smtClean="0"/>
          </a:p>
          <a:p>
            <a:r>
              <a:rPr lang="en-GB" smtClean="0"/>
              <a:t>To influence society                                    0,756</a:t>
            </a:r>
          </a:p>
          <a:p>
            <a:r>
              <a:rPr lang="en-GB" smtClean="0"/>
              <a:t>To help people                                             0,687</a:t>
            </a:r>
          </a:p>
          <a:p>
            <a:r>
              <a:rPr lang="en-GB" smtClean="0"/>
              <a:t>Politic. independence of the profession  0,658</a:t>
            </a:r>
          </a:p>
          <a:p>
            <a:r>
              <a:rPr lang="en-GB" smtClean="0"/>
              <a:t>To independently decide how and what to write                                                               0,654</a:t>
            </a:r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3D36A-C8BA-4A0F-A64C-FE3C3F953587}" type="slidenum">
              <a:rPr lang="fi-FI"/>
              <a:pPr>
                <a:defRPr/>
              </a:pPr>
              <a:t>26</a:t>
            </a:fld>
            <a:endParaRPr lang="fi-FI"/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0AC6812-62CE-4502-BB6E-0E790E96B9E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17573D3-60F1-4BA0-8589-EED891D2CD2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7236D0E-B1A7-4FE1-A366-794258903B4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7F068CC-21EB-4D61-BB18-A51898DB001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63B185A-E749-456F-B578-19B5462E9DFD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090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Factor analysis: </a:t>
            </a:r>
            <a:br>
              <a:rPr lang="en-US" sz="4000" smtClean="0"/>
            </a:br>
            <a:r>
              <a:rPr lang="en-US" sz="4000" smtClean="0"/>
              <a:t>Wealthy</a:t>
            </a:r>
          </a:p>
        </p:txBody>
      </p:sp>
      <p:sp>
        <p:nvSpPr>
          <p:cNvPr id="8090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b="1" smtClean="0"/>
              <a:t>Second factor                           </a:t>
            </a:r>
            <a:r>
              <a:rPr lang="en-GB" sz="3600" b="1" smtClean="0"/>
              <a:t> </a:t>
            </a:r>
            <a:r>
              <a:rPr lang="en-GB" b="1" smtClean="0"/>
              <a:t>  </a:t>
            </a:r>
          </a:p>
          <a:p>
            <a:pPr>
              <a:buFont typeface="Arial" charset="0"/>
              <a:buNone/>
            </a:pPr>
            <a:r>
              <a:rPr lang="en-GB" b="1" smtClean="0"/>
              <a:t> </a:t>
            </a:r>
            <a:endParaRPr lang="en-GB" smtClean="0"/>
          </a:p>
          <a:p>
            <a:r>
              <a:rPr lang="en-GB" smtClean="0"/>
              <a:t>Extra privileges                                         0,712</a:t>
            </a:r>
          </a:p>
          <a:p>
            <a:endParaRPr lang="en-GB" smtClean="0"/>
          </a:p>
          <a:p>
            <a:r>
              <a:rPr lang="en-GB" smtClean="0"/>
              <a:t>Security that job provides                       0,673</a:t>
            </a:r>
          </a:p>
          <a:p>
            <a:endParaRPr lang="en-GB" smtClean="0"/>
          </a:p>
          <a:p>
            <a:r>
              <a:rPr lang="en-GB" smtClean="0"/>
              <a:t>Income                                                         0,614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D6982-9DDA-42B4-A879-F252F5E1FDF5}" type="slidenum">
              <a:rPr lang="fi-FI"/>
              <a:pPr>
                <a:defRPr/>
              </a:pPr>
              <a:t>27</a:t>
            </a:fld>
            <a:endParaRPr lang="fi-FI"/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AFB74A5-C91E-4939-9CD6-F1662223E64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72DD0A6-F412-4F68-858F-0F3A4EC48E4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B50FC4-EE62-4DAB-8905-7DD69E82619D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FED9F67-2E57-4586-8DD0-933EBE0BA36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146B02F-8D44-4481-9A2B-027E55096A1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19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Factor analysis: </a:t>
            </a:r>
            <a:br>
              <a:rPr lang="en-US" sz="4000" smtClean="0"/>
            </a:br>
            <a:r>
              <a:rPr lang="en-US" sz="4000" smtClean="0"/>
              <a:t>Social mobility</a:t>
            </a:r>
          </a:p>
        </p:txBody>
      </p:sp>
      <p:sp>
        <p:nvSpPr>
          <p:cNvPr id="819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b="1" smtClean="0"/>
              <a:t>Third factor                            </a:t>
            </a:r>
            <a:r>
              <a:rPr lang="en-GB" sz="3600" b="1" smtClean="0"/>
              <a:t> </a:t>
            </a:r>
            <a:r>
              <a:rPr lang="en-GB" b="1" smtClean="0"/>
              <a:t>  </a:t>
            </a:r>
          </a:p>
          <a:p>
            <a:endParaRPr lang="en-GB" smtClean="0"/>
          </a:p>
          <a:p>
            <a:r>
              <a:rPr lang="en-GB" smtClean="0"/>
              <a:t>A career via journalism in politics, state service, business                                        0,773</a:t>
            </a:r>
          </a:p>
          <a:p>
            <a:r>
              <a:rPr lang="en-GB" smtClean="0"/>
              <a:t>Second job                                                   0,689</a:t>
            </a:r>
          </a:p>
          <a:p>
            <a:r>
              <a:rPr lang="en-GB" smtClean="0"/>
              <a:t>Growing in the post                                    0,532</a:t>
            </a:r>
          </a:p>
          <a:p>
            <a:r>
              <a:rPr lang="en-GB" smtClean="0"/>
              <a:t>Bettering qualification                                0,425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C8218FA-E39D-4261-8929-7CF029C9F84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34D8A4C-8F85-4572-9CD8-8DBE9A24AC6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81BC643-85E1-4350-8317-128E4E01290D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938283B-9EB9-4517-BF52-D893D462FF7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1ADDAFA-EB92-4C8A-9F6F-344ED7DE376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29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Privileged profession Journalism</a:t>
            </a:r>
          </a:p>
        </p:txBody>
      </p:sp>
      <p:sp>
        <p:nvSpPr>
          <p:cNvPr id="829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smtClean="0"/>
              <a:t>Resource of Power – Political capital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(it is consolidated with information capital, which journalists possess under authority of their profession )  </a:t>
            </a:r>
          </a:p>
          <a:p>
            <a:pPr>
              <a:lnSpc>
                <a:spcPct val="80000"/>
              </a:lnSpc>
            </a:pPr>
            <a:r>
              <a:rPr lang="en-US" sz="2800" b="1" smtClean="0"/>
              <a:t>Resource of  Wealth – Economic capital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(elitist earnings on the markets of media, advertising,  and PR services including political campaigns  - elections  </a:t>
            </a:r>
          </a:p>
          <a:p>
            <a:pPr>
              <a:lnSpc>
                <a:spcPct val="80000"/>
              </a:lnSpc>
            </a:pPr>
            <a:r>
              <a:rPr lang="en-US" sz="2800" b="1" smtClean="0"/>
              <a:t>Resource of Social mobility – Cultural capital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(in)formal or social networks, family privileges were and are the most significant resources for social mobility; the tradition of political culture where rational-legal authority is weak 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000" smtClean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5C24B-7E8C-486B-890B-956CCE51A879}" type="slidenum">
              <a:rPr lang="fi-FI"/>
              <a:pPr>
                <a:defRPr/>
              </a:pPr>
              <a:t>29</a:t>
            </a:fld>
            <a:endParaRPr lang="fi-FI"/>
          </a:p>
        </p:txBody>
      </p:sp>
      <p:sp>
        <p:nvSpPr>
          <p:cNvPr id="839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differentiation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Place in social stratification is determined by accessibility of the whole complex of political, economic and cultural resources. These resources are situated in social fields (Bourdie)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Significant resources of social fields: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Socio-Political field: power and management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Socio-Economic field: property, income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Socio-Cultural field: education, profession, self-identification, needs, interests, values;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Role of informal networks or social networks (cultural capital) favouring upward mobility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176FFEE-D8D0-4963-A837-06203FD91AD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6965647-0059-44BC-961D-519FA41A7EB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891B132-8CFA-47AE-8798-2EE76488CB3D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41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/>
              <a:t>World Audit Democracy: </a:t>
            </a:r>
            <a:br>
              <a:rPr lang="en-US" sz="3600" smtClean="0"/>
            </a:br>
            <a:r>
              <a:rPr lang="en-US" sz="4000" smtClean="0"/>
              <a:t>Russia - place 134</a:t>
            </a:r>
          </a:p>
        </p:txBody>
      </p:sp>
      <p:sp>
        <p:nvSpPr>
          <p:cNvPr id="1741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Russia occupied place between Yemen and Chad in the list of 150 countries having: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democracy rank -        136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press freedom rank -  130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corruption rank -          127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0321C10-DA84-4ECB-965C-44DAE7C3EDE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07C75B5-26D8-46B4-BA40-A8FBA40653A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934BC9B-D5A9-4C12-85BC-524DDECCDE1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499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Journalism as privileged profession   </a:t>
            </a:r>
          </a:p>
        </p:txBody>
      </p:sp>
      <p:sp>
        <p:nvSpPr>
          <p:cNvPr id="8499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It accumulates three kinds of capital: </a:t>
            </a:r>
          </a:p>
          <a:p>
            <a:pPr>
              <a:buFont typeface="Arial" charset="0"/>
              <a:buNone/>
            </a:pPr>
            <a:r>
              <a:rPr lang="en-US" smtClean="0"/>
              <a:t>    Political, Economic and Cultural  </a:t>
            </a:r>
          </a:p>
          <a:p>
            <a:endParaRPr lang="en-US" smtClean="0"/>
          </a:p>
          <a:p>
            <a:r>
              <a:rPr lang="en-US" smtClean="0"/>
              <a:t>It opens access to Social mobility  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  <a:p>
            <a:r>
              <a:rPr lang="en-US" smtClean="0"/>
              <a:t>Journalism operates as a Social lift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B5E7F-4D93-4F85-A00C-56E1B94706B2}" type="slidenum">
              <a:rPr lang="fi-FI"/>
              <a:pPr>
                <a:defRPr/>
              </a:pPr>
              <a:t>31</a:t>
            </a:fld>
            <a:endParaRPr lang="fi-FI"/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56147C7-AA02-4B4D-BB8F-8E5869A9FBD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6AEF293-0429-4834-898A-BD1664186FF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B07359-32CF-4368-8DCC-A391494E102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760834-DD8B-4955-B4EE-3AAE36E5067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5E3788-5F21-4D90-AA2B-4B7AEE200DC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2DB7818-9468-4B0A-B919-FF50709BCD3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88141" name="Group 77"/>
          <p:cNvGraphicFramePr>
            <a:graphicFrameLocks noGrp="1"/>
          </p:cNvGraphicFramePr>
          <p:nvPr/>
        </p:nvGraphicFramePr>
        <p:xfrm>
          <a:off x="250825" y="549275"/>
          <a:ext cx="8353425" cy="5391150"/>
        </p:xfrm>
        <a:graphic>
          <a:graphicData uri="http://schemas.openxmlformats.org/drawingml/2006/table">
            <a:tbl>
              <a:tblPr/>
              <a:tblGrid>
                <a:gridCol w="4156075"/>
                <a:gridCol w="1420813"/>
                <a:gridCol w="1420812"/>
                <a:gridCol w="1355725"/>
              </a:tblGrid>
              <a:tr h="358775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Social background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Place of resident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6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Big city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Mid-sized city 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Small city 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Top manager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Mid manager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17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Supervisor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Journalist or editor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Other professional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27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29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Clerk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Urban worker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Rural worker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Other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92" name="Rectangle 138"/>
          <p:cNvSpPr>
            <a:spLocks noChangeArrowheads="1"/>
          </p:cNvSpPr>
          <p:nvPr/>
        </p:nvSpPr>
        <p:spPr bwMode="auto">
          <a:xfrm>
            <a:off x="142875" y="22225"/>
            <a:ext cx="4540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2800" b="1"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Socail background by locality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12218A-6EAE-4BCF-8218-59D60288BAA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75AC73B-019B-4B3A-9EED-6938F9B2EE8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5F1B9FC-9676-431E-9223-AC6A40387ED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19B9047-8A11-4C30-A7FD-77F470148A2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87115" name="Group 75"/>
          <p:cNvGraphicFramePr>
            <a:graphicFrameLocks noGrp="1"/>
          </p:cNvGraphicFramePr>
          <p:nvPr/>
        </p:nvGraphicFramePr>
        <p:xfrm>
          <a:off x="1187450" y="836613"/>
          <a:ext cx="7056438" cy="5275262"/>
        </p:xfrm>
        <a:graphic>
          <a:graphicData uri="http://schemas.openxmlformats.org/drawingml/2006/table">
            <a:tbl>
              <a:tblPr/>
              <a:tblGrid>
                <a:gridCol w="2735263"/>
                <a:gridCol w="1095375"/>
                <a:gridCol w="1092200"/>
                <a:gridCol w="2133600"/>
              </a:tblGrid>
              <a:tr h="3397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Generation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0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In 1991 or earlier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1992-1999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2000 or later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Top manager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Mid manager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22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Supervisor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Journalist or editor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Other professional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33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Clerk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Urban worker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Rural worker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Other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113" name="TextBox 5"/>
          <p:cNvSpPr txBox="1">
            <a:spLocks noChangeArrowheads="1"/>
          </p:cNvSpPr>
          <p:nvPr/>
        </p:nvSpPr>
        <p:spPr bwMode="auto">
          <a:xfrm>
            <a:off x="1258888" y="333375"/>
            <a:ext cx="648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Social background by generation</a:t>
            </a:r>
            <a:r>
              <a:rPr lang="en-US" sz="2000" b="1">
                <a:latin typeface="Calibri" pitchFamily="34" charset="0"/>
              </a:rPr>
              <a:t> </a:t>
            </a:r>
            <a:endParaRPr lang="fi-FI" sz="20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78CEE-5FFD-49E8-BFE4-64CA07B43984}" type="slidenum">
              <a:rPr lang="fi-FI"/>
              <a:pPr>
                <a:defRPr/>
              </a:pPr>
              <a:t>33</a:t>
            </a:fld>
            <a:endParaRPr lang="fi-FI"/>
          </a:p>
        </p:txBody>
      </p:sp>
      <p:sp>
        <p:nvSpPr>
          <p:cNvPr id="1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C8653A-D0A2-4FA2-9310-CE0A43A2965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E79DC69-635D-4147-B6F0-766D7B5F450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8A5260-C3FA-457F-960D-8164D01C320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36C4315-9048-49A0-A015-71781FAA7A8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E60526D-31D6-4043-9815-604381EBD5D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C28C15B-76FE-4BE4-9DAB-03E45062BBB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524175-210C-4DF6-A2FD-91B0B646598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C2BBE86-C65C-4487-B00B-9D0FDE22518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1DEE24D-FD67-4A69-83A7-2FA8A44CC84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80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Elitization of journalism</a:t>
            </a:r>
            <a:br>
              <a:rPr lang="en-US" sz="4000" smtClean="0"/>
            </a:br>
            <a:r>
              <a:rPr lang="en-US" sz="4000" smtClean="0"/>
              <a:t> by locality and generation</a:t>
            </a:r>
          </a:p>
        </p:txBody>
      </p:sp>
      <p:sp>
        <p:nvSpPr>
          <p:cNvPr id="8807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Large city and mid-sized city – journalism becomes bourgeois – majority comes from middle class and elite families</a:t>
            </a:r>
          </a:p>
          <a:p>
            <a:pPr>
              <a:lnSpc>
                <a:spcPct val="90000"/>
              </a:lnSpc>
            </a:pPr>
            <a:r>
              <a:rPr lang="en-US" smtClean="0"/>
              <a:t>Smaller city – journalism more democratic – a half comes from working class and clerks families    </a:t>
            </a:r>
          </a:p>
          <a:p>
            <a:pPr>
              <a:lnSpc>
                <a:spcPct val="90000"/>
              </a:lnSpc>
            </a:pPr>
            <a:r>
              <a:rPr lang="en-US" smtClean="0"/>
              <a:t> Post-2000 generation –decreasing working class offspring: 30%: 17% (Sov.: Young) and increasing from middle class: 18%: 33% (S:Y)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63250-DB4D-434C-B6C3-EBB6230CE122}" type="slidenum">
              <a:rPr lang="fi-FI"/>
              <a:pPr>
                <a:defRPr/>
              </a:pPr>
              <a:t>34</a:t>
            </a:fld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DF9FA4A-8EB7-44D2-841E-D74C43F99B3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A51C152-43AC-43EA-BE12-EC26319C110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909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Lifting to higher social class</a:t>
            </a:r>
          </a:p>
        </p:txBody>
      </p:sp>
      <p:sp>
        <p:nvSpPr>
          <p:cNvPr id="8909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From working class in the middle class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─ </a:t>
            </a:r>
            <a:r>
              <a:rPr lang="en-US" sz="2800" smtClean="0">
                <a:cs typeface="Times New Roman" pitchFamily="18" charset="0"/>
              </a:rPr>
              <a:t>mostly in small cities  </a:t>
            </a:r>
            <a:r>
              <a:rPr lang="en-US" sz="280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From middle class occupations to elite positions in journalism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─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cs typeface="Times New Roman" pitchFamily="18" charset="0"/>
              </a:rPr>
              <a:t>appointment of ‘own people”, (non) journalists to the posts of chief editors by a new government became a regular matter after the elections – Political appointments – </a:t>
            </a:r>
            <a:r>
              <a:rPr lang="en-US" sz="2800" i="1" smtClean="0">
                <a:cs typeface="Times New Roman" pitchFamily="18" charset="0"/>
              </a:rPr>
              <a:t>Neo-sovetisation</a:t>
            </a:r>
            <a:endParaRPr lang="en-US" sz="280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smtClean="0"/>
              <a:t>From the media to parliaments (politicians)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From journalistic status to establishing his/her own media or holding (entrepreneurs) 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2800" smtClean="0"/>
          </a:p>
          <a:p>
            <a:pPr>
              <a:lnSpc>
                <a:spcPct val="80000"/>
              </a:lnSpc>
              <a:buFontTx/>
              <a:buChar char="•"/>
            </a:pPr>
            <a:endParaRPr lang="en-US" sz="28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B1F24-77EC-4BCE-A78A-EF19066E57FE}" type="slidenum">
              <a:rPr lang="fi-FI"/>
              <a:pPr>
                <a:defRPr/>
              </a:pPr>
              <a:t>35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CCFB0A8-A9CF-47EC-92BA-FF46D860DDD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011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shift   </a:t>
            </a:r>
          </a:p>
        </p:txBody>
      </p:sp>
      <p:sp>
        <p:nvSpPr>
          <p:cNvPr id="9011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1992 – mostly, political enthusiasm: an interesting work, freedom and independence of the media, and the political line of the media</a:t>
            </a:r>
          </a:p>
          <a:p>
            <a:endParaRPr lang="en-US" smtClean="0"/>
          </a:p>
          <a:p>
            <a:r>
              <a:rPr lang="en-US" smtClean="0"/>
              <a:t>In 2008 – a way of self-expression and self-realization, individual creativeness and wide communication including travelling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6F80-94F5-4AE5-9C24-2CD2E0A86733}" type="slidenum">
              <a:rPr lang="fi-FI"/>
              <a:pPr>
                <a:defRPr/>
              </a:pPr>
              <a:t>36</a:t>
            </a:fld>
            <a:endParaRPr lang="fi-FI"/>
          </a:p>
        </p:txBody>
      </p:sp>
      <p:sp>
        <p:nvSpPr>
          <p:cNvPr id="911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Values shift  </a:t>
            </a:r>
          </a:p>
        </p:txBody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From political values to participate in the collective post-communist reforming via  independent media in 1992</a:t>
            </a:r>
          </a:p>
          <a:p>
            <a:endParaRPr lang="en-US" smtClean="0"/>
          </a:p>
          <a:p>
            <a:r>
              <a:rPr lang="en-US" smtClean="0"/>
              <a:t>To apolitical values in the profession and self-interest in personal achievement and success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E20C5F7-868B-410A-AFD7-F10A0AAD47E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8414158-B55E-4549-89D3-3649E682A84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C22CD69-D12E-4812-8AFB-3A10CDB0095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07BBA7F-2F1D-417F-94EA-EBEA0DF9437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16AB536-AA17-4DA5-A0F3-DF0D170A4CD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21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Behavior shift  </a:t>
            </a:r>
          </a:p>
        </p:txBody>
      </p:sp>
      <p:sp>
        <p:nvSpPr>
          <p:cNvPr id="921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Enthusiasm of 1992 shifted abstention from potential risks: Killing of journalists as powerful warning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From adherent fighters for democracy in 1992  journalists turned into happy journalists having an access to three kind of symbolic capital which provide them rich opportunities for Social mobility  </a:t>
            </a:r>
            <a:endParaRPr lang="fi-FI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AC70746-6B54-4785-8960-3B8628A7B6A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DEF6FA5-C319-4B54-8457-6C128F035DF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98EE8CD-9E71-492A-B126-ADCEB5C32F0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791F757-7601-46E5-9E22-7BE25E35B9C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E498426-8EF8-4078-91F0-EED351C0385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387E774-1C46-4A25-BDD0-BD0CE166BE3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6A82BE0-7DC5-4050-9181-5076E1096D40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F27FFF7-E72F-4FFB-A65E-0EE66D68B64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D51EA57-A9FD-421F-8038-3FE4D2A9B25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19923F5-354B-4ED3-AD4D-8745019F89E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2C0476B-987E-4980-85DF-CB7E9F38F62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319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9319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Since 2000 presence of the State increased in the media market </a:t>
            </a:r>
          </a:p>
          <a:p>
            <a:r>
              <a:rPr lang="en-US" sz="2800" smtClean="0"/>
              <a:t>Many journalists want to work in (pro) state media which offer better salaries, job security and perspectives for social mobility </a:t>
            </a:r>
          </a:p>
          <a:p>
            <a:r>
              <a:rPr lang="en-US" sz="2800" smtClean="0"/>
              <a:t>Number of satisfied journalists in 2008 is more (72%) than it was in 1992 (62%) </a:t>
            </a:r>
            <a:r>
              <a:rPr lang="en-US" sz="1800" smtClean="0"/>
              <a:t> </a:t>
            </a:r>
          </a:p>
          <a:p>
            <a:r>
              <a:rPr lang="en-US" sz="2800" smtClean="0"/>
              <a:t>Yet Russian media are rated as not free (World Audit Democracy 2010)</a:t>
            </a:r>
          </a:p>
          <a:p>
            <a:pPr>
              <a:buFont typeface="Arial" charset="0"/>
              <a:buNone/>
            </a:pPr>
            <a:r>
              <a:rPr lang="en-US" sz="1800" smtClean="0"/>
              <a:t> 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8E0090-955A-4E79-B348-5FA71108B51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42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Journalism provides access to three important resources: power, wealth and social networks </a:t>
            </a:r>
          </a:p>
          <a:p>
            <a:r>
              <a:rPr lang="en-US" smtClean="0"/>
              <a:t>This combination of resources makes journalism a privileged profession</a:t>
            </a:r>
          </a:p>
          <a:p>
            <a:r>
              <a:rPr lang="en-US" smtClean="0"/>
              <a:t>Freedom of speech is not a great value in society while individual freedom it valued more important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5A92FB-5613-47A6-87C5-4F2A62903F3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D1563B4-BAF0-4187-9227-2A5FAEFB0A9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036375C-16A9-4A1F-83F7-A5F0A2FEFAF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43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World Audit Democracy: Russia</a:t>
            </a:r>
          </a:p>
        </p:txBody>
      </p:sp>
      <p:sp>
        <p:nvSpPr>
          <p:cNvPr id="1843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b="1" smtClean="0">
                <a:hlinkClick r:id="rId2"/>
              </a:rPr>
              <a:t>http://www.worldaudit.org/countries/russia.htm</a:t>
            </a:r>
            <a:endParaRPr lang="en-US" sz="2400" b="1" smtClean="0"/>
          </a:p>
          <a:p>
            <a:endParaRPr lang="en-US" sz="2400" b="1" smtClean="0"/>
          </a:p>
          <a:p>
            <a:r>
              <a:rPr lang="en-US" sz="2800" smtClean="0">
                <a:hlinkClick r:id="rId3"/>
              </a:rPr>
              <a:t>Political Rights </a:t>
            </a:r>
            <a:r>
              <a:rPr lang="en-US" sz="2800" smtClean="0"/>
              <a:t> place 6 (from 1-7)</a:t>
            </a:r>
          </a:p>
          <a:p>
            <a:endParaRPr lang="en-US" sz="2800" smtClean="0">
              <a:hlinkClick r:id="rId4"/>
            </a:endParaRPr>
          </a:p>
          <a:p>
            <a:r>
              <a:rPr lang="en-US" sz="2800" smtClean="0">
                <a:hlinkClick r:id="rId4"/>
              </a:rPr>
              <a:t>Civil Liberties </a:t>
            </a:r>
            <a:r>
              <a:rPr lang="en-US" sz="2800" smtClean="0"/>
              <a:t>   place 5   (from 1-7)</a:t>
            </a:r>
          </a:p>
          <a:p>
            <a:endParaRPr lang="en-US" sz="2800" smtClean="0">
              <a:hlinkClick r:id="rId5"/>
            </a:endParaRPr>
          </a:p>
          <a:p>
            <a:r>
              <a:rPr lang="en-US" sz="2800" smtClean="0">
                <a:hlinkClick r:id="rId5"/>
              </a:rPr>
              <a:t>Press Freedom </a:t>
            </a:r>
            <a:r>
              <a:rPr lang="en-US" sz="2800" smtClean="0"/>
              <a:t> place 1</a:t>
            </a:r>
            <a:r>
              <a:rPr lang="en-GB" sz="2800" smtClean="0"/>
              <a:t>31 (0-150)</a:t>
            </a:r>
          </a:p>
          <a:p>
            <a:endParaRPr lang="en-GB" sz="2800" smtClean="0"/>
          </a:p>
          <a:p>
            <a:r>
              <a:rPr lang="en-GB" sz="2800" smtClean="0"/>
              <a:t> </a:t>
            </a:r>
            <a:r>
              <a:rPr lang="en-US" sz="2800" smtClean="0">
                <a:hlinkClick r:id="rId6"/>
              </a:rPr>
              <a:t>Corruption </a:t>
            </a:r>
            <a:r>
              <a:rPr lang="en-US" sz="2800" smtClean="0"/>
              <a:t>       place 11</a:t>
            </a:r>
            <a:r>
              <a:rPr lang="en-GB" sz="2800" smtClean="0"/>
              <a:t>7 (0-149)</a:t>
            </a:r>
            <a:endParaRPr lang="en-US" sz="280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1C720A3-8F0C-4525-9453-4F69999F095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9F49278-73DD-422B-A7F6-166D1419076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7DC106-65C9-4529-941E-6A559B652E1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0" name="Dian numeron paikkamerkki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AA2EC80-8B04-4115-9DFA-9B0D451E0AC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5237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sz="4000" smtClean="0"/>
              <a:t>Role of Institutes in Russia</a:t>
            </a:r>
            <a:r>
              <a:rPr lang="en-US" smtClean="0"/>
              <a:t> </a:t>
            </a:r>
            <a:r>
              <a:rPr lang="en-US" sz="1500" smtClean="0"/>
              <a:t>(Levada Centre Survey, 2010)</a:t>
            </a:r>
          </a:p>
        </p:txBody>
      </p:sp>
      <p:graphicFrame>
        <p:nvGraphicFramePr>
          <p:cNvPr id="138342" name="Group 102"/>
          <p:cNvGraphicFramePr>
            <a:graphicFrameLocks noGrp="1"/>
          </p:cNvGraphicFramePr>
          <p:nvPr>
            <p:ph idx="4294967295"/>
          </p:nvPr>
        </p:nvGraphicFramePr>
        <p:xfrm>
          <a:off x="250825" y="908050"/>
          <a:ext cx="8066088" cy="5881688"/>
        </p:xfrm>
        <a:graphic>
          <a:graphicData uri="http://schemas.openxmlformats.org/drawingml/2006/table">
            <a:tbl>
              <a:tblPr/>
              <a:tblGrid>
                <a:gridCol w="2760663"/>
                <a:gridCol w="1841500"/>
                <a:gridCol w="1465262"/>
                <a:gridCol w="1998663"/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President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Oligarchs, bankers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Government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Media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Governors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Directors of big plants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FSB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Sovet Federat.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Upper Chamber P.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Church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Presidential Administration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Public prosecutor’s office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State Duma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Court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Political parties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Intelligensia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Trade Unions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2348258-A0CD-4A8B-9E17-0F8A0F6EDA2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/>
              <a:t>Public opinion: </a:t>
            </a:r>
            <a:br>
              <a:rPr lang="en-US" sz="3600" smtClean="0"/>
            </a:br>
            <a:r>
              <a:rPr lang="en-US" sz="3600" smtClean="0"/>
              <a:t> </a:t>
            </a:r>
            <a:r>
              <a:rPr lang="en-US" sz="2800" smtClean="0"/>
              <a:t>Survey of Levada Centre, 21-24.1.2011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smtClean="0"/>
              <a:t>What political system is best?  Answers of respondents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 Soviet – 33%, the present -19%, Western democracy -23%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b="1" smtClean="0"/>
              <a:t>What economic system is best?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State plan and distribution – 51%,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Private property and market – 31%</a:t>
            </a:r>
          </a:p>
          <a:p>
            <a:pPr>
              <a:lnSpc>
                <a:spcPct val="80000"/>
              </a:lnSpc>
            </a:pPr>
            <a:endParaRPr lang="en-US" sz="2000" b="1" smtClean="0"/>
          </a:p>
          <a:p>
            <a:pPr>
              <a:lnSpc>
                <a:spcPct val="80000"/>
              </a:lnSpc>
            </a:pPr>
            <a:r>
              <a:rPr lang="en-US" sz="2000" b="1" smtClean="0"/>
              <a:t>What type of state for future Russia would be best?   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Socialist state like the USSR -23%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Like the West, democracy and market economy - 30%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Absolutely special system and its own way of development – 36%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600" smtClean="0">
                <a:hlinkClick r:id="rId2"/>
              </a:rPr>
              <a:t>http://www.polit.ru/research/2011/02/08/politsistema.html</a:t>
            </a:r>
            <a:endParaRPr lang="en-US" sz="1600" smtClean="0"/>
          </a:p>
          <a:p>
            <a:pPr>
              <a:lnSpc>
                <a:spcPct val="80000"/>
              </a:lnSpc>
            </a:pPr>
            <a:endParaRPr lang="en-US" sz="1600" smtClean="0"/>
          </a:p>
          <a:p>
            <a:pPr>
              <a:lnSpc>
                <a:spcPct val="80000"/>
              </a:lnSpc>
            </a:pPr>
            <a:endParaRPr lang="en-US" sz="1600" smtClean="0"/>
          </a:p>
          <a:p>
            <a:pPr>
              <a:lnSpc>
                <a:spcPct val="80000"/>
              </a:lnSpc>
            </a:pPr>
            <a:endParaRPr lang="en-US" sz="900" smtClean="0"/>
          </a:p>
          <a:p>
            <a:pPr>
              <a:lnSpc>
                <a:spcPct val="80000"/>
              </a:lnSpc>
            </a:pPr>
            <a:endParaRPr lang="en-US" sz="9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900" smtClean="0"/>
          </a:p>
          <a:p>
            <a:pPr>
              <a:lnSpc>
                <a:spcPct val="80000"/>
              </a:lnSpc>
            </a:pPr>
            <a:endParaRPr lang="en-US" sz="900" smtClean="0"/>
          </a:p>
          <a:p>
            <a:pPr>
              <a:lnSpc>
                <a:spcPct val="80000"/>
              </a:lnSpc>
            </a:pPr>
            <a:endParaRPr lang="en-US" sz="900" smtClean="0"/>
          </a:p>
          <a:p>
            <a:pPr>
              <a:lnSpc>
                <a:spcPct val="80000"/>
              </a:lnSpc>
            </a:pPr>
            <a:endParaRPr lang="en-US" sz="9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72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Thanks for your attention!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BAE723-2CFB-460D-B5AB-8016CA36248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6C06658-59DA-4D18-8D5D-F8063D94746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Press Freedom </a:t>
            </a:r>
          </a:p>
        </p:txBody>
      </p:sp>
      <p:sp>
        <p:nvSpPr>
          <p:cNvPr id="1946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Examination of the level of press freedom in each country is divided into three broad categories: </a:t>
            </a:r>
          </a:p>
          <a:p>
            <a:r>
              <a:rPr lang="en-US" smtClean="0"/>
              <a:t>Legal environment </a:t>
            </a:r>
          </a:p>
          <a:p>
            <a:endParaRPr lang="en-US" smtClean="0"/>
          </a:p>
          <a:p>
            <a:r>
              <a:rPr lang="en-US" smtClean="0"/>
              <a:t>Political environment</a:t>
            </a:r>
          </a:p>
          <a:p>
            <a:endParaRPr lang="en-US" smtClean="0"/>
          </a:p>
          <a:p>
            <a:r>
              <a:rPr lang="en-US" smtClean="0"/>
              <a:t>Economic environment 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155497F-A10B-4D9D-9129-2BCCE4860E2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93C6616-5AB9-4087-A68B-17C4EDDF2D9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04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Press Freedom: Types of countries</a:t>
            </a:r>
          </a:p>
        </p:txBody>
      </p:sp>
      <p:sp>
        <p:nvSpPr>
          <p:cNvPr id="204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Each country is rated in three categories</a:t>
            </a:r>
          </a:p>
          <a:p>
            <a:r>
              <a:rPr lang="en-US" smtClean="0"/>
              <a:t>The higher number being the least free</a:t>
            </a:r>
          </a:p>
          <a:p>
            <a:r>
              <a:rPr lang="en-US" smtClean="0"/>
              <a:t>Free-press: a score of 0-30 places </a:t>
            </a:r>
          </a:p>
          <a:p>
            <a:r>
              <a:rPr lang="en-US" smtClean="0"/>
              <a:t>Partly- free press: 31-60 places</a:t>
            </a:r>
          </a:p>
          <a:p>
            <a:r>
              <a:rPr lang="en-US" smtClean="0"/>
              <a:t>Not free-press: 61-100 places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Russia has 131 place – Not free press 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3363E21-E647-41C6-AEFC-09A852F1772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8BB9643-7BC0-4C96-B201-F4D9843FEBF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Deaths of Journalists in Russia: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3200" smtClean="0">
                <a:hlinkClick r:id="rId2"/>
              </a:rPr>
              <a:t>http://journalists-in-russia.org/journalists</a:t>
            </a:r>
            <a:r>
              <a:rPr lang="en-US" sz="4000" smtClean="0"/>
              <a:t> </a:t>
            </a:r>
          </a:p>
        </p:txBody>
      </p:sp>
      <p:sp>
        <p:nvSpPr>
          <p:cNvPr id="2150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Database of Russian Union of Journalists:</a:t>
            </a:r>
          </a:p>
          <a:p>
            <a:pPr>
              <a:lnSpc>
                <a:spcPct val="90000"/>
              </a:lnSpc>
            </a:pPr>
            <a:r>
              <a:rPr lang="en-US" smtClean="0"/>
              <a:t>332 journalists since 1993 </a:t>
            </a:r>
          </a:p>
          <a:p>
            <a:pPr>
              <a:lnSpc>
                <a:spcPct val="90000"/>
              </a:lnSpc>
            </a:pPr>
            <a:r>
              <a:rPr lang="en-US" smtClean="0">
                <a:hlinkClick r:id="rId3"/>
              </a:rPr>
              <a:t>This database</a:t>
            </a:r>
            <a:r>
              <a:rPr lang="en-US" smtClean="0"/>
              <a:t> includes the violent, premature or unexplained deaths of journalists in Russia</a:t>
            </a:r>
          </a:p>
          <a:p>
            <a:pPr>
              <a:lnSpc>
                <a:spcPct val="90000"/>
              </a:lnSpc>
            </a:pPr>
            <a:r>
              <a:rPr lang="en-US" smtClean="0"/>
              <a:t>offers a narrative account of the journalist's work and death based mainly on monitoring information gathered in Moscow by the </a:t>
            </a:r>
            <a:r>
              <a:rPr lang="en-US" smtClean="0">
                <a:hlinkClick r:id="rId4"/>
              </a:rPr>
              <a:t>Glasnost Defence Foundation</a:t>
            </a:r>
            <a:r>
              <a:rPr lang="en-US" smtClean="0"/>
              <a:t> and the </a:t>
            </a:r>
            <a:r>
              <a:rPr lang="en-US" smtClean="0">
                <a:hlinkClick r:id="rId5"/>
              </a:rPr>
              <a:t>Centre for Journalism in Extreme Situations</a:t>
            </a:r>
            <a:r>
              <a:rPr lang="en-US" smtClean="0"/>
              <a:t>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7E497A6-D003-48CA-8901-B2B59BDABCDD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150C85F-A422-4D1C-903C-61B2AFD91D3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253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/>
              <a:t>Russian Union of Journalists: “over 300 killed, majority in home cities”</a:t>
            </a:r>
            <a:r>
              <a:rPr lang="en-US" sz="4000" smtClean="0"/>
              <a:t> </a:t>
            </a:r>
            <a:r>
              <a:rPr lang="en-US" sz="2000" u="sng" smtClean="0">
                <a:hlinkClick r:id="rId2"/>
              </a:rPr>
              <a:t>100528-1.htm</a:t>
            </a:r>
            <a:endParaRPr lang="en-US" sz="2000" u="sng" smtClean="0"/>
          </a:p>
        </p:txBody>
      </p:sp>
      <p:sp>
        <p:nvSpPr>
          <p:cNvPr id="2253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000" smtClean="0"/>
              <a:t>Pavel Gutiontov 2010:  Speech of the Secretary of the Russian Union of Journalists Pavel Gutiontov at the Asian Media Sammit in Beijing). 12 October 2010</a:t>
            </a:r>
            <a:endParaRPr lang="en-US" smtClean="0"/>
          </a:p>
        </p:txBody>
      </p:sp>
      <p:pic>
        <p:nvPicPr>
          <p:cNvPr id="2253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2349500"/>
            <a:ext cx="4727575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BD74937-1874-4C06-8BB9-0626DB72D98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1E98BE-2F2F-4F42-9C08-4C4090D55C1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Change for the worse for last 13 years  </a:t>
            </a:r>
          </a:p>
        </p:txBody>
      </p:sp>
      <p:sp>
        <p:nvSpPr>
          <p:cNvPr id="2355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smtClean="0"/>
              <a:t>Democracy rank: From place 106 to place 136</a:t>
            </a:r>
          </a:p>
          <a:p>
            <a:pPr>
              <a:buFontTx/>
              <a:buChar char="•"/>
            </a:pPr>
            <a:endParaRPr lang="en-GB" b="1" smtClean="0"/>
          </a:p>
          <a:p>
            <a:r>
              <a:rPr lang="en-GB" smtClean="0"/>
              <a:t>Not Free Media – 131 place (0-150) </a:t>
            </a:r>
          </a:p>
          <a:p>
            <a:endParaRPr lang="en-GB" smtClean="0"/>
          </a:p>
          <a:p>
            <a:r>
              <a:rPr lang="en-US" smtClean="0"/>
              <a:t>C</a:t>
            </a:r>
            <a:r>
              <a:rPr lang="en-GB" smtClean="0"/>
              <a:t>orruption rank:  From place 76 to place 127</a:t>
            </a:r>
          </a:p>
          <a:p>
            <a:endParaRPr lang="en-GB" smtClean="0"/>
          </a:p>
          <a:p>
            <a:r>
              <a:rPr lang="en-GB" smtClean="0"/>
              <a:t>Deaths of over 300 journalists </a:t>
            </a:r>
          </a:p>
          <a:p>
            <a:pPr>
              <a:buFont typeface="Arial" charset="0"/>
              <a:buNone/>
            </a:pPr>
            <a:r>
              <a:rPr lang="en-US" sz="2400" smtClean="0"/>
              <a:t>     </a:t>
            </a:r>
            <a:r>
              <a:rPr lang="en-US" sz="2400" smtClean="0">
                <a:hlinkClick r:id="rId2"/>
              </a:rPr>
              <a:t>http://journalists-in-russia.org/journalists</a:t>
            </a:r>
            <a:endParaRPr lang="en-US" sz="2400" smtClean="0"/>
          </a:p>
          <a:p>
            <a:endParaRPr lang="en-GB" smtClean="0"/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4381</TotalTime>
  <Words>2149</Words>
  <Application>Microsoft Macintosh PowerPoint</Application>
  <PresentationFormat>Näytössä katseltava diaesitys (4:3)</PresentationFormat>
  <Paragraphs>634</Paragraphs>
  <Slides>42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42</vt:i4>
      </vt:variant>
    </vt:vector>
  </HeadingPairs>
  <TitlesOfParts>
    <vt:vector size="44" baseType="lpstr">
      <vt:lpstr>Office Theme</vt:lpstr>
      <vt:lpstr>Excel.Sheet.8</vt:lpstr>
      <vt:lpstr>Why Are Russian Journalists   Happy in Not Free Media?   </vt:lpstr>
      <vt:lpstr>World Audit Democracy:  be in the top ten  http://www.worldaudit.org/democracy.htm</vt:lpstr>
      <vt:lpstr>World Audit Democracy:  Russia - place 134</vt:lpstr>
      <vt:lpstr>World Audit Democracy: Russia</vt:lpstr>
      <vt:lpstr>Press Freedom </vt:lpstr>
      <vt:lpstr>Press Freedom: Types of countries</vt:lpstr>
      <vt:lpstr>Deaths of Journalists in Russia:  http://journalists-in-russia.org/journalists </vt:lpstr>
      <vt:lpstr>Russian Union of Journalists: “over 300 killed, majority in home cities” 100528-1.htm</vt:lpstr>
      <vt:lpstr>Change for the worse for last 13 years  </vt:lpstr>
      <vt:lpstr>State at the media market     </vt:lpstr>
      <vt:lpstr>Paradox of media market   </vt:lpstr>
      <vt:lpstr>Questions </vt:lpstr>
      <vt:lpstr>Method </vt:lpstr>
      <vt:lpstr>Regions  </vt:lpstr>
      <vt:lpstr> Respondents</vt:lpstr>
      <vt:lpstr>Job conditions </vt:lpstr>
      <vt:lpstr>Editorial autonomy</vt:lpstr>
      <vt:lpstr>I. If you get a good idea for a publication and you consider it is important, how often are you successful in realizing it, and to make a material?</vt:lpstr>
      <vt:lpstr>II. How independent are you in the selection of news, topics, problems of coverage?</vt:lpstr>
      <vt:lpstr>III. How independent are you in emphasizing ideas or aspects which in your opinion are important to your material?</vt:lpstr>
      <vt:lpstr>Job Satisfaction</vt:lpstr>
      <vt:lpstr>Facing the dilemma  </vt:lpstr>
      <vt:lpstr>PowerPoint-esitys</vt:lpstr>
      <vt:lpstr>PowerPoint-esitys</vt:lpstr>
      <vt:lpstr>Factor analysis:  Power    </vt:lpstr>
      <vt:lpstr>Factor analysis:  Wealthy</vt:lpstr>
      <vt:lpstr>Factor analysis:  Social mobility</vt:lpstr>
      <vt:lpstr>Privileged profession Journalism</vt:lpstr>
      <vt:lpstr>Social differentiation</vt:lpstr>
      <vt:lpstr>Journalism as privileged profession   </vt:lpstr>
      <vt:lpstr>PowerPoint-esitys</vt:lpstr>
      <vt:lpstr>PowerPoint-esitys</vt:lpstr>
      <vt:lpstr>Elitization of journalism  by locality and generation</vt:lpstr>
      <vt:lpstr>Lifting to higher social class</vt:lpstr>
      <vt:lpstr>Motivation shift   </vt:lpstr>
      <vt:lpstr>Values shift  </vt:lpstr>
      <vt:lpstr>Behavior shift  </vt:lpstr>
      <vt:lpstr>Conclusion</vt:lpstr>
      <vt:lpstr>Conclusion</vt:lpstr>
      <vt:lpstr>Role of Institutes in Russia (Levada Centre Survey, 2010)</vt:lpstr>
      <vt:lpstr>Public opinion:   Survey of Levada Centre, 21-24.1.2011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Ulther</dc:creator>
  <cp:lastModifiedBy>Antti Sandholm</cp:lastModifiedBy>
  <cp:revision>78</cp:revision>
  <dcterms:created xsi:type="dcterms:W3CDTF">2010-06-01T05:45:44Z</dcterms:created>
  <dcterms:modified xsi:type="dcterms:W3CDTF">2012-09-19T19:35:02Z</dcterms:modified>
</cp:coreProperties>
</file>