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emf" ContentType="image/x-em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6" r:id="rId2"/>
    <p:sldId id="402" r:id="rId3"/>
    <p:sldId id="416" r:id="rId4"/>
    <p:sldId id="404" r:id="rId5"/>
    <p:sldId id="392" r:id="rId6"/>
    <p:sldId id="390" r:id="rId7"/>
    <p:sldId id="420" r:id="rId8"/>
    <p:sldId id="393" r:id="rId9"/>
    <p:sldId id="358" r:id="rId10"/>
    <p:sldId id="394" r:id="rId11"/>
    <p:sldId id="396" r:id="rId12"/>
    <p:sldId id="424" r:id="rId13"/>
    <p:sldId id="398" r:id="rId14"/>
    <p:sldId id="427" r:id="rId15"/>
    <p:sldId id="418" r:id="rId16"/>
    <p:sldId id="400" r:id="rId17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4683" autoAdjust="0"/>
  </p:normalViewPr>
  <p:slideViewPr>
    <p:cSldViewPr>
      <p:cViewPr>
        <p:scale>
          <a:sx n="75" d="100"/>
          <a:sy n="75" d="100"/>
        </p:scale>
        <p:origin x="-2696" y="-14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F37295-E618-4E15-9FED-4A7A7EDF47F0}" type="datetimeFigureOut">
              <a:rPr lang="en-US"/>
              <a:pPr>
                <a:defRPr/>
              </a:pPr>
              <a:t>19.9.2012</a:t>
            </a:fld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6708B7-3CEB-44C1-8CC3-F84347EEB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57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D67CC7-7EA7-49A1-97B1-9C83798BE3AC}" type="datetimeFigureOut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451722-1FB1-4453-A5CB-A0E1F9F45D5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5505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C5B7B-DB8E-40AF-9C6E-A29589318CF0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1B84A-77F6-4413-A5B1-1386177B50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1BB9A-BABD-4FF6-85F5-695693FD70F4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AA46A-19C0-4175-9D46-E715EDE5F29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88D8A-C692-4A53-ADA3-9F50339B7D66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FC0F7-C1FC-48E7-9F89-D522F71208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Muokkaa perustyyl. napsautt.</a:t>
            </a:r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A4E99-FF89-4C38-8A87-EA204527476B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C3F8D-36D6-43A1-AD63-DA1FA1A6491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5171-6068-4CDC-B489-4843518A9655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0A5E-9EF3-442C-9EA7-E96948ADDA2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7604-FEE4-4720-B4AF-A41FD9B6FB3A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662E-FD9A-431D-88EE-E277CFF3C28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CDCC-CDB8-4425-857C-888E37965B6B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0B07-2718-40BE-98C2-FA30111969B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B046-AD9B-43FB-9A25-8459EBFB4592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41165-2E6C-4574-86D4-5478C9195E9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02E0-B203-4D57-9192-0B1C7D895AFB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61F0A-AB28-4A20-8FD6-F5C2CD0E67B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37AB-DAC0-4D6C-9B23-1B1042152A40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6753-14A3-4577-98A4-8BB7464564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42A3B-44E8-491A-A227-803ABD169BED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E0D47-75F6-4044-B359-BA8AD968C33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70E78-F161-4DB6-A063-1AB91B36292D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34C6-0895-46BF-B4E3-F54AE150DCB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C88A51-8BA1-4BF4-B10B-7118E504941C}" type="datetime1">
              <a:rPr lang="fi-FI"/>
              <a:pPr>
                <a:defRPr/>
              </a:pPr>
              <a:t>19.9.2012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B8CC74-A55C-4F56-801D-83F5B17698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hyperlink" Target="mailto:Svetlana.pasti@uta.f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aarle.Nordenstreng@uta.fi" TargetMode="External"/><Relationship Id="rId3" Type="http://schemas.openxmlformats.org/officeDocument/2006/relationships/hyperlink" Target="http://www.uta.fi/cmt/en/contact/staff/kaarlenordenstreng/index.html" TargetMode="External"/><Relationship Id="rId5" Type="http://schemas.openxmlformats.org/officeDocument/2006/relationships/hyperlink" Target="http://www.uta.fi/cmt/en/contact/staff/svetlanapasti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audit.org/countries/russia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1827212"/>
          </a:xfrm>
        </p:spPr>
        <p:txBody>
          <a:bodyPr/>
          <a:lstStyle/>
          <a:p>
            <a:pPr eaLnBrk="1" hangingPunct="1"/>
            <a:r>
              <a:rPr lang="fi-FI" sz="4000" smtClean="0">
                <a:latin typeface="David"/>
                <a:ea typeface="David"/>
                <a:cs typeface="David"/>
              </a:rPr>
              <a:t>Paradoxes </a:t>
            </a:r>
            <a:br>
              <a:rPr lang="fi-FI" sz="4000" smtClean="0">
                <a:latin typeface="David"/>
                <a:ea typeface="David"/>
                <a:cs typeface="David"/>
              </a:rPr>
            </a:br>
            <a:r>
              <a:rPr lang="fi-FI" sz="4000" smtClean="0">
                <a:latin typeface="David"/>
                <a:ea typeface="David"/>
                <a:cs typeface="David"/>
              </a:rPr>
              <a:t>of journalistic profession:</a:t>
            </a:r>
            <a:br>
              <a:rPr lang="fi-FI" sz="4000" smtClean="0">
                <a:latin typeface="David"/>
                <a:ea typeface="David"/>
                <a:cs typeface="David"/>
              </a:rPr>
            </a:br>
            <a:r>
              <a:rPr lang="fi-FI" sz="4000" smtClean="0">
                <a:latin typeface="David"/>
                <a:ea typeface="David"/>
                <a:cs typeface="David"/>
              </a:rPr>
              <a:t>Russia </a:t>
            </a:r>
            <a:r>
              <a:rPr lang="en-US" sz="4000" smtClean="0">
                <a:latin typeface="David"/>
                <a:ea typeface="David"/>
                <a:cs typeface="David"/>
              </a:rPr>
              <a:t>in the Context of BRICS</a:t>
            </a:r>
            <a:endParaRPr lang="fi-FI" sz="4000" smtClean="0">
              <a:latin typeface="David"/>
              <a:ea typeface="David"/>
              <a:cs typeface="David"/>
            </a:endParaRP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2051050" y="3933825"/>
            <a:ext cx="5041900" cy="1539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i-FI" sz="800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  <a:p>
            <a:pPr eaLnBrk="1" hangingPunct="1">
              <a:lnSpc>
                <a:spcPct val="80000"/>
              </a:lnSpc>
            </a:pPr>
            <a:r>
              <a:rPr lang="fi-FI" sz="2000" b="1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Kaarle Nordenstreng and Svetlana Pasti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b="1" smtClean="0">
                <a:solidFill>
                  <a:srgbClr val="898989"/>
                </a:solidFill>
                <a:latin typeface="David"/>
                <a:ea typeface="David"/>
                <a:cs typeface="David"/>
              </a:rPr>
              <a:t>   </a:t>
            </a:r>
          </a:p>
          <a:p>
            <a:pPr eaLnBrk="1" hangingPunct="1">
              <a:lnSpc>
                <a:spcPct val="80000"/>
              </a:lnSpc>
            </a:pPr>
            <a:endParaRPr lang="fi-FI" sz="1400" b="1" smtClean="0">
              <a:solidFill>
                <a:srgbClr val="898989"/>
              </a:solidFill>
              <a:latin typeface="David"/>
              <a:ea typeface="David"/>
              <a:cs typeface="David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35150" y="404813"/>
            <a:ext cx="5545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1</a:t>
            </a:r>
            <a:r>
              <a:rPr lang="en-US" sz="2000" baseline="30000"/>
              <a:t>st</a:t>
            </a:r>
            <a:r>
              <a:rPr lang="en-US" sz="2000"/>
              <a:t> International Conference on Journalism Studies, June 27-29, 2012 Santiago de Chile</a:t>
            </a:r>
            <a:endParaRPr lang="fi-FI" sz="2000"/>
          </a:p>
        </p:txBody>
      </p:sp>
      <p:pic>
        <p:nvPicPr>
          <p:cNvPr id="16388" name="Picture 1" descr="C:\Users\MACHINAE\Desktop\kuvapalkki_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4941888"/>
            <a:ext cx="30956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CF1AB-7131-4E3B-89DB-8473814E3F5A}" type="slidenum">
              <a:rPr lang="fi-FI"/>
              <a:pPr>
                <a:defRPr/>
              </a:pPr>
              <a:t>10</a:t>
            </a:fld>
            <a:endParaRPr lang="fi-FI"/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2E4840-5FAC-43C4-A45E-C8BBB65D93D4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58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smtClean="0"/>
              <a:t>Editorial Autonomy Decline,1992-2008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1571CAB-EFAB-4B92-AFA6-74FF4FC02F6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583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5828" name="Object 52"/>
          <p:cNvGraphicFramePr>
            <a:graphicFrameLocks/>
          </p:cNvGraphicFramePr>
          <p:nvPr/>
        </p:nvGraphicFramePr>
        <p:xfrm>
          <a:off x="468313" y="1052513"/>
          <a:ext cx="7978775" cy="558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0" name="Worksheet" r:id="rId3" imgW="6458027" imgH="5067390" progId="Excel.Sheet.8">
                  <p:embed/>
                </p:oleObj>
              </mc:Choice>
              <mc:Fallback>
                <p:oleObj name="Worksheet" r:id="rId3" imgW="6458027" imgH="5067390" progId="Excel.Sheet.8">
                  <p:embed/>
                  <p:pic>
                    <p:nvPicPr>
                      <p:cNvPr id="0" name="Picture 5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27"/>
                      <a:stretch>
                        <a:fillRect/>
                      </a:stretch>
                    </p:blipFill>
                    <p:spPr bwMode="auto">
                      <a:xfrm>
                        <a:off x="468313" y="1052513"/>
                        <a:ext cx="7978775" cy="558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FB61D-90F2-4C6D-9EC0-81AE536C90D0}" type="slidenum">
              <a:rPr lang="fi-FI"/>
              <a:pPr>
                <a:defRPr/>
              </a:pPr>
              <a:t>11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9EAC224-2CFE-4F7E-A5B0-E8E11934DBA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68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Satisfaction Increase </a:t>
            </a:r>
          </a:p>
        </p:txBody>
      </p:sp>
      <p:sp>
        <p:nvSpPr>
          <p:cNvPr id="768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were satisfied with their jobs increased in 2008 (72%) in comparison to 1992 (62%)</a:t>
            </a:r>
          </a:p>
          <a:p>
            <a:endParaRPr lang="en-US" smtClean="0"/>
          </a:p>
          <a:p>
            <a:r>
              <a:rPr lang="en-US" smtClean="0"/>
              <a:t>Number of independent reporters decreased from 60% in 1992 to 20% in 2008</a:t>
            </a:r>
          </a:p>
          <a:p>
            <a:endParaRPr lang="en-US" smtClean="0"/>
          </a:p>
          <a:p>
            <a:r>
              <a:rPr lang="en-US" smtClean="0"/>
              <a:t>Main constraints in the work in 2008 were the local authorities and the editorial bosses</a:t>
            </a:r>
          </a:p>
          <a:p>
            <a:endParaRPr lang="en-US" smtClean="0"/>
          </a:p>
          <a:p>
            <a:endParaRPr lang="en-US" sz="3600" smtClean="0"/>
          </a:p>
          <a:p>
            <a:endParaRPr lang="fi-FI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3E83983-1E1E-44FD-AF69-F8DCA8479FA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FC5FA-F073-4D7B-ABB6-04C9D3B9F51F}" type="slidenum">
              <a:rPr lang="fi-FI"/>
              <a:pPr>
                <a:defRPr/>
              </a:pPr>
              <a:t>12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95EB956-739B-4C0C-968B-5322ECA2491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782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smtClean="0"/>
              <a:t>Two Main Trends </a:t>
            </a:r>
            <a:br>
              <a:rPr lang="fi-FI" smtClean="0"/>
            </a:br>
            <a:r>
              <a:rPr lang="fi-FI" smtClean="0"/>
              <a:t>of Russian Media System</a:t>
            </a:r>
          </a:p>
        </p:txBody>
      </p:sp>
      <p:sp>
        <p:nvSpPr>
          <p:cNvPr id="7782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3600" i="1" smtClean="0"/>
              <a:t>Etatization </a:t>
            </a:r>
            <a:r>
              <a:rPr lang="en-US" sz="3600" smtClean="0"/>
              <a:t> </a:t>
            </a:r>
          </a:p>
          <a:p>
            <a:pPr>
              <a:buFont typeface="Arial" charset="0"/>
              <a:buNone/>
            </a:pPr>
            <a:r>
              <a:rPr lang="en-US" smtClean="0"/>
              <a:t>Increase of state capital and mixed capital </a:t>
            </a:r>
          </a:p>
          <a:p>
            <a:pPr>
              <a:buFont typeface="Arial" charset="0"/>
              <a:buNone/>
            </a:pPr>
            <a:r>
              <a:rPr lang="en-US" smtClean="0"/>
              <a:t>(state &amp; commercial) in media market</a:t>
            </a:r>
          </a:p>
          <a:p>
            <a:endParaRPr lang="en-US" smtClean="0"/>
          </a:p>
          <a:p>
            <a:r>
              <a:rPr lang="en-US" sz="3600" i="1" smtClean="0"/>
              <a:t>Commercialization </a:t>
            </a:r>
            <a:r>
              <a:rPr lang="en-US" sz="3600" smtClean="0"/>
              <a:t> </a:t>
            </a:r>
          </a:p>
          <a:p>
            <a:pPr>
              <a:buFont typeface="Arial" charset="0"/>
              <a:buNone/>
            </a:pPr>
            <a:r>
              <a:rPr lang="en-US" smtClean="0"/>
              <a:t>Economic interests prevail in media and professional thinking of journalists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D110F9F-E255-498F-9168-CFBD118CD51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466E3-5358-4556-8AF5-4121C335DBCD}" type="slidenum">
              <a:rPr lang="fi-FI"/>
              <a:pPr>
                <a:defRPr/>
              </a:pPr>
              <a:t>13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9057B1C-4706-4CE3-A774-1D16FF306C7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88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Etatization</a:t>
            </a:r>
          </a:p>
        </p:txBody>
      </p:sp>
      <p:sp>
        <p:nvSpPr>
          <p:cNvPr id="788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Negative impact</a:t>
            </a:r>
            <a:r>
              <a:rPr lang="en-US" smtClean="0"/>
              <a:t> on Political independence </a:t>
            </a:r>
          </a:p>
          <a:p>
            <a:r>
              <a:rPr lang="en-US" b="1" smtClean="0"/>
              <a:t>Positive impact on </a:t>
            </a:r>
            <a:r>
              <a:rPr lang="en-US" smtClean="0"/>
              <a:t>Personal satisfaction</a:t>
            </a:r>
            <a:r>
              <a:rPr lang="en-US" b="1" smtClean="0"/>
              <a:t>  -</a:t>
            </a:r>
          </a:p>
          <a:p>
            <a:pPr>
              <a:buFont typeface="Arial" charset="0"/>
              <a:buNone/>
            </a:pPr>
            <a:r>
              <a:rPr lang="en-US" smtClean="0"/>
              <a:t>obvious guarantees against market uncertainty</a:t>
            </a:r>
          </a:p>
          <a:p>
            <a:pPr>
              <a:buFont typeface="Arial" charset="0"/>
              <a:buNone/>
            </a:pPr>
            <a:r>
              <a:rPr lang="en-US" smtClean="0"/>
              <a:t>At the same time it does not impede Commersialization</a:t>
            </a:r>
          </a:p>
          <a:p>
            <a:r>
              <a:rPr lang="en-US" b="1" smtClean="0"/>
              <a:t>Typical journalist</a:t>
            </a:r>
            <a:r>
              <a:rPr lang="en-US" smtClean="0"/>
              <a:t> - conformist with two identities: 1) loyal staff employee  and at the same time 2) market freelancer (second job)</a:t>
            </a:r>
            <a:endParaRPr lang="fi-FI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9F98818-33B3-42E5-8C40-A37EE19D31D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7C80A-3D33-4F91-88AA-DDB120D557EA}" type="slidenum">
              <a:rPr lang="fi-FI"/>
              <a:pPr>
                <a:defRPr/>
              </a:pPr>
              <a:t>14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F4F3374-2C0B-497A-A78E-48D5AC8B69B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987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smtClean="0"/>
              <a:t>Third Trend </a:t>
            </a:r>
            <a:br>
              <a:rPr lang="fi-FI" smtClean="0"/>
            </a:br>
            <a:r>
              <a:rPr lang="fi-FI" smtClean="0"/>
              <a:t>of Russian Media System</a:t>
            </a:r>
          </a:p>
        </p:txBody>
      </p:sp>
      <p:sp>
        <p:nvSpPr>
          <p:cNvPr id="7987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2800" smtClean="0"/>
              <a:t>New trend emerging from social networks (</a:t>
            </a:r>
            <a:r>
              <a:rPr lang="en-US" sz="2800" i="1" smtClean="0"/>
              <a:t>Vkontakte</a:t>
            </a:r>
            <a:r>
              <a:rPr lang="en-US" sz="2800" smtClean="0"/>
              <a:t>, </a:t>
            </a:r>
            <a:r>
              <a:rPr lang="en-US" sz="2800" i="1" smtClean="0"/>
              <a:t>Facebook</a:t>
            </a:r>
            <a:r>
              <a:rPr lang="en-US" sz="2800" smtClean="0"/>
              <a:t>) using digital media and feeding protest movements</a:t>
            </a:r>
          </a:p>
          <a:p>
            <a:r>
              <a:rPr lang="en-US" sz="2800" smtClean="0"/>
              <a:t>Forced to change agenda of online media</a:t>
            </a:r>
          </a:p>
          <a:p>
            <a:r>
              <a:rPr lang="en-US" sz="2800" smtClean="0"/>
              <a:t>Civil society together with online media  contributes to politically independent journalism</a:t>
            </a:r>
          </a:p>
          <a:p>
            <a:r>
              <a:rPr lang="en-US" sz="2800" smtClean="0"/>
              <a:t>Alternatives: to associate with the obedient (satisfied) mainstream media or with protesting (non-satisfied) online media</a:t>
            </a:r>
          </a:p>
          <a:p>
            <a:endParaRPr lang="en-US" sz="2800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9346368-8C40-4C9D-9382-FF14CE5FBA9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Oval 3"/>
          <p:cNvSpPr>
            <a:spLocks noChangeArrowheads="1"/>
          </p:cNvSpPr>
          <p:nvPr/>
        </p:nvSpPr>
        <p:spPr bwMode="auto">
          <a:xfrm>
            <a:off x="2627313" y="620713"/>
            <a:ext cx="2065337" cy="1944687"/>
          </a:xfrm>
          <a:prstGeom prst="ellipse">
            <a:avLst/>
          </a:prstGeom>
          <a:solidFill>
            <a:schemeClr val="accent2">
              <a:alpha val="7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State</a:t>
            </a:r>
          </a:p>
        </p:txBody>
      </p:sp>
      <p:sp>
        <p:nvSpPr>
          <p:cNvPr id="80899" name="Oval 3"/>
          <p:cNvSpPr>
            <a:spLocks noChangeArrowheads="1"/>
          </p:cNvSpPr>
          <p:nvPr/>
        </p:nvSpPr>
        <p:spPr bwMode="auto">
          <a:xfrm>
            <a:off x="4140200" y="620713"/>
            <a:ext cx="2087563" cy="2016125"/>
          </a:xfrm>
          <a:prstGeom prst="ellipse">
            <a:avLst/>
          </a:prstGeom>
          <a:solidFill>
            <a:schemeClr val="accent2">
              <a:alpha val="7882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Capital</a:t>
            </a:r>
          </a:p>
        </p:txBody>
      </p:sp>
      <p:sp>
        <p:nvSpPr>
          <p:cNvPr id="80900" name="Oval 3"/>
          <p:cNvSpPr>
            <a:spLocks noChangeArrowheads="1"/>
          </p:cNvSpPr>
          <p:nvPr/>
        </p:nvSpPr>
        <p:spPr bwMode="auto">
          <a:xfrm>
            <a:off x="3563938" y="1700213"/>
            <a:ext cx="1584325" cy="158432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/>
              <a:t>Traditional</a:t>
            </a:r>
          </a:p>
          <a:p>
            <a:pPr algn="ctr"/>
            <a:r>
              <a:rPr lang="en-US"/>
              <a:t>Media</a:t>
            </a:r>
          </a:p>
          <a:p>
            <a:pPr algn="ctr"/>
            <a:endParaRPr lang="en-US"/>
          </a:p>
        </p:txBody>
      </p:sp>
      <p:sp>
        <p:nvSpPr>
          <p:cNvPr id="80901" name="Oval 3"/>
          <p:cNvSpPr>
            <a:spLocks noChangeArrowheads="1"/>
          </p:cNvSpPr>
          <p:nvPr/>
        </p:nvSpPr>
        <p:spPr bwMode="auto">
          <a:xfrm>
            <a:off x="3205163" y="4724400"/>
            <a:ext cx="2159000" cy="2089150"/>
          </a:xfrm>
          <a:prstGeom prst="ellipse">
            <a:avLst/>
          </a:prstGeom>
          <a:solidFill>
            <a:schemeClr val="accent2">
              <a:alpha val="7882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Civil</a:t>
            </a:r>
          </a:p>
          <a:p>
            <a:pPr algn="ctr"/>
            <a:r>
              <a:rPr lang="en-US"/>
              <a:t>Society</a:t>
            </a:r>
          </a:p>
        </p:txBody>
      </p:sp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3492500" y="3860800"/>
            <a:ext cx="1584325" cy="1655763"/>
          </a:xfrm>
          <a:prstGeom prst="ellipse">
            <a:avLst/>
          </a:prstGeom>
          <a:solidFill>
            <a:schemeClr val="tx2">
              <a:lumMod val="40000"/>
              <a:lumOff val="60000"/>
              <a:alpha val="47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New Digital </a:t>
            </a:r>
          </a:p>
          <a:p>
            <a:pPr algn="ctr">
              <a:defRPr/>
            </a:pPr>
            <a:r>
              <a:rPr lang="en-US"/>
              <a:t> Media</a:t>
            </a:r>
          </a:p>
        </p:txBody>
      </p:sp>
      <p:sp>
        <p:nvSpPr>
          <p:cNvPr id="80903" name="TextBox 11"/>
          <p:cNvSpPr txBox="1">
            <a:spLocks noChangeArrowheads="1"/>
          </p:cNvSpPr>
          <p:nvPr/>
        </p:nvSpPr>
        <p:spPr bwMode="auto">
          <a:xfrm>
            <a:off x="2700338" y="44450"/>
            <a:ext cx="3455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Russia, 2011-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356100" y="3068638"/>
            <a:ext cx="0" cy="11874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7FBAE-C020-4D7D-9553-B0F10D970915}" type="slidenum">
              <a:rPr lang="fi-FI"/>
              <a:pPr>
                <a:defRPr/>
              </a:pPr>
              <a:t>16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75A38ED-F8E4-4E85-A275-356B1A97B43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1923" name="Title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1368425"/>
          </a:xfrm>
        </p:spPr>
        <p:txBody>
          <a:bodyPr/>
          <a:lstStyle/>
          <a:p>
            <a:r>
              <a:rPr lang="en-US" smtClean="0"/>
              <a:t>Thanks for your attention! </a:t>
            </a:r>
            <a:br>
              <a:rPr lang="en-US" smtClean="0"/>
            </a:br>
            <a:endParaRPr lang="en-US" smtClean="0"/>
          </a:p>
        </p:txBody>
      </p:sp>
      <p:sp>
        <p:nvSpPr>
          <p:cNvPr id="2" name="Content Placeholder 2"/>
          <p:cNvSpPr>
            <a:spLocks noGrp="1"/>
          </p:cNvSpPr>
          <p:nvPr>
            <p:ph idx="4294967295"/>
          </p:nvPr>
        </p:nvSpPr>
        <p:spPr>
          <a:xfrm>
            <a:off x="1042988" y="1773238"/>
            <a:ext cx="6985000" cy="49577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 smtClean="0">
                <a:hlinkClick r:id="rId2"/>
              </a:rPr>
              <a:t> _____  ___________ ___ __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>
                <a:hlinkClick r:id="rId3"/>
              </a:rPr>
              <a:t>____   </a:t>
            </a:r>
            <a:r>
              <a:rPr lang="en-US" dirty="0" smtClean="0">
                <a:hlinkClick r:id="rId3"/>
              </a:rPr>
              <a:t>___ ___ __ ___ __ _______ _____ __________________ _____ ____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 smtClean="0">
                <a:hlinkClick r:id="rId4"/>
              </a:rPr>
              <a:t> _______  ____ ___ __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>
                <a:hlinkClick r:id="rId5"/>
              </a:rPr>
              <a:t>____   </a:t>
            </a:r>
            <a:r>
              <a:rPr lang="en-US" dirty="0" smtClean="0">
                <a:hlinkClick r:id="rId5"/>
              </a:rPr>
              <a:t>___ ___ __ ___ __ _______ _____ _____________ _____ ____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fi-FI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773238"/>
            <a:ext cx="6985000" cy="49577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 smtClean="0">
                <a:hlinkClick r:id="rId2"/>
              </a:rPr>
              <a:t>Kaarle.Nordenstreng@uta.fi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www.uta.fi/cmt/en/contact/staff/kaarlenordenstreng/index.html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 smtClean="0">
                <a:hlinkClick r:id="rId4"/>
              </a:rPr>
              <a:t>Svetlana.Pasti@uta.fi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www.uta.fi/cmt/en/contact/staff/svetlanapasti/index.html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fi-FI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5D9825D-4A69-4C44-A535-64751775D75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C70FC-7BC8-4A50-A2D2-596CD3A76357}" type="slidenum">
              <a:rPr lang="fi-FI"/>
              <a:pPr>
                <a:defRPr/>
              </a:pPr>
              <a:t>2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FF1A07C-E092-4AD4-A099-A5CF0C08A60A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BRICS as a New Framework </a:t>
            </a:r>
            <a:endParaRPr lang="fi-FI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BRICS as an acronym for five countries: </a:t>
            </a:r>
            <a:r>
              <a:rPr lang="en-US" b="1" i="1" smtClean="0"/>
              <a:t>B</a:t>
            </a:r>
            <a:r>
              <a:rPr lang="en-US" i="1" smtClean="0"/>
              <a:t>razil, </a:t>
            </a:r>
            <a:r>
              <a:rPr lang="en-US" b="1" i="1" smtClean="0"/>
              <a:t>R</a:t>
            </a:r>
            <a:r>
              <a:rPr lang="en-US" i="1" smtClean="0"/>
              <a:t>ussia</a:t>
            </a:r>
            <a:r>
              <a:rPr lang="en-US" smtClean="0"/>
              <a:t>, </a:t>
            </a:r>
            <a:r>
              <a:rPr lang="en-US" b="1" i="1" smtClean="0"/>
              <a:t>I</a:t>
            </a:r>
            <a:r>
              <a:rPr lang="en-US" i="1" smtClean="0"/>
              <a:t>ndia, </a:t>
            </a:r>
            <a:r>
              <a:rPr lang="en-US" b="1" i="1" smtClean="0"/>
              <a:t>C</a:t>
            </a:r>
            <a:r>
              <a:rPr lang="en-US" i="1" smtClean="0"/>
              <a:t>hina and </a:t>
            </a:r>
            <a:r>
              <a:rPr lang="en-US" b="1" i="1" smtClean="0"/>
              <a:t>S</a:t>
            </a:r>
            <a:r>
              <a:rPr lang="en-US" i="1" smtClean="0"/>
              <a:t>outh Africa</a:t>
            </a:r>
          </a:p>
          <a:p>
            <a:r>
              <a:rPr lang="en-US" smtClean="0"/>
              <a:t>Countries of big populations and growing economies:</a:t>
            </a:r>
          </a:p>
          <a:p>
            <a:r>
              <a:rPr lang="en-US" smtClean="0"/>
              <a:t>30 percent of the world’s land mass</a:t>
            </a:r>
          </a:p>
          <a:p>
            <a:r>
              <a:rPr lang="en-US" smtClean="0"/>
              <a:t>42 percent of the world’s population</a:t>
            </a:r>
          </a:p>
          <a:p>
            <a:r>
              <a:rPr lang="en-US" smtClean="0"/>
              <a:t>By 2050 they would constitute the largest and most influential economies in the world</a:t>
            </a:r>
          </a:p>
          <a:p>
            <a:endParaRPr lang="en-US" smtClean="0"/>
          </a:p>
          <a:p>
            <a:pPr>
              <a:buFont typeface="Arial" charset="0"/>
              <a:buNone/>
            </a:pPr>
            <a:endParaRPr lang="fi-FI" sz="280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5FBE31E-288B-4C42-869E-EE7F3DD58F1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6E9E0-6F1B-4458-92C0-5FC10DD59D54}" type="slidenum">
              <a:rPr lang="fi-FI"/>
              <a:pPr>
                <a:defRPr/>
              </a:pPr>
              <a:t>3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A5EB2BE-C23D-43A0-942C-13B3C64D382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smtClean="0"/>
              <a:t>BRICS as a New Framework   </a:t>
            </a:r>
            <a:r>
              <a:rPr lang="fi-FI" smtClean="0"/>
              <a:t/>
            </a:r>
            <a:br>
              <a:rPr lang="fi-FI" smtClean="0"/>
            </a:br>
            <a:endParaRPr lang="fi-FI" smtClean="0"/>
          </a:p>
        </p:txBody>
      </p:sp>
      <p:sp>
        <p:nvSpPr>
          <p:cNvPr id="1843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/>
              <a:t>A growing political influence of BRICS group in the world</a:t>
            </a:r>
          </a:p>
          <a:p>
            <a:r>
              <a:rPr lang="en-US" smtClean="0"/>
              <a:t>An effort to avoid dominant Western perspective, including ‘transitology’: export of Western model of modernisation</a:t>
            </a:r>
          </a:p>
          <a:p>
            <a:r>
              <a:rPr lang="en-US" smtClean="0"/>
              <a:t>Search for new avenues in research of media systems and journalism profession</a:t>
            </a:r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  <a:endParaRPr lang="fi-FI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33F635F-35DD-4BD8-8DAE-07E16A2DCB5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4C20C-8F8D-405E-A159-E8065AF25728}" type="slidenum">
              <a:rPr lang="fi-FI"/>
              <a:pPr>
                <a:defRPr/>
              </a:pPr>
              <a:t>4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8D714F1-629A-47A7-A063-83A87C42D7C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r>
              <a:rPr lang="en-US" smtClean="0"/>
              <a:t>New Project </a:t>
            </a:r>
            <a:r>
              <a:rPr lang="en-US" i="1" smtClean="0"/>
              <a:t>Media Systems in Flux: </a:t>
            </a:r>
            <a:br>
              <a:rPr lang="en-US" i="1" smtClean="0"/>
            </a:br>
            <a:r>
              <a:rPr lang="en-US" i="1" smtClean="0"/>
              <a:t>The Challenge of the BRICS Countries</a:t>
            </a:r>
            <a:endParaRPr lang="fi-FI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5157787"/>
          </a:xfrm>
        </p:spPr>
        <p:txBody>
          <a:bodyPr/>
          <a:lstStyle/>
          <a:p>
            <a:r>
              <a:rPr lang="en-US" smtClean="0"/>
              <a:t>Funding by Academy of Finland, 2012-2016,</a:t>
            </a:r>
          </a:p>
          <a:p>
            <a:r>
              <a:rPr lang="en-US" smtClean="0"/>
              <a:t>Focus on t</a:t>
            </a:r>
            <a:r>
              <a:rPr lang="fi-FI" smtClean="0"/>
              <a:t>heoretical concepts of</a:t>
            </a:r>
          </a:p>
          <a:p>
            <a:pPr>
              <a:buFont typeface="Arial" charset="0"/>
              <a:buNone/>
            </a:pPr>
            <a:r>
              <a:rPr lang="fi-FI" sz="2800" smtClean="0"/>
              <a:t>     - media system</a:t>
            </a:r>
          </a:p>
          <a:p>
            <a:pPr>
              <a:buFont typeface="Arial" charset="0"/>
              <a:buNone/>
            </a:pPr>
            <a:r>
              <a:rPr lang="fi-FI" sz="2800" smtClean="0"/>
              <a:t>     - role of media and journalists in democracies</a:t>
            </a:r>
          </a:p>
          <a:p>
            <a:pPr>
              <a:buFont typeface="Arial" charset="0"/>
              <a:buNone/>
            </a:pPr>
            <a:r>
              <a:rPr lang="fi-FI" sz="2800" smtClean="0"/>
              <a:t>     - freedom and independence of media</a:t>
            </a:r>
          </a:p>
          <a:p>
            <a:r>
              <a:rPr lang="fi-FI" smtClean="0"/>
              <a:t>Empirical mapping of</a:t>
            </a:r>
          </a:p>
          <a:p>
            <a:pPr>
              <a:buFont typeface="Arial" charset="0"/>
              <a:buNone/>
            </a:pPr>
            <a:r>
              <a:rPr lang="fi-FI" sz="2800" smtClean="0"/>
              <a:t>      - citizen participation in and through media</a:t>
            </a:r>
          </a:p>
          <a:p>
            <a:pPr>
              <a:buFont typeface="Arial" charset="0"/>
              <a:buNone/>
            </a:pPr>
            <a:r>
              <a:rPr lang="fi-FI" sz="2800" smtClean="0"/>
              <a:t>      - professional orientation of journalists</a:t>
            </a:r>
          </a:p>
          <a:p>
            <a:pPr>
              <a:buFont typeface="Arial" charset="0"/>
              <a:buNone/>
            </a:pPr>
            <a:r>
              <a:rPr lang="fi-FI" sz="2800" smtClean="0"/>
              <a:t>      - education of journalists</a:t>
            </a:r>
          </a:p>
          <a:p>
            <a:endParaRPr lang="fi-FI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EF00FC0-B2AF-41A3-88A1-E2F4EE234E72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fi-FI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70EEC-5D05-4CD4-8CC7-955E995C03C5}" type="slidenum">
              <a:rPr lang="fi-FI"/>
              <a:pPr>
                <a:defRPr/>
              </a:pPr>
              <a:t>5</a:t>
            </a:fld>
            <a:endParaRPr lang="fi-FI"/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399F572-151E-4D59-9559-E9DD61BD9D48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Russia: 1</a:t>
            </a:r>
            <a:r>
              <a:rPr lang="fi-FI" baseline="30000" smtClean="0"/>
              <a:t>st</a:t>
            </a:r>
            <a:r>
              <a:rPr lang="fi-FI" smtClean="0"/>
              <a:t> Paradox: Profession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434387" cy="5256212"/>
          </a:xfrm>
        </p:spPr>
        <p:txBody>
          <a:bodyPr/>
          <a:lstStyle/>
          <a:p>
            <a:r>
              <a:rPr lang="en-US" smtClean="0"/>
              <a:t>On the one hand, journalism is a dangerous job: over 300 killed, majority in home cities</a:t>
            </a:r>
          </a:p>
          <a:p>
            <a:r>
              <a:rPr lang="en-US" smtClean="0"/>
              <a:t>On the other hand, journalism is fashionable occupation: growth of journalism schools, number of applicants, many from wealthy families </a:t>
            </a:r>
          </a:p>
          <a:p>
            <a:r>
              <a:rPr lang="en-US" smtClean="0"/>
              <a:t>Journalism as PR and show business, where big money moves and personal career advancement is achieved, especially in large cities </a:t>
            </a:r>
            <a:endParaRPr lang="fi-FI" smtClean="0"/>
          </a:p>
          <a:p>
            <a:endParaRPr lang="en-US" sz="2800" smtClean="0"/>
          </a:p>
          <a:p>
            <a:pPr>
              <a:buFont typeface="Arial" charset="0"/>
              <a:buNone/>
            </a:pPr>
            <a:endParaRPr lang="en-US" sz="2800" smtClean="0"/>
          </a:p>
          <a:p>
            <a:pPr>
              <a:buFont typeface="Arial" charset="0"/>
              <a:buNone/>
            </a:pPr>
            <a:endParaRPr lang="en-US" sz="2800" smtClean="0"/>
          </a:p>
          <a:p>
            <a:pPr>
              <a:buFont typeface="Arial" charset="0"/>
              <a:buNone/>
            </a:pPr>
            <a:r>
              <a:rPr lang="en-US" sz="2800" smtClean="0"/>
              <a:t> </a:t>
            </a:r>
            <a:endParaRPr lang="fi-FI" sz="2800" smtClean="0"/>
          </a:p>
          <a:p>
            <a:pPr>
              <a:buFont typeface="Arial" charset="0"/>
              <a:buNone/>
            </a:pPr>
            <a:r>
              <a:rPr lang="fi-FI" sz="2800" smtClean="0"/>
              <a:t>    </a:t>
            </a:r>
            <a:endParaRPr lang="en-US" sz="2800" smtClean="0"/>
          </a:p>
          <a:p>
            <a:pPr>
              <a:buFont typeface="Arial" charset="0"/>
              <a:buNone/>
            </a:pPr>
            <a:endParaRPr lang="en-US" sz="2800" smtClean="0"/>
          </a:p>
          <a:p>
            <a:pPr>
              <a:buFont typeface="Arial" charset="0"/>
              <a:buNone/>
            </a:pPr>
            <a:endParaRPr lang="en-US" sz="280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58AA17A-A261-4150-A970-B3DFE25526D1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C5C0B-6F2C-425C-A774-9A3FDC2AF6DC}" type="slidenum">
              <a:rPr lang="fi-FI"/>
              <a:pPr>
                <a:defRPr/>
              </a:pPr>
              <a:t>6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DB8F070-5264-4C3D-80A5-0BE7C0382956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Paradox: Media Market</a:t>
            </a:r>
            <a:endParaRPr lang="fi-FI" smtClean="0"/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 the one hand, Russian media market is ranked 10</a:t>
            </a:r>
            <a:r>
              <a:rPr lang="en-US" baseline="30000" smtClean="0"/>
              <a:t>th</a:t>
            </a:r>
            <a:r>
              <a:rPr lang="en-US" smtClean="0"/>
              <a:t> in the world by economic indicators </a:t>
            </a:r>
          </a:p>
          <a:p>
            <a:endParaRPr lang="en-GB" smtClean="0"/>
          </a:p>
          <a:p>
            <a:r>
              <a:rPr lang="en-US" smtClean="0"/>
              <a:t>On the other hand, nearly 80% of the press consists of non-market publications affiliated closely with financial-industrial groups or state-owned organizations with financing from regional and local budgets</a:t>
            </a:r>
          </a:p>
          <a:p>
            <a:pPr>
              <a:buFont typeface="Arial" charset="0"/>
              <a:buNone/>
            </a:pPr>
            <a:endParaRPr lang="fi-FI" smtClean="0"/>
          </a:p>
          <a:p>
            <a:endParaRPr lang="en-US" smtClean="0"/>
          </a:p>
          <a:p>
            <a:endParaRPr lang="fi-FI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6D167B7-8F99-4004-8458-0B88C40A4F27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AC6BD-F880-4865-912F-722E8FD5FD41}" type="slidenum">
              <a:rPr lang="fi-FI"/>
              <a:pPr>
                <a:defRPr/>
              </a:pPr>
              <a:t>7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B1F2157-1DE1-4983-9405-CD9A49DD7FAC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253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sz="4000" smtClean="0"/>
              <a:t>3</a:t>
            </a:r>
            <a:r>
              <a:rPr lang="en-US" sz="4000" baseline="30000" smtClean="0"/>
              <a:t>rd </a:t>
            </a:r>
            <a:r>
              <a:rPr lang="en-US" sz="4000" smtClean="0"/>
              <a:t>Paradox: Marriage of Liberalism and Authoritarianism </a:t>
            </a:r>
            <a:endParaRPr lang="fi-FI" sz="4000" smtClean="0"/>
          </a:p>
        </p:txBody>
      </p:sp>
      <p:sp>
        <p:nvSpPr>
          <p:cNvPr id="2253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/>
              <a:t>On the one hand, the same logic of commercialization, concentration, convergence as in the West - the triumph of the liberal model </a:t>
            </a:r>
          </a:p>
          <a:p>
            <a:r>
              <a:rPr lang="en-US" smtClean="0"/>
              <a:t>On the other hand, the authoritarian approach of the government: “instrumentalization of media” and “market authoritarianism” </a:t>
            </a:r>
            <a:endParaRPr lang="fi-FI" smtClean="0"/>
          </a:p>
          <a:p>
            <a:endParaRPr lang="en-US" smtClean="0"/>
          </a:p>
          <a:p>
            <a:endParaRPr lang="fi-FI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655653C-B220-4DF2-8E8E-D6DF97A488D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CBA5F-C2F8-4393-BB26-E327DE0EF1EB}" type="slidenum">
              <a:rPr lang="fi-FI"/>
              <a:pPr>
                <a:defRPr/>
              </a:pPr>
              <a:t>8</a:t>
            </a:fld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89A8890-81AC-4201-8D5F-EA439E5BC703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</a:t>
            </a:r>
            <a:r>
              <a:rPr lang="en-US" baseline="30000" smtClean="0"/>
              <a:t>th</a:t>
            </a:r>
            <a:r>
              <a:rPr lang="en-US" smtClean="0"/>
              <a:t> Paradox: Democracy vs. Job</a:t>
            </a:r>
            <a:endParaRPr lang="fi-FI" smtClean="0"/>
          </a:p>
        </p:txBody>
      </p:sp>
      <p:sp>
        <p:nvSpPr>
          <p:cNvPr id="2355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On the one hand, deterioration in quality of democracy with decline of media freedom</a:t>
            </a:r>
          </a:p>
          <a:p>
            <a:endParaRPr lang="en-US" sz="3600" smtClean="0"/>
          </a:p>
          <a:p>
            <a:r>
              <a:rPr lang="en-US" sz="3600" smtClean="0"/>
              <a:t>On the other hand, job satisfaction among majority of journalists</a:t>
            </a:r>
            <a:endParaRPr lang="fi-FI" sz="360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7892B60-24DC-449E-9450-735B2B1A6EBE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0F1BB-66E3-4878-839E-D4D8DB11AB40}" type="slidenum">
              <a:rPr lang="fi-FI"/>
              <a:pPr>
                <a:defRPr/>
              </a:pPr>
              <a:t>9</a:t>
            </a:fld>
            <a:endParaRPr lang="fi-FI"/>
          </a:p>
        </p:txBody>
      </p:sp>
      <p:sp>
        <p:nvSpPr>
          <p:cNvPr id="8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6E26968-E388-4FC9-BCAE-FB9AC0A06459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2849D99-48A0-417F-838B-7A59F544E80F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1C75E9-9CD4-4030-AA6D-350F9ED9CACB}" type="slidenum">
              <a:rPr lang="fi-FI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fi-FI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45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Russia in </a:t>
            </a:r>
            <a:r>
              <a:rPr lang="en-US" smtClean="0"/>
              <a:t>World Audit Democracy  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400" b="1" smtClean="0">
                <a:hlinkClick r:id="rId2"/>
              </a:rPr>
              <a:t>http://www.worldaudit.org/countries/russia.htm</a:t>
            </a:r>
            <a:r>
              <a:rPr lang="en-US" sz="4000" b="1" smtClean="0"/>
              <a:t/>
            </a:r>
            <a:br>
              <a:rPr lang="en-US" sz="4000" b="1" smtClean="0"/>
            </a:br>
            <a:endParaRPr lang="en-US" sz="4000" smtClean="0"/>
          </a:p>
        </p:txBody>
      </p:sp>
      <p:sp>
        <p:nvSpPr>
          <p:cNvPr id="24582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Russia occupied place 134 – between Yemen and Chad out of 150 countries</a:t>
            </a:r>
          </a:p>
          <a:p>
            <a:pPr>
              <a:lnSpc>
                <a:spcPct val="80000"/>
              </a:lnSpc>
            </a:pPr>
            <a:r>
              <a:rPr lang="en-US" smtClean="0"/>
              <a:t>D</a:t>
            </a:r>
            <a:r>
              <a:rPr lang="en-GB" smtClean="0"/>
              <a:t>emocracy rank in last 13 years </a:t>
            </a:r>
            <a:r>
              <a:rPr lang="en-US" smtClean="0"/>
              <a:t>from place 106 to 136</a:t>
            </a:r>
          </a:p>
          <a:p>
            <a:pPr>
              <a:lnSpc>
                <a:spcPct val="80000"/>
              </a:lnSpc>
            </a:pPr>
            <a:r>
              <a:rPr lang="en-US" smtClean="0"/>
              <a:t>Press freedom rank 130 (without press freedom)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Corruption rank 127 – twice worse than China’s (61) and what Russia had 10 years back (76)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b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9416</TotalTime>
  <Words>816</Words>
  <Application>Microsoft Macintosh PowerPoint</Application>
  <PresentationFormat>Näytössä katseltava diaesitys (4:3)</PresentationFormat>
  <Paragraphs>149</Paragraphs>
  <Slides>16</Slides>
  <Notes>0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8" baseType="lpstr">
      <vt:lpstr>Office Theme</vt:lpstr>
      <vt:lpstr>Worksheet</vt:lpstr>
      <vt:lpstr>Paradoxes  of journalistic profession: Russia in the Context of BRICS</vt:lpstr>
      <vt:lpstr>BRICS as a New Framework </vt:lpstr>
      <vt:lpstr> BRICS as a New Framework    </vt:lpstr>
      <vt:lpstr>New Project Media Systems in Flux:  The Challenge of the BRICS Countries</vt:lpstr>
      <vt:lpstr>Russia: 1st Paradox: Profession</vt:lpstr>
      <vt:lpstr>2nd Paradox: Media Market</vt:lpstr>
      <vt:lpstr>3rd Paradox: Marriage of Liberalism and Authoritarianism </vt:lpstr>
      <vt:lpstr>4th Paradox: Democracy vs. Job</vt:lpstr>
      <vt:lpstr> Russia in World Audit Democracy    http://www.worldaudit.org/countries/russia.htm </vt:lpstr>
      <vt:lpstr>Editorial Autonomy Decline,1992-2008</vt:lpstr>
      <vt:lpstr>Satisfaction Increase </vt:lpstr>
      <vt:lpstr>Two Main Trends  of Russian Media System</vt:lpstr>
      <vt:lpstr>Etatization</vt:lpstr>
      <vt:lpstr>Third Trend  of Russian Media System</vt:lpstr>
      <vt:lpstr>PowerPoint-esitys</vt:lpstr>
      <vt:lpstr>Thanks for your attention!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Ulther</dc:creator>
  <cp:lastModifiedBy>Antti Sandholm</cp:lastModifiedBy>
  <cp:revision>384</cp:revision>
  <cp:lastPrinted>2012-04-05T11:45:31Z</cp:lastPrinted>
  <dcterms:created xsi:type="dcterms:W3CDTF">2010-06-01T05:45:44Z</dcterms:created>
  <dcterms:modified xsi:type="dcterms:W3CDTF">2012-09-19T19:07:15Z</dcterms:modified>
</cp:coreProperties>
</file>