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60" r:id="rId3"/>
    <p:sldId id="259" r:id="rId4"/>
    <p:sldId id="263" r:id="rId5"/>
    <p:sldId id="264" r:id="rId6"/>
    <p:sldId id="265" r:id="rId7"/>
    <p:sldId id="266" r:id="rId8"/>
    <p:sldId id="262" r:id="rId9"/>
    <p:sldId id="261" r:id="rId10"/>
    <p:sldId id="268" r:id="rId11"/>
    <p:sldId id="267" r:id="rId12"/>
  </p:sldIdLst>
  <p:sldSz cx="12192000" cy="6858000"/>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81" d="100"/>
          <a:sy n="81" d="100"/>
        </p:scale>
        <p:origin x="3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3237C507-94FB-4320-BFA4-8F00BFD0E380}" type="datetimeFigureOut">
              <a:rPr lang="fi-FI" smtClean="0"/>
              <a:t>13.11.2015</a:t>
            </a:fld>
            <a:endParaRPr lang="fi-FI"/>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C197A793-7213-4826-AAF9-1FA2EC982997}" type="slidenum">
              <a:rPr lang="fi-FI" smtClean="0"/>
              <a:t>‹#›</a:t>
            </a:fld>
            <a:endParaRPr lang="fi-FI"/>
          </a:p>
        </p:txBody>
      </p:sp>
    </p:spTree>
    <p:extLst>
      <p:ext uri="{BB962C8B-B14F-4D97-AF65-F5344CB8AC3E}">
        <p14:creationId xmlns:p14="http://schemas.microsoft.com/office/powerpoint/2010/main" val="35227870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133754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254035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340588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286312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28115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210983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277778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164584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130470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193532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04F9D-4414-4487-922B-858D26324E10}" type="datetimeFigureOut">
              <a:rPr lang="fi-FI" smtClean="0"/>
              <a:pPr/>
              <a:t>13.11.2015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B9EFF00-B441-4D6D-90F2-22F9F3EB3D82}" type="slidenum">
              <a:rPr lang="fi-FI" smtClean="0"/>
              <a:pPr/>
              <a:t>‹#›</a:t>
            </a:fld>
            <a:endParaRPr lang="fi-FI"/>
          </a:p>
        </p:txBody>
      </p:sp>
    </p:spTree>
    <p:extLst>
      <p:ext uri="{BB962C8B-B14F-4D97-AF65-F5344CB8AC3E}">
        <p14:creationId xmlns:p14="http://schemas.microsoft.com/office/powerpoint/2010/main" val="170791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04F9D-4414-4487-922B-858D26324E10}" type="datetimeFigureOut">
              <a:rPr lang="fi-FI" smtClean="0"/>
              <a:pPr/>
              <a:t>13.11.2015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EFF00-B441-4D6D-90F2-22F9F3EB3D82}" type="slidenum">
              <a:rPr lang="fi-FI" smtClean="0"/>
              <a:pPr/>
              <a:t>‹#›</a:t>
            </a:fld>
            <a:endParaRPr lang="fi-FI"/>
          </a:p>
        </p:txBody>
      </p:sp>
    </p:spTree>
    <p:extLst>
      <p:ext uri="{BB962C8B-B14F-4D97-AF65-F5344CB8AC3E}">
        <p14:creationId xmlns:p14="http://schemas.microsoft.com/office/powerpoint/2010/main" val="203980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www.aclu.org/blog/free-future/chinas-nightmarish-citizen-scores-are-warning-americans" TargetMode="External"/><Relationship Id="rId2" Type="http://schemas.openxmlformats.org/officeDocument/2006/relationships/hyperlink" Target="https://www.newscientist.com/article/dn28314-inside-chinas-plan-to-give-every-citizen-a-character-sco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blogs.uta.fi/priano/" TargetMode="External"/><Relationship Id="rId2" Type="http://schemas.openxmlformats.org/officeDocument/2006/relationships/hyperlink" Target="http://www.uta.fi/cmt/en/research/comet/projects/privacy-and-anonymity/prianoraportti%20ENGLISH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vm.fi/c/document_library/get_file?folderId=3759139&amp;name=DLFE-27119.pdf&amp;title=MyData-nordic-model" TargetMode="Externa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comet_logo"/>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b="24275"/>
          <a:stretch>
            <a:fillRect/>
          </a:stretch>
        </p:blipFill>
        <p:spPr bwMode="auto">
          <a:xfrm>
            <a:off x="1774825" y="2166939"/>
            <a:ext cx="4389438" cy="457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p:cNvPicPr>
            <a:picLocks noChangeAspect="1" noChangeArrowheads="1"/>
          </p:cNvPicPr>
          <p:nvPr/>
        </p:nvPicPr>
        <p:blipFill>
          <a:blip r:embed="rId3">
            <a:extLst>
              <a:ext uri="{28A0092B-C50C-407E-A947-70E740481C1C}">
                <a14:useLocalDpi xmlns:a14="http://schemas.microsoft.com/office/drawing/2010/main" val="0"/>
              </a:ext>
            </a:extLst>
          </a:blip>
          <a:srcRect t="24313" r="77777" b="18639"/>
          <a:stretch>
            <a:fillRect/>
          </a:stretch>
        </p:blipFill>
        <p:spPr bwMode="auto">
          <a:xfrm>
            <a:off x="1847850" y="333375"/>
            <a:ext cx="194468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come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5500" y="188914"/>
            <a:ext cx="324008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Line 9"/>
          <p:cNvSpPr>
            <a:spLocks noChangeShapeType="1"/>
          </p:cNvSpPr>
          <p:nvPr/>
        </p:nvSpPr>
        <p:spPr bwMode="auto">
          <a:xfrm>
            <a:off x="1847851" y="1412875"/>
            <a:ext cx="8424863" cy="0"/>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2054" name="Title 1"/>
          <p:cNvSpPr>
            <a:spLocks noGrp="1"/>
          </p:cNvSpPr>
          <p:nvPr>
            <p:ph type="ctrTitle"/>
          </p:nvPr>
        </p:nvSpPr>
        <p:spPr>
          <a:xfrm>
            <a:off x="1774825" y="3503613"/>
            <a:ext cx="8424863" cy="1470025"/>
          </a:xfrm>
        </p:spPr>
        <p:txBody>
          <a:bodyPr>
            <a:noAutofit/>
          </a:bodyPr>
          <a:lstStyle/>
          <a:p>
            <a:pPr algn="l"/>
            <a:r>
              <a:rPr lang="fi-FI" altLang="fi-FI" sz="5400" b="1" dirty="0" err="1" smtClean="0"/>
              <a:t>Paradoxes</a:t>
            </a:r>
            <a:r>
              <a:rPr lang="fi-FI" altLang="fi-FI" sz="5400" b="1" dirty="0" smtClean="0"/>
              <a:t> of </a:t>
            </a:r>
            <a:r>
              <a:rPr lang="fi-FI" altLang="fi-FI" sz="5400" b="1" dirty="0" err="1" smtClean="0"/>
              <a:t>Privacy</a:t>
            </a:r>
            <a:r>
              <a:rPr lang="fi-FI" altLang="fi-FI" sz="5400" b="1" dirty="0" smtClean="0"/>
              <a:t/>
            </a:r>
            <a:br>
              <a:rPr lang="fi-FI" altLang="fi-FI" sz="5400" b="1" dirty="0" smtClean="0"/>
            </a:br>
            <a:endParaRPr lang="fi-FI" altLang="fi-FI" sz="5400" b="1" dirty="0"/>
          </a:p>
        </p:txBody>
      </p:sp>
      <p:sp>
        <p:nvSpPr>
          <p:cNvPr id="2055" name="Subtitle 2"/>
          <p:cNvSpPr>
            <a:spLocks noGrp="1"/>
          </p:cNvSpPr>
          <p:nvPr>
            <p:ph type="subTitle" idx="1"/>
          </p:nvPr>
        </p:nvSpPr>
        <p:spPr>
          <a:xfrm>
            <a:off x="3959225" y="4973638"/>
            <a:ext cx="6400800" cy="1752600"/>
          </a:xfrm>
        </p:spPr>
        <p:txBody>
          <a:bodyPr>
            <a:normAutofit/>
          </a:bodyPr>
          <a:lstStyle/>
          <a:p>
            <a:pPr algn="r"/>
            <a:r>
              <a:rPr lang="fi-FI" altLang="fi-FI" sz="2000" dirty="0" smtClean="0"/>
              <a:t>Esa Sirkkunen</a:t>
            </a:r>
          </a:p>
          <a:p>
            <a:pPr algn="r"/>
            <a:r>
              <a:rPr lang="fi-FI" altLang="fi-FI" sz="2000" dirty="0" err="1" smtClean="0"/>
              <a:t>Reseacher</a:t>
            </a:r>
            <a:r>
              <a:rPr lang="fi-FI" altLang="fi-FI" sz="2000" dirty="0" smtClean="0"/>
              <a:t>, COMET</a:t>
            </a:r>
          </a:p>
          <a:p>
            <a:pPr algn="r"/>
            <a:r>
              <a:rPr lang="en-US" altLang="fi-FI" sz="2000" dirty="0" smtClean="0"/>
              <a:t>Privacy in the Big Data Era</a:t>
            </a:r>
          </a:p>
          <a:p>
            <a:pPr algn="r"/>
            <a:r>
              <a:rPr lang="en-US" altLang="fi-FI" sz="2000" dirty="0" smtClean="0"/>
              <a:t>13/11/2015</a:t>
            </a:r>
            <a:endParaRPr lang="fi-FI" altLang="fi-FI" sz="2000" dirty="0"/>
          </a:p>
        </p:txBody>
      </p:sp>
    </p:spTree>
    <p:extLst>
      <p:ext uri="{BB962C8B-B14F-4D97-AF65-F5344CB8AC3E}">
        <p14:creationId xmlns:p14="http://schemas.microsoft.com/office/powerpoint/2010/main" val="899584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369"/>
            <a:ext cx="10515600" cy="1325563"/>
          </a:xfrm>
        </p:spPr>
        <p:txBody>
          <a:bodyPr/>
          <a:lstStyle/>
          <a:p>
            <a:r>
              <a:rPr lang="fi-FI" dirty="0" smtClean="0"/>
              <a:t>China is </a:t>
            </a:r>
            <a:r>
              <a:rPr lang="fi-FI" dirty="0" err="1" smtClean="0"/>
              <a:t>planning</a:t>
            </a:r>
            <a:r>
              <a:rPr lang="fi-FI" dirty="0" smtClean="0"/>
              <a:t> new social </a:t>
            </a:r>
            <a:r>
              <a:rPr lang="fi-FI" dirty="0" err="1" smtClean="0"/>
              <a:t>credit</a:t>
            </a:r>
            <a:r>
              <a:rPr lang="fi-FI" dirty="0" smtClean="0"/>
              <a:t> </a:t>
            </a:r>
            <a:r>
              <a:rPr lang="fi-FI" dirty="0" err="1" smtClean="0"/>
              <a:t>system</a:t>
            </a:r>
            <a:r>
              <a:rPr lang="fi-FI" dirty="0" smtClean="0"/>
              <a:t> </a:t>
            </a:r>
            <a:endParaRPr lang="fi-FI" dirty="0"/>
          </a:p>
        </p:txBody>
      </p:sp>
      <p:sp>
        <p:nvSpPr>
          <p:cNvPr id="3" name="Content Placeholder 2"/>
          <p:cNvSpPr>
            <a:spLocks noGrp="1"/>
          </p:cNvSpPr>
          <p:nvPr>
            <p:ph idx="1"/>
          </p:nvPr>
        </p:nvSpPr>
        <p:spPr>
          <a:xfrm>
            <a:off x="719447" y="1279359"/>
            <a:ext cx="10515600" cy="4990811"/>
          </a:xfrm>
        </p:spPr>
        <p:txBody>
          <a:bodyPr>
            <a:normAutofit fontScale="77500" lnSpcReduction="20000"/>
          </a:bodyPr>
          <a:lstStyle/>
          <a:p>
            <a:endParaRPr lang="en-US" dirty="0" smtClean="0"/>
          </a:p>
          <a:p>
            <a:pPr>
              <a:buFont typeface="Arial"/>
              <a:buChar char="•"/>
            </a:pPr>
            <a:r>
              <a:rPr lang="en-US" dirty="0" smtClean="0"/>
              <a:t>Where you go, what you buy, who you know, how many points are on your driving </a:t>
            </a:r>
            <a:r>
              <a:rPr lang="en-US" dirty="0" err="1" smtClean="0"/>
              <a:t>licence</a:t>
            </a:r>
            <a:r>
              <a:rPr lang="en-US" dirty="0" smtClean="0"/>
              <a:t>, how your pupils rate you. These are just a few of the measures which the Chinese government plans to use to give scores to all its citizens.</a:t>
            </a:r>
          </a:p>
          <a:p>
            <a:pPr>
              <a:buNone/>
            </a:pPr>
            <a:endParaRPr lang="en-US" dirty="0" smtClean="0"/>
          </a:p>
          <a:p>
            <a:pPr>
              <a:buFont typeface="Arial"/>
              <a:buChar char="•"/>
            </a:pPr>
            <a:r>
              <a:rPr lang="en-US" dirty="0" smtClean="0"/>
              <a:t>China’s Social Credit System (SCS) will come up with these ratings by linking up personal data held by banks, </a:t>
            </a:r>
            <a:r>
              <a:rPr lang="en-US" dirty="0" err="1" smtClean="0"/>
              <a:t>e</a:t>
            </a:r>
            <a:r>
              <a:rPr lang="en-US" dirty="0" smtClean="0"/>
              <a:t>-commerce sites and social media. The scores will serve not just to indicate an individual’s credit risk, but could be used by potential landlords, employers and even romantic partners to gauge an individual’s character.</a:t>
            </a:r>
          </a:p>
          <a:p>
            <a:endParaRPr lang="en-US" dirty="0" smtClean="0"/>
          </a:p>
          <a:p>
            <a:r>
              <a:rPr lang="en-US" dirty="0" smtClean="0"/>
              <a:t>Source: </a:t>
            </a:r>
            <a:r>
              <a:rPr lang="en-US" dirty="0" smtClean="0">
                <a:hlinkClick r:id="rId2"/>
              </a:rPr>
              <a:t>https://www.newscientist.com/article/dn28314-inside-chinas-plan-to-give-every-citizen-a-character-score/</a:t>
            </a:r>
            <a:endParaRPr lang="en-US" dirty="0" smtClean="0"/>
          </a:p>
          <a:p>
            <a:endParaRPr lang="en-US" dirty="0" smtClean="0"/>
          </a:p>
          <a:p>
            <a:r>
              <a:rPr lang="en-US" dirty="0" smtClean="0"/>
              <a:t>American Civil Liberties Union</a:t>
            </a:r>
            <a:r>
              <a:rPr lang="en-US" dirty="0"/>
              <a:t>: </a:t>
            </a:r>
            <a:r>
              <a:rPr lang="en-US" dirty="0">
                <a:hlinkClick r:id="rId3"/>
              </a:rPr>
              <a:t>https://</a:t>
            </a:r>
            <a:r>
              <a:rPr lang="en-US" dirty="0" smtClean="0">
                <a:hlinkClick r:id="rId3"/>
              </a:rPr>
              <a:t>www.aclu.org/blog/free-future/chinas-nightmarish-citizen-scores-are-warning-americans</a:t>
            </a:r>
            <a:endParaRPr lang="en-US" dirty="0" smtClean="0"/>
          </a:p>
          <a:p>
            <a:endParaRPr lang="en-US" dirty="0" smtClean="0"/>
          </a:p>
          <a:p>
            <a:endParaRPr lang="en-US" dirty="0"/>
          </a:p>
          <a:p>
            <a:endParaRPr lang="fi-FI" dirty="0"/>
          </a:p>
        </p:txBody>
      </p:sp>
    </p:spTree>
    <p:extLst>
      <p:ext uri="{BB962C8B-B14F-4D97-AF65-F5344CB8AC3E}">
        <p14:creationId xmlns:p14="http://schemas.microsoft.com/office/powerpoint/2010/main" val="30584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smtClean="0"/>
              <a:t>Did the train leave already?</a:t>
            </a:r>
            <a:br>
              <a:rPr lang="en-US" dirty="0" smtClean="0"/>
            </a:br>
            <a:endParaRPr lang="en-US" dirty="0"/>
          </a:p>
        </p:txBody>
      </p:sp>
      <p:sp>
        <p:nvSpPr>
          <p:cNvPr id="3" name="Content Placeholder 2"/>
          <p:cNvSpPr>
            <a:spLocks noGrp="1"/>
          </p:cNvSpPr>
          <p:nvPr>
            <p:ph idx="1"/>
          </p:nvPr>
        </p:nvSpPr>
        <p:spPr/>
        <p:txBody>
          <a:bodyPr/>
          <a:lstStyle/>
          <a:p>
            <a:endParaRPr lang="fi-FI" dirty="0" smtClean="0"/>
          </a:p>
          <a:p>
            <a:r>
              <a:rPr lang="fi-FI" dirty="0" smtClean="0"/>
              <a:t>Is is </a:t>
            </a:r>
            <a:r>
              <a:rPr lang="fi-FI" dirty="0" err="1" smtClean="0"/>
              <a:t>possible</a:t>
            </a:r>
            <a:r>
              <a:rPr lang="fi-FI" dirty="0" smtClean="0"/>
              <a:t> to </a:t>
            </a:r>
            <a:r>
              <a:rPr lang="fi-FI" dirty="0" err="1" smtClean="0"/>
              <a:t>give</a:t>
            </a:r>
            <a:r>
              <a:rPr lang="fi-FI" dirty="0" smtClean="0"/>
              <a:t> the </a:t>
            </a:r>
            <a:r>
              <a:rPr lang="fi-FI" dirty="0" err="1" smtClean="0"/>
              <a:t>users</a:t>
            </a:r>
            <a:r>
              <a:rPr lang="fi-FI" dirty="0" smtClean="0"/>
              <a:t> </a:t>
            </a:r>
            <a:r>
              <a:rPr lang="fi-FI" dirty="0" err="1" smtClean="0"/>
              <a:t>right</a:t>
            </a:r>
            <a:r>
              <a:rPr lang="fi-FI" dirty="0" smtClean="0"/>
              <a:t> to </a:t>
            </a:r>
            <a:r>
              <a:rPr lang="fi-FI" dirty="0" err="1" smtClean="0"/>
              <a:t>decide</a:t>
            </a:r>
            <a:r>
              <a:rPr lang="fi-FI" dirty="0" smtClean="0"/>
              <a:t> </a:t>
            </a:r>
            <a:r>
              <a:rPr lang="fi-FI" dirty="0" err="1" smtClean="0"/>
              <a:t>how</a:t>
            </a:r>
            <a:r>
              <a:rPr lang="fi-FI" dirty="0" smtClean="0"/>
              <a:t> </a:t>
            </a:r>
            <a:r>
              <a:rPr lang="fi-FI" dirty="0" err="1" smtClean="0"/>
              <a:t>their</a:t>
            </a:r>
            <a:r>
              <a:rPr lang="fi-FI" dirty="0" smtClean="0"/>
              <a:t> </a:t>
            </a:r>
            <a:r>
              <a:rPr lang="fi-FI" dirty="0" err="1" smtClean="0"/>
              <a:t>personal</a:t>
            </a:r>
            <a:r>
              <a:rPr lang="fi-FI" dirty="0" smtClean="0"/>
              <a:t> data is </a:t>
            </a:r>
            <a:r>
              <a:rPr lang="fi-FI" dirty="0" err="1" smtClean="0"/>
              <a:t>being</a:t>
            </a:r>
            <a:r>
              <a:rPr lang="fi-FI" dirty="0" smtClean="0"/>
              <a:t> </a:t>
            </a:r>
            <a:r>
              <a:rPr lang="fi-FI" dirty="0" err="1" smtClean="0"/>
              <a:t>handled</a:t>
            </a:r>
            <a:r>
              <a:rPr lang="fi-FI" dirty="0" smtClean="0"/>
              <a:t>?</a:t>
            </a:r>
          </a:p>
          <a:p>
            <a:r>
              <a:rPr lang="fi-FI" dirty="0" err="1" smtClean="0"/>
              <a:t>Are</a:t>
            </a:r>
            <a:r>
              <a:rPr lang="fi-FI" dirty="0" smtClean="0"/>
              <a:t> </a:t>
            </a:r>
            <a:r>
              <a:rPr lang="fi-FI" dirty="0" err="1" smtClean="0"/>
              <a:t>there</a:t>
            </a:r>
            <a:r>
              <a:rPr lang="fi-FI" dirty="0" smtClean="0"/>
              <a:t> </a:t>
            </a:r>
            <a:r>
              <a:rPr lang="fi-FI" dirty="0" err="1" smtClean="0"/>
              <a:t>efficient</a:t>
            </a:r>
            <a:r>
              <a:rPr lang="fi-FI" dirty="0" smtClean="0"/>
              <a:t> </a:t>
            </a:r>
            <a:r>
              <a:rPr lang="fi-FI" dirty="0" err="1" smtClean="0"/>
              <a:t>ways</a:t>
            </a:r>
            <a:r>
              <a:rPr lang="fi-FI" dirty="0" smtClean="0"/>
              <a:t> to </a:t>
            </a:r>
            <a:r>
              <a:rPr lang="fi-FI" dirty="0" err="1" smtClean="0"/>
              <a:t>control</a:t>
            </a:r>
            <a:r>
              <a:rPr lang="fi-FI" dirty="0" smtClean="0"/>
              <a:t> </a:t>
            </a:r>
            <a:r>
              <a:rPr lang="fi-FI" dirty="0" err="1" smtClean="0"/>
              <a:t>global</a:t>
            </a:r>
            <a:r>
              <a:rPr lang="fi-FI" dirty="0" smtClean="0"/>
              <a:t> </a:t>
            </a:r>
            <a:r>
              <a:rPr lang="fi-FI" dirty="0" err="1" smtClean="0"/>
              <a:t>corporations</a:t>
            </a:r>
            <a:r>
              <a:rPr lang="fi-FI" dirty="0" smtClean="0"/>
              <a:t> </a:t>
            </a:r>
            <a:r>
              <a:rPr lang="fi-FI" dirty="0" err="1" smtClean="0"/>
              <a:t>like</a:t>
            </a:r>
            <a:r>
              <a:rPr lang="fi-FI" dirty="0" smtClean="0"/>
              <a:t> Google, Amazon, </a:t>
            </a:r>
            <a:r>
              <a:rPr lang="fi-FI" dirty="0" err="1" smtClean="0"/>
              <a:t>Facebook</a:t>
            </a:r>
            <a:r>
              <a:rPr lang="fi-FI" dirty="0" smtClean="0"/>
              <a:t> and Apple?</a:t>
            </a:r>
          </a:p>
          <a:p>
            <a:r>
              <a:rPr lang="fi-FI" dirty="0" err="1" smtClean="0"/>
              <a:t>Are</a:t>
            </a:r>
            <a:r>
              <a:rPr lang="fi-FI" dirty="0" smtClean="0"/>
              <a:t> </a:t>
            </a:r>
            <a:r>
              <a:rPr lang="fi-FI" dirty="0" err="1" smtClean="0"/>
              <a:t>there</a:t>
            </a:r>
            <a:r>
              <a:rPr lang="fi-FI" dirty="0" smtClean="0"/>
              <a:t> </a:t>
            </a:r>
            <a:r>
              <a:rPr lang="fi-FI" dirty="0" err="1" smtClean="0"/>
              <a:t>more</a:t>
            </a:r>
            <a:r>
              <a:rPr lang="fi-FI" dirty="0" smtClean="0"/>
              <a:t> </a:t>
            </a:r>
            <a:r>
              <a:rPr lang="fi-FI" dirty="0" err="1" smtClean="0"/>
              <a:t>efficient</a:t>
            </a:r>
            <a:r>
              <a:rPr lang="fi-FI" dirty="0" smtClean="0"/>
              <a:t> business </a:t>
            </a:r>
            <a:r>
              <a:rPr lang="fi-FI" dirty="0" err="1" smtClean="0"/>
              <a:t>models</a:t>
            </a:r>
            <a:r>
              <a:rPr lang="fi-FI" dirty="0" smtClean="0"/>
              <a:t> </a:t>
            </a:r>
            <a:r>
              <a:rPr lang="fi-FI" dirty="0" err="1" smtClean="0"/>
              <a:t>than</a:t>
            </a:r>
            <a:r>
              <a:rPr lang="fi-FI" dirty="0" smtClean="0"/>
              <a:t> the </a:t>
            </a:r>
            <a:r>
              <a:rPr lang="fi-FI" dirty="0" err="1" smtClean="0"/>
              <a:t>trade</a:t>
            </a:r>
            <a:r>
              <a:rPr lang="fi-FI" dirty="0" smtClean="0"/>
              <a:t> </a:t>
            </a:r>
            <a:r>
              <a:rPr lang="fi-FI" dirty="0" err="1" smtClean="0"/>
              <a:t>off</a:t>
            </a:r>
            <a:r>
              <a:rPr lang="fi-FI" dirty="0" smtClean="0"/>
              <a:t> –</a:t>
            </a:r>
            <a:r>
              <a:rPr lang="fi-FI" smtClean="0"/>
              <a:t>model: </a:t>
            </a:r>
            <a:r>
              <a:rPr lang="fi-FI" dirty="0" err="1" smtClean="0"/>
              <a:t>giving</a:t>
            </a:r>
            <a:r>
              <a:rPr lang="fi-FI" dirty="0" smtClean="0"/>
              <a:t> </a:t>
            </a:r>
            <a:r>
              <a:rPr lang="fi-FI" dirty="0" err="1" smtClean="0"/>
              <a:t>away</a:t>
            </a:r>
            <a:r>
              <a:rPr lang="fi-FI" dirty="0" smtClean="0"/>
              <a:t> </a:t>
            </a:r>
            <a:r>
              <a:rPr lang="fi-FI" dirty="0" err="1" smtClean="0"/>
              <a:t>your</a:t>
            </a:r>
            <a:r>
              <a:rPr lang="fi-FI" dirty="0" smtClean="0"/>
              <a:t> </a:t>
            </a:r>
            <a:r>
              <a:rPr lang="fi-FI" dirty="0" err="1" smtClean="0"/>
              <a:t>personal</a:t>
            </a:r>
            <a:r>
              <a:rPr lang="fi-FI" dirty="0" smtClean="0"/>
              <a:t> data for </a:t>
            </a:r>
            <a:r>
              <a:rPr lang="fi-FI" dirty="0" err="1" smtClean="0"/>
              <a:t>easy</a:t>
            </a:r>
            <a:r>
              <a:rPr lang="fi-FI" dirty="0" smtClean="0"/>
              <a:t> to </a:t>
            </a:r>
            <a:r>
              <a:rPr lang="fi-FI" dirty="0" err="1" smtClean="0"/>
              <a:t>use</a:t>
            </a:r>
            <a:r>
              <a:rPr lang="fi-FI" dirty="0" smtClean="0"/>
              <a:t> </a:t>
            </a:r>
            <a:r>
              <a:rPr lang="fi-FI" dirty="0" err="1" smtClean="0"/>
              <a:t>tools</a:t>
            </a:r>
            <a:r>
              <a:rPr lang="fi-FI" dirty="0" smtClean="0"/>
              <a:t> and </a:t>
            </a:r>
            <a:r>
              <a:rPr lang="fi-FI" dirty="0" err="1" smtClean="0"/>
              <a:t>applications</a:t>
            </a:r>
            <a:r>
              <a:rPr lang="fi-FI" dirty="0" smtClean="0"/>
              <a:t>?</a:t>
            </a:r>
          </a:p>
          <a:p>
            <a:endParaRPr lang="fi-FI" dirty="0" smtClean="0"/>
          </a:p>
          <a:p>
            <a:endParaRPr lang="fi-FI" dirty="0"/>
          </a:p>
        </p:txBody>
      </p:sp>
    </p:spTree>
    <p:extLst>
      <p:ext uri="{BB962C8B-B14F-4D97-AF65-F5344CB8AC3E}">
        <p14:creationId xmlns:p14="http://schemas.microsoft.com/office/powerpoint/2010/main" val="18403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1993: </a:t>
            </a:r>
            <a:br>
              <a:rPr lang="fi-FI" dirty="0" smtClean="0"/>
            </a:br>
            <a:r>
              <a:rPr lang="fi-FI" dirty="0" err="1" smtClean="0"/>
              <a:t>anonymity</a:t>
            </a:r>
            <a:endParaRPr lang="fi-FI" dirty="0"/>
          </a:p>
        </p:txBody>
      </p:sp>
      <p:sp>
        <p:nvSpPr>
          <p:cNvPr id="3" name="Content Placeholder 2"/>
          <p:cNvSpPr>
            <a:spLocks noGrp="1"/>
          </p:cNvSpPr>
          <p:nvPr>
            <p:ph idx="1"/>
          </p:nvPr>
        </p:nvSpPr>
        <p:spPr/>
        <p:txBody>
          <a:bodyPr/>
          <a:lstStyle/>
          <a:p>
            <a:endParaRPr lang="en-US" dirty="0"/>
          </a:p>
          <a:p>
            <a:pPr marL="0" indent="0">
              <a:buNone/>
            </a:pPr>
            <a:endParaRPr lang="fi-FI" dirty="0"/>
          </a:p>
        </p:txBody>
      </p:sp>
      <p:sp>
        <p:nvSpPr>
          <p:cNvPr id="4" name="Text Placeholder 3"/>
          <p:cNvSpPr>
            <a:spLocks noGrp="1"/>
          </p:cNvSpPr>
          <p:nvPr>
            <p:ph type="body" sz="half" idx="2"/>
          </p:nvPr>
        </p:nvSpPr>
        <p:spPr/>
        <p:txBody>
          <a:bodyPr/>
          <a:lstStyle/>
          <a:p>
            <a:endParaRPr lang="fi-FI" dirty="0"/>
          </a:p>
        </p:txBody>
      </p:sp>
      <p:pic>
        <p:nvPicPr>
          <p:cNvPr id="5" name="Picture 4"/>
          <p:cNvPicPr>
            <a:picLocks noChangeAspect="1"/>
          </p:cNvPicPr>
          <p:nvPr/>
        </p:nvPicPr>
        <p:blipFill>
          <a:blip r:embed="rId2"/>
          <a:stretch>
            <a:fillRect/>
          </a:stretch>
        </p:blipFill>
        <p:spPr>
          <a:xfrm>
            <a:off x="4772026" y="273547"/>
            <a:ext cx="5286640" cy="5903415"/>
          </a:xfrm>
          <a:prstGeom prst="rect">
            <a:avLst/>
          </a:prstGeom>
        </p:spPr>
      </p:pic>
      <p:sp>
        <p:nvSpPr>
          <p:cNvPr id="6" name="Rectangle 5"/>
          <p:cNvSpPr/>
          <p:nvPr/>
        </p:nvSpPr>
        <p:spPr>
          <a:xfrm>
            <a:off x="5642990" y="6304416"/>
            <a:ext cx="5712398" cy="369332"/>
          </a:xfrm>
          <a:prstGeom prst="rect">
            <a:avLst/>
          </a:prstGeom>
        </p:spPr>
        <p:txBody>
          <a:bodyPr wrap="none">
            <a:spAutoFit/>
          </a:bodyPr>
          <a:lstStyle/>
          <a:p>
            <a:r>
              <a:rPr lang="en-US" dirty="0"/>
              <a:t>Image from </a:t>
            </a:r>
            <a:r>
              <a:rPr lang="en-US" i="1" dirty="0"/>
              <a:t>The New Yorker</a:t>
            </a:r>
            <a:r>
              <a:rPr lang="en-US" dirty="0"/>
              <a:t> cartoon by Peter Steiner, 1993.</a:t>
            </a:r>
            <a:endParaRPr lang="fi-FI" dirty="0"/>
          </a:p>
        </p:txBody>
      </p:sp>
    </p:spTree>
    <p:extLst>
      <p:ext uri="{BB962C8B-B14F-4D97-AF65-F5344CB8AC3E}">
        <p14:creationId xmlns:p14="http://schemas.microsoft.com/office/powerpoint/2010/main" val="4157257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167" y="457200"/>
            <a:ext cx="3932237" cy="1600200"/>
          </a:xfrm>
        </p:spPr>
        <p:txBody>
          <a:bodyPr/>
          <a:lstStyle/>
          <a:p>
            <a:r>
              <a:rPr lang="fi-FI" dirty="0" smtClean="0"/>
              <a:t>2015: </a:t>
            </a:r>
            <a:r>
              <a:rPr lang="fi-FI" dirty="0" err="1" smtClean="0"/>
              <a:t>surveillance</a:t>
            </a:r>
            <a:endParaRPr lang="fi-FI" dirty="0"/>
          </a:p>
        </p:txBody>
      </p:sp>
      <p:pic>
        <p:nvPicPr>
          <p:cNvPr id="1026" name="Picture 2" descr="https://s-media-cache-ak0.pinimg.com/736x/de/d3/a9/ded3a98cce17340af4723d2782a1525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53740" y="837376"/>
            <a:ext cx="5402090" cy="4873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7418718" y="2271156"/>
            <a:ext cx="3932237" cy="3811588"/>
          </a:xfrm>
        </p:spPr>
        <p:txBody>
          <a:bodyPr/>
          <a:lstStyle/>
          <a:p>
            <a:endParaRPr lang="fi-FI" dirty="0"/>
          </a:p>
        </p:txBody>
      </p:sp>
      <p:sp>
        <p:nvSpPr>
          <p:cNvPr id="5" name="TextBox 4"/>
          <p:cNvSpPr txBox="1"/>
          <p:nvPr/>
        </p:nvSpPr>
        <p:spPr>
          <a:xfrm>
            <a:off x="712520" y="6082744"/>
            <a:ext cx="6036076" cy="369332"/>
          </a:xfrm>
          <a:prstGeom prst="rect">
            <a:avLst/>
          </a:prstGeom>
          <a:noFill/>
        </p:spPr>
        <p:txBody>
          <a:bodyPr wrap="none" rtlCol="0">
            <a:spAutoFit/>
          </a:bodyPr>
          <a:lstStyle/>
          <a:p>
            <a:r>
              <a:rPr lang="en-US" dirty="0"/>
              <a:t>Image from </a:t>
            </a:r>
            <a:r>
              <a:rPr lang="en-US" i="1" dirty="0"/>
              <a:t>The New Yorker</a:t>
            </a:r>
            <a:r>
              <a:rPr lang="en-US" dirty="0"/>
              <a:t> cartoon </a:t>
            </a:r>
            <a:r>
              <a:rPr lang="en-US" dirty="0" smtClean="0"/>
              <a:t>by </a:t>
            </a:r>
            <a:r>
              <a:rPr lang="fi-FI" dirty="0" err="1"/>
              <a:t>Kaamran</a:t>
            </a:r>
            <a:r>
              <a:rPr lang="fi-FI" dirty="0"/>
              <a:t> </a:t>
            </a:r>
            <a:r>
              <a:rPr lang="fi-FI" dirty="0" err="1" smtClean="0"/>
              <a:t>Hafeez</a:t>
            </a:r>
            <a:r>
              <a:rPr lang="fi-FI" dirty="0" smtClean="0"/>
              <a:t>, 2015.</a:t>
            </a:r>
            <a:endParaRPr lang="fi-FI" dirty="0"/>
          </a:p>
        </p:txBody>
      </p:sp>
    </p:spTree>
    <p:extLst>
      <p:ext uri="{BB962C8B-B14F-4D97-AF65-F5344CB8AC3E}">
        <p14:creationId xmlns:p14="http://schemas.microsoft.com/office/powerpoint/2010/main" val="244080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Survey</a:t>
            </a:r>
            <a:r>
              <a:rPr lang="fi-FI" dirty="0" smtClean="0"/>
              <a:t> &amp; Project</a:t>
            </a:r>
            <a:endParaRPr lang="fi-FI" dirty="0"/>
          </a:p>
        </p:txBody>
      </p:sp>
      <p:sp>
        <p:nvSpPr>
          <p:cNvPr id="3" name="Content Placeholder 2"/>
          <p:cNvSpPr>
            <a:spLocks noGrp="1"/>
          </p:cNvSpPr>
          <p:nvPr>
            <p:ph idx="1"/>
          </p:nvPr>
        </p:nvSpPr>
        <p:spPr/>
        <p:txBody>
          <a:bodyPr/>
          <a:lstStyle/>
          <a:p>
            <a:r>
              <a:rPr lang="fi-FI" dirty="0" smtClean="0"/>
              <a:t>The </a:t>
            </a:r>
            <a:r>
              <a:rPr lang="fi-FI" dirty="0" err="1" smtClean="0"/>
              <a:t>survey</a:t>
            </a:r>
            <a:r>
              <a:rPr lang="fi-FI" dirty="0" smtClean="0"/>
              <a:t> </a:t>
            </a:r>
            <a:r>
              <a:rPr lang="fi-FI" dirty="0" err="1" smtClean="0"/>
              <a:t>was</a:t>
            </a:r>
            <a:r>
              <a:rPr lang="fi-FI" dirty="0" smtClean="0"/>
              <a:t> </a:t>
            </a:r>
            <a:r>
              <a:rPr lang="fi-FI" dirty="0" err="1" smtClean="0"/>
              <a:t>conducted</a:t>
            </a:r>
            <a:r>
              <a:rPr lang="fi-FI" dirty="0" smtClean="0"/>
              <a:t> in the </a:t>
            </a:r>
            <a:r>
              <a:rPr lang="fi-FI" dirty="0" err="1"/>
              <a:t>e</a:t>
            </a:r>
            <a:r>
              <a:rPr lang="fi-FI" dirty="0" err="1" smtClean="0"/>
              <a:t>nd</a:t>
            </a:r>
            <a:r>
              <a:rPr lang="fi-FI" dirty="0" smtClean="0"/>
              <a:t> of </a:t>
            </a:r>
            <a:r>
              <a:rPr lang="fi-FI" dirty="0" err="1" smtClean="0"/>
              <a:t>April</a:t>
            </a:r>
            <a:r>
              <a:rPr lang="fi-FI" dirty="0" smtClean="0"/>
              <a:t> 2015,</a:t>
            </a:r>
            <a:r>
              <a:rPr lang="fi-FI" dirty="0"/>
              <a:t> </a:t>
            </a:r>
            <a:r>
              <a:rPr lang="fi-FI" dirty="0" err="1" smtClean="0"/>
              <a:t>interviews</a:t>
            </a:r>
            <a:r>
              <a:rPr lang="fi-FI" dirty="0" smtClean="0"/>
              <a:t>,  n=1000, </a:t>
            </a:r>
            <a:r>
              <a:rPr lang="fi-FI" dirty="0" err="1" smtClean="0"/>
              <a:t>ages</a:t>
            </a:r>
            <a:r>
              <a:rPr lang="fi-FI" dirty="0" smtClean="0"/>
              <a:t> </a:t>
            </a:r>
            <a:r>
              <a:rPr lang="fi-FI" dirty="0" err="1" smtClean="0"/>
              <a:t>between</a:t>
            </a:r>
            <a:r>
              <a:rPr lang="fi-FI" dirty="0" smtClean="0"/>
              <a:t> 15-79</a:t>
            </a:r>
          </a:p>
          <a:p>
            <a:r>
              <a:rPr lang="fi-FI" dirty="0" smtClean="0"/>
              <a:t>The </a:t>
            </a:r>
            <a:r>
              <a:rPr lang="fi-FI" dirty="0" err="1" smtClean="0"/>
              <a:t>report</a:t>
            </a:r>
            <a:r>
              <a:rPr lang="fi-FI" dirty="0" smtClean="0"/>
              <a:t> on the </a:t>
            </a:r>
            <a:r>
              <a:rPr lang="fi-FI" dirty="0" err="1" smtClean="0"/>
              <a:t>results</a:t>
            </a:r>
            <a:r>
              <a:rPr lang="fi-FI" dirty="0"/>
              <a:t>: </a:t>
            </a:r>
            <a:r>
              <a:rPr lang="fi-FI" sz="2400" dirty="0">
                <a:hlinkClick r:id="rId2"/>
              </a:rPr>
              <a:t>http://</a:t>
            </a:r>
            <a:r>
              <a:rPr lang="fi-FI" sz="2400" dirty="0" smtClean="0">
                <a:hlinkClick r:id="rId2"/>
              </a:rPr>
              <a:t>www.uta.fi/cmt/en/research/comet/projects/privacy-and-anonymity/prianoraportti%20ENGLISHa.pdf</a:t>
            </a:r>
            <a:endParaRPr lang="fi-FI" sz="2400" dirty="0" smtClean="0"/>
          </a:p>
          <a:p>
            <a:r>
              <a:rPr lang="fi-FI" dirty="0" err="1" smtClean="0"/>
              <a:t>Privacy</a:t>
            </a:r>
            <a:r>
              <a:rPr lang="fi-FI" dirty="0" smtClean="0"/>
              <a:t> and </a:t>
            </a:r>
            <a:r>
              <a:rPr lang="fi-FI" dirty="0" err="1" smtClean="0"/>
              <a:t>Anonymity</a:t>
            </a:r>
            <a:r>
              <a:rPr lang="fi-FI" dirty="0" smtClean="0"/>
              <a:t> in the Net </a:t>
            </a:r>
            <a:r>
              <a:rPr lang="fi-FI" dirty="0" err="1" smtClean="0"/>
              <a:t>-project</a:t>
            </a:r>
            <a:r>
              <a:rPr lang="fi-FI" dirty="0" smtClean="0"/>
              <a:t> (PRIANO); </a:t>
            </a:r>
            <a:r>
              <a:rPr lang="fi-FI" dirty="0" err="1" smtClean="0"/>
              <a:t>funded</a:t>
            </a:r>
            <a:r>
              <a:rPr lang="fi-FI" dirty="0" smtClean="0"/>
              <a:t> </a:t>
            </a:r>
            <a:r>
              <a:rPr lang="fi-FI" dirty="0" err="1" smtClean="0"/>
              <a:t>by</a:t>
            </a:r>
            <a:r>
              <a:rPr lang="fi-FI" dirty="0" smtClean="0"/>
              <a:t> the Helsingin Sanomat Foundation</a:t>
            </a:r>
          </a:p>
          <a:p>
            <a:r>
              <a:rPr lang="fi-FI" dirty="0" err="1" smtClean="0"/>
              <a:t>Blog</a:t>
            </a:r>
            <a:r>
              <a:rPr lang="fi-FI" dirty="0" smtClean="0"/>
              <a:t>: </a:t>
            </a:r>
            <a:r>
              <a:rPr lang="fi-FI" dirty="0">
                <a:hlinkClick r:id="rId3"/>
              </a:rPr>
              <a:t>https://blogs.uta.fi/priano</a:t>
            </a:r>
            <a:r>
              <a:rPr lang="fi-FI" dirty="0" smtClean="0">
                <a:hlinkClick r:id="rId3"/>
              </a:rPr>
              <a:t>/</a:t>
            </a:r>
            <a:endParaRPr lang="fi-FI" dirty="0" smtClean="0"/>
          </a:p>
          <a:p>
            <a:endParaRPr lang="fi-FI" dirty="0" smtClean="0"/>
          </a:p>
          <a:p>
            <a:endParaRPr lang="fi-FI" dirty="0"/>
          </a:p>
        </p:txBody>
      </p:sp>
    </p:spTree>
    <p:extLst>
      <p:ext uri="{BB962C8B-B14F-4D97-AF65-F5344CB8AC3E}">
        <p14:creationId xmlns:p14="http://schemas.microsoft.com/office/powerpoint/2010/main" val="94653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Finns</a:t>
            </a:r>
            <a:r>
              <a:rPr lang="fi-FI" dirty="0" smtClean="0"/>
              <a:t> </a:t>
            </a:r>
            <a:r>
              <a:rPr lang="fi-FI" dirty="0" err="1" smtClean="0"/>
              <a:t>are</a:t>
            </a:r>
            <a:r>
              <a:rPr lang="fi-FI" dirty="0" smtClean="0"/>
              <a:t> </a:t>
            </a:r>
            <a:r>
              <a:rPr lang="fi-FI" dirty="0" err="1" smtClean="0"/>
              <a:t>concerned</a:t>
            </a:r>
            <a:endParaRPr lang="fi-FI" dirty="0"/>
          </a:p>
        </p:txBody>
      </p:sp>
      <p:sp>
        <p:nvSpPr>
          <p:cNvPr id="3" name="Content Placeholder 2"/>
          <p:cNvSpPr>
            <a:spLocks noGrp="1"/>
          </p:cNvSpPr>
          <p:nvPr>
            <p:ph idx="1"/>
          </p:nvPr>
        </p:nvSpPr>
        <p:spPr/>
        <p:txBody>
          <a:bodyPr/>
          <a:lstStyle/>
          <a:p>
            <a:r>
              <a:rPr lang="en-GB" dirty="0"/>
              <a:t>The majority of respondents (68%) were concerned about the fact that more and more information about internet users is collected for different purposes, for instance for targeted </a:t>
            </a:r>
            <a:r>
              <a:rPr lang="en-GB" dirty="0" smtClean="0"/>
              <a:t>advertising</a:t>
            </a:r>
          </a:p>
          <a:p>
            <a:pPr lvl="0"/>
            <a:r>
              <a:rPr lang="en-GB" dirty="0"/>
              <a:t>The majority of the respondents (76%) wanted to know in more detail what information is collected and what it is used for. </a:t>
            </a:r>
            <a:endParaRPr lang="en-GB" dirty="0" smtClean="0"/>
          </a:p>
          <a:p>
            <a:pPr lvl="0"/>
            <a:r>
              <a:rPr lang="en-GB" dirty="0" smtClean="0"/>
              <a:t>Even </a:t>
            </a:r>
            <a:r>
              <a:rPr lang="en-GB" dirty="0"/>
              <a:t>more respondents (87%) would like to decide themselves how their personal data should be used.</a:t>
            </a:r>
            <a:endParaRPr lang="fi-FI" dirty="0"/>
          </a:p>
          <a:p>
            <a:endParaRPr lang="fi-FI" dirty="0"/>
          </a:p>
        </p:txBody>
      </p:sp>
    </p:spTree>
    <p:extLst>
      <p:ext uri="{BB962C8B-B14F-4D97-AF65-F5344CB8AC3E}">
        <p14:creationId xmlns:p14="http://schemas.microsoft.com/office/powerpoint/2010/main" val="1189059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We</a:t>
            </a:r>
            <a:r>
              <a:rPr lang="fi-FI" dirty="0" smtClean="0"/>
              <a:t> </a:t>
            </a:r>
            <a:r>
              <a:rPr lang="fi-FI" dirty="0" err="1" smtClean="0"/>
              <a:t>trust</a:t>
            </a:r>
            <a:r>
              <a:rPr lang="fi-FI" dirty="0" smtClean="0"/>
              <a:t> </a:t>
            </a:r>
            <a:r>
              <a:rPr lang="fi-FI" dirty="0" err="1" smtClean="0"/>
              <a:t>banks</a:t>
            </a:r>
            <a:r>
              <a:rPr lang="fi-FI" dirty="0" smtClean="0"/>
              <a:t> </a:t>
            </a:r>
            <a:r>
              <a:rPr lang="fi-FI" dirty="0" err="1" smtClean="0"/>
              <a:t>but</a:t>
            </a:r>
            <a:r>
              <a:rPr lang="fi-FI" dirty="0" smtClean="0"/>
              <a:t> </a:t>
            </a:r>
            <a:r>
              <a:rPr lang="fi-FI" dirty="0" err="1" smtClean="0"/>
              <a:t>not</a:t>
            </a:r>
            <a:r>
              <a:rPr lang="fi-FI" dirty="0" smtClean="0"/>
              <a:t> Google </a:t>
            </a:r>
            <a:r>
              <a:rPr lang="fi-FI" dirty="0" err="1" smtClean="0"/>
              <a:t>or</a:t>
            </a:r>
            <a:r>
              <a:rPr lang="fi-FI" dirty="0" smtClean="0"/>
              <a:t> FB</a:t>
            </a:r>
            <a:endParaRPr lang="fi-FI" dirty="0"/>
          </a:p>
        </p:txBody>
      </p:sp>
      <p:sp>
        <p:nvSpPr>
          <p:cNvPr id="3" name="Content Placeholder 2"/>
          <p:cNvSpPr>
            <a:spLocks noGrp="1"/>
          </p:cNvSpPr>
          <p:nvPr>
            <p:ph idx="1"/>
          </p:nvPr>
        </p:nvSpPr>
        <p:spPr/>
        <p:txBody>
          <a:bodyPr/>
          <a:lstStyle/>
          <a:p>
            <a:pPr lvl="0">
              <a:lnSpc>
                <a:spcPct val="116000"/>
              </a:lnSpc>
            </a:pPr>
            <a:r>
              <a:rPr lang="en-GB" dirty="0"/>
              <a:t>In the view of the respondents, the organisations that best safeguard personal data in digital services and databases are banks and insurance companies (72%); </a:t>
            </a:r>
            <a:endParaRPr lang="en-GB" dirty="0" smtClean="0"/>
          </a:p>
          <a:p>
            <a:pPr lvl="0">
              <a:lnSpc>
                <a:spcPct val="116000"/>
              </a:lnSpc>
            </a:pPr>
            <a:r>
              <a:rPr lang="en-GB" dirty="0"/>
              <a:t>hospitals, health centres and medical clinics (69%); the government (59%); municipal and city authorities (55%); and educational institutions (54%). </a:t>
            </a:r>
            <a:endParaRPr lang="en-GB" dirty="0" smtClean="0"/>
          </a:p>
          <a:p>
            <a:pPr lvl="0">
              <a:lnSpc>
                <a:spcPct val="116000"/>
              </a:lnSpc>
            </a:pPr>
            <a:r>
              <a:rPr lang="en-GB" dirty="0" smtClean="0"/>
              <a:t>Confidence </a:t>
            </a:r>
            <a:r>
              <a:rPr lang="en-GB" dirty="0"/>
              <a:t>in user personal data protection was particularly low in connection with Google (18%) and Facebook (13%). </a:t>
            </a:r>
            <a:endParaRPr lang="fi-FI" dirty="0"/>
          </a:p>
          <a:p>
            <a:endParaRPr lang="fi-FI" dirty="0"/>
          </a:p>
        </p:txBody>
      </p:sp>
    </p:spTree>
    <p:extLst>
      <p:ext uri="{BB962C8B-B14F-4D97-AF65-F5344CB8AC3E}">
        <p14:creationId xmlns:p14="http://schemas.microsoft.com/office/powerpoint/2010/main" val="896885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But</a:t>
            </a:r>
            <a:r>
              <a:rPr lang="fi-FI" dirty="0" smtClean="0"/>
              <a:t> </a:t>
            </a:r>
            <a:r>
              <a:rPr lang="fi-FI" dirty="0" err="1" smtClean="0"/>
              <a:t>we</a:t>
            </a:r>
            <a:r>
              <a:rPr lang="fi-FI" dirty="0" smtClean="0"/>
              <a:t> </a:t>
            </a:r>
            <a:r>
              <a:rPr lang="fi-FI" dirty="0" err="1" smtClean="0"/>
              <a:t>use</a:t>
            </a:r>
            <a:r>
              <a:rPr lang="fi-FI" dirty="0" smtClean="0"/>
              <a:t> Google and FB </a:t>
            </a:r>
            <a:r>
              <a:rPr lang="fi-FI" dirty="0" err="1" smtClean="0"/>
              <a:t>anyway</a:t>
            </a:r>
            <a:r>
              <a:rPr lang="fi-FI" dirty="0" smtClean="0"/>
              <a:t>…</a:t>
            </a:r>
            <a:endParaRPr lang="fi-FI" dirty="0"/>
          </a:p>
        </p:txBody>
      </p:sp>
      <p:sp>
        <p:nvSpPr>
          <p:cNvPr id="3" name="Content Placeholder 2"/>
          <p:cNvSpPr>
            <a:spLocks noGrp="1"/>
          </p:cNvSpPr>
          <p:nvPr>
            <p:ph idx="1"/>
          </p:nvPr>
        </p:nvSpPr>
        <p:spPr/>
        <p:txBody>
          <a:bodyPr/>
          <a:lstStyle/>
          <a:p>
            <a:pPr>
              <a:lnSpc>
                <a:spcPct val="116000"/>
              </a:lnSpc>
              <a:spcAft>
                <a:spcPts val="0"/>
              </a:spcAft>
            </a:pPr>
            <a:r>
              <a:rPr lang="en-GB" dirty="0">
                <a:solidFill>
                  <a:srgbClr val="000000"/>
                </a:solidFill>
                <a:latin typeface="Arial" panose="020B0604020202020204" pitchFamily="34" charset="0"/>
                <a:ea typeface="Arial" panose="020B0604020202020204" pitchFamily="34" charset="0"/>
              </a:rPr>
              <a:t>The majority of survey respondents said that there was no alternative to accepting the terms and conditions and data </a:t>
            </a:r>
            <a:r>
              <a:rPr lang="en-GB" dirty="0" smtClean="0">
                <a:solidFill>
                  <a:srgbClr val="000000"/>
                </a:solidFill>
                <a:latin typeface="Arial" panose="020B0604020202020204" pitchFamily="34" charset="0"/>
                <a:ea typeface="Arial" panose="020B0604020202020204" pitchFamily="34" charset="0"/>
              </a:rPr>
              <a:t>collection</a:t>
            </a:r>
          </a:p>
          <a:p>
            <a:pPr>
              <a:lnSpc>
                <a:spcPct val="116000"/>
              </a:lnSpc>
              <a:spcAft>
                <a:spcPts val="0"/>
              </a:spcAft>
            </a:pPr>
            <a:r>
              <a:rPr lang="en-GB" dirty="0" smtClean="0">
                <a:solidFill>
                  <a:srgbClr val="000000"/>
                </a:solidFill>
                <a:latin typeface="Arial" panose="020B0604020202020204" pitchFamily="34" charset="0"/>
                <a:ea typeface="Arial" panose="020B0604020202020204" pitchFamily="34" charset="0"/>
              </a:rPr>
              <a:t>69</a:t>
            </a:r>
            <a:r>
              <a:rPr lang="en-GB" dirty="0">
                <a:solidFill>
                  <a:srgbClr val="000000"/>
                </a:solidFill>
                <a:latin typeface="Arial" panose="020B0604020202020204" pitchFamily="34" charset="0"/>
                <a:ea typeface="Arial" panose="020B0604020202020204" pitchFamily="34" charset="0"/>
              </a:rPr>
              <a:t>% believed that their data was collected anyway and there was nothing they could do about </a:t>
            </a:r>
            <a:r>
              <a:rPr lang="en-GB" dirty="0" smtClean="0">
                <a:solidFill>
                  <a:srgbClr val="000000"/>
                </a:solidFill>
                <a:latin typeface="Arial" panose="020B0604020202020204" pitchFamily="34" charset="0"/>
                <a:ea typeface="Arial" panose="020B0604020202020204" pitchFamily="34" charset="0"/>
              </a:rPr>
              <a:t>it</a:t>
            </a:r>
            <a:endParaRPr lang="en-GB" dirty="0">
              <a:solidFill>
                <a:srgbClr val="000000"/>
              </a:solidFill>
              <a:latin typeface="Arial" panose="020B0604020202020204" pitchFamily="34" charset="0"/>
              <a:ea typeface="Arial" panose="020B0604020202020204" pitchFamily="34" charset="0"/>
            </a:endParaRPr>
          </a:p>
          <a:p>
            <a:pPr>
              <a:lnSpc>
                <a:spcPct val="116000"/>
              </a:lnSpc>
              <a:spcAft>
                <a:spcPts val="0"/>
              </a:spcAft>
            </a:pPr>
            <a:r>
              <a:rPr lang="en-GB" dirty="0" smtClean="0">
                <a:solidFill>
                  <a:srgbClr val="000000"/>
                </a:solidFill>
                <a:latin typeface="Arial" panose="020B0604020202020204" pitchFamily="34" charset="0"/>
                <a:ea typeface="Arial" panose="020B0604020202020204" pitchFamily="34" charset="0"/>
              </a:rPr>
              <a:t> </a:t>
            </a:r>
            <a:r>
              <a:rPr lang="en-GB" dirty="0">
                <a:solidFill>
                  <a:srgbClr val="000000"/>
                </a:solidFill>
                <a:latin typeface="Arial" panose="020B0604020202020204" pitchFamily="34" charset="0"/>
                <a:ea typeface="Arial" panose="020B0604020202020204" pitchFamily="34" charset="0"/>
              </a:rPr>
              <a:t>64% said they were forced to surrender their data in return for using a service or receiving some kind of other </a:t>
            </a:r>
            <a:r>
              <a:rPr lang="en-GB" dirty="0" smtClean="0">
                <a:solidFill>
                  <a:srgbClr val="000000"/>
                </a:solidFill>
                <a:latin typeface="Arial" panose="020B0604020202020204" pitchFamily="34" charset="0"/>
                <a:ea typeface="Arial" panose="020B0604020202020204" pitchFamily="34" charset="0"/>
              </a:rPr>
              <a:t>perk </a:t>
            </a:r>
            <a:endParaRPr lang="fi-FI" dirty="0">
              <a:solidFill>
                <a:srgbClr val="000000"/>
              </a:solidFill>
              <a:latin typeface="Arial" panose="020B0604020202020204" pitchFamily="34" charset="0"/>
              <a:ea typeface="Arial" panose="020B0604020202020204" pitchFamily="34" charset="0"/>
            </a:endParaRPr>
          </a:p>
          <a:p>
            <a:endParaRPr lang="fi-FI" dirty="0"/>
          </a:p>
        </p:txBody>
      </p:sp>
    </p:spTree>
    <p:extLst>
      <p:ext uri="{BB962C8B-B14F-4D97-AF65-F5344CB8AC3E}">
        <p14:creationId xmlns:p14="http://schemas.microsoft.com/office/powerpoint/2010/main" val="1044134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We</a:t>
            </a:r>
            <a:r>
              <a:rPr lang="fi-FI" dirty="0" smtClean="0"/>
              <a:t> </a:t>
            </a:r>
            <a:r>
              <a:rPr lang="fi-FI" dirty="0" err="1" smtClean="0"/>
              <a:t>are</a:t>
            </a:r>
            <a:r>
              <a:rPr lang="fi-FI" dirty="0" smtClean="0"/>
              <a:t> </a:t>
            </a:r>
            <a:r>
              <a:rPr lang="fi-FI" dirty="0" err="1" smtClean="0"/>
              <a:t>surrounded</a:t>
            </a:r>
            <a:r>
              <a:rPr lang="fi-FI" dirty="0" smtClean="0"/>
              <a:t> </a:t>
            </a:r>
            <a:r>
              <a:rPr lang="fi-FI" dirty="0" err="1" smtClean="0"/>
              <a:t>by</a:t>
            </a:r>
            <a:r>
              <a:rPr lang="fi-FI" dirty="0" smtClean="0"/>
              <a:t> </a:t>
            </a:r>
            <a:r>
              <a:rPr lang="fi-FI" dirty="0" err="1" smtClean="0"/>
              <a:t>sensors</a:t>
            </a:r>
            <a:endParaRPr lang="fi-FI"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3896" y="568132"/>
            <a:ext cx="5949538" cy="5808628"/>
          </a:xfrm>
        </p:spPr>
      </p:pic>
      <p:sp>
        <p:nvSpPr>
          <p:cNvPr id="3" name="Text Placeholder 2"/>
          <p:cNvSpPr>
            <a:spLocks noGrp="1"/>
          </p:cNvSpPr>
          <p:nvPr>
            <p:ph type="body" sz="half" idx="2"/>
          </p:nvPr>
        </p:nvSpPr>
        <p:spPr/>
        <p:txBody>
          <a:bodyPr/>
          <a:lstStyle/>
          <a:p>
            <a:r>
              <a:rPr lang="fi-FI" dirty="0" err="1" smtClean="0"/>
              <a:t>Source</a:t>
            </a:r>
            <a:r>
              <a:rPr lang="fi-FI" dirty="0" smtClean="0"/>
              <a:t>: Antti </a:t>
            </a:r>
            <a:r>
              <a:rPr lang="fi-FI" dirty="0"/>
              <a:t>Poikola, Kai Kuikkaniemi, Harri Honko: </a:t>
            </a:r>
            <a:r>
              <a:rPr lang="fi-FI" dirty="0" err="1"/>
              <a:t>MyData</a:t>
            </a:r>
            <a:r>
              <a:rPr lang="fi-FI" dirty="0"/>
              <a:t>.</a:t>
            </a:r>
            <a:r>
              <a:rPr lang="en-US" dirty="0"/>
              <a:t> A Nordic Model for human-centered personal data management and processing</a:t>
            </a:r>
            <a:r>
              <a:rPr lang="fi-FI" dirty="0"/>
              <a:t>. </a:t>
            </a:r>
            <a:r>
              <a:rPr lang="fi-FI" dirty="0" err="1"/>
              <a:t>Ministry</a:t>
            </a:r>
            <a:r>
              <a:rPr lang="fi-FI" dirty="0"/>
              <a:t> of Transport and </a:t>
            </a:r>
            <a:r>
              <a:rPr lang="fi-FI" dirty="0" err="1"/>
              <a:t>Communications</a:t>
            </a:r>
            <a:r>
              <a:rPr lang="fi-FI" dirty="0"/>
              <a:t>.</a:t>
            </a:r>
            <a:endParaRPr lang="fi-FI" dirty="0">
              <a:hlinkClick r:id="rId3"/>
            </a:endParaRPr>
          </a:p>
          <a:p>
            <a:r>
              <a:rPr lang="fi-FI" dirty="0">
                <a:hlinkClick r:id="rId3"/>
              </a:rPr>
              <a:t>http://www.lvm.fi/c/document_library/get_file?folderId=3759139&amp;name=DLFE-27119.pdf&amp;title=MyData-nordic-model</a:t>
            </a:r>
            <a:endParaRPr lang="fi-FI" dirty="0"/>
          </a:p>
          <a:p>
            <a:endParaRPr lang="fi-FI" dirty="0"/>
          </a:p>
        </p:txBody>
      </p:sp>
    </p:spTree>
    <p:extLst>
      <p:ext uri="{BB962C8B-B14F-4D97-AF65-F5344CB8AC3E}">
        <p14:creationId xmlns:p14="http://schemas.microsoft.com/office/powerpoint/2010/main" val="1454693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3659"/>
          </a:xfrm>
        </p:spPr>
        <p:txBody>
          <a:bodyPr/>
          <a:lstStyle/>
          <a:p>
            <a:r>
              <a:rPr lang="fi-FI" dirty="0" err="1" smtClean="0"/>
              <a:t>Do</a:t>
            </a:r>
            <a:r>
              <a:rPr lang="fi-FI" dirty="0" smtClean="0"/>
              <a:t> </a:t>
            </a:r>
            <a:r>
              <a:rPr lang="fi-FI" dirty="0" err="1" smtClean="0"/>
              <a:t>we</a:t>
            </a:r>
            <a:r>
              <a:rPr lang="fi-FI" dirty="0" smtClean="0"/>
              <a:t> </a:t>
            </a:r>
            <a:r>
              <a:rPr lang="fi-FI" dirty="0" err="1" smtClean="0"/>
              <a:t>have</a:t>
            </a:r>
            <a:r>
              <a:rPr lang="fi-FI" dirty="0" smtClean="0"/>
              <a:t> </a:t>
            </a:r>
            <a:r>
              <a:rPr lang="fi-FI" dirty="0" err="1" smtClean="0"/>
              <a:t>rights</a:t>
            </a:r>
            <a:r>
              <a:rPr lang="fi-FI" dirty="0"/>
              <a:t> </a:t>
            </a:r>
            <a:r>
              <a:rPr lang="fi-FI" dirty="0" smtClean="0"/>
              <a:t>to </a:t>
            </a:r>
            <a:r>
              <a:rPr lang="fi-FI" dirty="0" err="1" smtClean="0"/>
              <a:t>our</a:t>
            </a:r>
            <a:r>
              <a:rPr lang="fi-FI" dirty="0" smtClean="0"/>
              <a:t> </a:t>
            </a:r>
            <a:r>
              <a:rPr lang="fi-FI" dirty="0" err="1" smtClean="0"/>
              <a:t>own</a:t>
            </a:r>
            <a:r>
              <a:rPr lang="fi-FI" dirty="0" smtClean="0"/>
              <a:t> data ?</a:t>
            </a:r>
            <a:endParaRPr lang="fi-FI"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039" y="1258783"/>
            <a:ext cx="10760761" cy="4407559"/>
          </a:xfrm>
        </p:spPr>
      </p:pic>
      <p:sp>
        <p:nvSpPr>
          <p:cNvPr id="3" name="TextBox 2"/>
          <p:cNvSpPr txBox="1"/>
          <p:nvPr/>
        </p:nvSpPr>
        <p:spPr>
          <a:xfrm>
            <a:off x="1187531" y="5666343"/>
            <a:ext cx="7802089" cy="369332"/>
          </a:xfrm>
          <a:prstGeom prst="rect">
            <a:avLst/>
          </a:prstGeom>
          <a:noFill/>
        </p:spPr>
        <p:txBody>
          <a:bodyPr wrap="square" rtlCol="0">
            <a:spAutoFit/>
          </a:bodyPr>
          <a:lstStyle/>
          <a:p>
            <a:r>
              <a:rPr lang="fi-FI" dirty="0" smtClean="0"/>
              <a:t> </a:t>
            </a:r>
            <a:r>
              <a:rPr lang="fi-FI" dirty="0" err="1" smtClean="0"/>
              <a:t>Source</a:t>
            </a:r>
            <a:r>
              <a:rPr lang="fi-FI" dirty="0" smtClean="0"/>
              <a:t>: Antti </a:t>
            </a:r>
            <a:r>
              <a:rPr lang="fi-FI" dirty="0"/>
              <a:t>Poikola, Kai Kuikkaniemi, Harri Honko: </a:t>
            </a:r>
            <a:r>
              <a:rPr lang="fi-FI" dirty="0" err="1"/>
              <a:t>MyData</a:t>
            </a:r>
            <a:r>
              <a:rPr lang="fi-FI" dirty="0"/>
              <a:t>.</a:t>
            </a:r>
            <a:r>
              <a:rPr lang="en-US" dirty="0"/>
              <a:t> </a:t>
            </a:r>
            <a:endParaRPr lang="fi-FI" dirty="0"/>
          </a:p>
        </p:txBody>
      </p:sp>
    </p:spTree>
    <p:extLst>
      <p:ext uri="{BB962C8B-B14F-4D97-AF65-F5344CB8AC3E}">
        <p14:creationId xmlns:p14="http://schemas.microsoft.com/office/powerpoint/2010/main" val="3510299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Paradoxes of Privacy </vt:lpstr>
      <vt:lpstr>1993:  anonymity</vt:lpstr>
      <vt:lpstr>2015: surveillance</vt:lpstr>
      <vt:lpstr>Survey &amp; Project</vt:lpstr>
      <vt:lpstr>Finns are concerned</vt:lpstr>
      <vt:lpstr>We trust banks but not Google or FB</vt:lpstr>
      <vt:lpstr>But we use Google and FB anyway…</vt:lpstr>
      <vt:lpstr>We are surrounded by sensors</vt:lpstr>
      <vt:lpstr>Do we have rights to our own data ?</vt:lpstr>
      <vt:lpstr>China is planning new social credit system </vt:lpstr>
      <vt:lpstr>Did the train leave already? </vt:lpstr>
    </vt:vector>
  </TitlesOfParts>
  <Company>Tampereen yliopisto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Paradoxes of Privacy Reflections of a survey on how the Finns find privacy in the digital era</dc:title>
  <dc:creator>Esa Sirkkunen</dc:creator>
  <cp:lastModifiedBy>Esa Sirkkunen</cp:lastModifiedBy>
  <cp:revision>22</cp:revision>
  <cp:lastPrinted>2015-11-13T07:33:04Z</cp:lastPrinted>
  <dcterms:created xsi:type="dcterms:W3CDTF">2015-11-12T20:45:39Z</dcterms:created>
  <dcterms:modified xsi:type="dcterms:W3CDTF">2015-11-13T07:46:24Z</dcterms:modified>
</cp:coreProperties>
</file>