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handoutMasterIdLst>
    <p:handoutMasterId r:id="rId26"/>
  </p:handoutMasterIdLst>
  <p:sldIdLst>
    <p:sldId id="256" r:id="rId2"/>
    <p:sldId id="258" r:id="rId3"/>
    <p:sldId id="259" r:id="rId4"/>
    <p:sldId id="260" r:id="rId5"/>
    <p:sldId id="261" r:id="rId6"/>
    <p:sldId id="263" r:id="rId7"/>
    <p:sldId id="262" r:id="rId8"/>
    <p:sldId id="264" r:id="rId9"/>
    <p:sldId id="272" r:id="rId10"/>
    <p:sldId id="273" r:id="rId11"/>
    <p:sldId id="265" r:id="rId12"/>
    <p:sldId id="274" r:id="rId13"/>
    <p:sldId id="268" r:id="rId14"/>
    <p:sldId id="275" r:id="rId15"/>
    <p:sldId id="269" r:id="rId16"/>
    <p:sldId id="276" r:id="rId17"/>
    <p:sldId id="278" r:id="rId18"/>
    <p:sldId id="279" r:id="rId19"/>
    <p:sldId id="280" r:id="rId20"/>
    <p:sldId id="281" r:id="rId21"/>
    <p:sldId id="282" r:id="rId22"/>
    <p:sldId id="283" r:id="rId23"/>
    <p:sldId id="277"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7" autoAdjust="0"/>
  </p:normalViewPr>
  <p:slideViewPr>
    <p:cSldViewPr>
      <p:cViewPr varScale="1">
        <p:scale>
          <a:sx n="92" d="100"/>
          <a:sy n="92" d="100"/>
        </p:scale>
        <p:origin x="21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4CCEA4E-127A-4B72-ABC4-46ADF37762FA}" type="datetimeFigureOut">
              <a:rPr lang="fi-FI" smtClean="0"/>
              <a:t>14.9.2015</a:t>
            </a:fld>
            <a:endParaRPr lang="fi-FI"/>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DC38262-408C-4577-810D-5395F74D71FC}" type="slidenum">
              <a:rPr lang="fi-FI" smtClean="0"/>
              <a:t>‹#›</a:t>
            </a:fld>
            <a:endParaRPr lang="fi-FI"/>
          </a:p>
        </p:txBody>
      </p:sp>
    </p:spTree>
    <p:extLst>
      <p:ext uri="{BB962C8B-B14F-4D97-AF65-F5344CB8AC3E}">
        <p14:creationId xmlns:p14="http://schemas.microsoft.com/office/powerpoint/2010/main" val="13024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3EE20DA-2341-4CA4-BD7F-79DB04D0809E}" type="datetimeFigureOut">
              <a:rPr lang="en-US" smtClean="0"/>
              <a:pPr/>
              <a:t>9/14/2015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35EAC8C-786E-4FD8-8742-DFE16FF99F69}" type="slidenum">
              <a:rPr lang="en-US" smtClean="0"/>
              <a:pPr/>
              <a:t>‹#›</a:t>
            </a:fld>
            <a:endParaRPr lang="en-US"/>
          </a:p>
        </p:txBody>
      </p:sp>
    </p:spTree>
    <p:extLst>
      <p:ext uri="{BB962C8B-B14F-4D97-AF65-F5344CB8AC3E}">
        <p14:creationId xmlns:p14="http://schemas.microsoft.com/office/powerpoint/2010/main" val="139029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 did not find any journalist</a:t>
            </a:r>
            <a:r>
              <a:rPr lang="en-US" baseline="0" smtClean="0"/>
              <a:t> working in radio in Hyderabad.</a:t>
            </a:r>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2</a:t>
            </a:fld>
            <a:endParaRPr lang="en-US"/>
          </a:p>
        </p:txBody>
      </p:sp>
    </p:spTree>
    <p:extLst>
      <p:ext uri="{BB962C8B-B14F-4D97-AF65-F5344CB8AC3E}">
        <p14:creationId xmlns:p14="http://schemas.microsoft.com/office/powerpoint/2010/main" val="100615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Over 62% stated that there has been an increase in their salary structure while 27% chose not to answer as income is a sensitive issue to many. For 8.3%, the wages have fallen while for 2.1% it has not changed at all. </a:t>
            </a:r>
            <a:r>
              <a:rPr lang="en-US" sz="1200" kern="1200" smtClean="0">
                <a:solidFill>
                  <a:schemeClr val="tx1"/>
                </a:solidFill>
                <a:latin typeface="+mn-lt"/>
                <a:ea typeface="+mn-ea"/>
                <a:cs typeface="+mn-cs"/>
              </a:rPr>
              <a:t>The situation would not have changed in the regional media as wages are low in general while the intense competition has forced some media to hike their salary structure</a:t>
            </a:r>
            <a:endParaRPr lang="en-US"/>
          </a:p>
        </p:txBody>
      </p:sp>
      <p:sp>
        <p:nvSpPr>
          <p:cNvPr id="4" name="Slide Number Placeholder 3"/>
          <p:cNvSpPr>
            <a:spLocks noGrp="1"/>
          </p:cNvSpPr>
          <p:nvPr>
            <p:ph type="sldNum" sz="quarter" idx="10"/>
          </p:nvPr>
        </p:nvSpPr>
        <p:spPr/>
        <p:txBody>
          <a:bodyPr/>
          <a:lstStyle/>
          <a:p>
            <a:fld id="{835EAC8C-786E-4FD8-8742-DFE16FF99F69}" type="slidenum">
              <a:rPr lang="en-US" smtClean="0"/>
              <a:pPr/>
              <a:t>18</a:t>
            </a:fld>
            <a:endParaRPr lang="en-US"/>
          </a:p>
        </p:txBody>
      </p:sp>
    </p:spTree>
    <p:extLst>
      <p:ext uri="{BB962C8B-B14F-4D97-AF65-F5344CB8AC3E}">
        <p14:creationId xmlns:p14="http://schemas.microsoft.com/office/powerpoint/2010/main" val="2651783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43.8% stated that the advertising revenues have grown while a little higher percentage at 48% (23) have chosen to remain silent. This is because junior level journalists are in general not in the know of advertising department or its activities as they confine themselves to the editorial or production department. Those involved in administration reported an increase or decrease in the ad revenue.</a:t>
            </a: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19</a:t>
            </a:fld>
            <a:endParaRPr lang="en-US"/>
          </a:p>
        </p:txBody>
      </p:sp>
    </p:spTree>
    <p:extLst>
      <p:ext uri="{BB962C8B-B14F-4D97-AF65-F5344CB8AC3E}">
        <p14:creationId xmlns:p14="http://schemas.microsoft.com/office/powerpoint/2010/main" val="3875757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Growth in Advertising revenue is a direct indication of the health of the organisation. It is surprising to note that 48% have seen a growth in advertising revenue while 25% witnessed a fall, while 19% chose not to answer.   </a:t>
            </a:r>
            <a:endParaRPr lang="en-US" dirty="0" smtClean="0"/>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20</a:t>
            </a:fld>
            <a:endParaRPr lang="en-US"/>
          </a:p>
        </p:txBody>
      </p:sp>
    </p:spTree>
    <p:extLst>
      <p:ext uri="{BB962C8B-B14F-4D97-AF65-F5344CB8AC3E}">
        <p14:creationId xmlns:p14="http://schemas.microsoft.com/office/powerpoint/2010/main" val="1420723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Almost 84% stated that they have not witnessed any change in the ownership pattern of their media organization. This is obvious as is understood by the healthy growth of the company and a steady employment scenario. </a:t>
            </a: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21</a:t>
            </a:fld>
            <a:endParaRPr lang="en-US"/>
          </a:p>
        </p:txBody>
      </p:sp>
    </p:spTree>
    <p:extLst>
      <p:ext uri="{BB962C8B-B14F-4D97-AF65-F5344CB8AC3E}">
        <p14:creationId xmlns:p14="http://schemas.microsoft.com/office/powerpoint/2010/main" val="2743815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64.6% have seen changes in ownership patterns in media organizations. There have been mergers and takeovers by companies that have nothing to do with journalism. These conglomerates have varied businesses while  at the other extreme there have been politicians or political parties that are acquiring media. </a:t>
            </a: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22</a:t>
            </a:fld>
            <a:endParaRPr lang="en-US"/>
          </a:p>
        </p:txBody>
      </p:sp>
    </p:spTree>
    <p:extLst>
      <p:ext uri="{BB962C8B-B14F-4D97-AF65-F5344CB8AC3E}">
        <p14:creationId xmlns:p14="http://schemas.microsoft.com/office/powerpoint/2010/main" val="52311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As the ownership pattern in newspapers and television is 100 </a:t>
            </a:r>
            <a:r>
              <a:rPr lang="en-GB" sz="1200" kern="1200" dirty="0" err="1" smtClean="0">
                <a:solidFill>
                  <a:schemeClr val="tx1"/>
                </a:solidFill>
                <a:effectLst/>
                <a:latin typeface="+mn-lt"/>
                <a:ea typeface="+mn-ea"/>
                <a:cs typeface="+mn-cs"/>
              </a:rPr>
              <a:t>percent</a:t>
            </a:r>
            <a:r>
              <a:rPr lang="en-GB" sz="1200" kern="1200" dirty="0" smtClean="0">
                <a:solidFill>
                  <a:schemeClr val="tx1"/>
                </a:solidFill>
                <a:effectLst/>
                <a:latin typeface="+mn-lt"/>
                <a:ea typeface="+mn-ea"/>
                <a:cs typeface="+mn-cs"/>
              </a:rPr>
              <a:t> private except the public broadcaster </a:t>
            </a:r>
            <a:r>
              <a:rPr lang="en-GB" sz="1200" kern="1200" dirty="0" err="1" smtClean="0">
                <a:solidFill>
                  <a:schemeClr val="tx1"/>
                </a:solidFill>
                <a:effectLst/>
                <a:latin typeface="+mn-lt"/>
                <a:ea typeface="+mn-ea"/>
                <a:cs typeface="+mn-cs"/>
              </a:rPr>
              <a:t>Doordarshan</a:t>
            </a:r>
            <a:r>
              <a:rPr lang="en-GB" sz="1200" kern="1200" dirty="0" smtClean="0">
                <a:solidFill>
                  <a:schemeClr val="tx1"/>
                </a:solidFill>
                <a:effectLst/>
                <a:latin typeface="+mn-lt"/>
                <a:ea typeface="+mn-ea"/>
                <a:cs typeface="+mn-cs"/>
              </a:rPr>
              <a:t>, it was not surprising that almost 93 </a:t>
            </a:r>
            <a:r>
              <a:rPr lang="en-GB" sz="1200" kern="1200" dirty="0" err="1" smtClean="0">
                <a:solidFill>
                  <a:schemeClr val="tx1"/>
                </a:solidFill>
                <a:effectLst/>
                <a:latin typeface="+mn-lt"/>
                <a:ea typeface="+mn-ea"/>
                <a:cs typeface="+mn-cs"/>
              </a:rPr>
              <a:t>percent</a:t>
            </a:r>
            <a:r>
              <a:rPr lang="en-GB" sz="1200" kern="1200" dirty="0" smtClean="0">
                <a:solidFill>
                  <a:schemeClr val="tx1"/>
                </a:solidFill>
                <a:effectLst/>
                <a:latin typeface="+mn-lt"/>
                <a:ea typeface="+mn-ea"/>
                <a:cs typeface="+mn-cs"/>
              </a:rPr>
              <a:t> of the outlets were owned by private organisations. The 6% were those run by individuals, most often websites while the lone journalist from </a:t>
            </a:r>
            <a:r>
              <a:rPr lang="en-GB" sz="1200" kern="1200" dirty="0" err="1" smtClean="0">
                <a:solidFill>
                  <a:schemeClr val="tx1"/>
                </a:solidFill>
                <a:effectLst/>
                <a:latin typeface="+mn-lt"/>
                <a:ea typeface="+mn-ea"/>
                <a:cs typeface="+mn-cs"/>
              </a:rPr>
              <a:t>Doordarshan</a:t>
            </a:r>
            <a:r>
              <a:rPr lang="en-GB" sz="1200" kern="1200" dirty="0" smtClean="0">
                <a:solidFill>
                  <a:schemeClr val="tx1"/>
                </a:solidFill>
                <a:effectLst/>
                <a:latin typeface="+mn-lt"/>
                <a:ea typeface="+mn-ea"/>
                <a:cs typeface="+mn-cs"/>
              </a:rPr>
              <a:t> contributed to the 2% of state ownership.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5EAC8C-786E-4FD8-8742-DFE16FF99F69}" type="slidenum">
              <a:rPr lang="en-US" smtClean="0"/>
              <a:pPr/>
              <a:t>4</a:t>
            </a:fld>
            <a:endParaRPr lang="en-US"/>
          </a:p>
        </p:txBody>
      </p:sp>
    </p:spTree>
    <p:extLst>
      <p:ext uri="{BB962C8B-B14F-4D97-AF65-F5344CB8AC3E}">
        <p14:creationId xmlns:p14="http://schemas.microsoft.com/office/powerpoint/2010/main" val="195503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US" dirty="0" smtClean="0">
              <a:effectLst/>
            </a:endParaRPr>
          </a:p>
          <a:p>
            <a:r>
              <a:rPr lang="en-GB" sz="1200" kern="1200" dirty="0" smtClean="0">
                <a:solidFill>
                  <a:schemeClr val="tx1"/>
                </a:solidFill>
                <a:effectLst/>
                <a:latin typeface="+mn-lt"/>
                <a:ea typeface="+mn-ea"/>
                <a:cs typeface="+mn-cs"/>
              </a:rPr>
              <a:t>There is only one state owned television channel, </a:t>
            </a:r>
            <a:r>
              <a:rPr lang="en-GB" sz="1200" kern="1200" dirty="0" err="1" smtClean="0">
                <a:solidFill>
                  <a:schemeClr val="tx1"/>
                </a:solidFill>
                <a:effectLst/>
                <a:latin typeface="+mn-lt"/>
                <a:ea typeface="+mn-ea"/>
                <a:cs typeface="+mn-cs"/>
              </a:rPr>
              <a:t>Doordarshan</a:t>
            </a:r>
            <a:r>
              <a:rPr lang="en-GB" sz="1200" kern="1200" dirty="0" smtClean="0">
                <a:solidFill>
                  <a:schemeClr val="tx1"/>
                </a:solidFill>
                <a:effectLst/>
                <a:latin typeface="+mn-lt"/>
                <a:ea typeface="+mn-ea"/>
                <a:cs typeface="+mn-cs"/>
              </a:rPr>
              <a:t> and one state owned radio station All India Radio, while the rest are private owned media. This is reflected in the fact that almost 96% of the owners are private owners while only 2 journalists work in outlets that belong to state out of a total of 48 respondents</a:t>
            </a:r>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5</a:t>
            </a:fld>
            <a:endParaRPr lang="en-US"/>
          </a:p>
        </p:txBody>
      </p:sp>
    </p:spTree>
    <p:extLst>
      <p:ext uri="{BB962C8B-B14F-4D97-AF65-F5344CB8AC3E}">
        <p14:creationId xmlns:p14="http://schemas.microsoft.com/office/powerpoint/2010/main" val="3261831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Most regional news dailies have between 11 to 100 employees while a few national dailies have more. On the other hand, television channels have anywhere between 100 to 300 employees. Most websites do not have more than 10 journalists working; very often even less at 4 or 5. The outlet in this context is taken as the local office in the case of national dailies or those channels which have a presence outside the state.</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6</a:t>
            </a:fld>
            <a:endParaRPr lang="en-US"/>
          </a:p>
        </p:txBody>
      </p:sp>
    </p:spTree>
    <p:extLst>
      <p:ext uri="{BB962C8B-B14F-4D97-AF65-F5344CB8AC3E}">
        <p14:creationId xmlns:p14="http://schemas.microsoft.com/office/powerpoint/2010/main" val="1264004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definition of an outlet was interpreted as that particular office which is part of a larger entity. For instance, national newspapers and television channels have a chain structure, with various centres to cover local issues. This branch office is a much smaller outfit compared to the head office. So, the journalists have defined the size of their outlet in terms of their particular office and not necessarily the entire organisation. For instance, </a:t>
            </a:r>
            <a:r>
              <a:rPr lang="en-GB" sz="1200" kern="1200" dirty="0" err="1" smtClean="0">
                <a:solidFill>
                  <a:schemeClr val="tx1"/>
                </a:solidFill>
                <a:effectLst/>
                <a:latin typeface="+mn-lt"/>
                <a:ea typeface="+mn-ea"/>
                <a:cs typeface="+mn-cs"/>
              </a:rPr>
              <a:t>Mathrubhoomi</a:t>
            </a:r>
            <a:r>
              <a:rPr lang="en-GB" sz="1200" kern="1200" dirty="0" smtClean="0">
                <a:solidFill>
                  <a:schemeClr val="tx1"/>
                </a:solidFill>
                <a:effectLst/>
                <a:latin typeface="+mn-lt"/>
                <a:ea typeface="+mn-ea"/>
                <a:cs typeface="+mn-cs"/>
              </a:rPr>
              <a:t>  ( Malayalam from Kerala), Deccan Herald ( English from Karnataka) and </a:t>
            </a:r>
            <a:r>
              <a:rPr lang="en-GB" sz="1200" kern="1200" dirty="0" err="1" smtClean="0">
                <a:solidFill>
                  <a:schemeClr val="tx1"/>
                </a:solidFill>
                <a:effectLst/>
                <a:latin typeface="+mn-lt"/>
                <a:ea typeface="+mn-ea"/>
                <a:cs typeface="+mn-cs"/>
              </a:rPr>
              <a:t>Kasturi</a:t>
            </a:r>
            <a:r>
              <a:rPr lang="en-GB" sz="1200" kern="1200" dirty="0" smtClean="0">
                <a:solidFill>
                  <a:schemeClr val="tx1"/>
                </a:solidFill>
                <a:effectLst/>
                <a:latin typeface="+mn-lt"/>
                <a:ea typeface="+mn-ea"/>
                <a:cs typeface="+mn-cs"/>
              </a:rPr>
              <a:t> and Sons ( The Hindu, English from Tamil Nadu) are all south papers but have a presence in Delhi as it is the capital city. However, all these run with skeletal staff of the Bureau. This does not reflect the actual size of the organisation.  For example, the size of the outlet  of </a:t>
            </a:r>
            <a:r>
              <a:rPr lang="en-GB" sz="1200" kern="1200" dirty="0" err="1" smtClean="0">
                <a:solidFill>
                  <a:schemeClr val="tx1"/>
                </a:solidFill>
                <a:effectLst/>
                <a:latin typeface="+mn-lt"/>
                <a:ea typeface="+mn-ea"/>
                <a:cs typeface="+mn-cs"/>
              </a:rPr>
              <a:t>Mathrubhoomi</a:t>
            </a:r>
            <a:r>
              <a:rPr lang="en-GB" sz="1200" kern="1200" dirty="0" smtClean="0">
                <a:solidFill>
                  <a:schemeClr val="tx1"/>
                </a:solidFill>
                <a:effectLst/>
                <a:latin typeface="+mn-lt"/>
                <a:ea typeface="+mn-ea"/>
                <a:cs typeface="+mn-cs"/>
              </a:rPr>
              <a:t> outlet was 12 as per the journalist while Deccan Herald is 11 and The Hindu 15-20, while the actual number of journalists will be over 300 if all the outlets of the paper are taken together</a:t>
            </a:r>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7</a:t>
            </a:fld>
            <a:endParaRPr lang="en-US"/>
          </a:p>
        </p:txBody>
      </p:sp>
    </p:spTree>
    <p:extLst>
      <p:ext uri="{BB962C8B-B14F-4D97-AF65-F5344CB8AC3E}">
        <p14:creationId xmlns:p14="http://schemas.microsoft.com/office/powerpoint/2010/main" val="96623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percentage of male journalists is 67% while that of female journalists is 33%, which is in the ratio of 2:3. This also reflects the fact that there are more males in the media than females, which is true of almost all media across the country.  The erratic timings and the hectic lifestyle makes it difficult for females to work in all departments of the media. Marriage acts as a further deterrent for many female journalists.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8</a:t>
            </a:fld>
            <a:endParaRPr lang="en-US"/>
          </a:p>
        </p:txBody>
      </p:sp>
    </p:spTree>
    <p:extLst>
      <p:ext uri="{BB962C8B-B14F-4D97-AF65-F5344CB8AC3E}">
        <p14:creationId xmlns:p14="http://schemas.microsoft.com/office/powerpoint/2010/main" val="929845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33.3% of the respondents stated that new technology is used for information, and 31% stated that the biggest change was the  presence of new technological equipment in news room. Together this translates into almost 65% of the respondents who thin k that the biggest technological change that have happened in the last five years happen to be the new information based technology.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9</a:t>
            </a:fld>
            <a:endParaRPr lang="en-US"/>
          </a:p>
        </p:txBody>
      </p:sp>
    </p:spTree>
    <p:extLst>
      <p:ext uri="{BB962C8B-B14F-4D97-AF65-F5344CB8AC3E}">
        <p14:creationId xmlns:p14="http://schemas.microsoft.com/office/powerpoint/2010/main" val="83120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11</a:t>
            </a:fld>
            <a:endParaRPr lang="en-US"/>
          </a:p>
        </p:txBody>
      </p:sp>
    </p:spTree>
    <p:extLst>
      <p:ext uri="{BB962C8B-B14F-4D97-AF65-F5344CB8AC3E}">
        <p14:creationId xmlns:p14="http://schemas.microsoft.com/office/powerpoint/2010/main" val="141971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68.8% of the respondents stated that their wages have grown over the years, while only 4.2% stated that it has fallen. 27% stated that there was no change in the last 3-5 years of their professional life, or in other words remained stagnant.</a:t>
            </a:r>
          </a:p>
          <a:p>
            <a:endParaRPr lang="en-US" dirty="0"/>
          </a:p>
        </p:txBody>
      </p:sp>
      <p:sp>
        <p:nvSpPr>
          <p:cNvPr id="4" name="Slide Number Placeholder 3"/>
          <p:cNvSpPr>
            <a:spLocks noGrp="1"/>
          </p:cNvSpPr>
          <p:nvPr>
            <p:ph type="sldNum" sz="quarter" idx="10"/>
          </p:nvPr>
        </p:nvSpPr>
        <p:spPr/>
        <p:txBody>
          <a:bodyPr/>
          <a:lstStyle/>
          <a:p>
            <a:fld id="{835EAC8C-786E-4FD8-8742-DFE16FF99F69}" type="slidenum">
              <a:rPr lang="en-US" smtClean="0"/>
              <a:pPr/>
              <a:t>17</a:t>
            </a:fld>
            <a:endParaRPr lang="en-US"/>
          </a:p>
        </p:txBody>
      </p:sp>
    </p:spTree>
    <p:extLst>
      <p:ext uri="{BB962C8B-B14F-4D97-AF65-F5344CB8AC3E}">
        <p14:creationId xmlns:p14="http://schemas.microsoft.com/office/powerpoint/2010/main" val="867268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AFA4B9F-2B43-4962-ABD3-15745F8A2A05}" type="datetimeFigureOut">
              <a:rPr lang="en-US" smtClean="0"/>
              <a:pPr/>
              <a:t>9/14/2015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C5799BC-D1EF-44E3-A8E0-9C816F92C10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A4B9F-2B43-4962-ABD3-15745F8A2A05}"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99BC-D1EF-44E3-A8E0-9C816F92C1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A4B9F-2B43-4962-ABD3-15745F8A2A05}" type="datetimeFigureOut">
              <a:rPr lang="en-US" smtClean="0"/>
              <a:pPr/>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799BC-D1EF-44E3-A8E0-9C816F92C1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AFA4B9F-2B43-4962-ABD3-15745F8A2A05}" type="datetimeFigureOut">
              <a:rPr lang="en-US" smtClean="0"/>
              <a:pPr/>
              <a:t>9/14/2015</a:t>
            </a:fld>
            <a:endParaRPr lang="en-US"/>
          </a:p>
        </p:txBody>
      </p:sp>
      <p:sp>
        <p:nvSpPr>
          <p:cNvPr id="9" name="Slide Number Placeholder 8"/>
          <p:cNvSpPr>
            <a:spLocks noGrp="1"/>
          </p:cNvSpPr>
          <p:nvPr>
            <p:ph type="sldNum" sz="quarter" idx="15"/>
          </p:nvPr>
        </p:nvSpPr>
        <p:spPr/>
        <p:txBody>
          <a:bodyPr rtlCol="0"/>
          <a:lstStyle/>
          <a:p>
            <a:fld id="{BC5799BC-D1EF-44E3-A8E0-9C816F92C10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AFA4B9F-2B43-4962-ABD3-15745F8A2A05}" type="datetimeFigureOut">
              <a:rPr lang="en-US" smtClean="0"/>
              <a:pPr/>
              <a:t>9/14/2015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C5799BC-D1EF-44E3-A8E0-9C816F92C1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FA4B9F-2B43-4962-ABD3-15745F8A2A05}" type="datetimeFigureOut">
              <a:rPr lang="en-US" smtClean="0"/>
              <a:pPr/>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799BC-D1EF-44E3-A8E0-9C816F92C10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AFA4B9F-2B43-4962-ABD3-15745F8A2A05}" type="datetimeFigureOut">
              <a:rPr lang="en-US" smtClean="0"/>
              <a:pPr/>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799BC-D1EF-44E3-A8E0-9C816F92C10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AFA4B9F-2B43-4962-ABD3-15745F8A2A05}" type="datetimeFigureOut">
              <a:rPr lang="en-US" smtClean="0"/>
              <a:pPr/>
              <a:t>9/14/2015</a:t>
            </a:fld>
            <a:endParaRPr lang="en-US"/>
          </a:p>
        </p:txBody>
      </p:sp>
      <p:sp>
        <p:nvSpPr>
          <p:cNvPr id="7" name="Slide Number Placeholder 6"/>
          <p:cNvSpPr>
            <a:spLocks noGrp="1"/>
          </p:cNvSpPr>
          <p:nvPr>
            <p:ph type="sldNum" sz="quarter" idx="11"/>
          </p:nvPr>
        </p:nvSpPr>
        <p:spPr/>
        <p:txBody>
          <a:bodyPr rtlCol="0"/>
          <a:lstStyle/>
          <a:p>
            <a:fld id="{BC5799BC-D1EF-44E3-A8E0-9C816F92C10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A4B9F-2B43-4962-ABD3-15745F8A2A05}" type="datetimeFigureOut">
              <a:rPr lang="en-US" smtClean="0"/>
              <a:pPr/>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799BC-D1EF-44E3-A8E0-9C816F92C1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AFA4B9F-2B43-4962-ABD3-15745F8A2A05}" type="datetimeFigureOut">
              <a:rPr lang="en-US" smtClean="0"/>
              <a:pPr/>
              <a:t>9/14/2015</a:t>
            </a:fld>
            <a:endParaRPr lang="en-US"/>
          </a:p>
        </p:txBody>
      </p:sp>
      <p:sp>
        <p:nvSpPr>
          <p:cNvPr id="22" name="Slide Number Placeholder 21"/>
          <p:cNvSpPr>
            <a:spLocks noGrp="1"/>
          </p:cNvSpPr>
          <p:nvPr>
            <p:ph type="sldNum" sz="quarter" idx="15"/>
          </p:nvPr>
        </p:nvSpPr>
        <p:spPr/>
        <p:txBody>
          <a:bodyPr rtlCol="0"/>
          <a:lstStyle/>
          <a:p>
            <a:fld id="{BC5799BC-D1EF-44E3-A8E0-9C816F92C10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FA4B9F-2B43-4962-ABD3-15745F8A2A05}" type="datetimeFigureOut">
              <a:rPr lang="en-US" smtClean="0"/>
              <a:pPr/>
              <a:t>9/14/2015</a:t>
            </a:fld>
            <a:endParaRPr lang="en-US"/>
          </a:p>
        </p:txBody>
      </p:sp>
      <p:sp>
        <p:nvSpPr>
          <p:cNvPr id="18" name="Slide Number Placeholder 17"/>
          <p:cNvSpPr>
            <a:spLocks noGrp="1"/>
          </p:cNvSpPr>
          <p:nvPr>
            <p:ph type="sldNum" sz="quarter" idx="11"/>
          </p:nvPr>
        </p:nvSpPr>
        <p:spPr/>
        <p:txBody>
          <a:bodyPr rtlCol="0"/>
          <a:lstStyle/>
          <a:p>
            <a:fld id="{BC5799BC-D1EF-44E3-A8E0-9C816F92C10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FA4B9F-2B43-4962-ABD3-15745F8A2A05}" type="datetimeFigureOut">
              <a:rPr lang="en-US" smtClean="0"/>
              <a:pPr/>
              <a:t>9/14/2015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5799BC-D1EF-44E3-A8E0-9C816F92C1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458200" cy="1222375"/>
          </a:xfrm>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smtClean="0"/>
              <a:t>Technological</a:t>
            </a:r>
            <a:r>
              <a:rPr lang="en-US" sz="2700" dirty="0" smtClean="0"/>
              <a:t> MANIFESTATIONS- THE CHANGING PARADIGMS OF NEWS ROOMS, JOURNALISTS &amp; ORGANISATIONS</a:t>
            </a:r>
            <a:r>
              <a:rPr lang="en-US" dirty="0" smtClean="0"/>
              <a:t/>
            </a:r>
            <a:br>
              <a:rPr lang="en-US" dirty="0" smtClean="0"/>
            </a:br>
            <a:endParaRPr lang="en-US" dirty="0"/>
          </a:p>
        </p:txBody>
      </p:sp>
      <p:sp>
        <p:nvSpPr>
          <p:cNvPr id="3" name="Subtitle 2"/>
          <p:cNvSpPr>
            <a:spLocks noGrp="1"/>
          </p:cNvSpPr>
          <p:nvPr>
            <p:ph type="subTitle" idx="1"/>
          </p:nvPr>
        </p:nvSpPr>
        <p:spPr>
          <a:xfrm>
            <a:off x="457200" y="5410200"/>
            <a:ext cx="8458200" cy="914400"/>
          </a:xfrm>
        </p:spPr>
        <p:txBody>
          <a:bodyPr>
            <a:noAutofit/>
          </a:bodyPr>
          <a:lstStyle/>
          <a:p>
            <a:pPr algn="ctr"/>
            <a:endParaRPr lang="en-US" sz="1600" b="1" dirty="0" smtClean="0"/>
          </a:p>
          <a:p>
            <a:pPr algn="ctr"/>
            <a:r>
              <a:rPr lang="en-US" sz="1600" b="1" dirty="0" smtClean="0"/>
              <a:t>DELHI &amp; HYDERABAD, INDIA</a:t>
            </a:r>
            <a:endParaRPr lang="en-US"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dirty="0" smtClean="0"/>
              <a:t>What technological changes (innovations) have happened in the past five years in your media organization?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1800" u="sng" dirty="0" smtClean="0"/>
              <a:t>Delhi</a:t>
            </a:r>
          </a:p>
          <a:p>
            <a:r>
              <a:rPr lang="en-US" sz="1800" dirty="0" smtClean="0"/>
              <a:t>The change is going to be totally visible… with the technology becoming cheaper and access to technology reaching to the remotest corners of the country…</a:t>
            </a:r>
          </a:p>
          <a:p>
            <a:r>
              <a:rPr lang="en-US" sz="1800" dirty="0" smtClean="0"/>
              <a:t>Stringers will become more and more important to get the ground</a:t>
            </a:r>
          </a:p>
          <a:p>
            <a:r>
              <a:rPr lang="en-US" sz="1800" dirty="0" smtClean="0"/>
              <a:t>Anyone with 3G can report. It is a new age wherein stories are already being done at the 1/10</a:t>
            </a:r>
            <a:r>
              <a:rPr lang="en-US" sz="1800" baseline="30000" dirty="0" smtClean="0"/>
              <a:t>th</a:t>
            </a:r>
            <a:r>
              <a:rPr lang="en-US" sz="1800" dirty="0" smtClean="0"/>
              <a:t> cost with the help of mobile phones. </a:t>
            </a:r>
          </a:p>
          <a:p>
            <a:pPr>
              <a:buNone/>
            </a:pPr>
            <a:r>
              <a:rPr lang="en-US" sz="1800" u="sng" dirty="0" smtClean="0"/>
              <a:t>Hyderabad</a:t>
            </a:r>
          </a:p>
          <a:p>
            <a:r>
              <a:rPr lang="en-US" sz="1800" dirty="0" smtClean="0"/>
              <a:t>News in the matter of seconds and thanks to our smart phones, it is may be </a:t>
            </a:r>
            <a:r>
              <a:rPr lang="en-US" sz="1800" dirty="0" err="1" smtClean="0"/>
              <a:t>nano</a:t>
            </a:r>
            <a:r>
              <a:rPr lang="en-US" sz="1800" dirty="0" smtClean="0"/>
              <a:t>-seconds. </a:t>
            </a:r>
          </a:p>
          <a:p>
            <a:r>
              <a:rPr lang="en-US" sz="1800" dirty="0" smtClean="0"/>
              <a:t>Convergence is a boon. The internet speed is faster and better now. We can access information across seven seas and not literally be there to know the same. Smart phones are the best things that happened to human kind. It influences us in a positive way and even makes us efficient. </a:t>
            </a:r>
          </a:p>
          <a:p>
            <a:r>
              <a:rPr lang="en-US" sz="1800" dirty="0" smtClean="0"/>
              <a:t>“We call ourselves a smart ecosystem that bridges the gap between students, colleges, alumni, institutes and also companies offering placements. This is solely due to technology. We wouldn't exist without it “</a:t>
            </a:r>
          </a:p>
          <a:p>
            <a:pPr>
              <a:buNone/>
            </a:pPr>
            <a:endParaRPr lang="en-US" sz="20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dirty="0"/>
              <a:t>NEWS ROOM, TECHNOLOGY AND INFLUENCE IN NEWS ROOM- </a:t>
            </a:r>
            <a:r>
              <a:rPr lang="en-US" sz="2200" dirty="0" smtClean="0"/>
              <a:t>DELHI</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67261537"/>
              </p:ext>
            </p:extLst>
          </p:nvPr>
        </p:nvGraphicFramePr>
        <p:xfrm>
          <a:off x="457200" y="1600200"/>
          <a:ext cx="7696200" cy="4478127"/>
        </p:xfrm>
        <a:graphic>
          <a:graphicData uri="http://schemas.openxmlformats.org/drawingml/2006/table">
            <a:tbl>
              <a:tblPr firstRow="1" bandRow="1">
                <a:tableStyleId>{5C22544A-7EE6-4342-B048-85BDC9FD1C3A}</a:tableStyleId>
              </a:tblPr>
              <a:tblGrid>
                <a:gridCol w="1924050"/>
                <a:gridCol w="962025"/>
                <a:gridCol w="962025"/>
                <a:gridCol w="962025"/>
                <a:gridCol w="962025"/>
                <a:gridCol w="962025"/>
                <a:gridCol w="962025"/>
              </a:tblGrid>
              <a:tr h="490529">
                <a:tc>
                  <a:txBody>
                    <a:bodyPr/>
                    <a:lstStyle/>
                    <a:p>
                      <a:pPr marL="0" marR="0">
                        <a:lnSpc>
                          <a:spcPct val="115000"/>
                        </a:lnSpc>
                        <a:spcBef>
                          <a:spcPts val="0"/>
                        </a:spcBef>
                        <a:spcAft>
                          <a:spcPts val="0"/>
                        </a:spcAft>
                      </a:pPr>
                      <a:endParaRPr lang="en-US" sz="1800" dirty="0">
                        <a:latin typeface="Times New Roman"/>
                        <a:ea typeface="Calibri"/>
                        <a:cs typeface="Times New Roman"/>
                      </a:endParaRPr>
                    </a:p>
                  </a:txBody>
                  <a:tcPr marL="19050" marR="19050" marT="19050" marB="19050"/>
                </a:tc>
                <a:tc gridSpan="3">
                  <a:txBody>
                    <a:bodyPr/>
                    <a:lstStyle/>
                    <a:p>
                      <a:pPr marL="0" marR="0" algn="ctr">
                        <a:lnSpc>
                          <a:spcPts val="1600"/>
                        </a:lnSpc>
                        <a:spcBef>
                          <a:spcPts val="0"/>
                        </a:spcBef>
                        <a:spcAft>
                          <a:spcPts val="0"/>
                        </a:spcAft>
                      </a:pPr>
                      <a:r>
                        <a:rPr lang="en-US" sz="1100" dirty="0">
                          <a:solidFill>
                            <a:srgbClr val="000000"/>
                          </a:solidFill>
                          <a:latin typeface="Arial"/>
                          <a:ea typeface="Calibri"/>
                          <a:cs typeface="Times New Roman"/>
                        </a:rPr>
                        <a:t>Responses</a:t>
                      </a:r>
                      <a:endParaRPr lang="en-US" sz="1600" dirty="0">
                        <a:latin typeface="Calibri"/>
                        <a:ea typeface="Calibri"/>
                        <a:cs typeface="Times New Roman"/>
                      </a:endParaRPr>
                    </a:p>
                  </a:txBody>
                  <a:tcPr marL="19050" marR="19050" marT="19050" marB="19050" anchor="b"/>
                </a:tc>
                <a:tc hMerge="1">
                  <a:txBody>
                    <a:bodyPr/>
                    <a:lstStyle/>
                    <a:p>
                      <a:endParaRPr lang="en-US"/>
                    </a:p>
                  </a:txBody>
                  <a:tcPr/>
                </a:tc>
                <a:tc hMerge="1">
                  <a:txBody>
                    <a:bodyPr/>
                    <a:lstStyle/>
                    <a:p>
                      <a:endParaRPr lang="en-US"/>
                    </a:p>
                  </a:txBody>
                  <a:tcPr/>
                </a:tc>
                <a:tc rowSpan="2" gridSpan="2">
                  <a:txBody>
                    <a:bodyPr/>
                    <a:lstStyle/>
                    <a:p>
                      <a:pPr marL="0" marR="0" algn="ctr">
                        <a:lnSpc>
                          <a:spcPts val="1600"/>
                        </a:lnSpc>
                        <a:spcBef>
                          <a:spcPts val="0"/>
                        </a:spcBef>
                        <a:spcAft>
                          <a:spcPts val="0"/>
                        </a:spcAft>
                      </a:pPr>
                      <a:r>
                        <a:rPr lang="en-US" sz="1400" dirty="0">
                          <a:solidFill>
                            <a:srgbClr val="000000"/>
                          </a:solidFill>
                          <a:latin typeface="Arial"/>
                          <a:ea typeface="Calibri"/>
                          <a:cs typeface="Times New Roman"/>
                        </a:rPr>
                        <a:t>Percent of Cases</a:t>
                      </a:r>
                      <a:endParaRPr lang="en-US" sz="2000" dirty="0">
                        <a:latin typeface="Calibri"/>
                        <a:ea typeface="Calibri"/>
                        <a:cs typeface="Times New Roman"/>
                      </a:endParaRPr>
                    </a:p>
                  </a:txBody>
                  <a:tcPr marL="19050" marR="19050" marT="19050" marB="19050" anchor="b"/>
                </a:tc>
                <a:tc rowSpan="2" hMerge="1">
                  <a:txBody>
                    <a:bodyPr/>
                    <a:lstStyle/>
                    <a:p>
                      <a:endParaRPr lang="en-US"/>
                    </a:p>
                  </a:txBody>
                  <a:tcPr/>
                </a:tc>
                <a:tc>
                  <a:txBody>
                    <a:bodyPr/>
                    <a:lstStyle/>
                    <a:p>
                      <a:pPr marL="0" marR="0">
                        <a:lnSpc>
                          <a:spcPct val="115000"/>
                        </a:lnSpc>
                        <a:spcBef>
                          <a:spcPts val="0"/>
                        </a:spcBef>
                        <a:spcAft>
                          <a:spcPts val="1000"/>
                        </a:spcAft>
                      </a:pPr>
                      <a:r>
                        <a:rPr lang="en-US" sz="1400">
                          <a:latin typeface="Calibri"/>
                          <a:ea typeface="Calibri"/>
                          <a:cs typeface="Times New Roman"/>
                        </a:rPr>
                        <a:t> </a:t>
                      </a:r>
                    </a:p>
                  </a:txBody>
                  <a:tcPr marL="0" marR="0" marT="0" marB="0" anchor="ctr"/>
                </a:tc>
              </a:tr>
              <a:tr h="490529">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400" dirty="0">
                          <a:solidFill>
                            <a:srgbClr val="000000"/>
                          </a:solidFill>
                          <a:latin typeface="Arial"/>
                          <a:ea typeface="Calibri"/>
                          <a:cs typeface="Times New Roman"/>
                        </a:rPr>
                        <a:t>N</a:t>
                      </a:r>
                      <a:endParaRPr lang="en-US" sz="2000" dirty="0">
                        <a:latin typeface="Calibri"/>
                        <a:ea typeface="Calibri"/>
                        <a:cs typeface="Times New Roman"/>
                      </a:endParaRPr>
                    </a:p>
                  </a:txBody>
                  <a:tcPr marL="19050" marR="19050" marT="19050" marB="19050" anchor="b"/>
                </a:tc>
                <a:tc gridSpan="2">
                  <a:txBody>
                    <a:bodyPr/>
                    <a:lstStyle/>
                    <a:p>
                      <a:pPr marL="0" marR="0" algn="ctr">
                        <a:lnSpc>
                          <a:spcPts val="1600"/>
                        </a:lnSpc>
                        <a:spcBef>
                          <a:spcPts val="0"/>
                        </a:spcBef>
                        <a:spcAft>
                          <a:spcPts val="0"/>
                        </a:spcAft>
                      </a:pPr>
                      <a:r>
                        <a:rPr lang="en-US" sz="1400" dirty="0">
                          <a:solidFill>
                            <a:srgbClr val="000000"/>
                          </a:solidFill>
                          <a:latin typeface="Arial"/>
                          <a:ea typeface="Calibri"/>
                          <a:cs typeface="Times New Roman"/>
                        </a:rPr>
                        <a:t>Percent</a:t>
                      </a:r>
                      <a:endParaRPr lang="en-US" sz="2000" dirty="0">
                        <a:latin typeface="Calibri"/>
                        <a:ea typeface="Calibri"/>
                        <a:cs typeface="Times New Roman"/>
                      </a:endParaRPr>
                    </a:p>
                  </a:txBody>
                  <a:tcPr marL="19050" marR="19050" marT="19050" marB="19050" anchor="b"/>
                </a:tc>
                <a:tc h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nSpc>
                          <a:spcPct val="115000"/>
                        </a:lnSpc>
                        <a:spcBef>
                          <a:spcPts val="0"/>
                        </a:spcBef>
                        <a:spcAft>
                          <a:spcPts val="1000"/>
                        </a:spcAft>
                      </a:pPr>
                      <a:r>
                        <a:rPr lang="en-US" sz="1800">
                          <a:latin typeface="Calibri"/>
                          <a:ea typeface="Calibri"/>
                          <a:cs typeface="Times New Roman"/>
                        </a:rPr>
                        <a:t> </a:t>
                      </a:r>
                    </a:p>
                  </a:txBody>
                  <a:tcPr marL="0" marR="0" marT="0" marB="0" anchor="ctr"/>
                </a:tc>
              </a:tr>
              <a:tr h="563772">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Presence of new technological equipment in news room</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18</a:t>
                      </a:r>
                      <a:endParaRPr lang="en-US" sz="2000" dirty="0">
                        <a:latin typeface="Calibri"/>
                        <a:ea typeface="Calibri"/>
                        <a:cs typeface="Times New Roman"/>
                      </a:endParaRPr>
                    </a:p>
                  </a:txBody>
                  <a:tcPr marL="19050" marR="19050" marT="19050" marB="19050" anchor="ctr"/>
                </a:tc>
                <a:tc gridSpan="2">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20.0%</a:t>
                      </a:r>
                      <a:endParaRPr lang="en-US" sz="200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37.5%</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a:txBody>
                    <a:bodyPr/>
                    <a:lstStyle/>
                    <a:p>
                      <a:pPr marL="0" marR="0">
                        <a:lnSpc>
                          <a:spcPct val="115000"/>
                        </a:lnSpc>
                        <a:spcBef>
                          <a:spcPts val="0"/>
                        </a:spcBef>
                        <a:spcAft>
                          <a:spcPts val="1000"/>
                        </a:spcAft>
                      </a:pPr>
                      <a:r>
                        <a:rPr lang="en-US" sz="1800">
                          <a:latin typeface="Calibri"/>
                          <a:ea typeface="Calibri"/>
                          <a:cs typeface="Times New Roman"/>
                        </a:rPr>
                        <a:t> </a:t>
                      </a:r>
                    </a:p>
                  </a:txBody>
                  <a:tcPr marL="0" marR="0" marT="0" marB="0" anchor="ctr"/>
                </a:tc>
              </a:tr>
              <a:tr h="563772">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New technology used to work with information</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27</a:t>
                      </a:r>
                      <a:endParaRPr lang="en-US" sz="2000" dirty="0">
                        <a:latin typeface="Calibri"/>
                        <a:ea typeface="Calibri"/>
                        <a:cs typeface="Times New Roman"/>
                      </a:endParaRPr>
                    </a:p>
                  </a:txBody>
                  <a:tcPr marL="19050" marR="19050" marT="19050" marB="19050" anchor="ctr"/>
                </a:tc>
                <a:tc gridSpan="2">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30.0%</a:t>
                      </a:r>
                      <a:endParaRPr lang="en-US" sz="200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56.2%</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a:txBody>
                    <a:bodyPr/>
                    <a:lstStyle/>
                    <a:p>
                      <a:pPr marL="0" marR="0">
                        <a:lnSpc>
                          <a:spcPct val="115000"/>
                        </a:lnSpc>
                        <a:spcBef>
                          <a:spcPts val="0"/>
                        </a:spcBef>
                        <a:spcAft>
                          <a:spcPts val="1000"/>
                        </a:spcAft>
                      </a:pPr>
                      <a:r>
                        <a:rPr lang="en-US" sz="1800">
                          <a:latin typeface="Calibri"/>
                          <a:ea typeface="Calibri"/>
                          <a:cs typeface="Times New Roman"/>
                        </a:rPr>
                        <a:t> </a:t>
                      </a:r>
                    </a:p>
                  </a:txBody>
                  <a:tcPr marL="0" marR="0" marT="0" marB="0" anchor="ctr"/>
                </a:tc>
              </a:tr>
              <a:tr h="1101339">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Convergence including multi-platforms such as print, online, internet. Tv,  magazine in any combination </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41</a:t>
                      </a:r>
                      <a:endParaRPr lang="en-US" sz="2000" dirty="0">
                        <a:latin typeface="Calibri"/>
                        <a:ea typeface="Calibri"/>
                        <a:cs typeface="Times New Roman"/>
                      </a:endParaRPr>
                    </a:p>
                  </a:txBody>
                  <a:tcPr marL="19050" marR="19050" marT="19050" marB="19050" anchor="ctr"/>
                </a:tc>
                <a:tc gridSpan="2">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45.6%</a:t>
                      </a:r>
                      <a:endParaRPr lang="en-US" sz="200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85.4%</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a:txBody>
                    <a:bodyPr/>
                    <a:lstStyle/>
                    <a:p>
                      <a:pPr marL="0" marR="0">
                        <a:lnSpc>
                          <a:spcPct val="115000"/>
                        </a:lnSpc>
                        <a:spcBef>
                          <a:spcPts val="0"/>
                        </a:spcBef>
                        <a:spcAft>
                          <a:spcPts val="1000"/>
                        </a:spcAft>
                      </a:pPr>
                      <a:r>
                        <a:rPr lang="en-US" sz="1800" dirty="0">
                          <a:latin typeface="Calibri"/>
                          <a:ea typeface="Calibri"/>
                          <a:cs typeface="Times New Roman"/>
                        </a:rPr>
                        <a:t> </a:t>
                      </a:r>
                    </a:p>
                  </a:txBody>
                  <a:tcPr marL="0" marR="0" marT="0" marB="0" anchor="ctr"/>
                </a:tc>
              </a:tr>
              <a:tr h="490529">
                <a:tc>
                  <a:txBody>
                    <a:bodyPr/>
                    <a:lstStyle/>
                    <a:p>
                      <a:pPr marL="0" marR="0">
                        <a:lnSpc>
                          <a:spcPts val="1600"/>
                        </a:lnSpc>
                        <a:spcBef>
                          <a:spcPts val="0"/>
                        </a:spcBef>
                        <a:spcAft>
                          <a:spcPts val="0"/>
                        </a:spcAft>
                      </a:pPr>
                      <a:r>
                        <a:rPr lang="en-US" sz="1400" dirty="0" smtClean="0">
                          <a:solidFill>
                            <a:srgbClr val="000000"/>
                          </a:solidFill>
                          <a:latin typeface="Arial"/>
                          <a:ea typeface="Calibri"/>
                          <a:cs typeface="Times New Roman"/>
                        </a:rPr>
                        <a:t>Other </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a:t>
                      </a:r>
                      <a:endParaRPr lang="en-US" sz="2000" dirty="0">
                        <a:latin typeface="Calibri"/>
                        <a:ea typeface="Calibri"/>
                        <a:cs typeface="Times New Roman"/>
                      </a:endParaRPr>
                    </a:p>
                  </a:txBody>
                  <a:tcPr marL="19050" marR="19050" marT="19050" marB="19050" anchor="ct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4.4%</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8.3%</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a:txBody>
                    <a:bodyPr/>
                    <a:lstStyle/>
                    <a:p>
                      <a:pPr marL="0" marR="0">
                        <a:lnSpc>
                          <a:spcPct val="115000"/>
                        </a:lnSpc>
                        <a:spcBef>
                          <a:spcPts val="0"/>
                        </a:spcBef>
                        <a:spcAft>
                          <a:spcPts val="1000"/>
                        </a:spcAft>
                      </a:pPr>
                      <a:r>
                        <a:rPr lang="en-US" sz="1800" dirty="0">
                          <a:latin typeface="Calibri"/>
                          <a:ea typeface="Calibri"/>
                          <a:cs typeface="Times New Roman"/>
                        </a:rPr>
                        <a:t> </a:t>
                      </a:r>
                    </a:p>
                  </a:txBody>
                  <a:tcPr marL="0" marR="0" marT="0" marB="0" anchor="ctr"/>
                </a:tc>
              </a:tr>
              <a:tr h="490529">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Total</a:t>
                      </a:r>
                      <a:endParaRPr lang="en-US" sz="2000" dirty="0">
                        <a:latin typeface="Calibri"/>
                        <a:ea typeface="Calibri"/>
                        <a:cs typeface="Times New Roman"/>
                      </a:endParaRPr>
                    </a:p>
                  </a:txBody>
                  <a:tcPr marL="19050" marR="19050" marT="19050" marB="19050"/>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90</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c gridSpan="2">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187.5%</a:t>
                      </a:r>
                      <a:endParaRPr lang="en-US" sz="2000" dirty="0">
                        <a:latin typeface="Calibri"/>
                        <a:ea typeface="Calibri"/>
                        <a:cs typeface="Times New Roman"/>
                      </a:endParaRPr>
                    </a:p>
                  </a:txBody>
                  <a:tcPr marL="19050" marR="19050" marT="19050" marB="19050" anchor="ctr"/>
                </a:tc>
                <a:tc hMerge="1">
                  <a:txBody>
                    <a:bodyPr/>
                    <a:lstStyle/>
                    <a:p>
                      <a:endParaRPr lang="en-US"/>
                    </a:p>
                  </a:txBody>
                  <a:tcPr/>
                </a:tc>
              </a:tr>
            </a:tbl>
          </a:graphicData>
        </a:graphic>
      </p:graphicFrame>
      <p:graphicFrame>
        <p:nvGraphicFramePr>
          <p:cNvPr id="5" name="Table 4"/>
          <p:cNvGraphicFramePr>
            <a:graphicFrameLocks noGrp="1"/>
          </p:cNvGraphicFramePr>
          <p:nvPr/>
        </p:nvGraphicFramePr>
        <p:xfrm>
          <a:off x="533400" y="6096000"/>
          <a:ext cx="4162425" cy="248412"/>
        </p:xfrm>
        <a:graphic>
          <a:graphicData uri="http://schemas.openxmlformats.org/drawingml/2006/table">
            <a:tbl>
              <a:tblPr/>
              <a:tblGrid>
                <a:gridCol w="2615003"/>
                <a:gridCol w="633440"/>
                <a:gridCol w="913982"/>
              </a:tblGrid>
              <a:tr h="0">
                <a:tc>
                  <a:txBody>
                    <a:bodyPr/>
                    <a:lstStyle/>
                    <a:p>
                      <a:pPr marL="0" marR="0">
                        <a:lnSpc>
                          <a:spcPts val="1600"/>
                        </a:lnSpc>
                        <a:spcBef>
                          <a:spcPts val="0"/>
                        </a:spcBef>
                        <a:spcAft>
                          <a:spcPts val="0"/>
                        </a:spcAft>
                      </a:pPr>
                      <a:r>
                        <a:rPr lang="en-US" sz="900" b="1" dirty="0">
                          <a:solidFill>
                            <a:srgbClr val="000000"/>
                          </a:solidFill>
                          <a:latin typeface="Arial"/>
                          <a:ea typeface="Calibri"/>
                          <a:cs typeface="Times New Roman"/>
                        </a:rPr>
                        <a:t>a. Dichotomy group tabulated at value 1.</a:t>
                      </a:r>
                      <a:endParaRPr lang="en-US" sz="1100" b="1" dirty="0">
                        <a:latin typeface="Calibri"/>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nSpc>
                          <a:spcPct val="115000"/>
                        </a:lnSpc>
                        <a:spcBef>
                          <a:spcPts val="0"/>
                        </a:spcBef>
                        <a:spcAft>
                          <a:spcPts val="0"/>
                        </a:spcAft>
                      </a:pPr>
                      <a:endParaRPr lang="en-US" sz="1200">
                        <a:latin typeface="Times New Roman"/>
                        <a:ea typeface="Calibri"/>
                        <a:cs typeface="Times New Roman"/>
                      </a:endParaRPr>
                    </a:p>
                  </a:txBody>
                  <a:tcPr marL="19050" marR="19050" marT="19050" marB="19050">
                    <a:lnL>
                      <a:noFill/>
                    </a:lnL>
                    <a:lnR>
                      <a:noFill/>
                    </a:lnR>
                    <a:lnT>
                      <a:noFill/>
                    </a:lnT>
                    <a:lnB>
                      <a:noFill/>
                    </a:lnB>
                    <a:solidFill>
                      <a:srgbClr val="FFFFFF"/>
                    </a:solidFill>
                  </a:tcPr>
                </a:tc>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19050" marR="19050" marT="19050" marB="19050">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000" dirty="0" smtClean="0"/>
              <a:t>“Its easier to edit and upload articles”</a:t>
            </a:r>
          </a:p>
          <a:p>
            <a:endParaRPr lang="en-US" sz="2000" dirty="0" smtClean="0"/>
          </a:p>
          <a:p>
            <a:r>
              <a:rPr lang="en-US" sz="2000" dirty="0" smtClean="0"/>
              <a:t>“Our layout and portal is friendlier than it used to be, earlier designing the page was a mammoth task, now its much more convenient”</a:t>
            </a:r>
          </a:p>
          <a:p>
            <a:endParaRPr lang="en-US" sz="2000" dirty="0" smtClean="0"/>
          </a:p>
          <a:p>
            <a:r>
              <a:rPr lang="en-US" sz="2000" dirty="0" smtClean="0"/>
              <a:t>“It has made work much more complicated. Because there are so many channels so more diluted news. But this has made getting to the source very easy”</a:t>
            </a:r>
          </a:p>
          <a:p>
            <a:endParaRPr lang="en-US" sz="2000" dirty="0" smtClean="0"/>
          </a:p>
          <a:p>
            <a:r>
              <a:rPr lang="en-US" sz="2000" dirty="0" smtClean="0"/>
              <a:t>Influenced in a positive way; it is so much easier to reach out to the sources/ intended audiences.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TECHNOLOGY AND WORK CULTURE IN NEWS ROOM- HYDERABAD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38006487"/>
              </p:ext>
            </p:extLst>
          </p:nvPr>
        </p:nvGraphicFramePr>
        <p:xfrm>
          <a:off x="457200" y="1600200"/>
          <a:ext cx="7620000" cy="4690299"/>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613950">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Frequency</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Valid 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Cumulative Percent</a:t>
                      </a:r>
                      <a:endParaRPr lang="en-US" sz="2000">
                        <a:latin typeface="Calibri"/>
                        <a:ea typeface="Calibri"/>
                        <a:cs typeface="Times New Roman"/>
                      </a:endParaRPr>
                    </a:p>
                  </a:txBody>
                  <a:tcPr marL="19050" marR="19050" marT="19050" marB="19050" anchor="b"/>
                </a:tc>
              </a:tr>
              <a:tr h="613950">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Not affected</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3</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a:t>
                      </a:r>
                      <a:endParaRPr lang="en-US" sz="2000">
                        <a:latin typeface="Calibri"/>
                        <a:ea typeface="Calibri"/>
                        <a:cs typeface="Times New Roman"/>
                      </a:endParaRPr>
                    </a:p>
                  </a:txBody>
                  <a:tcPr marL="19050" marR="19050" marT="19050" marB="19050" anchor="ctr"/>
                </a:tc>
              </a:tr>
              <a:tr h="613950">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Influenced in a positive </a:t>
                      </a:r>
                      <a:r>
                        <a:rPr lang="en-US" sz="1400" dirty="0" smtClean="0">
                          <a:solidFill>
                            <a:srgbClr val="000000"/>
                          </a:solidFill>
                          <a:latin typeface="Arial"/>
                          <a:ea typeface="Calibri"/>
                          <a:cs typeface="Times New Roman"/>
                        </a:rPr>
                        <a:t>way in</a:t>
                      </a:r>
                      <a:r>
                        <a:rPr lang="en-US" sz="1400" baseline="0" dirty="0" smtClean="0">
                          <a:solidFill>
                            <a:srgbClr val="000000"/>
                          </a:solidFill>
                          <a:latin typeface="Arial"/>
                          <a:ea typeface="Calibri"/>
                          <a:cs typeface="Times New Roman"/>
                        </a:rPr>
                        <a:t> process</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27</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56.2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56.2</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62.5</a:t>
                      </a:r>
                      <a:endParaRPr lang="en-US" sz="2000">
                        <a:latin typeface="Calibri"/>
                        <a:ea typeface="Calibri"/>
                        <a:cs typeface="Times New Roman"/>
                      </a:endParaRPr>
                    </a:p>
                  </a:txBody>
                  <a:tcPr marL="19050" marR="19050" marT="19050" marB="19050" anchor="ctr"/>
                </a:tc>
              </a:tr>
              <a:tr h="735899">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Influenced in a positive </a:t>
                      </a:r>
                      <a:r>
                        <a:rPr lang="en-US" sz="1400" dirty="0" smtClean="0">
                          <a:solidFill>
                            <a:srgbClr val="000000"/>
                          </a:solidFill>
                          <a:latin typeface="Arial"/>
                          <a:ea typeface="Calibri"/>
                          <a:cs typeface="Times New Roman"/>
                        </a:rPr>
                        <a:t>way-feedback</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25.0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25.0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87.5</a:t>
                      </a:r>
                      <a:endParaRPr lang="en-US" sz="2000">
                        <a:latin typeface="Calibri"/>
                        <a:ea typeface="Calibri"/>
                        <a:cs typeface="Times New Roman"/>
                      </a:endParaRPr>
                    </a:p>
                  </a:txBody>
                  <a:tcPr marL="19050" marR="19050" marT="19050" marB="19050" anchor="ctr"/>
                </a:tc>
              </a:tr>
              <a:tr h="613950">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Affected in negative </a:t>
                      </a:r>
                      <a:r>
                        <a:rPr lang="en-US" sz="1400" dirty="0" smtClean="0">
                          <a:solidFill>
                            <a:srgbClr val="000000"/>
                          </a:solidFill>
                          <a:latin typeface="Arial"/>
                          <a:ea typeface="Calibri"/>
                          <a:cs typeface="Times New Roman"/>
                        </a:rPr>
                        <a:t>ways- reduced professionalism</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5</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10.4</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10.4</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97.9</a:t>
                      </a:r>
                      <a:endParaRPr lang="en-US" sz="2000">
                        <a:latin typeface="Calibri"/>
                        <a:ea typeface="Calibri"/>
                        <a:cs typeface="Times New Roman"/>
                      </a:endParaRPr>
                    </a:p>
                  </a:txBody>
                  <a:tcPr marL="19050" marR="19050" marT="19050" marB="19050" anchor="ctr"/>
                </a:tc>
              </a:tr>
              <a:tr h="613950">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Other positive effects</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2.1</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2.1</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r>
              <a:tr h="613950">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Total</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48</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sz="2000" dirty="0" smtClean="0"/>
              <a:t>“Allot and the new technology helped us allot. If it is a live report there is no need to analyse the news at desk, so work pressure will be less and internet is the one of the best source for any doubts”</a:t>
            </a:r>
          </a:p>
          <a:p>
            <a:endParaRPr lang="en-GB" sz="1800" dirty="0" smtClean="0"/>
          </a:p>
          <a:p>
            <a:r>
              <a:rPr lang="en-US" sz="2000" dirty="0" smtClean="0"/>
              <a:t>“We have become isolated and new technologies have made old technology obsolete. There is no life in these things and we are unnecessarily getting ourselves addicted to it.”</a:t>
            </a:r>
          </a:p>
          <a:p>
            <a:pPr>
              <a:buNone/>
            </a:pPr>
            <a:endParaRPr lang="en-US" sz="2000" dirty="0" smtClean="0"/>
          </a:p>
          <a:p>
            <a:r>
              <a:rPr lang="en-US" sz="2000" dirty="0" smtClean="0"/>
              <a:t>“From recording the attendance to charting out one's day-to-day work is all done online on various portals. Not only this, the performance too is recorded which makes the system very transparent”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TECHNOLOGY AND WORK CULTURE IN NEWS ROOM- </a:t>
            </a:r>
            <a:r>
              <a:rPr lang="en-US" sz="3200" dirty="0" smtClean="0"/>
              <a:t>DELHI</a:t>
            </a:r>
            <a:endParaRPr lang="en-US" dirty="0"/>
          </a:p>
        </p:txBody>
      </p:sp>
      <p:graphicFrame>
        <p:nvGraphicFramePr>
          <p:cNvPr id="5" name="Content Placeholder 4"/>
          <p:cNvGraphicFramePr>
            <a:graphicFrameLocks noGrp="1"/>
          </p:cNvGraphicFramePr>
          <p:nvPr>
            <p:ph sz="quarter" idx="1"/>
          </p:nvPr>
        </p:nvGraphicFramePr>
        <p:xfrm>
          <a:off x="457200" y="1600200"/>
          <a:ext cx="7620000" cy="4351827"/>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533336">
                <a:tc>
                  <a:txBody>
                    <a:bodyPr/>
                    <a:lstStyle/>
                    <a:p>
                      <a:pPr marL="0" marR="0">
                        <a:lnSpc>
                          <a:spcPct val="115000"/>
                        </a:lnSpc>
                        <a:spcBef>
                          <a:spcPts val="0"/>
                        </a:spcBef>
                        <a:spcAft>
                          <a:spcPts val="0"/>
                        </a:spcAft>
                      </a:pPr>
                      <a:endParaRPr kumimoji="0" lang="en-US" sz="12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2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2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2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200" b="1" kern="1200" dirty="0">
                          <a:solidFill>
                            <a:srgbClr val="000000"/>
                          </a:solidFill>
                          <a:latin typeface="Arial"/>
                          <a:ea typeface="Calibri"/>
                          <a:cs typeface="Times New Roman"/>
                        </a:rPr>
                        <a:t>Cumulative Percent</a:t>
                      </a:r>
                    </a:p>
                  </a:txBody>
                  <a:tcPr marL="19050" marR="19050" marT="19050" marB="19050" anchor="b"/>
                </a:tc>
              </a:tr>
              <a:tr h="533336">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Not Effected</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3</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6.2</a:t>
                      </a:r>
                    </a:p>
                  </a:txBody>
                  <a:tcPr marL="19050" marR="19050" marT="19050" marB="19050" anchor="ctr"/>
                </a:tc>
              </a:tr>
              <a:tr h="639272">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Influenced in Positive way_process</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43.8</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43.8</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50.0</a:t>
                      </a:r>
                    </a:p>
                  </a:txBody>
                  <a:tcPr marL="19050" marR="19050" marT="19050" marB="19050" anchor="ctr"/>
                </a:tc>
              </a:tr>
              <a:tr h="639272">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Influence in Positive way_feedback</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15</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31.2</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31.2</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81.2</a:t>
                      </a:r>
                    </a:p>
                  </a:txBody>
                  <a:tcPr marL="19050" marR="19050" marT="19050" marB="19050" anchor="ctr"/>
                </a:tc>
              </a:tr>
              <a:tr h="931511">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Effected Negatively_reduced_professioanlism</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8</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16.7</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16.7</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97.9</a:t>
                      </a:r>
                    </a:p>
                  </a:txBody>
                  <a:tcPr marL="19050" marR="19050" marT="19050" marB="19050" anchor="ctr"/>
                </a:tc>
              </a:tr>
              <a:tr h="533336">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Other Postive effects</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100.0</a:t>
                      </a:r>
                    </a:p>
                  </a:txBody>
                  <a:tcPr marL="19050" marR="19050" marT="19050" marB="19050" anchor="ctr"/>
                </a:tc>
              </a:tr>
              <a:tr h="533336">
                <a:tc>
                  <a:txBody>
                    <a:bodyPr/>
                    <a:lstStyle/>
                    <a:p>
                      <a:pPr marL="0" marR="0">
                        <a:lnSpc>
                          <a:spcPts val="1600"/>
                        </a:lnSpc>
                        <a:spcBef>
                          <a:spcPts val="0"/>
                        </a:spcBef>
                        <a:spcAft>
                          <a:spcPts val="0"/>
                        </a:spcAft>
                      </a:pPr>
                      <a:r>
                        <a:rPr kumimoji="0" lang="en-US" sz="12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2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2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000" dirty="0" smtClean="0"/>
              <a:t>“Increases the pressure to perform and have the first mover advantage all the time. Thus it also increases the chances of making a mistake”</a:t>
            </a:r>
          </a:p>
          <a:p>
            <a:endParaRPr lang="en-US" sz="1400" dirty="0" smtClean="0"/>
          </a:p>
          <a:p>
            <a:r>
              <a:rPr lang="en-US" sz="2000" dirty="0" smtClean="0"/>
              <a:t>“There is almost no manual work when it comes to execution part, everything is automatic and that makes everything very quick and convenient”</a:t>
            </a:r>
          </a:p>
          <a:p>
            <a:endParaRPr lang="en-US" sz="2000" dirty="0" smtClean="0"/>
          </a:p>
          <a:p>
            <a:r>
              <a:rPr lang="en-US" sz="2000" dirty="0" smtClean="0"/>
              <a:t>“It has made all the work lot more mechanical and sometimes I feel the personal touch and interaction is lost and with the faster speed sometimes deeper analysis and detailing is also lost “</a:t>
            </a:r>
          </a:p>
          <a:p>
            <a:r>
              <a:rPr lang="en-US" sz="2000" dirty="0" smtClean="0"/>
              <a:t>“People are always connected, so you don’t feel restricted or time bound as earlier”</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technology on wages- HYDERABAD</a:t>
            </a:r>
            <a:endParaRPr lang="en-US" dirty="0"/>
          </a:p>
        </p:txBody>
      </p:sp>
      <p:graphicFrame>
        <p:nvGraphicFramePr>
          <p:cNvPr id="4" name="Content Placeholder 3"/>
          <p:cNvGraphicFramePr>
            <a:graphicFrameLocks noGrp="1"/>
          </p:cNvGraphicFramePr>
          <p:nvPr>
            <p:ph sz="quarter" idx="1"/>
          </p:nvPr>
        </p:nvGraphicFramePr>
        <p:xfrm>
          <a:off x="457200" y="1676398"/>
          <a:ext cx="7696200" cy="3962401"/>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687053">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Frequency</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Valid 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Cumulative Percent</a:t>
                      </a:r>
                      <a:endParaRPr lang="en-US" sz="2400">
                        <a:latin typeface="Calibri"/>
                        <a:ea typeface="Calibri"/>
                        <a:cs typeface="Times New Roman"/>
                      </a:endParaRPr>
                    </a:p>
                  </a:txBody>
                  <a:tcPr marL="19050" marR="19050" marT="19050" marB="19050" anchor="b"/>
                </a:tc>
              </a:tr>
              <a:tr h="687053">
                <a:tc>
                  <a:txBody>
                    <a:bodyPr/>
                    <a:lstStyle/>
                    <a:p>
                      <a:pPr marL="0" marR="0">
                        <a:lnSpc>
                          <a:spcPts val="1600"/>
                        </a:lnSpc>
                        <a:spcBef>
                          <a:spcPts val="0"/>
                        </a:spcBef>
                        <a:spcAft>
                          <a:spcPts val="0"/>
                        </a:spcAft>
                      </a:pPr>
                      <a:r>
                        <a:rPr lang="en-US" sz="1600" dirty="0">
                          <a:solidFill>
                            <a:srgbClr val="000000"/>
                          </a:solidFill>
                          <a:latin typeface="Arial"/>
                          <a:ea typeface="Calibri"/>
                          <a:cs typeface="Times New Roman"/>
                        </a:rPr>
                        <a:t>Grown</a:t>
                      </a:r>
                      <a:endParaRPr lang="en-US" sz="24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33</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68.8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68.8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68.8</a:t>
                      </a:r>
                      <a:endParaRPr lang="en-US" sz="2400">
                        <a:latin typeface="Calibri"/>
                        <a:ea typeface="Calibri"/>
                        <a:cs typeface="Times New Roman"/>
                      </a:endParaRPr>
                    </a:p>
                  </a:txBody>
                  <a:tcPr marL="19050" marR="19050" marT="19050" marB="19050" anchor="ctr"/>
                </a:tc>
              </a:tr>
              <a:tr h="687053">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Fallen</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72.9</a:t>
                      </a:r>
                      <a:endParaRPr lang="en-US" sz="2400">
                        <a:latin typeface="Calibri"/>
                        <a:ea typeface="Calibri"/>
                        <a:cs typeface="Times New Roman"/>
                      </a:endParaRPr>
                    </a:p>
                  </a:txBody>
                  <a:tcPr marL="19050" marR="19050" marT="19050" marB="19050" anchor="ctr"/>
                </a:tc>
              </a:tr>
              <a:tr h="1036503">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Not changed for the past 3-5 years</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13</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27.1</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27.1</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100.0</a:t>
                      </a:r>
                      <a:endParaRPr lang="en-US" sz="2400">
                        <a:latin typeface="Calibri"/>
                        <a:ea typeface="Calibri"/>
                        <a:cs typeface="Times New Roman"/>
                      </a:endParaRPr>
                    </a:p>
                  </a:txBody>
                  <a:tcPr marL="19050" marR="19050" marT="19050" marB="19050" anchor="ctr"/>
                </a:tc>
              </a:tr>
              <a:tr h="864739">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Total</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100.0</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100.0</a:t>
                      </a:r>
                      <a:endParaRPr lang="en-US" sz="24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technology on wages- DELHI</a:t>
            </a:r>
            <a:endParaRPr lang="en-US" dirty="0"/>
          </a:p>
        </p:txBody>
      </p:sp>
      <p:graphicFrame>
        <p:nvGraphicFramePr>
          <p:cNvPr id="4" name="Content Placeholder 3"/>
          <p:cNvGraphicFramePr>
            <a:graphicFrameLocks noGrp="1"/>
          </p:cNvGraphicFramePr>
          <p:nvPr>
            <p:ph sz="quarter" idx="1"/>
          </p:nvPr>
        </p:nvGraphicFramePr>
        <p:xfrm>
          <a:off x="457200" y="1600200"/>
          <a:ext cx="7696200" cy="4190999"/>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676117">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400" dirty="0">
                          <a:solidFill>
                            <a:srgbClr val="000000"/>
                          </a:solidFill>
                          <a:latin typeface="Arial"/>
                          <a:ea typeface="Calibri"/>
                          <a:cs typeface="Times New Roman"/>
                        </a:rPr>
                        <a:t>Frequency</a:t>
                      </a:r>
                      <a:endParaRPr lang="en-US" sz="2000" dirty="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Valid 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Cumulative Percent</a:t>
                      </a:r>
                      <a:endParaRPr lang="en-US" sz="2000">
                        <a:latin typeface="Calibri"/>
                        <a:ea typeface="Calibri"/>
                        <a:cs typeface="Times New Roman"/>
                      </a:endParaRPr>
                    </a:p>
                  </a:txBody>
                  <a:tcPr marL="19050" marR="19050" marT="19050" marB="19050" anchor="b"/>
                </a:tc>
              </a:tr>
              <a:tr h="676117">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Grown</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30</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62.5</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62.5</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62.5</a:t>
                      </a:r>
                      <a:endParaRPr lang="en-US" sz="2000">
                        <a:latin typeface="Calibri"/>
                        <a:ea typeface="Calibri"/>
                        <a:cs typeface="Times New Roman"/>
                      </a:endParaRPr>
                    </a:p>
                  </a:txBody>
                  <a:tcPr marL="19050" marR="19050" marT="19050" marB="19050" anchor="ctr"/>
                </a:tc>
              </a:tr>
              <a:tr h="676117">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Fallen</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8.3</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8.3</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70.8</a:t>
                      </a:r>
                      <a:endParaRPr lang="en-US" sz="2000">
                        <a:latin typeface="Calibri"/>
                        <a:ea typeface="Calibri"/>
                        <a:cs typeface="Times New Roman"/>
                      </a:endParaRPr>
                    </a:p>
                  </a:txBody>
                  <a:tcPr marL="19050" marR="19050" marT="19050" marB="19050" anchor="ctr"/>
                </a:tc>
              </a:tr>
              <a:tr h="810414">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Not changed for the past 3*5 years</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2.1</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2.1</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72.9</a:t>
                      </a:r>
                      <a:endParaRPr lang="en-US" sz="2000">
                        <a:latin typeface="Calibri"/>
                        <a:ea typeface="Calibri"/>
                        <a:cs typeface="Times New Roman"/>
                      </a:endParaRPr>
                    </a:p>
                  </a:txBody>
                  <a:tcPr marL="19050" marR="19050" marT="19050" marB="19050" anchor="ctr"/>
                </a:tc>
              </a:tr>
              <a:tr h="676117">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 answer</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13</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27.1</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27.1</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r>
              <a:tr h="676117">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Total</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48</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Advertising revenues- HYDERBAD</a:t>
            </a:r>
            <a:endParaRPr lang="en-US" dirty="0"/>
          </a:p>
        </p:txBody>
      </p:sp>
      <p:graphicFrame>
        <p:nvGraphicFramePr>
          <p:cNvPr id="4" name="Content Placeholder 3"/>
          <p:cNvGraphicFramePr>
            <a:graphicFrameLocks noGrp="1"/>
          </p:cNvGraphicFramePr>
          <p:nvPr>
            <p:ph sz="quarter" idx="1"/>
          </p:nvPr>
        </p:nvGraphicFramePr>
        <p:xfrm>
          <a:off x="457200" y="1600200"/>
          <a:ext cx="7772400" cy="4648198"/>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749875">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Frequency</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Valid 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Cumulative Percent</a:t>
                      </a:r>
                      <a:endParaRPr lang="en-US" sz="2000">
                        <a:latin typeface="Calibri"/>
                        <a:ea typeface="Calibri"/>
                        <a:cs typeface="Times New Roman"/>
                      </a:endParaRPr>
                    </a:p>
                  </a:txBody>
                  <a:tcPr marL="19050" marR="19050" marT="19050" marB="19050" anchor="b"/>
                </a:tc>
              </a:tr>
              <a:tr h="749875">
                <a:tc>
                  <a:txBody>
                    <a:bodyPr/>
                    <a:lstStyle/>
                    <a:p>
                      <a:pPr marL="0" marR="0">
                        <a:lnSpc>
                          <a:spcPts val="1600"/>
                        </a:lnSpc>
                        <a:spcBef>
                          <a:spcPts val="0"/>
                        </a:spcBef>
                        <a:spcAft>
                          <a:spcPts val="0"/>
                        </a:spcAft>
                      </a:pPr>
                      <a:r>
                        <a:rPr lang="en-US" sz="1400" dirty="0">
                          <a:solidFill>
                            <a:srgbClr val="000000"/>
                          </a:solidFill>
                          <a:latin typeface="Arial"/>
                          <a:ea typeface="Calibri"/>
                          <a:cs typeface="Times New Roman"/>
                        </a:rPr>
                        <a:t>Grown</a:t>
                      </a:r>
                      <a:endParaRPr lang="en-US" sz="20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21</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43.8</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43.8</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43.8</a:t>
                      </a:r>
                      <a:endParaRPr lang="en-US" sz="2000">
                        <a:latin typeface="Calibri"/>
                        <a:ea typeface="Calibri"/>
                        <a:cs typeface="Times New Roman"/>
                      </a:endParaRPr>
                    </a:p>
                  </a:txBody>
                  <a:tcPr marL="19050" marR="19050" marT="19050" marB="19050" anchor="ctr"/>
                </a:tc>
              </a:tr>
              <a:tr h="749875">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Fallen</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r>
              <a:tr h="898823">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Not changed for the past 3-5 years</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4.2</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52.1</a:t>
                      </a:r>
                      <a:endParaRPr lang="en-US" sz="2000">
                        <a:latin typeface="Calibri"/>
                        <a:ea typeface="Calibri"/>
                        <a:cs typeface="Times New Roman"/>
                      </a:endParaRPr>
                    </a:p>
                  </a:txBody>
                  <a:tcPr marL="19050" marR="19050" marT="19050" marB="19050" anchor="ctr"/>
                </a:tc>
              </a:tr>
              <a:tr h="749875">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 answer</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23</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r>
              <a:tr h="749875">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Total</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48</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PROFILE  OF HYDERABAD JOURNALISTS</a:t>
            </a:r>
          </a:p>
        </p:txBody>
      </p:sp>
      <p:graphicFrame>
        <p:nvGraphicFramePr>
          <p:cNvPr id="4" name="Content Placeholder 3"/>
          <p:cNvGraphicFramePr>
            <a:graphicFrameLocks noGrp="1"/>
          </p:cNvGraphicFramePr>
          <p:nvPr>
            <p:ph sz="quarter" idx="1"/>
          </p:nvPr>
        </p:nvGraphicFramePr>
        <p:xfrm>
          <a:off x="457200" y="1600200"/>
          <a:ext cx="7772400" cy="4267201"/>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983873">
                <a:tc>
                  <a:txBody>
                    <a:bodyPr/>
                    <a:lstStyle/>
                    <a:p>
                      <a:pPr marL="0" marR="0">
                        <a:lnSpc>
                          <a:spcPts val="16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Cumulative Percent</a:t>
                      </a:r>
                    </a:p>
                  </a:txBody>
                  <a:tcPr marL="19050" marR="19050" marT="19050" marB="19050" anchor="b"/>
                </a:tc>
              </a:tr>
              <a:tr h="820832">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0" lang="en-US" sz="1600" b="1" kern="1200" dirty="0" smtClean="0">
                          <a:solidFill>
                            <a:srgbClr val="000000"/>
                          </a:solidFill>
                          <a:latin typeface="Arial"/>
                          <a:ea typeface="Calibri"/>
                          <a:cs typeface="Times New Roman"/>
                        </a:rPr>
                        <a:t>Newspaper</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41.7</a:t>
                      </a:r>
                    </a:p>
                  </a:txBody>
                  <a:tcPr marL="19050" marR="19050" marT="19050" marB="19050" anchor="ctr"/>
                </a:tc>
              </a:tr>
              <a:tr h="82083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TV</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45.8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45.8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87.5</a:t>
                      </a:r>
                    </a:p>
                  </a:txBody>
                  <a:tcPr marL="19050" marR="19050" marT="19050" marB="19050" anchor="ctr"/>
                </a:tc>
              </a:tr>
              <a:tr h="82083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Online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82083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Advertising revenues- DELHI</a:t>
            </a:r>
            <a:endParaRPr lang="en-US" dirty="0"/>
          </a:p>
        </p:txBody>
      </p:sp>
      <p:graphicFrame>
        <p:nvGraphicFramePr>
          <p:cNvPr id="4" name="Content Placeholder 3"/>
          <p:cNvGraphicFramePr>
            <a:graphicFrameLocks noGrp="1"/>
          </p:cNvGraphicFramePr>
          <p:nvPr>
            <p:ph sz="quarter" idx="1"/>
          </p:nvPr>
        </p:nvGraphicFramePr>
        <p:xfrm>
          <a:off x="457200" y="1600200"/>
          <a:ext cx="7543800" cy="4419599"/>
        </p:xfrm>
        <a:graphic>
          <a:graphicData uri="http://schemas.openxmlformats.org/drawingml/2006/table">
            <a:tbl>
              <a:tblPr firstRow="1" bandRow="1">
                <a:tableStyleId>{5C22544A-7EE6-4342-B048-85BDC9FD1C3A}</a:tableStyleId>
              </a:tblPr>
              <a:tblGrid>
                <a:gridCol w="1508760"/>
                <a:gridCol w="1508760"/>
                <a:gridCol w="1508760"/>
                <a:gridCol w="1508760"/>
                <a:gridCol w="1508760"/>
              </a:tblGrid>
              <a:tr h="712996">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Frequency</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Valid Percent</a:t>
                      </a:r>
                      <a:endParaRPr lang="en-US" sz="20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400">
                          <a:solidFill>
                            <a:srgbClr val="000000"/>
                          </a:solidFill>
                          <a:latin typeface="Arial"/>
                          <a:ea typeface="Calibri"/>
                          <a:cs typeface="Times New Roman"/>
                        </a:rPr>
                        <a:t>Cumulative Percent</a:t>
                      </a:r>
                      <a:endParaRPr lang="en-US" sz="2000">
                        <a:latin typeface="Calibri"/>
                        <a:ea typeface="Calibri"/>
                        <a:cs typeface="Times New Roman"/>
                      </a:endParaRPr>
                    </a:p>
                  </a:txBody>
                  <a:tcPr marL="19050" marR="19050" marT="19050" marB="19050" anchor="b"/>
                </a:tc>
              </a:tr>
              <a:tr h="712996">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Grown</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23</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47.9</a:t>
                      </a:r>
                      <a:endParaRPr lang="en-US" sz="20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Fallen</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12</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25.0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25.0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72.9</a:t>
                      </a:r>
                      <a:endParaRPr lang="en-US" sz="2000">
                        <a:latin typeface="Calibri"/>
                        <a:ea typeface="Calibri"/>
                        <a:cs typeface="Times New Roman"/>
                      </a:endParaRPr>
                    </a:p>
                  </a:txBody>
                  <a:tcPr marL="19050" marR="19050" marT="19050" marB="19050" anchor="ctr"/>
                </a:tc>
              </a:tr>
              <a:tr h="854619">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Not changed for the past 3-5 years</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4</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8.3</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8.3</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81.2</a:t>
                      </a:r>
                      <a:endParaRPr lang="en-US" sz="20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No answer</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9</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18.8</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18.8</a:t>
                      </a:r>
                      <a:endParaRPr lang="en-US" sz="20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400">
                          <a:solidFill>
                            <a:srgbClr val="000000"/>
                          </a:solidFill>
                          <a:latin typeface="Arial"/>
                          <a:ea typeface="Calibri"/>
                          <a:cs typeface="Times New Roman"/>
                        </a:rPr>
                        <a:t>Total</a:t>
                      </a:r>
                      <a:endParaRPr lang="en-US" sz="20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48</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a:solidFill>
                            <a:srgbClr val="000000"/>
                          </a:solidFill>
                          <a:latin typeface="Arial"/>
                          <a:ea typeface="Calibri"/>
                          <a:cs typeface="Times New Roman"/>
                        </a:rPr>
                        <a:t>100.0</a:t>
                      </a:r>
                      <a:endParaRPr lang="en-US" sz="20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400" dirty="0">
                          <a:solidFill>
                            <a:srgbClr val="000000"/>
                          </a:solidFill>
                          <a:latin typeface="Arial"/>
                          <a:ea typeface="Calibri"/>
                          <a:cs typeface="Times New Roman"/>
                        </a:rPr>
                        <a:t>100.0</a:t>
                      </a:r>
                      <a:endParaRPr lang="en-US" sz="20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ownership-HYDERABD</a:t>
            </a:r>
            <a:endParaRPr lang="en-US" dirty="0"/>
          </a:p>
        </p:txBody>
      </p:sp>
      <p:graphicFrame>
        <p:nvGraphicFramePr>
          <p:cNvPr id="4" name="Content Placeholder 3"/>
          <p:cNvGraphicFramePr>
            <a:graphicFrameLocks noGrp="1"/>
          </p:cNvGraphicFramePr>
          <p:nvPr>
            <p:ph sz="quarter" idx="1"/>
          </p:nvPr>
        </p:nvGraphicFramePr>
        <p:xfrm>
          <a:off x="457200" y="1600200"/>
          <a:ext cx="7620000" cy="4419599"/>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712996">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Frequency</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Valid 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Cumulative Percent</a:t>
                      </a:r>
                      <a:endParaRPr lang="en-US" sz="2400">
                        <a:latin typeface="Calibri"/>
                        <a:ea typeface="Calibri"/>
                        <a:cs typeface="Times New Roman"/>
                      </a:endParaRPr>
                    </a:p>
                  </a:txBody>
                  <a:tcPr marL="19050" marR="19050" marT="19050" marB="19050" anchor="b"/>
                </a:tc>
              </a:tr>
              <a:tr h="712996">
                <a:tc>
                  <a:txBody>
                    <a:bodyPr/>
                    <a:lstStyle/>
                    <a:p>
                      <a:pPr marL="0" marR="0">
                        <a:lnSpc>
                          <a:spcPts val="1600"/>
                        </a:lnSpc>
                        <a:spcBef>
                          <a:spcPts val="0"/>
                        </a:spcBef>
                        <a:spcAft>
                          <a:spcPts val="0"/>
                        </a:spcAft>
                      </a:pPr>
                      <a:r>
                        <a:rPr lang="en-US" sz="1600" dirty="0">
                          <a:solidFill>
                            <a:srgbClr val="000000"/>
                          </a:solidFill>
                          <a:latin typeface="Arial"/>
                          <a:ea typeface="Calibri"/>
                          <a:cs typeface="Times New Roman"/>
                        </a:rPr>
                        <a:t>Grown</a:t>
                      </a:r>
                      <a:endParaRPr lang="en-US" sz="24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21</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43.8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43.8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43.8</a:t>
                      </a:r>
                      <a:endParaRPr lang="en-US" sz="24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Fallen</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47.9</a:t>
                      </a:r>
                      <a:endParaRPr lang="en-US" sz="2400">
                        <a:latin typeface="Calibri"/>
                        <a:ea typeface="Calibri"/>
                        <a:cs typeface="Times New Roman"/>
                      </a:endParaRPr>
                    </a:p>
                  </a:txBody>
                  <a:tcPr marL="19050" marR="19050" marT="19050" marB="19050" anchor="ctr"/>
                </a:tc>
              </a:tr>
              <a:tr h="854619">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Not changed for the past 3-5 years</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4.2</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52.1</a:t>
                      </a:r>
                      <a:endParaRPr lang="en-US" sz="24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No answer</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23</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47.9</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47.9</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100.0</a:t>
                      </a:r>
                      <a:endParaRPr lang="en-US" sz="2400">
                        <a:latin typeface="Calibri"/>
                        <a:ea typeface="Calibri"/>
                        <a:cs typeface="Times New Roman"/>
                      </a:endParaRPr>
                    </a:p>
                  </a:txBody>
                  <a:tcPr marL="19050" marR="19050" marT="19050" marB="19050" anchor="ctr"/>
                </a:tc>
              </a:tr>
              <a:tr h="712996">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Total</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100.0</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100.0</a:t>
                      </a:r>
                      <a:endParaRPr lang="en-US" sz="24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ownership-</a:t>
            </a:r>
            <a:r>
              <a:rPr lang="en-US" dirty="0" err="1" smtClean="0"/>
              <a:t>delhi</a:t>
            </a:r>
            <a:endParaRPr lang="en-US" dirty="0"/>
          </a:p>
        </p:txBody>
      </p:sp>
      <p:graphicFrame>
        <p:nvGraphicFramePr>
          <p:cNvPr id="4" name="Content Placeholder 3"/>
          <p:cNvGraphicFramePr>
            <a:graphicFrameLocks noGrp="1"/>
          </p:cNvGraphicFramePr>
          <p:nvPr>
            <p:ph sz="quarter" idx="1"/>
          </p:nvPr>
        </p:nvGraphicFramePr>
        <p:xfrm>
          <a:off x="457200" y="1600200"/>
          <a:ext cx="7620000" cy="4419600"/>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1104900">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600" dirty="0">
                          <a:solidFill>
                            <a:srgbClr val="000000"/>
                          </a:solidFill>
                          <a:latin typeface="Arial"/>
                          <a:ea typeface="Calibri"/>
                          <a:cs typeface="Times New Roman"/>
                        </a:rPr>
                        <a:t>Frequency</a:t>
                      </a:r>
                      <a:endParaRPr lang="en-US" sz="2400" dirty="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Valid Percent</a:t>
                      </a:r>
                      <a:endParaRPr lang="en-US" sz="24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Cumulative Percent</a:t>
                      </a:r>
                      <a:endParaRPr lang="en-US" sz="2400">
                        <a:latin typeface="Calibri"/>
                        <a:ea typeface="Calibri"/>
                        <a:cs typeface="Times New Roman"/>
                      </a:endParaRPr>
                    </a:p>
                  </a:txBody>
                  <a:tcPr marL="19050" marR="19050" marT="19050" marB="19050" anchor="b"/>
                </a:tc>
              </a:tr>
              <a:tr h="1104900">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Has Changed</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31</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64.6</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64.6</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64.6</a:t>
                      </a:r>
                      <a:endParaRPr lang="en-US" sz="2400">
                        <a:latin typeface="Calibri"/>
                        <a:ea typeface="Calibri"/>
                        <a:cs typeface="Times New Roman"/>
                      </a:endParaRPr>
                    </a:p>
                  </a:txBody>
                  <a:tcPr marL="19050" marR="19050" marT="19050" marB="19050" anchor="ctr"/>
                </a:tc>
              </a:tr>
              <a:tr h="1104900">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Has not Changed</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17</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35.4</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35.4</a:t>
                      </a:r>
                      <a:endParaRPr lang="en-US" sz="24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100.0</a:t>
                      </a:r>
                      <a:endParaRPr lang="en-US" sz="2400">
                        <a:latin typeface="Calibri"/>
                        <a:ea typeface="Calibri"/>
                        <a:cs typeface="Times New Roman"/>
                      </a:endParaRPr>
                    </a:p>
                  </a:txBody>
                  <a:tcPr marL="19050" marR="19050" marT="19050" marB="19050" anchor="ctr"/>
                </a:tc>
              </a:tr>
              <a:tr h="1104900">
                <a:tc>
                  <a:txBody>
                    <a:bodyPr/>
                    <a:lstStyle/>
                    <a:p>
                      <a:pPr marL="0" marR="0">
                        <a:lnSpc>
                          <a:spcPts val="1600"/>
                        </a:lnSpc>
                        <a:spcBef>
                          <a:spcPts val="0"/>
                        </a:spcBef>
                        <a:spcAft>
                          <a:spcPts val="0"/>
                        </a:spcAft>
                      </a:pPr>
                      <a:r>
                        <a:rPr lang="en-US" sz="1600">
                          <a:solidFill>
                            <a:srgbClr val="000000"/>
                          </a:solidFill>
                          <a:latin typeface="Arial"/>
                          <a:ea typeface="Calibri"/>
                          <a:cs typeface="Times New Roman"/>
                        </a:rPr>
                        <a:t>Total</a:t>
                      </a:r>
                      <a:endParaRPr lang="en-US" sz="24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48</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a:solidFill>
                            <a:srgbClr val="000000"/>
                          </a:solidFill>
                          <a:latin typeface="Arial"/>
                          <a:ea typeface="Calibri"/>
                          <a:cs typeface="Times New Roman"/>
                        </a:rPr>
                        <a:t>100.0</a:t>
                      </a:r>
                      <a:endParaRPr lang="en-US" sz="24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600" dirty="0">
                          <a:solidFill>
                            <a:srgbClr val="000000"/>
                          </a:solidFill>
                          <a:latin typeface="Arial"/>
                          <a:ea typeface="Calibri"/>
                          <a:cs typeface="Times New Roman"/>
                        </a:rPr>
                        <a:t>100.0</a:t>
                      </a:r>
                      <a:endParaRPr lang="en-US" sz="2400" dirty="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800" dirty="0">
                        <a:latin typeface="Times New Roman"/>
                        <a:ea typeface="Calibri"/>
                        <a:cs typeface="Times New Roman"/>
                      </a:endParaRPr>
                    </a:p>
                  </a:txBody>
                  <a:tcPr marL="19050" marR="19050" marT="19050" marB="1905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 lead questions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Technology has re-defined news coverage, news rooms and organisations</a:t>
            </a:r>
          </a:p>
          <a:p>
            <a:r>
              <a:rPr lang="en-US" dirty="0" smtClean="0"/>
              <a:t>Credibility, veracity of news and accountability  is becoming rare.</a:t>
            </a:r>
          </a:p>
          <a:p>
            <a:r>
              <a:rPr lang="en-US" dirty="0" smtClean="0"/>
              <a:t>Death of a journalist and the rise of techno-freak journalists (citizen journalists)</a:t>
            </a:r>
          </a:p>
          <a:p>
            <a:r>
              <a:rPr lang="en-US" dirty="0" smtClean="0"/>
              <a:t>Rise of social media-based news (twitter/</a:t>
            </a:r>
            <a:r>
              <a:rPr lang="en-US" dirty="0" err="1" smtClean="0"/>
              <a:t>facebook</a:t>
            </a:r>
            <a:r>
              <a:rPr lang="en-US" dirty="0" smtClean="0"/>
              <a:t>)</a:t>
            </a:r>
          </a:p>
          <a:p>
            <a:r>
              <a:rPr lang="en-US" dirty="0" smtClean="0"/>
              <a:t>Redefining the audiences (are there any?)</a:t>
            </a:r>
          </a:p>
          <a:p>
            <a:r>
              <a:rPr lang="en-US" dirty="0" smtClean="0"/>
              <a:t>The debate of Digitization and news coverage.</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PROFILE OF DELHI JOURNALISTS</a:t>
            </a:r>
            <a:endParaRPr lang="en-US" dirty="0"/>
          </a:p>
        </p:txBody>
      </p:sp>
      <p:graphicFrame>
        <p:nvGraphicFramePr>
          <p:cNvPr id="4" name="Content Placeholder 3"/>
          <p:cNvGraphicFramePr>
            <a:graphicFrameLocks noGrp="1"/>
          </p:cNvGraphicFramePr>
          <p:nvPr>
            <p:ph sz="quarter" idx="1"/>
          </p:nvPr>
        </p:nvGraphicFramePr>
        <p:xfrm>
          <a:off x="381000" y="1600200"/>
          <a:ext cx="7848600" cy="4114798"/>
        </p:xfrm>
        <a:graphic>
          <a:graphicData uri="http://schemas.openxmlformats.org/drawingml/2006/table">
            <a:tbl>
              <a:tblPr firstRow="1" bandRow="1">
                <a:tableStyleId>{5C22544A-7EE6-4342-B048-85BDC9FD1C3A}</a:tableStyleId>
              </a:tblPr>
              <a:tblGrid>
                <a:gridCol w="1630680"/>
                <a:gridCol w="1554480"/>
                <a:gridCol w="1554480"/>
                <a:gridCol w="1554480"/>
                <a:gridCol w="1554480"/>
              </a:tblGrid>
              <a:tr h="848996">
                <a:tc>
                  <a:txBody>
                    <a:bodyPr/>
                    <a:lstStyle/>
                    <a:p>
                      <a:endParaRPr lang="en-US" sz="4000" dirty="0"/>
                    </a:p>
                  </a:txBody>
                  <a:tcPr marL="68580" marR="68580" marT="0" marB="0"/>
                </a:tc>
                <a:tc>
                  <a:txBody>
                    <a:bodyPr/>
                    <a:lstStyle/>
                    <a:p>
                      <a:pPr marL="0" marR="0" algn="ctr">
                        <a:lnSpc>
                          <a:spcPts val="1600"/>
                        </a:lnSpc>
                        <a:spcBef>
                          <a:spcPts val="0"/>
                        </a:spcBef>
                        <a:spcAft>
                          <a:spcPts val="0"/>
                        </a:spcAft>
                      </a:pPr>
                      <a:r>
                        <a:rPr lang="en-US" sz="1600" dirty="0">
                          <a:solidFill>
                            <a:srgbClr val="000000"/>
                          </a:solidFill>
                          <a:latin typeface="Arial"/>
                          <a:ea typeface="Calibri"/>
                          <a:cs typeface="Times New Roman"/>
                        </a:rPr>
                        <a:t>Frequency</a:t>
                      </a:r>
                      <a:endParaRPr lang="en-US" sz="2400" dirty="0">
                        <a:latin typeface="Calibri"/>
                        <a:ea typeface="Calibri"/>
                        <a:cs typeface="Times New Roman"/>
                      </a:endParaRPr>
                    </a:p>
                  </a:txBody>
                  <a:tcPr marL="68580" marR="68580" marT="0" marB="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Percent</a:t>
                      </a:r>
                      <a:endParaRPr lang="en-US" sz="2400">
                        <a:latin typeface="Calibri"/>
                        <a:ea typeface="Calibri"/>
                        <a:cs typeface="Times New Roman"/>
                      </a:endParaRPr>
                    </a:p>
                  </a:txBody>
                  <a:tcPr marL="68580" marR="68580" marT="0" marB="0" anchor="b"/>
                </a:tc>
                <a:tc>
                  <a:txBody>
                    <a:bodyPr/>
                    <a:lstStyle/>
                    <a:p>
                      <a:pPr marL="0" marR="0" algn="ctr">
                        <a:lnSpc>
                          <a:spcPts val="1600"/>
                        </a:lnSpc>
                        <a:spcBef>
                          <a:spcPts val="0"/>
                        </a:spcBef>
                        <a:spcAft>
                          <a:spcPts val="0"/>
                        </a:spcAft>
                      </a:pPr>
                      <a:r>
                        <a:rPr lang="en-US" sz="1600" dirty="0">
                          <a:solidFill>
                            <a:srgbClr val="000000"/>
                          </a:solidFill>
                          <a:latin typeface="Arial"/>
                          <a:ea typeface="Calibri"/>
                          <a:cs typeface="Times New Roman"/>
                        </a:rPr>
                        <a:t>Valid Percent</a:t>
                      </a:r>
                      <a:endParaRPr lang="en-US" sz="2400" dirty="0">
                        <a:latin typeface="Calibri"/>
                        <a:ea typeface="Calibri"/>
                        <a:cs typeface="Times New Roman"/>
                      </a:endParaRPr>
                    </a:p>
                  </a:txBody>
                  <a:tcPr marL="68580" marR="68580" marT="0" marB="0" anchor="b"/>
                </a:tc>
                <a:tc>
                  <a:txBody>
                    <a:bodyPr/>
                    <a:lstStyle/>
                    <a:p>
                      <a:pPr marL="0" marR="0" algn="ctr">
                        <a:lnSpc>
                          <a:spcPts val="1600"/>
                        </a:lnSpc>
                        <a:spcBef>
                          <a:spcPts val="0"/>
                        </a:spcBef>
                        <a:spcAft>
                          <a:spcPts val="0"/>
                        </a:spcAft>
                      </a:pPr>
                      <a:r>
                        <a:rPr lang="en-US" sz="1600">
                          <a:solidFill>
                            <a:srgbClr val="000000"/>
                          </a:solidFill>
                          <a:latin typeface="Arial"/>
                          <a:ea typeface="Calibri"/>
                          <a:cs typeface="Times New Roman"/>
                        </a:rPr>
                        <a:t>Cumulative Percent</a:t>
                      </a:r>
                      <a:endParaRPr lang="en-US" sz="2400">
                        <a:latin typeface="Calibri"/>
                        <a:ea typeface="Calibri"/>
                        <a:cs typeface="Times New Roman"/>
                      </a:endParaRPr>
                    </a:p>
                  </a:txBody>
                  <a:tcPr marL="68580" marR="68580" marT="0" marB="0" anchor="b"/>
                </a:tc>
              </a:tr>
              <a:tr h="51647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Newspaper</a:t>
                      </a:r>
                    </a:p>
                  </a:txBody>
                  <a:tcPr marL="68580" marR="68580" marT="0" marB="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15</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31.2</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31.2</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31.2</a:t>
                      </a:r>
                    </a:p>
                  </a:txBody>
                  <a:tcPr marL="68580" marR="68580" marT="0" marB="0" anchor="ctr"/>
                </a:tc>
              </a:tr>
              <a:tr h="51647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Magazine</a:t>
                      </a:r>
                    </a:p>
                  </a:txBody>
                  <a:tcPr marL="68580" marR="68580" marT="0" marB="0"/>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6.2</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37.5</a:t>
                      </a:r>
                    </a:p>
                  </a:txBody>
                  <a:tcPr marL="68580" marR="68580" marT="0" marB="0" anchor="ctr"/>
                </a:tc>
              </a:tr>
              <a:tr h="51647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Radio</a:t>
                      </a:r>
                    </a:p>
                  </a:txBody>
                  <a:tcPr marL="68580" marR="68580" marT="0" marB="0"/>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1</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39.6</a:t>
                      </a:r>
                    </a:p>
                  </a:txBody>
                  <a:tcPr marL="68580" marR="68580" marT="0" marB="0" anchor="ctr"/>
                </a:tc>
              </a:tr>
              <a:tr h="51647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TV</a:t>
                      </a:r>
                    </a:p>
                  </a:txBody>
                  <a:tcPr marL="68580" marR="68580" marT="0" marB="0"/>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19</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39.6</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39.6</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79.2</a:t>
                      </a:r>
                    </a:p>
                  </a:txBody>
                  <a:tcPr marL="68580" marR="68580" marT="0" marB="0" anchor="ctr"/>
                </a:tc>
              </a:tr>
              <a:tr h="51647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Online</a:t>
                      </a:r>
                    </a:p>
                  </a:txBody>
                  <a:tcPr marL="68580" marR="68580" marT="0" marB="0"/>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10</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20.8</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20.8</a:t>
                      </a:r>
                    </a:p>
                  </a:txBody>
                  <a:tcPr marL="68580" marR="68580" marT="0" marB="0" anchor="ctr"/>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100.0</a:t>
                      </a:r>
                    </a:p>
                  </a:txBody>
                  <a:tcPr marL="68580" marR="68580" marT="0" marB="0" anchor="ctr"/>
                </a:tc>
              </a:tr>
              <a:tr h="68344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68580" marR="68580" marT="0" marB="0"/>
                </a:tc>
                <a:tc>
                  <a:txBody>
                    <a:bodyPr/>
                    <a:lstStyle/>
                    <a:p>
                      <a:pPr marL="0" marR="0" algn="r">
                        <a:lnSpc>
                          <a:spcPts val="1600"/>
                        </a:lnSpc>
                        <a:spcBef>
                          <a:spcPts val="0"/>
                        </a:spcBef>
                        <a:spcAft>
                          <a:spcPts val="0"/>
                        </a:spcAft>
                      </a:pPr>
                      <a:r>
                        <a:rPr kumimoji="0" lang="en-US" sz="1600" b="1" kern="1200">
                          <a:solidFill>
                            <a:srgbClr val="000000"/>
                          </a:solidFill>
                          <a:latin typeface="Arial"/>
                          <a:ea typeface="Calibri"/>
                          <a:cs typeface="Times New Roman"/>
                        </a:rPr>
                        <a:t>48</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68580" marR="68580" marT="0" marB="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68580" marR="68580" marT="0" marB="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OWNERSHIP OF OUTLETS- Hyderabad</a:t>
            </a:r>
            <a:endParaRPr lang="en-US" dirty="0"/>
          </a:p>
        </p:txBody>
      </p:sp>
      <p:graphicFrame>
        <p:nvGraphicFramePr>
          <p:cNvPr id="4" name="Content Placeholder 3"/>
          <p:cNvGraphicFramePr>
            <a:graphicFrameLocks noGrp="1"/>
          </p:cNvGraphicFramePr>
          <p:nvPr>
            <p:ph sz="quarter" idx="1"/>
          </p:nvPr>
        </p:nvGraphicFramePr>
        <p:xfrm>
          <a:off x="457200" y="1600200"/>
          <a:ext cx="7620000" cy="3962401"/>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913597">
                <a:tc>
                  <a:txBody>
                    <a:bodyPr/>
                    <a:lstStyle/>
                    <a:p>
                      <a:pPr marL="0" marR="0">
                        <a:lnSpc>
                          <a:spcPct val="115000"/>
                        </a:lnSpc>
                        <a:spcBef>
                          <a:spcPts val="0"/>
                        </a:spcBef>
                        <a:spcAft>
                          <a:spcPts val="0"/>
                        </a:spcAft>
                      </a:pPr>
                      <a:endParaRPr kumimoji="0" lang="en-US" sz="1600"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600"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600"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600"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600" kern="1200" dirty="0">
                          <a:solidFill>
                            <a:srgbClr val="000000"/>
                          </a:solidFill>
                          <a:latin typeface="Arial"/>
                          <a:ea typeface="Calibri"/>
                          <a:cs typeface="Times New Roman"/>
                        </a:rPr>
                        <a:t>Cumulative Percent</a:t>
                      </a:r>
                    </a:p>
                  </a:txBody>
                  <a:tcPr marL="19050" marR="19050" marT="19050" marB="19050" anchor="b"/>
                </a:tc>
              </a:tr>
              <a:tr h="762201">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State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19050" marR="19050" marT="19050" marB="19050" anchor="ctr"/>
                </a:tc>
              </a:tr>
              <a:tr h="762201">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Private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44</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93.8</a:t>
                      </a:r>
                    </a:p>
                  </a:txBody>
                  <a:tcPr marL="19050" marR="19050" marT="19050" marB="19050" anchor="ctr"/>
                </a:tc>
              </a:tr>
              <a:tr h="762201">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Others</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762201">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 OF OUTLETS-DELHI</a:t>
            </a:r>
            <a:endParaRPr lang="en-US" dirty="0"/>
          </a:p>
        </p:txBody>
      </p:sp>
      <p:graphicFrame>
        <p:nvGraphicFramePr>
          <p:cNvPr id="4" name="Content Placeholder 3"/>
          <p:cNvGraphicFramePr>
            <a:graphicFrameLocks noGrp="1"/>
          </p:cNvGraphicFramePr>
          <p:nvPr>
            <p:ph sz="quarter" idx="1"/>
          </p:nvPr>
        </p:nvGraphicFramePr>
        <p:xfrm>
          <a:off x="457200" y="1600200"/>
          <a:ext cx="7696200" cy="4191000"/>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1047750">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Cumulative Percent</a:t>
                      </a:r>
                    </a:p>
                  </a:txBody>
                  <a:tcPr marL="19050" marR="19050" marT="19050" marB="19050" anchor="b"/>
                </a:tc>
              </a:tr>
              <a:tr h="1047750">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State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4.2</a:t>
                      </a:r>
                    </a:p>
                  </a:txBody>
                  <a:tcPr marL="19050" marR="19050" marT="19050" marB="19050" anchor="ctr"/>
                </a:tc>
              </a:tr>
              <a:tr h="1047750">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Private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95.8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95.8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1047750">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journalists per outlet- </a:t>
            </a:r>
            <a:r>
              <a:rPr lang="en-US" dirty="0" err="1" smtClean="0"/>
              <a:t>hyderabad</a:t>
            </a:r>
            <a:endParaRPr lang="en-US" dirty="0"/>
          </a:p>
        </p:txBody>
      </p:sp>
      <p:graphicFrame>
        <p:nvGraphicFramePr>
          <p:cNvPr id="4" name="Content Placeholder 3"/>
          <p:cNvGraphicFramePr>
            <a:graphicFrameLocks noGrp="1"/>
          </p:cNvGraphicFramePr>
          <p:nvPr>
            <p:ph sz="quarter" idx="1"/>
          </p:nvPr>
        </p:nvGraphicFramePr>
        <p:xfrm>
          <a:off x="457200" y="1600200"/>
          <a:ext cx="7696200" cy="4267198"/>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691444">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Cumulative Percent</a:t>
                      </a:r>
                    </a:p>
                  </a:txBody>
                  <a:tcPr marL="19050" marR="19050" marT="19050" marB="19050" anchor="b"/>
                </a:tc>
              </a:tr>
              <a:tr h="691444">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1-10 Journalists</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8.3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8.3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8.3</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11-100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41.7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50.0</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101-200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22.9</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22.9</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72.9</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201-300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25.0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25.0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97.9</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More than 300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2.1</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journalists per outlet- DELHI</a:t>
            </a:r>
            <a:endParaRPr lang="en-US" dirty="0"/>
          </a:p>
        </p:txBody>
      </p:sp>
      <p:graphicFrame>
        <p:nvGraphicFramePr>
          <p:cNvPr id="4" name="Content Placeholder 3"/>
          <p:cNvGraphicFramePr>
            <a:graphicFrameLocks noGrp="1"/>
          </p:cNvGraphicFramePr>
          <p:nvPr>
            <p:ph sz="quarter" idx="1"/>
          </p:nvPr>
        </p:nvGraphicFramePr>
        <p:xfrm>
          <a:off x="457200" y="1600200"/>
          <a:ext cx="7772400" cy="4267198"/>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691444">
                <a:tc>
                  <a:txBody>
                    <a:bodyPr/>
                    <a:lstStyle/>
                    <a:p>
                      <a:pPr marL="0" marR="0">
                        <a:lnSpc>
                          <a:spcPct val="115000"/>
                        </a:lnSpc>
                        <a:spcBef>
                          <a:spcPts val="0"/>
                        </a:spcBef>
                        <a:spcAft>
                          <a:spcPts val="0"/>
                        </a:spcAft>
                      </a:pPr>
                      <a:endParaRPr lang="en-US" sz="12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600" b="1" kern="1200" dirty="0">
                          <a:solidFill>
                            <a:srgbClr val="000000"/>
                          </a:solidFill>
                          <a:latin typeface="Arial"/>
                          <a:ea typeface="Calibri"/>
                          <a:cs typeface="Times New Roman"/>
                        </a:rPr>
                        <a:t>Cumulative Percent</a:t>
                      </a:r>
                    </a:p>
                  </a:txBody>
                  <a:tcPr marL="19050" marR="19050" marT="19050" marB="19050" anchor="b"/>
                </a:tc>
              </a:tr>
              <a:tr h="691444">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1-10 Journalists</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6.2</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11-100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19</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39.6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39.6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45.8</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101-200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14</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29.2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29.2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75.0</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201-300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87.5</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More than 300</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12.5</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576862">
                <a:tc>
                  <a:txBody>
                    <a:bodyPr/>
                    <a:lstStyle/>
                    <a:p>
                      <a:pPr marL="0" marR="0">
                        <a:lnSpc>
                          <a:spcPts val="1600"/>
                        </a:lnSpc>
                        <a:spcBef>
                          <a:spcPts val="0"/>
                        </a:spcBef>
                        <a:spcAft>
                          <a:spcPts val="0"/>
                        </a:spcAft>
                      </a:pPr>
                      <a:r>
                        <a:rPr kumimoji="0" lang="en-US" sz="16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spread of journalists</a:t>
            </a:r>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133812646"/>
              </p:ext>
            </p:extLst>
          </p:nvPr>
        </p:nvGraphicFramePr>
        <p:xfrm>
          <a:off x="457200" y="2362200"/>
          <a:ext cx="3581400" cy="3962399"/>
        </p:xfrm>
        <a:graphic>
          <a:graphicData uri="http://schemas.openxmlformats.org/drawingml/2006/table">
            <a:tbl>
              <a:tblPr firstRow="1" bandRow="1">
                <a:tableStyleId>{5C22544A-7EE6-4342-B048-85BDC9FD1C3A}</a:tableStyleId>
              </a:tblPr>
              <a:tblGrid>
                <a:gridCol w="716280"/>
                <a:gridCol w="716280"/>
                <a:gridCol w="716280"/>
                <a:gridCol w="573024"/>
                <a:gridCol w="859536"/>
              </a:tblGrid>
              <a:tr h="1131191">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10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10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10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100" b="1" kern="1200" dirty="0" smtClean="0">
                          <a:solidFill>
                            <a:srgbClr val="000000"/>
                          </a:solidFill>
                          <a:latin typeface="Arial"/>
                          <a:ea typeface="Calibri"/>
                          <a:cs typeface="Times New Roman"/>
                        </a:rPr>
                        <a:t>Cumulative Percent</a:t>
                      </a:r>
                      <a:endParaRPr kumimoji="0" lang="en-US" sz="1100" b="1" kern="1200" dirty="0">
                        <a:solidFill>
                          <a:srgbClr val="000000"/>
                        </a:solidFill>
                        <a:latin typeface="Arial"/>
                        <a:ea typeface="Calibri"/>
                        <a:cs typeface="Times New Roman"/>
                      </a:endParaRPr>
                    </a:p>
                  </a:txBody>
                  <a:tcPr marL="19050" marR="19050" marT="19050" marB="19050" anchor="b"/>
                </a:tc>
              </a:tr>
              <a:tr h="943736">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Male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r>
              <a:tr h="943736">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Female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33.3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33.3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943736">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3119550617"/>
              </p:ext>
            </p:extLst>
          </p:nvPr>
        </p:nvGraphicFramePr>
        <p:xfrm>
          <a:off x="4371975" y="2362200"/>
          <a:ext cx="3552826" cy="4038600"/>
        </p:xfrm>
        <a:graphic>
          <a:graphicData uri="http://schemas.openxmlformats.org/drawingml/2006/table">
            <a:tbl>
              <a:tblPr firstRow="1" bandRow="1">
                <a:tableStyleId>{5C22544A-7EE6-4342-B048-85BDC9FD1C3A}</a:tableStyleId>
              </a:tblPr>
              <a:tblGrid>
                <a:gridCol w="701432"/>
                <a:gridCol w="701432"/>
                <a:gridCol w="701432"/>
                <a:gridCol w="701432"/>
                <a:gridCol w="747098"/>
              </a:tblGrid>
              <a:tr h="1152945">
                <a:tc>
                  <a:txBody>
                    <a:bodyPr/>
                    <a:lstStyle/>
                    <a:p>
                      <a:pPr marL="0" marR="0">
                        <a:lnSpc>
                          <a:spcPct val="115000"/>
                        </a:lnSpc>
                        <a:spcBef>
                          <a:spcPts val="0"/>
                        </a:spcBef>
                        <a:spcAft>
                          <a:spcPts val="0"/>
                        </a:spcAft>
                      </a:pPr>
                      <a:endParaRPr kumimoji="0" lang="en-US" sz="1100" b="1" kern="1200" dirty="0">
                        <a:solidFill>
                          <a:srgbClr val="000000"/>
                        </a:solidFill>
                        <a:latin typeface="Arial"/>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kumimoji="0" lang="en-US" sz="1050" b="1" kern="1200" dirty="0">
                          <a:solidFill>
                            <a:srgbClr val="000000"/>
                          </a:solidFill>
                          <a:latin typeface="Arial"/>
                          <a:ea typeface="Calibri"/>
                          <a:cs typeface="Times New Roman"/>
                        </a:rPr>
                        <a:t>Frequency</a:t>
                      </a:r>
                    </a:p>
                  </a:txBody>
                  <a:tcPr marL="19050" marR="19050" marT="19050" marB="19050" anchor="b"/>
                </a:tc>
                <a:tc>
                  <a:txBody>
                    <a:bodyPr/>
                    <a:lstStyle/>
                    <a:p>
                      <a:pPr marL="0" marR="0" algn="ctr">
                        <a:lnSpc>
                          <a:spcPts val="1600"/>
                        </a:lnSpc>
                        <a:spcBef>
                          <a:spcPts val="0"/>
                        </a:spcBef>
                        <a:spcAft>
                          <a:spcPts val="0"/>
                        </a:spcAft>
                      </a:pPr>
                      <a:r>
                        <a:rPr kumimoji="0" lang="en-US" sz="1050" b="1" kern="1200" dirty="0">
                          <a:solidFill>
                            <a:srgbClr val="000000"/>
                          </a:solidFill>
                          <a:latin typeface="Arial"/>
                          <a:ea typeface="Calibri"/>
                          <a:cs typeface="Times New Roman"/>
                        </a:rPr>
                        <a:t>Percent</a:t>
                      </a:r>
                    </a:p>
                  </a:txBody>
                  <a:tcPr marL="19050" marR="19050" marT="19050" marB="19050" anchor="b"/>
                </a:tc>
                <a:tc>
                  <a:txBody>
                    <a:bodyPr/>
                    <a:lstStyle/>
                    <a:p>
                      <a:pPr marL="0" marR="0" algn="ctr">
                        <a:lnSpc>
                          <a:spcPts val="1600"/>
                        </a:lnSpc>
                        <a:spcBef>
                          <a:spcPts val="0"/>
                        </a:spcBef>
                        <a:spcAft>
                          <a:spcPts val="0"/>
                        </a:spcAft>
                      </a:pPr>
                      <a:r>
                        <a:rPr kumimoji="0" lang="en-US" sz="1050" b="1" kern="1200" dirty="0">
                          <a:solidFill>
                            <a:srgbClr val="000000"/>
                          </a:solidFill>
                          <a:latin typeface="Arial"/>
                          <a:ea typeface="Calibri"/>
                          <a:cs typeface="Times New Roman"/>
                        </a:rPr>
                        <a:t>Valid Percent</a:t>
                      </a:r>
                    </a:p>
                  </a:txBody>
                  <a:tcPr marL="19050" marR="19050" marT="19050" marB="19050" anchor="b"/>
                </a:tc>
                <a:tc>
                  <a:txBody>
                    <a:bodyPr/>
                    <a:lstStyle/>
                    <a:p>
                      <a:pPr marL="0" marR="0" algn="ctr">
                        <a:lnSpc>
                          <a:spcPts val="1600"/>
                        </a:lnSpc>
                        <a:spcBef>
                          <a:spcPts val="0"/>
                        </a:spcBef>
                        <a:spcAft>
                          <a:spcPts val="0"/>
                        </a:spcAft>
                      </a:pPr>
                      <a:r>
                        <a:rPr kumimoji="0" lang="en-US" sz="1050" b="1" kern="1200" dirty="0">
                          <a:solidFill>
                            <a:srgbClr val="000000"/>
                          </a:solidFill>
                          <a:latin typeface="Arial"/>
                          <a:ea typeface="Calibri"/>
                          <a:cs typeface="Times New Roman"/>
                        </a:rPr>
                        <a:t>Cumulative Percent</a:t>
                      </a:r>
                    </a:p>
                  </a:txBody>
                  <a:tcPr marL="19050" marR="19050" marT="19050" marB="19050" anchor="b"/>
                </a:tc>
              </a:tr>
              <a:tr h="961885">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Male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32</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66.7</a:t>
                      </a:r>
                    </a:p>
                  </a:txBody>
                  <a:tcPr marL="19050" marR="19050" marT="19050" marB="19050" anchor="ctr"/>
                </a:tc>
              </a:tr>
              <a:tr h="961885">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Female</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16</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33.3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33.3</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r>
              <a:tr h="961885">
                <a:tc>
                  <a:txBody>
                    <a:bodyPr/>
                    <a:lstStyle/>
                    <a:p>
                      <a:pPr marL="0" marR="0">
                        <a:lnSpc>
                          <a:spcPts val="1600"/>
                        </a:lnSpc>
                        <a:spcBef>
                          <a:spcPts val="0"/>
                        </a:spcBef>
                        <a:spcAft>
                          <a:spcPts val="0"/>
                        </a:spcAft>
                      </a:pPr>
                      <a:r>
                        <a:rPr kumimoji="0" lang="en-US" sz="1400" b="1" kern="1200" dirty="0">
                          <a:solidFill>
                            <a:srgbClr val="000000"/>
                          </a:solidFill>
                          <a:latin typeface="Arial"/>
                          <a:ea typeface="Calibri"/>
                          <a:cs typeface="Times New Roman"/>
                        </a:rPr>
                        <a:t>Total</a:t>
                      </a:r>
                    </a:p>
                  </a:txBody>
                  <a:tcPr marL="19050" marR="19050" marT="19050" marB="19050"/>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48</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gn="r">
                        <a:lnSpc>
                          <a:spcPts val="1600"/>
                        </a:lnSpc>
                        <a:spcBef>
                          <a:spcPts val="0"/>
                        </a:spcBef>
                        <a:spcAft>
                          <a:spcPts val="0"/>
                        </a:spcAft>
                      </a:pPr>
                      <a:r>
                        <a:rPr kumimoji="0" lang="en-US" sz="1600" b="1" kern="1200" dirty="0">
                          <a:solidFill>
                            <a:srgbClr val="000000"/>
                          </a:solidFill>
                          <a:latin typeface="Arial"/>
                          <a:ea typeface="Calibri"/>
                          <a:cs typeface="Times New Roman"/>
                        </a:rPr>
                        <a:t>100.0</a:t>
                      </a:r>
                    </a:p>
                  </a:txBody>
                  <a:tcPr marL="19050" marR="19050" marT="19050" marB="19050" anchor="ctr"/>
                </a:tc>
                <a:tc>
                  <a:txBody>
                    <a:bodyPr/>
                    <a:lstStyle/>
                    <a:p>
                      <a:pPr marL="0" marR="0">
                        <a:lnSpc>
                          <a:spcPct val="115000"/>
                        </a:lnSpc>
                        <a:spcBef>
                          <a:spcPts val="0"/>
                        </a:spcBef>
                        <a:spcAft>
                          <a:spcPts val="0"/>
                        </a:spcAft>
                      </a:pPr>
                      <a:endParaRPr kumimoji="0" lang="en-US" sz="1600" b="1" kern="1200" dirty="0">
                        <a:solidFill>
                          <a:srgbClr val="000000"/>
                        </a:solidFill>
                        <a:latin typeface="Arial"/>
                        <a:ea typeface="Calibri"/>
                        <a:cs typeface="Times New Roman"/>
                      </a:endParaRPr>
                    </a:p>
                  </a:txBody>
                  <a:tcPr marL="19050" marR="19050" marT="19050" marB="19050"/>
                </a:tc>
              </a:tr>
            </a:tbl>
          </a:graphicData>
        </a:graphic>
      </p:graphicFrame>
      <p:sp>
        <p:nvSpPr>
          <p:cNvPr id="5" name="Text Placeholder 4"/>
          <p:cNvSpPr>
            <a:spLocks noGrp="1"/>
          </p:cNvSpPr>
          <p:nvPr>
            <p:ph type="body" sz="quarter" idx="1"/>
          </p:nvPr>
        </p:nvSpPr>
        <p:spPr/>
        <p:txBody>
          <a:bodyPr/>
          <a:lstStyle/>
          <a:p>
            <a:pPr algn="ctr"/>
            <a:r>
              <a:rPr lang="en-US" dirty="0" smtClean="0"/>
              <a:t>HYDERABAD</a:t>
            </a:r>
            <a:endParaRPr lang="en-US" dirty="0"/>
          </a:p>
        </p:txBody>
      </p:sp>
      <p:sp>
        <p:nvSpPr>
          <p:cNvPr id="6" name="Text Placeholder 5"/>
          <p:cNvSpPr>
            <a:spLocks noGrp="1"/>
          </p:cNvSpPr>
          <p:nvPr>
            <p:ph type="body" sz="quarter" idx="3"/>
          </p:nvPr>
        </p:nvSpPr>
        <p:spPr/>
        <p:txBody>
          <a:bodyPr/>
          <a:lstStyle/>
          <a:p>
            <a:pPr algn="ctr"/>
            <a:r>
              <a:rPr lang="en-US" dirty="0" smtClean="0"/>
              <a:t>DELHI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
            </a:r>
            <a:br>
              <a:rPr lang="en-US" sz="2700" dirty="0" smtClean="0"/>
            </a:br>
            <a:r>
              <a:rPr lang="en-US" sz="2700" dirty="0" smtClean="0"/>
              <a:t/>
            </a:r>
            <a:br>
              <a:rPr lang="en-US" sz="2700" dirty="0" smtClean="0"/>
            </a:br>
            <a:r>
              <a:rPr lang="en-US" sz="2400" dirty="0" smtClean="0"/>
              <a:t>NEWS ROOM, TECHNOLOGY </a:t>
            </a:r>
            <a:r>
              <a:rPr lang="en-US" sz="2400" dirty="0"/>
              <a:t>AND INFLUENCE IN NEWS </a:t>
            </a:r>
            <a:r>
              <a:rPr lang="en-US" sz="2400" dirty="0" smtClean="0"/>
              <a:t>ROOM- HYDERBAD</a:t>
            </a:r>
            <a:r>
              <a:rPr lang="en-US" sz="2700" dirty="0" smtClean="0"/>
              <a:t/>
            </a:r>
            <a:br>
              <a:rPr lang="en-US" sz="2700" dirty="0" smtClean="0"/>
            </a:br>
            <a:endParaRPr lang="en-US" sz="2700" dirty="0" smtClean="0"/>
          </a:p>
        </p:txBody>
      </p:sp>
      <p:graphicFrame>
        <p:nvGraphicFramePr>
          <p:cNvPr id="4" name="Content Placeholder 3"/>
          <p:cNvGraphicFramePr>
            <a:graphicFrameLocks noGrp="1"/>
          </p:cNvGraphicFramePr>
          <p:nvPr>
            <p:ph sz="quarter" idx="1"/>
          </p:nvPr>
        </p:nvGraphicFramePr>
        <p:xfrm>
          <a:off x="457200" y="1600200"/>
          <a:ext cx="7543800" cy="4344138"/>
        </p:xfrm>
        <a:graphic>
          <a:graphicData uri="http://schemas.openxmlformats.org/drawingml/2006/table">
            <a:tbl>
              <a:tblPr firstRow="1" bandRow="1">
                <a:tableStyleId>{5C22544A-7EE6-4342-B048-85BDC9FD1C3A}</a:tableStyleId>
              </a:tblPr>
              <a:tblGrid>
                <a:gridCol w="2819400"/>
                <a:gridCol w="1219200"/>
                <a:gridCol w="1219200"/>
                <a:gridCol w="1143000"/>
                <a:gridCol w="1143000"/>
              </a:tblGrid>
              <a:tr h="443762">
                <a:tc>
                  <a:txBody>
                    <a:bodyPr/>
                    <a:lstStyle/>
                    <a:p>
                      <a:pPr marL="0" marR="0">
                        <a:lnSpc>
                          <a:spcPct val="115000"/>
                        </a:lnSpc>
                        <a:spcBef>
                          <a:spcPts val="0"/>
                        </a:spcBef>
                        <a:spcAft>
                          <a:spcPts val="0"/>
                        </a:spcAft>
                      </a:pPr>
                      <a:endParaRPr lang="en-US" sz="2000" dirty="0">
                        <a:latin typeface="Times New Roman"/>
                        <a:ea typeface="Calibri"/>
                        <a:cs typeface="Times New Roman"/>
                      </a:endParaRPr>
                    </a:p>
                  </a:txBody>
                  <a:tcPr marL="19050" marR="19050" marT="19050" marB="19050"/>
                </a:tc>
                <a:tc>
                  <a:txBody>
                    <a:bodyPr/>
                    <a:lstStyle/>
                    <a:p>
                      <a:pPr marL="0" marR="0" algn="ctr">
                        <a:lnSpc>
                          <a:spcPts val="1600"/>
                        </a:lnSpc>
                        <a:spcBef>
                          <a:spcPts val="0"/>
                        </a:spcBef>
                        <a:spcAft>
                          <a:spcPts val="0"/>
                        </a:spcAft>
                      </a:pPr>
                      <a:r>
                        <a:rPr lang="en-US" sz="1200" dirty="0">
                          <a:solidFill>
                            <a:srgbClr val="000000"/>
                          </a:solidFill>
                          <a:latin typeface="Arial"/>
                          <a:ea typeface="Calibri"/>
                          <a:cs typeface="Times New Roman"/>
                        </a:rPr>
                        <a:t>Frequency</a:t>
                      </a:r>
                      <a:endParaRPr lang="en-US" sz="1800" dirty="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200">
                          <a:solidFill>
                            <a:srgbClr val="000000"/>
                          </a:solidFill>
                          <a:latin typeface="Arial"/>
                          <a:ea typeface="Calibri"/>
                          <a:cs typeface="Times New Roman"/>
                        </a:rPr>
                        <a:t>Percent</a:t>
                      </a:r>
                      <a:endParaRPr lang="en-US" sz="180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200" dirty="0">
                          <a:solidFill>
                            <a:srgbClr val="000000"/>
                          </a:solidFill>
                          <a:latin typeface="Arial"/>
                          <a:ea typeface="Calibri"/>
                          <a:cs typeface="Times New Roman"/>
                        </a:rPr>
                        <a:t>Valid Percent</a:t>
                      </a:r>
                      <a:endParaRPr lang="en-US" sz="1800" dirty="0">
                        <a:latin typeface="Calibri"/>
                        <a:ea typeface="Calibri"/>
                        <a:cs typeface="Times New Roman"/>
                      </a:endParaRPr>
                    </a:p>
                  </a:txBody>
                  <a:tcPr marL="19050" marR="19050" marT="19050" marB="19050" anchor="b"/>
                </a:tc>
                <a:tc>
                  <a:txBody>
                    <a:bodyPr/>
                    <a:lstStyle/>
                    <a:p>
                      <a:pPr marL="0" marR="0" algn="ctr">
                        <a:lnSpc>
                          <a:spcPts val="1600"/>
                        </a:lnSpc>
                        <a:spcBef>
                          <a:spcPts val="0"/>
                        </a:spcBef>
                        <a:spcAft>
                          <a:spcPts val="0"/>
                        </a:spcAft>
                      </a:pPr>
                      <a:r>
                        <a:rPr lang="en-US" sz="1200">
                          <a:solidFill>
                            <a:srgbClr val="000000"/>
                          </a:solidFill>
                          <a:latin typeface="Arial"/>
                          <a:ea typeface="Calibri"/>
                          <a:cs typeface="Times New Roman"/>
                        </a:rPr>
                        <a:t>Cumulative Percent</a:t>
                      </a:r>
                      <a:endParaRPr lang="en-US" sz="1800">
                        <a:latin typeface="Calibri"/>
                        <a:ea typeface="Calibri"/>
                        <a:cs typeface="Times New Roman"/>
                      </a:endParaRPr>
                    </a:p>
                  </a:txBody>
                  <a:tcPr marL="19050" marR="19050" marT="19050" marB="19050" anchor="b"/>
                </a:tc>
              </a:tr>
              <a:tr h="443762">
                <a:tc>
                  <a:txBody>
                    <a:bodyPr/>
                    <a:lstStyle/>
                    <a:p>
                      <a:pPr marL="0" marR="0">
                        <a:lnSpc>
                          <a:spcPts val="1600"/>
                        </a:lnSpc>
                        <a:spcBef>
                          <a:spcPts val="0"/>
                        </a:spcBef>
                        <a:spcAft>
                          <a:spcPts val="0"/>
                        </a:spcAft>
                      </a:pPr>
                      <a:r>
                        <a:rPr lang="en-US" sz="1200" dirty="0">
                          <a:solidFill>
                            <a:srgbClr val="000000"/>
                          </a:solidFill>
                          <a:latin typeface="Arial"/>
                          <a:ea typeface="Calibri"/>
                          <a:cs typeface="Times New Roman"/>
                        </a:rPr>
                        <a:t>No changes</a:t>
                      </a:r>
                      <a:endParaRPr lang="en-US" sz="18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6</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12.5</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12.5</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12.5</a:t>
                      </a:r>
                      <a:endParaRPr lang="en-US" sz="1800">
                        <a:latin typeface="Calibri"/>
                        <a:ea typeface="Calibri"/>
                        <a:cs typeface="Times New Roman"/>
                      </a:endParaRPr>
                    </a:p>
                  </a:txBody>
                  <a:tcPr marL="19050" marR="19050" marT="19050" marB="19050" anchor="ctr"/>
                </a:tc>
              </a:tr>
              <a:tr h="775065">
                <a:tc>
                  <a:txBody>
                    <a:bodyPr/>
                    <a:lstStyle/>
                    <a:p>
                      <a:pPr marL="0" marR="0">
                        <a:lnSpc>
                          <a:spcPts val="1600"/>
                        </a:lnSpc>
                        <a:spcBef>
                          <a:spcPts val="0"/>
                        </a:spcBef>
                        <a:spcAft>
                          <a:spcPts val="0"/>
                        </a:spcAft>
                      </a:pPr>
                      <a:r>
                        <a:rPr lang="en-US" sz="1200" dirty="0">
                          <a:solidFill>
                            <a:srgbClr val="000000"/>
                          </a:solidFill>
                          <a:latin typeface="Arial"/>
                          <a:ea typeface="Calibri"/>
                          <a:cs typeface="Times New Roman"/>
                        </a:rPr>
                        <a:t>Presence of new technological equipment in newsroom</a:t>
                      </a:r>
                      <a:endParaRPr lang="en-US" sz="18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15</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31.2</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31.2</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43.8</a:t>
                      </a:r>
                      <a:endParaRPr lang="en-US" sz="1800">
                        <a:latin typeface="Calibri"/>
                        <a:ea typeface="Calibri"/>
                        <a:cs typeface="Times New Roman"/>
                      </a:endParaRPr>
                    </a:p>
                  </a:txBody>
                  <a:tcPr marL="19050" marR="19050" marT="19050" marB="19050" anchor="ctr"/>
                </a:tc>
              </a:tr>
              <a:tr h="531907">
                <a:tc>
                  <a:txBody>
                    <a:bodyPr/>
                    <a:lstStyle/>
                    <a:p>
                      <a:pPr marL="0" marR="0">
                        <a:lnSpc>
                          <a:spcPts val="1600"/>
                        </a:lnSpc>
                        <a:spcBef>
                          <a:spcPts val="0"/>
                        </a:spcBef>
                        <a:spcAft>
                          <a:spcPts val="0"/>
                        </a:spcAft>
                      </a:pPr>
                      <a:r>
                        <a:rPr lang="en-US" sz="1200" dirty="0">
                          <a:solidFill>
                            <a:srgbClr val="000000"/>
                          </a:solidFill>
                          <a:latin typeface="Arial"/>
                          <a:ea typeface="Calibri"/>
                          <a:cs typeface="Times New Roman"/>
                        </a:rPr>
                        <a:t>New technology used to work with information</a:t>
                      </a:r>
                      <a:endParaRPr lang="en-US" sz="18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16</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33.3</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33.3</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77.1</a:t>
                      </a:r>
                      <a:endParaRPr lang="en-US" sz="1800">
                        <a:latin typeface="Calibri"/>
                        <a:ea typeface="Calibri"/>
                        <a:cs typeface="Times New Roman"/>
                      </a:endParaRPr>
                    </a:p>
                  </a:txBody>
                  <a:tcPr marL="19050" marR="19050" marT="19050" marB="19050" anchor="ctr"/>
                </a:tc>
              </a:tr>
              <a:tr h="1261380">
                <a:tc>
                  <a:txBody>
                    <a:bodyPr/>
                    <a:lstStyle/>
                    <a:p>
                      <a:pPr marL="0" marR="0">
                        <a:lnSpc>
                          <a:spcPts val="1600"/>
                        </a:lnSpc>
                        <a:spcBef>
                          <a:spcPts val="0"/>
                        </a:spcBef>
                        <a:spcAft>
                          <a:spcPts val="0"/>
                        </a:spcAft>
                      </a:pPr>
                      <a:r>
                        <a:rPr lang="en-US" sz="1200" dirty="0">
                          <a:solidFill>
                            <a:srgbClr val="000000"/>
                          </a:solidFill>
                          <a:latin typeface="Arial"/>
                          <a:ea typeface="Calibri"/>
                          <a:cs typeface="Times New Roman"/>
                        </a:rPr>
                        <a:t>Convergence including </a:t>
                      </a:r>
                      <a:r>
                        <a:rPr lang="en-US" sz="1200" dirty="0" smtClean="0">
                          <a:solidFill>
                            <a:srgbClr val="000000"/>
                          </a:solidFill>
                          <a:latin typeface="Arial"/>
                          <a:ea typeface="Calibri"/>
                          <a:cs typeface="Times New Roman"/>
                        </a:rPr>
                        <a:t>multi-platforms </a:t>
                      </a:r>
                      <a:r>
                        <a:rPr lang="en-US" sz="1200" dirty="0">
                          <a:solidFill>
                            <a:srgbClr val="000000"/>
                          </a:solidFill>
                          <a:latin typeface="Arial"/>
                          <a:ea typeface="Calibri"/>
                          <a:cs typeface="Times New Roman"/>
                        </a:rPr>
                        <a:t>such as print, online, internet TV, magazine in any combination</a:t>
                      </a:r>
                      <a:endParaRPr lang="en-US" sz="18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dirty="0">
                          <a:solidFill>
                            <a:srgbClr val="000000"/>
                          </a:solidFill>
                          <a:latin typeface="Arial"/>
                          <a:ea typeface="Calibri"/>
                          <a:cs typeface="Times New Roman"/>
                        </a:rPr>
                        <a:t>8</a:t>
                      </a:r>
                      <a:endParaRPr lang="en-US" sz="18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dirty="0">
                          <a:solidFill>
                            <a:srgbClr val="000000"/>
                          </a:solidFill>
                          <a:latin typeface="Arial"/>
                          <a:ea typeface="Calibri"/>
                          <a:cs typeface="Times New Roman"/>
                        </a:rPr>
                        <a:t>16.7</a:t>
                      </a:r>
                      <a:endParaRPr lang="en-US" sz="18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dirty="0">
                          <a:solidFill>
                            <a:srgbClr val="000000"/>
                          </a:solidFill>
                          <a:latin typeface="Arial"/>
                          <a:ea typeface="Calibri"/>
                          <a:cs typeface="Times New Roman"/>
                        </a:rPr>
                        <a:t>16.7</a:t>
                      </a:r>
                      <a:endParaRPr lang="en-US" sz="18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93.8</a:t>
                      </a:r>
                      <a:endParaRPr lang="en-US" sz="1800">
                        <a:latin typeface="Calibri"/>
                        <a:ea typeface="Calibri"/>
                        <a:cs typeface="Times New Roman"/>
                      </a:endParaRPr>
                    </a:p>
                  </a:txBody>
                  <a:tcPr marL="19050" marR="19050" marT="19050" marB="19050" anchor="ctr"/>
                </a:tc>
              </a:tr>
              <a:tr h="443762">
                <a:tc>
                  <a:txBody>
                    <a:bodyPr/>
                    <a:lstStyle/>
                    <a:p>
                      <a:pPr marL="0" marR="0">
                        <a:lnSpc>
                          <a:spcPts val="1600"/>
                        </a:lnSpc>
                        <a:spcBef>
                          <a:spcPts val="0"/>
                        </a:spcBef>
                        <a:spcAft>
                          <a:spcPts val="0"/>
                        </a:spcAft>
                      </a:pPr>
                      <a:r>
                        <a:rPr lang="en-US" sz="1200">
                          <a:solidFill>
                            <a:srgbClr val="000000"/>
                          </a:solidFill>
                          <a:latin typeface="Arial"/>
                          <a:ea typeface="Calibri"/>
                          <a:cs typeface="Times New Roman"/>
                        </a:rPr>
                        <a:t>Others</a:t>
                      </a:r>
                      <a:endParaRPr lang="en-US" sz="180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3</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6.2</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dirty="0">
                          <a:solidFill>
                            <a:srgbClr val="000000"/>
                          </a:solidFill>
                          <a:latin typeface="Arial"/>
                          <a:ea typeface="Calibri"/>
                          <a:cs typeface="Times New Roman"/>
                        </a:rPr>
                        <a:t>6.2</a:t>
                      </a:r>
                      <a:endParaRPr lang="en-US" sz="1800" dirty="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dirty="0">
                          <a:solidFill>
                            <a:srgbClr val="000000"/>
                          </a:solidFill>
                          <a:latin typeface="Arial"/>
                          <a:ea typeface="Calibri"/>
                          <a:cs typeface="Times New Roman"/>
                        </a:rPr>
                        <a:t>100.0</a:t>
                      </a:r>
                      <a:endParaRPr lang="en-US" sz="1800" dirty="0">
                        <a:latin typeface="Calibri"/>
                        <a:ea typeface="Calibri"/>
                        <a:cs typeface="Times New Roman"/>
                      </a:endParaRPr>
                    </a:p>
                  </a:txBody>
                  <a:tcPr marL="19050" marR="19050" marT="19050" marB="19050" anchor="ctr"/>
                </a:tc>
              </a:tr>
              <a:tr h="443762">
                <a:tc>
                  <a:txBody>
                    <a:bodyPr/>
                    <a:lstStyle/>
                    <a:p>
                      <a:pPr marL="0" marR="0">
                        <a:lnSpc>
                          <a:spcPts val="1600"/>
                        </a:lnSpc>
                        <a:spcBef>
                          <a:spcPts val="0"/>
                        </a:spcBef>
                        <a:spcAft>
                          <a:spcPts val="0"/>
                        </a:spcAft>
                      </a:pPr>
                      <a:r>
                        <a:rPr lang="en-US" sz="1200" dirty="0">
                          <a:solidFill>
                            <a:srgbClr val="000000"/>
                          </a:solidFill>
                          <a:latin typeface="Arial"/>
                          <a:ea typeface="Calibri"/>
                          <a:cs typeface="Times New Roman"/>
                        </a:rPr>
                        <a:t>Total</a:t>
                      </a:r>
                      <a:endParaRPr lang="en-US" sz="1800" dirty="0">
                        <a:latin typeface="Calibri"/>
                        <a:ea typeface="Calibri"/>
                        <a:cs typeface="Times New Roman"/>
                      </a:endParaRPr>
                    </a:p>
                  </a:txBody>
                  <a:tcPr marL="19050" marR="19050" marT="19050" marB="19050"/>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48</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100.0</a:t>
                      </a:r>
                      <a:endParaRPr lang="en-US" sz="1800">
                        <a:latin typeface="Calibri"/>
                        <a:ea typeface="Calibri"/>
                        <a:cs typeface="Times New Roman"/>
                      </a:endParaRPr>
                    </a:p>
                  </a:txBody>
                  <a:tcPr marL="19050" marR="19050" marT="19050" marB="19050" anchor="ctr"/>
                </a:tc>
                <a:tc>
                  <a:txBody>
                    <a:bodyPr/>
                    <a:lstStyle/>
                    <a:p>
                      <a:pPr marL="0" marR="0" algn="r">
                        <a:lnSpc>
                          <a:spcPts val="1600"/>
                        </a:lnSpc>
                        <a:spcBef>
                          <a:spcPts val="0"/>
                        </a:spcBef>
                        <a:spcAft>
                          <a:spcPts val="0"/>
                        </a:spcAft>
                      </a:pPr>
                      <a:r>
                        <a:rPr lang="en-US" sz="1200">
                          <a:solidFill>
                            <a:srgbClr val="000000"/>
                          </a:solidFill>
                          <a:latin typeface="Arial"/>
                          <a:ea typeface="Calibri"/>
                          <a:cs typeface="Times New Roman"/>
                        </a:rPr>
                        <a:t>100.0</a:t>
                      </a:r>
                      <a:endParaRPr lang="en-US" sz="1800">
                        <a:latin typeface="Calibri"/>
                        <a:ea typeface="Calibri"/>
                        <a:cs typeface="Times New Roman"/>
                      </a:endParaRPr>
                    </a:p>
                  </a:txBody>
                  <a:tcPr marL="19050" marR="19050" marT="19050" marB="19050" anchor="ctr"/>
                </a:tc>
                <a:tc>
                  <a:txBody>
                    <a:bodyPr/>
                    <a:lstStyle/>
                    <a:p>
                      <a:pPr marL="0" marR="0">
                        <a:lnSpc>
                          <a:spcPct val="115000"/>
                        </a:lnSpc>
                        <a:spcBef>
                          <a:spcPts val="0"/>
                        </a:spcBef>
                        <a:spcAft>
                          <a:spcPts val="0"/>
                        </a:spcAft>
                      </a:pPr>
                      <a:endParaRPr lang="en-US" sz="2000" dirty="0">
                        <a:latin typeface="Times New Roman"/>
                        <a:ea typeface="Calibri"/>
                        <a:cs typeface="Times New Roman"/>
                      </a:endParaRPr>
                    </a:p>
                  </a:txBody>
                  <a:tcPr marL="19050" marR="19050" marT="19050" marB="19050"/>
                </a:tc>
              </a:tr>
            </a:tbl>
          </a:graphicData>
        </a:graphic>
      </p:graphicFrame>
    </p:spTree>
    <p:extLst>
      <p:ext uri="{BB962C8B-B14F-4D97-AF65-F5344CB8AC3E}">
        <p14:creationId xmlns:p14="http://schemas.microsoft.com/office/powerpoint/2010/main" val="1540794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254</TotalTime>
  <Words>2163</Words>
  <Application>Microsoft Office PowerPoint</Application>
  <PresentationFormat>On-screen Show (4:3)</PresentationFormat>
  <Paragraphs>572</Paragraphs>
  <Slides>23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Schoolbook</vt:lpstr>
      <vt:lpstr>Times New Roman</vt:lpstr>
      <vt:lpstr>Wingdings</vt:lpstr>
      <vt:lpstr>Wingdings 2</vt:lpstr>
      <vt:lpstr>Oriel</vt:lpstr>
      <vt:lpstr>             Technological MANIFESTATIONS- THE CHANGING PARADIGMS OF NEWS ROOMS, JOURNALISTS &amp; ORGANISATIONS </vt:lpstr>
      <vt:lpstr>PROFILE  OF HYDERABAD JOURNALISTS</vt:lpstr>
      <vt:lpstr>PROFILE OF DELHI JOURNALISTS</vt:lpstr>
      <vt:lpstr>OWNERSHIP OF OUTLETS- Hyderabad</vt:lpstr>
      <vt:lpstr>OWNERSHIP OF OUTLETS-DELHI</vt:lpstr>
      <vt:lpstr>Number of journalists per outlet- hyderabad</vt:lpstr>
      <vt:lpstr>Number of journalists per outlet- DELHI</vt:lpstr>
      <vt:lpstr>Gender spread of journalists</vt:lpstr>
      <vt:lpstr>  NEWS ROOM, TECHNOLOGY AND INFLUENCE IN NEWS ROOM- HYDERBAD </vt:lpstr>
      <vt:lpstr>What technological changes (innovations) have happened in the past five years in your media organization? </vt:lpstr>
      <vt:lpstr>NEWS ROOM, TECHNOLOGY AND INFLUENCE IN NEWS ROOM- DELHI </vt:lpstr>
      <vt:lpstr>PowerPoint Presentation</vt:lpstr>
      <vt:lpstr>TECHNOLOGY AND WORK CULTURE IN NEWS ROOM- HYDERABAD</vt:lpstr>
      <vt:lpstr>PowerPoint Presentation</vt:lpstr>
      <vt:lpstr>TECHNOLOGY AND WORK CULTURE IN NEWS ROOM- DELHI</vt:lpstr>
      <vt:lpstr>PowerPoint Presentation</vt:lpstr>
      <vt:lpstr>Impact of technology on wages- HYDERABAD</vt:lpstr>
      <vt:lpstr>Impact of technology on wages- DELHI</vt:lpstr>
      <vt:lpstr>Technology and Advertising revenues- HYDERBAD</vt:lpstr>
      <vt:lpstr>Technology and Advertising revenues- DELHI</vt:lpstr>
      <vt:lpstr>Technology and ownership-HYDERABD</vt:lpstr>
      <vt:lpstr>Technology and ownership-delhi</vt:lpstr>
      <vt:lpstr>Way Forward- lead questions</vt:lpstr>
    </vt:vector>
  </TitlesOfParts>
  <Company>eflu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MANIFESTATIONS- THE CHANGING PARADIGMS OF NEWS ROOMS, ORGANISATIONS AND WAY AHEAD</dc:title>
  <dc:creator>ravinder</dc:creator>
  <cp:lastModifiedBy>Svetlana Pasti</cp:lastModifiedBy>
  <cp:revision>50</cp:revision>
  <cp:lastPrinted>2015-09-14T09:19:59Z</cp:lastPrinted>
  <dcterms:created xsi:type="dcterms:W3CDTF">2015-09-02T08:22:32Z</dcterms:created>
  <dcterms:modified xsi:type="dcterms:W3CDTF">2015-09-14T09:20:43Z</dcterms:modified>
</cp:coreProperties>
</file>