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307" r:id="rId3"/>
    <p:sldId id="272" r:id="rId4"/>
    <p:sldId id="261" r:id="rId5"/>
    <p:sldId id="263" r:id="rId6"/>
    <p:sldId id="266" r:id="rId7"/>
    <p:sldId id="267" r:id="rId8"/>
    <p:sldId id="271" r:id="rId9"/>
    <p:sldId id="311" r:id="rId10"/>
    <p:sldId id="312" r:id="rId11"/>
    <p:sldId id="309" r:id="rId12"/>
    <p:sldId id="316" r:id="rId13"/>
    <p:sldId id="275" r:id="rId14"/>
    <p:sldId id="276" r:id="rId15"/>
    <p:sldId id="280" r:id="rId16"/>
    <p:sldId id="308" r:id="rId17"/>
    <p:sldId id="318" r:id="rId18"/>
    <p:sldId id="317" r:id="rId19"/>
    <p:sldId id="273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0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17F4B-45D1-4BDB-8A06-25E9159A346D}" type="datetimeFigureOut">
              <a:rPr lang="ru-RU" smtClean="0"/>
              <a:t>09.07.2014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BD396-6622-4C05-9E97-1E41E6C2BB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934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26663-371D-432C-9677-BE30F27530DE}" type="datetimeFigureOut">
              <a:rPr lang="fi-FI" smtClean="0"/>
              <a:t>9.7.2014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C70F0-2F1C-4C40-A087-21F630742F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624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C70F0-2F1C-4C40-A087-21F630742F0C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0001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D420-F7DE-46B2-A1A9-C208DF3CBFEF}" type="datetime1">
              <a:rPr lang="ru-RU" smtClean="0"/>
              <a:t>09.07.2014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29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820E-B914-4764-B6B5-CFACB68B5BAD}" type="datetime1">
              <a:rPr lang="ru-RU" smtClean="0"/>
              <a:t>09.07.2014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3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B092-4F3F-43CD-B9C2-7712876B6593}" type="datetime1">
              <a:rPr lang="ru-RU" smtClean="0"/>
              <a:t>09.07.2014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533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E889-2C91-47E7-B164-98BBD5833B1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09.07.2014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6063-E830-465F-8AEF-04ECCACEBF1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578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B765-F706-429A-84DC-6E0AE6417E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09.07.2014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6063-E830-465F-8AEF-04ECCACEBF1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118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54E04-00F2-45C7-9BF2-31E1C121159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09.07.2014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6063-E830-465F-8AEF-04ECCACEBF1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320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F956-C376-45ED-8E25-9E36DF1653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09.07.2014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6063-E830-465F-8AEF-04ECCACEBF1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44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810-66FD-454C-8945-6A8501F8834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09.07.2014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6063-E830-465F-8AEF-04ECCACEBF1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58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98ED-B8AB-49D5-A15F-FC7058ABAB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09.07.2014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6063-E830-465F-8AEF-04ECCACEBF1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45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930F-9BD4-4F1D-AFEE-F687ACBEC91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09.07.2014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6063-E830-465F-8AEF-04ECCACEBF1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876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3493-6ECD-4C40-8EAC-FB8A7494FBA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09.07.2014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6063-E830-465F-8AEF-04ECCACEBF1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94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7328-67F8-4612-9484-9D51A6F07049}" type="datetime1">
              <a:rPr lang="ru-RU" smtClean="0"/>
              <a:t>09.07.2014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9900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EE24-F5AF-478A-B4AC-F2A3DFD36BA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09.07.2014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6063-E830-465F-8AEF-04ECCACEBF1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674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7BA1-BCEA-43B3-918D-78B2343009F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09.07.2014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6063-E830-465F-8AEF-04ECCACEBF1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11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7F2E-CD50-4FA5-9DC3-0470B51DB29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09.07.2014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76063-E830-465F-8AEF-04ECCACEBF1E}" type="slidenum">
              <a:rPr lang="fi-F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19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D3D5-E94D-42D7-A3CC-C3CD3BF9E078}" type="datetime1">
              <a:rPr lang="ru-RU" smtClean="0"/>
              <a:t>09.07.2014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92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46E70-DF99-4298-A591-19B4883497A3}" type="datetime1">
              <a:rPr lang="ru-RU" smtClean="0"/>
              <a:t>09.07.2014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50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518D-E1DA-45C8-AF8D-C3F01C52CD1A}" type="datetime1">
              <a:rPr lang="ru-RU" smtClean="0"/>
              <a:t>09.07.2014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85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855D-1E1B-4F6A-B4FD-C2D01A574162}" type="datetime1">
              <a:rPr lang="ru-RU" smtClean="0"/>
              <a:t>09.07.2014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41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5761-72A9-46BD-9E41-EF396C2A968A}" type="datetime1">
              <a:rPr lang="ru-RU" smtClean="0"/>
              <a:t>09.07.2014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59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C40F-3B5C-48FA-BA98-E6D627CBC089}" type="datetime1">
              <a:rPr lang="ru-RU" smtClean="0"/>
              <a:t>09.07.2014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49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0D54-039D-438B-8B86-06999F1BABC0}" type="datetime1">
              <a:rPr lang="ru-RU" smtClean="0"/>
              <a:t>09.07.2014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3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5E982-6674-4D05-BF01-E431228ED4B4}" type="datetime1">
              <a:rPr lang="ru-RU" smtClean="0"/>
              <a:t>09.07.2014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91A45-84D9-49DC-AD34-B56BE3CAB1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0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8A94C-48DE-492C-AC27-E50A02CAA19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09.07.2014</a:t>
            </a:fld>
            <a:endParaRPr lang="fi-F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76063-E830-465F-8AEF-04ECCACEBF1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2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a.fi/cmt/en/contact/staff/svetlanapasti/index.html" TargetMode="External"/><Relationship Id="rId2" Type="http://schemas.openxmlformats.org/officeDocument/2006/relationships/hyperlink" Target="mailto:Svetlana.pasti@uta.f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ta.fi/cmt/tutkimus/BRIC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858" y="1131093"/>
            <a:ext cx="7979375" cy="2729955"/>
          </a:xfrm>
        </p:spPr>
        <p:txBody>
          <a:bodyPr>
            <a:normAutofit/>
          </a:bodyPr>
          <a:lstStyle/>
          <a:p>
            <a:r>
              <a:rPr lang="fi-FI" dirty="0" err="1" smtClean="0">
                <a:latin typeface="Agency FB" panose="020B0503020202020204" pitchFamily="34" charset="0"/>
              </a:rPr>
              <a:t>Journalists</a:t>
            </a:r>
            <a:r>
              <a:rPr lang="fi-FI" dirty="0" smtClean="0">
                <a:latin typeface="Agency FB" panose="020B0503020202020204" pitchFamily="34" charset="0"/>
              </a:rPr>
              <a:t> in online media</a:t>
            </a:r>
            <a:r>
              <a:rPr lang="en-US" dirty="0" smtClean="0">
                <a:latin typeface="Agency FB" panose="020B0503020202020204" pitchFamily="34" charset="0"/>
              </a:rPr>
              <a:t>: </a:t>
            </a:r>
            <a:br>
              <a:rPr lang="en-US" dirty="0" smtClean="0">
                <a:latin typeface="Agency FB" panose="020B0503020202020204" pitchFamily="34" charset="0"/>
              </a:rPr>
            </a:br>
            <a:r>
              <a:rPr lang="en-US" dirty="0" smtClean="0">
                <a:latin typeface="Agency FB" panose="020B0503020202020204" pitchFamily="34" charset="0"/>
              </a:rPr>
              <a:t>Perspectives from the BRICS countries  </a:t>
            </a:r>
            <a:endParaRPr lang="fi-FI" dirty="0">
              <a:latin typeface="Agency FB" panose="020B05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65104"/>
            <a:ext cx="6858000" cy="144016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Baskerville Old Face" panose="02020602080505020303" pitchFamily="18" charset="0"/>
                <a:ea typeface="BatangChe" panose="02030609000101010101" pitchFamily="49" charset="-127"/>
              </a:rPr>
              <a:t>Svetlana Pasti, University of Tampere    </a:t>
            </a:r>
          </a:p>
          <a:p>
            <a:r>
              <a:rPr lang="en-US" sz="2400" dirty="0" smtClean="0">
                <a:latin typeface="Baskerville Old Face" panose="02020602080505020303" pitchFamily="18" charset="0"/>
                <a:ea typeface="BatangChe" panose="02030609000101010101" pitchFamily="49" charset="-127"/>
              </a:rPr>
              <a:t>IAMCR 2014, Hyderabad India, 15-19 July </a:t>
            </a:r>
          </a:p>
          <a:p>
            <a:r>
              <a:rPr lang="en-US" sz="2400" dirty="0" smtClean="0">
                <a:latin typeface="Baskerville Old Face" panose="02020602080505020303" pitchFamily="18" charset="0"/>
                <a:ea typeface="BatangChe" panose="02030609000101010101" pitchFamily="49" charset="-127"/>
              </a:rPr>
              <a:t>Journalism Research &amp; Education (JRE)</a:t>
            </a:r>
            <a:endParaRPr lang="fi-FI" sz="2400" dirty="0">
              <a:latin typeface="Baskerville Old Face" panose="02020602080505020303" pitchFamily="18" charset="0"/>
              <a:ea typeface="BatangChe" panose="02030609000101010101" pitchFamily="49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735" y="1131094"/>
            <a:ext cx="8192530" cy="109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922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Research focus 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Differences between new and old news media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In </a:t>
            </a:r>
            <a:r>
              <a:rPr lang="en-US" dirty="0">
                <a:solidFill>
                  <a:prstClr val="black"/>
                </a:solidFill>
              </a:rPr>
              <a:t>mainstream comparative research, </a:t>
            </a:r>
            <a:r>
              <a:rPr lang="en-US" dirty="0" smtClean="0">
                <a:solidFill>
                  <a:prstClr val="black"/>
                </a:solidFill>
              </a:rPr>
              <a:t>online news media have received </a:t>
            </a:r>
            <a:r>
              <a:rPr lang="en-US" dirty="0">
                <a:solidFill>
                  <a:prstClr val="black"/>
                </a:solidFill>
              </a:rPr>
              <a:t>little </a:t>
            </a:r>
            <a:r>
              <a:rPr lang="en-US" dirty="0" smtClean="0">
                <a:solidFill>
                  <a:prstClr val="black"/>
                </a:solidFill>
              </a:rPr>
              <a:t>attention</a:t>
            </a:r>
          </a:p>
          <a:p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/>
              <a:t>Number </a:t>
            </a:r>
            <a:r>
              <a:rPr lang="en-US" dirty="0"/>
              <a:t>of online media continue to increase</a:t>
            </a:r>
          </a:p>
          <a:p>
            <a:r>
              <a:rPr lang="en-US" dirty="0" smtClean="0"/>
              <a:t> The </a:t>
            </a:r>
            <a:r>
              <a:rPr lang="en-US" dirty="0"/>
              <a:t>definition of new media is </a:t>
            </a:r>
            <a:r>
              <a:rPr lang="en-US" dirty="0" smtClean="0"/>
              <a:t>unclear</a:t>
            </a:r>
          </a:p>
          <a:p>
            <a:endParaRPr lang="en-US" dirty="0"/>
          </a:p>
          <a:p>
            <a:pPr lvl="0"/>
            <a:endParaRPr lang="en-US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    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07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media in the BRICS study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Our  study  defines new online news media as separately </a:t>
            </a:r>
            <a:r>
              <a:rPr lang="en-US" dirty="0" smtClean="0">
                <a:solidFill>
                  <a:prstClr val="black"/>
                </a:solidFill>
              </a:rPr>
              <a:t>established </a:t>
            </a:r>
            <a:r>
              <a:rPr lang="en-US" dirty="0">
                <a:solidFill>
                  <a:prstClr val="black"/>
                </a:solidFill>
              </a:rPr>
              <a:t>and independent internet media organizations </a:t>
            </a:r>
            <a:endParaRPr lang="en-US" dirty="0" smtClean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They are not </a:t>
            </a:r>
            <a:r>
              <a:rPr lang="en-US" dirty="0" smtClean="0">
                <a:solidFill>
                  <a:prstClr val="black"/>
                </a:solidFill>
              </a:rPr>
              <a:t>just digital </a:t>
            </a:r>
            <a:r>
              <a:rPr lang="en-US" dirty="0">
                <a:solidFill>
                  <a:prstClr val="black"/>
                </a:solidFill>
              </a:rPr>
              <a:t>newsrooms or online versions of conventional newspapers, magazines or radio-television stations  </a:t>
            </a:r>
            <a:endParaRPr lang="ru-RU" dirty="0">
              <a:solidFill>
                <a:prstClr val="black"/>
              </a:solidFill>
            </a:endParaRPr>
          </a:p>
          <a:p>
            <a:endParaRPr lang="ru-RU" sz="4000" dirty="0"/>
          </a:p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531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Interview: Main topics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12800" dirty="0" smtClean="0"/>
              <a:t>Demographic data  </a:t>
            </a:r>
            <a:endParaRPr lang="ru-RU" sz="12800" dirty="0"/>
          </a:p>
          <a:p>
            <a:r>
              <a:rPr lang="en-GB" sz="12800" dirty="0" smtClean="0"/>
              <a:t>Job conditions</a:t>
            </a:r>
            <a:r>
              <a:rPr lang="en-GB" sz="12800" dirty="0"/>
              <a:t>: </a:t>
            </a:r>
            <a:r>
              <a:rPr lang="en-GB" sz="12800" dirty="0" smtClean="0"/>
              <a:t>new technology</a:t>
            </a:r>
            <a:r>
              <a:rPr lang="en-GB" sz="12800" dirty="0"/>
              <a:t>, </a:t>
            </a:r>
            <a:r>
              <a:rPr lang="en-GB" sz="12800" dirty="0" smtClean="0"/>
              <a:t>economy, satisfaction</a:t>
            </a:r>
            <a:endParaRPr lang="ru-RU" sz="12800" dirty="0"/>
          </a:p>
          <a:p>
            <a:r>
              <a:rPr lang="en-US" sz="12800" dirty="0" smtClean="0"/>
              <a:t>Journalists </a:t>
            </a:r>
            <a:r>
              <a:rPr lang="en-US" sz="12800" dirty="0"/>
              <a:t>and </a:t>
            </a:r>
            <a:r>
              <a:rPr lang="en-US" sz="12800" dirty="0" smtClean="0"/>
              <a:t>society</a:t>
            </a:r>
            <a:r>
              <a:rPr lang="en-US" sz="12800" dirty="0"/>
              <a:t>: </a:t>
            </a:r>
            <a:r>
              <a:rPr lang="en-US" sz="12800" dirty="0" smtClean="0"/>
              <a:t>citizen participation, </a:t>
            </a:r>
            <a:r>
              <a:rPr lang="en-US" sz="12800" dirty="0"/>
              <a:t>f</a:t>
            </a:r>
            <a:r>
              <a:rPr lang="en-US" sz="12800" dirty="0" smtClean="0"/>
              <a:t>reedom </a:t>
            </a:r>
            <a:r>
              <a:rPr lang="en-US" sz="12800" dirty="0"/>
              <a:t>of </a:t>
            </a:r>
            <a:r>
              <a:rPr lang="en-US" sz="12800" dirty="0" smtClean="0"/>
              <a:t>speech</a:t>
            </a:r>
            <a:endParaRPr lang="ru-RU" sz="12800" dirty="0"/>
          </a:p>
          <a:p>
            <a:r>
              <a:rPr lang="en-US" sz="12800" dirty="0"/>
              <a:t> </a:t>
            </a:r>
            <a:r>
              <a:rPr lang="en-US" sz="12800" dirty="0" smtClean="0"/>
              <a:t>Professionalism </a:t>
            </a:r>
            <a:r>
              <a:rPr lang="en-US" sz="12800" dirty="0"/>
              <a:t>and </a:t>
            </a:r>
            <a:r>
              <a:rPr lang="en-US" sz="12800" dirty="0" smtClean="0"/>
              <a:t>ethics</a:t>
            </a:r>
            <a:r>
              <a:rPr lang="en-US" sz="12800" dirty="0"/>
              <a:t>:</a:t>
            </a:r>
            <a:r>
              <a:rPr lang="en-US" sz="12800" b="1" dirty="0"/>
              <a:t> </a:t>
            </a:r>
            <a:r>
              <a:rPr lang="en-US" sz="12800" dirty="0" smtClean="0"/>
              <a:t>perception of   professionalism</a:t>
            </a:r>
            <a:r>
              <a:rPr lang="en-US" sz="12800" dirty="0"/>
              <a:t>,</a:t>
            </a:r>
            <a:r>
              <a:rPr lang="en-US" sz="12800" dirty="0" smtClean="0"/>
              <a:t> political independence, self-</a:t>
            </a:r>
            <a:endParaRPr lang="ru-RU" sz="12800" dirty="0"/>
          </a:p>
          <a:p>
            <a:pPr marL="0" indent="0">
              <a:buNone/>
            </a:pPr>
            <a:r>
              <a:rPr lang="en-US" sz="12800" dirty="0" smtClean="0"/>
              <a:t>    regulation, corruption</a:t>
            </a:r>
          </a:p>
          <a:p>
            <a:r>
              <a:rPr lang="en-GB" sz="12800" dirty="0" smtClean="0"/>
              <a:t> Present </a:t>
            </a:r>
            <a:r>
              <a:rPr lang="en-GB" sz="12800" dirty="0"/>
              <a:t>s</a:t>
            </a:r>
            <a:r>
              <a:rPr lang="en-GB" sz="12800" dirty="0" smtClean="0"/>
              <a:t>tatus </a:t>
            </a:r>
            <a:r>
              <a:rPr lang="en-GB" sz="12800" dirty="0"/>
              <a:t>and </a:t>
            </a:r>
            <a:r>
              <a:rPr lang="en-GB" sz="12800" dirty="0" smtClean="0"/>
              <a:t>future </a:t>
            </a:r>
            <a:r>
              <a:rPr lang="en-GB" sz="12800" dirty="0"/>
              <a:t>of the </a:t>
            </a:r>
            <a:r>
              <a:rPr lang="en-GB" sz="12800" dirty="0" smtClean="0"/>
              <a:t>profession  </a:t>
            </a:r>
          </a:p>
          <a:p>
            <a:pPr marL="0" indent="0">
              <a:buNone/>
            </a:pPr>
            <a:endParaRPr lang="ru-RU" sz="12800" dirty="0"/>
          </a:p>
          <a:p>
            <a:pPr marL="0" indent="0">
              <a:buNone/>
            </a:pPr>
            <a:r>
              <a:rPr lang="en-GB" sz="12800" b="1" dirty="0"/>
              <a:t> </a:t>
            </a:r>
            <a:endParaRPr lang="ru-RU" sz="12800" dirty="0"/>
          </a:p>
          <a:p>
            <a:endParaRPr lang="ru-RU" sz="1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27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Work in progress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Interviews started in 2012 </a:t>
            </a:r>
          </a:p>
          <a:p>
            <a:r>
              <a:rPr lang="en-US" sz="3600" dirty="0" smtClean="0"/>
              <a:t>To be finished in 2014</a:t>
            </a:r>
          </a:p>
          <a:p>
            <a:r>
              <a:rPr lang="en-US" sz="3600" dirty="0" smtClean="0"/>
              <a:t>Coding and analysis in 2014</a:t>
            </a:r>
          </a:p>
          <a:p>
            <a:r>
              <a:rPr lang="en-US" sz="3600" dirty="0"/>
              <a:t>C</a:t>
            </a:r>
            <a:r>
              <a:rPr lang="en-US" sz="3600" dirty="0" smtClean="0"/>
              <a:t>ountry reports in 2014</a:t>
            </a:r>
          </a:p>
          <a:p>
            <a:r>
              <a:rPr lang="en-US" sz="3600" dirty="0" smtClean="0"/>
              <a:t>Comparison and final report in 2015</a:t>
            </a:r>
            <a:endParaRPr lang="ru-RU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57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Total number of journalists in BRICS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Brazil – 145.000 </a:t>
            </a:r>
          </a:p>
          <a:p>
            <a:r>
              <a:rPr lang="en-US" sz="3600" dirty="0" smtClean="0"/>
              <a:t>Russia </a:t>
            </a:r>
            <a:r>
              <a:rPr lang="en-US" sz="3600" dirty="0"/>
              <a:t>– </a:t>
            </a:r>
            <a:r>
              <a:rPr lang="en-US" sz="3600" dirty="0" smtClean="0"/>
              <a:t>250.000 (freelancers: 25.000)</a:t>
            </a:r>
          </a:p>
          <a:p>
            <a:r>
              <a:rPr lang="en-US" sz="3600" dirty="0" smtClean="0"/>
              <a:t>India  – 40.000 </a:t>
            </a:r>
          </a:p>
          <a:p>
            <a:r>
              <a:rPr lang="en-US" sz="3600" dirty="0" smtClean="0"/>
              <a:t>China – 260,000 (freelancers: </a:t>
            </a:r>
            <a:r>
              <a:rPr lang="en-US" sz="3600" smtClean="0"/>
              <a:t>1 million)</a:t>
            </a:r>
            <a:endParaRPr lang="en-US" sz="3600" dirty="0" smtClean="0"/>
          </a:p>
          <a:p>
            <a:r>
              <a:rPr lang="en-US" sz="3600" dirty="0" smtClean="0"/>
              <a:t>South Africa – 35.000</a:t>
            </a:r>
          </a:p>
          <a:p>
            <a:r>
              <a:rPr lang="en-US" sz="3600" dirty="0" smtClean="0"/>
              <a:t>(US – 120.000)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29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Digital world of BRICS 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485777"/>
              </p:ext>
            </p:extLst>
          </p:nvPr>
        </p:nvGraphicFramePr>
        <p:xfrm>
          <a:off x="457200" y="1600200"/>
          <a:ext cx="8229600" cy="4367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9269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Countries </a:t>
                      </a:r>
                      <a:endParaRPr lang="fi-F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Registered domains/websites</a:t>
                      </a:r>
                      <a:endParaRPr lang="fi-F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Accounts </a:t>
                      </a:r>
                    </a:p>
                    <a:p>
                      <a:r>
                        <a:rPr lang="en-US" sz="2400" dirty="0" smtClean="0"/>
                        <a:t>in social media </a:t>
                      </a:r>
                      <a:endParaRPr lang="fi-FI" sz="2400" dirty="0"/>
                    </a:p>
                  </a:txBody>
                  <a:tcPr/>
                </a:tc>
              </a:tr>
              <a:tr h="63589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Brazil</a:t>
                      </a:r>
                      <a:endParaRPr lang="fi-FI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3.05 million: 16 websites per thousand people 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58.7 million: 69% of online population</a:t>
                      </a:r>
                      <a:endParaRPr lang="fi-FI" dirty="0"/>
                    </a:p>
                  </a:txBody>
                  <a:tcPr/>
                </a:tc>
              </a:tr>
              <a:tr h="63589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Russia</a:t>
                      </a:r>
                      <a:endParaRPr lang="fi-FI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 million: 31.9 websites per thousand people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65.8 million” 46% of population</a:t>
                      </a:r>
                      <a:endParaRPr lang="fi-FI" dirty="0"/>
                    </a:p>
                  </a:txBody>
                  <a:tcPr/>
                </a:tc>
              </a:tr>
              <a:tr h="63589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India</a:t>
                      </a:r>
                      <a:endParaRPr lang="fi-FI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700.956: 0.579 per thousand people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60.5 million Facebook users: 74,75% of online population</a:t>
                      </a:r>
                      <a:endParaRPr lang="fi-FI" dirty="0"/>
                    </a:p>
                  </a:txBody>
                  <a:tcPr/>
                </a:tc>
              </a:tr>
              <a:tr h="63589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China</a:t>
                      </a:r>
                      <a:endParaRPr lang="fi-FI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 million: 5.7 websites per thousand people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 million blog accounts: 48,7% of population </a:t>
                      </a:r>
                      <a:endParaRPr lang="fi-FI" dirty="0"/>
                    </a:p>
                  </a:txBody>
                  <a:tcPr/>
                </a:tc>
              </a:tr>
              <a:tr h="635899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South Africa</a:t>
                      </a:r>
                      <a:endParaRPr lang="fi-FI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869.910: 17.05 websites per thousand people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23.76 million: 279,52%</a:t>
                      </a:r>
                      <a:r>
                        <a:rPr lang="en-US" baseline="0" dirty="0" smtClean="0"/>
                        <a:t> of online population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59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Daya\Pictures\Teaching material\top20201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6625" b="52155"/>
          <a:stretch>
            <a:fillRect/>
          </a:stretch>
        </p:blipFill>
        <p:spPr>
          <a:xfrm>
            <a:off x="714375" y="1428750"/>
            <a:ext cx="7646988" cy="4643438"/>
          </a:xfrm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Book Antiqua" pitchFamily="18" charset="0"/>
              </a:rPr>
              <a:t>Top ten Internet users, in millions</a:t>
            </a:r>
          </a:p>
        </p:txBody>
      </p:sp>
    </p:spTree>
    <p:extLst>
      <p:ext uri="{BB962C8B-B14F-4D97-AF65-F5344CB8AC3E}">
        <p14:creationId xmlns:p14="http://schemas.microsoft.com/office/powerpoint/2010/main" val="416494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Online journalism in </a:t>
            </a:r>
            <a:r>
              <a:rPr lang="en-US" dirty="0" smtClean="0"/>
              <a:t>BRICS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/>
              <a:t>Brazil: </a:t>
            </a:r>
            <a:r>
              <a:rPr lang="en-US" sz="2200" dirty="0"/>
              <a:t>Raquel </a:t>
            </a:r>
            <a:r>
              <a:rPr lang="en-US" sz="2200" dirty="0" err="1"/>
              <a:t>Paiva</a:t>
            </a:r>
            <a:r>
              <a:rPr lang="en-US" sz="2200" dirty="0"/>
              <a:t>, </a:t>
            </a:r>
            <a:r>
              <a:rPr lang="en-US" sz="2200" dirty="0" smtClean="0"/>
              <a:t>Rio </a:t>
            </a:r>
            <a:r>
              <a:rPr lang="en-US" sz="2200" dirty="0"/>
              <a:t>de Janeiro</a:t>
            </a:r>
            <a:endParaRPr lang="fi-FI" sz="2200" dirty="0"/>
          </a:p>
          <a:p>
            <a:pPr marL="0" indent="0">
              <a:buNone/>
            </a:pPr>
            <a:r>
              <a:rPr lang="en-US" sz="2200" i="1" dirty="0"/>
              <a:t>Twenty years of online journalism in Brazil: A mirror of the country</a:t>
            </a:r>
            <a:endParaRPr lang="fi-FI" sz="2200" dirty="0"/>
          </a:p>
          <a:p>
            <a:pPr marL="0" indent="0">
              <a:buNone/>
            </a:pPr>
            <a:r>
              <a:rPr lang="en-US" sz="2200" b="1" dirty="0" smtClean="0"/>
              <a:t>Russia</a:t>
            </a:r>
            <a:r>
              <a:rPr lang="en-US" sz="2200" b="1" dirty="0"/>
              <a:t>: </a:t>
            </a:r>
            <a:r>
              <a:rPr lang="en-US" sz="2200" dirty="0" err="1"/>
              <a:t>Dmitrii</a:t>
            </a:r>
            <a:r>
              <a:rPr lang="en-US" sz="2200" dirty="0"/>
              <a:t> </a:t>
            </a:r>
            <a:r>
              <a:rPr lang="en-US" sz="2200" dirty="0" err="1"/>
              <a:t>Gavra</a:t>
            </a:r>
            <a:r>
              <a:rPr lang="en-US" sz="2200" dirty="0"/>
              <a:t>, </a:t>
            </a:r>
            <a:r>
              <a:rPr lang="en-US" sz="2200" dirty="0" smtClean="0"/>
              <a:t>St</a:t>
            </a:r>
            <a:r>
              <a:rPr lang="en-US" sz="2200" dirty="0"/>
              <a:t>. Petersburg State University  </a:t>
            </a:r>
            <a:endParaRPr lang="fi-FI" sz="2200" dirty="0"/>
          </a:p>
          <a:p>
            <a:pPr marL="0" indent="0">
              <a:buNone/>
            </a:pPr>
            <a:r>
              <a:rPr lang="en-US" sz="2200" i="1" dirty="0"/>
              <a:t>Journalists of the Russian online media: Values and Professionalism  </a:t>
            </a:r>
            <a:endParaRPr lang="en-US" sz="2200" i="1" dirty="0" smtClean="0"/>
          </a:p>
          <a:p>
            <a:pPr marL="0" indent="0">
              <a:buNone/>
            </a:pPr>
            <a:r>
              <a:rPr lang="en-US" sz="2200" b="1" dirty="0" smtClean="0"/>
              <a:t>India</a:t>
            </a:r>
            <a:r>
              <a:rPr lang="en-US" sz="2200" b="1" dirty="0"/>
              <a:t>: </a:t>
            </a:r>
            <a:r>
              <a:rPr lang="fi-FI" sz="2400" smtClean="0"/>
              <a:t>G. </a:t>
            </a:r>
            <a:r>
              <a:rPr lang="fi-FI" sz="2400" dirty="0" err="1"/>
              <a:t>Nagamallika</a:t>
            </a:r>
            <a:r>
              <a:rPr lang="en-US" sz="2200" dirty="0" smtClean="0"/>
              <a:t>, </a:t>
            </a:r>
            <a:r>
              <a:rPr lang="en-US" sz="2200" dirty="0" smtClean="0"/>
              <a:t>Hyderabad</a:t>
            </a:r>
            <a:endParaRPr lang="fi-FI" sz="2200" dirty="0"/>
          </a:p>
          <a:p>
            <a:pPr marL="0" indent="0">
              <a:buNone/>
            </a:pPr>
            <a:r>
              <a:rPr lang="en-US" sz="2200" i="1" dirty="0"/>
              <a:t>Understanding online journalism: Redefining news coverage in </a:t>
            </a:r>
            <a:r>
              <a:rPr lang="en-US" sz="2200" i="1" dirty="0" smtClean="0"/>
              <a:t>India</a:t>
            </a:r>
          </a:p>
          <a:p>
            <a:pPr marL="0" indent="0">
              <a:buNone/>
            </a:pPr>
            <a:r>
              <a:rPr lang="en-US" sz="2200" i="1" dirty="0"/>
              <a:t> </a:t>
            </a:r>
            <a:r>
              <a:rPr lang="en-US" sz="2200" b="1" dirty="0" smtClean="0"/>
              <a:t>China</a:t>
            </a:r>
            <a:r>
              <a:rPr lang="en-US" sz="2200" dirty="0"/>
              <a:t>: Yu Xu, </a:t>
            </a:r>
            <a:r>
              <a:rPr lang="en-US" sz="2200" dirty="0" smtClean="0"/>
              <a:t>Beijing </a:t>
            </a:r>
            <a:r>
              <a:rPr lang="en-US" sz="2200" dirty="0"/>
              <a:t>and Raymond </a:t>
            </a:r>
            <a:r>
              <a:rPr lang="en-US" sz="2200" dirty="0" err="1"/>
              <a:t>Ruiming</a:t>
            </a:r>
            <a:r>
              <a:rPr lang="en-US" sz="2200" dirty="0"/>
              <a:t> Zhou, </a:t>
            </a:r>
            <a:r>
              <a:rPr lang="en-US" sz="2200" dirty="0" smtClean="0"/>
              <a:t>Shanghai   </a:t>
            </a:r>
            <a:endParaRPr lang="fi-FI" sz="2200" dirty="0"/>
          </a:p>
          <a:p>
            <a:pPr marL="0" indent="0">
              <a:buNone/>
            </a:pPr>
            <a:r>
              <a:rPr lang="en-US" sz="2200" i="1" dirty="0"/>
              <a:t>Online journalism in China: Views from a period of </a:t>
            </a:r>
            <a:r>
              <a:rPr lang="en-US" sz="2200" i="1" dirty="0" smtClean="0"/>
              <a:t>transition</a:t>
            </a:r>
          </a:p>
          <a:p>
            <a:pPr marL="0" indent="0">
              <a:buNone/>
            </a:pPr>
            <a:r>
              <a:rPr lang="en-US" sz="2200" b="1" i="1" dirty="0"/>
              <a:t> </a:t>
            </a:r>
            <a:r>
              <a:rPr lang="en-US" sz="2200" b="1" dirty="0" smtClean="0"/>
              <a:t>South </a:t>
            </a:r>
            <a:r>
              <a:rPr lang="en-US" sz="2200" b="1" dirty="0"/>
              <a:t>Africa</a:t>
            </a:r>
            <a:r>
              <a:rPr lang="en-US" sz="2200" dirty="0"/>
              <a:t>: </a:t>
            </a:r>
            <a:r>
              <a:rPr lang="en-US" sz="2200" dirty="0" err="1"/>
              <a:t>Musawenkosi</a:t>
            </a:r>
            <a:r>
              <a:rPr lang="en-US" sz="2200" dirty="0"/>
              <a:t> W. </a:t>
            </a:r>
            <a:r>
              <a:rPr lang="en-US" sz="2200" dirty="0" err="1"/>
              <a:t>Ndlovu</a:t>
            </a:r>
            <a:r>
              <a:rPr lang="en-US" sz="2200" dirty="0"/>
              <a:t>, </a:t>
            </a:r>
            <a:r>
              <a:rPr lang="en-US" sz="2200" dirty="0" smtClean="0"/>
              <a:t>Cape </a:t>
            </a:r>
            <a:r>
              <a:rPr lang="en-US" sz="2200" dirty="0"/>
              <a:t>Town </a:t>
            </a:r>
            <a:endParaRPr lang="fi-FI" sz="2200" dirty="0"/>
          </a:p>
          <a:p>
            <a:pPr marL="0" indent="0">
              <a:buNone/>
            </a:pPr>
            <a:r>
              <a:rPr lang="en-US" sz="2200" i="1" dirty="0"/>
              <a:t>What is the state and future of online journalism in South Africa? </a:t>
            </a:r>
            <a:endParaRPr lang="fi-FI" sz="2200" dirty="0"/>
          </a:p>
          <a:p>
            <a:pPr marL="0" indent="0">
              <a:buNone/>
            </a:pPr>
            <a:r>
              <a:rPr lang="en-US" sz="2200" dirty="0"/>
              <a:t> </a:t>
            </a:r>
            <a:endParaRPr lang="fi-FI" sz="2200" dirty="0"/>
          </a:p>
          <a:p>
            <a:endParaRPr lang="fi-FI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08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229600" cy="1368425"/>
          </a:xfrm>
        </p:spPr>
        <p:txBody>
          <a:bodyPr>
            <a:normAutofit fontScale="90000"/>
          </a:bodyPr>
          <a:lstStyle/>
          <a:p>
            <a:r>
              <a:rPr lang="en-US" smtClean="0"/>
              <a:t>Thanks for your attention! </a:t>
            </a:r>
            <a:br>
              <a:rPr lang="en-US" smtClean="0"/>
            </a:br>
            <a:endParaRPr lang="en-US" smtClean="0"/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1042988" y="1773238"/>
            <a:ext cx="6985000" cy="495776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algn="ctr">
              <a:buFont typeface="Arial" charset="0"/>
              <a:buNone/>
              <a:defRPr/>
            </a:pP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 smtClean="0">
                <a:hlinkClick r:id="rId2"/>
              </a:rPr>
              <a:t>Svetlana.Pasti@uta.fi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www.uta.fi/cmt/en/contact/staff/svetlanapasti/index.html</a:t>
            </a:r>
            <a:endParaRPr lang="en-US" dirty="0" smtClean="0"/>
          </a:p>
          <a:p>
            <a:pPr algn="ctr">
              <a:buFont typeface="Arial" charset="0"/>
              <a:buNone/>
              <a:defRPr/>
            </a:pPr>
            <a:endParaRPr lang="en-US" dirty="0" smtClean="0"/>
          </a:p>
          <a:p>
            <a:pPr algn="ctr">
              <a:buFont typeface="Arial" charset="0"/>
              <a:buNone/>
              <a:defRPr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A9971-B9B8-4958-A308-0C24FAE57D61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315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BRICS countries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913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Brazil			26 states			194 mill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Russia		83 federal units		143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India			35 states etc		1.225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China			33 provinces etc		1.341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South Africa	9 provinces			52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B51AD-02CB-479B-AD58-95764ED183D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438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368425"/>
          </a:xfrm>
        </p:spPr>
        <p:txBody>
          <a:bodyPr>
            <a:normAutofit/>
          </a:bodyPr>
          <a:lstStyle/>
          <a:p>
            <a:pPr eaLnBrk="1" hangingPunct="1"/>
            <a:r>
              <a:rPr lang="fi-FI" dirty="0" smtClean="0"/>
              <a:t>BRICS </a:t>
            </a:r>
            <a:r>
              <a:rPr lang="fi-FI" dirty="0" err="1" smtClean="0"/>
              <a:t>Summits</a:t>
            </a:r>
            <a:r>
              <a:rPr lang="fi-FI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675"/>
            <a:ext cx="9144000" cy="50133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600" dirty="0">
                <a:cs typeface="Arial" charset="0"/>
              </a:rPr>
              <a:t>	</a:t>
            </a:r>
            <a:r>
              <a:rPr lang="en-US" sz="3600" dirty="0" smtClean="0">
                <a:cs typeface="Arial" charset="0"/>
              </a:rPr>
              <a:t>	1. Yekaterinburg (Russia) 2009</a:t>
            </a:r>
            <a:endParaRPr lang="en-US" sz="3600" b="1" dirty="0" smtClean="0"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600" dirty="0">
                <a:cs typeface="Arial" charset="0"/>
              </a:rPr>
              <a:t>	</a:t>
            </a:r>
            <a:r>
              <a:rPr lang="en-US" sz="3600" dirty="0" smtClean="0">
                <a:cs typeface="Arial" charset="0"/>
              </a:rPr>
              <a:t>	2. Brasilia (Brazil) 2010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i-FI" sz="3600" dirty="0" smtClean="0"/>
              <a:t>		3. Sanya (China) 2011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i-FI" sz="3600" dirty="0" smtClean="0"/>
              <a:t>		4. Delhi (</a:t>
            </a:r>
            <a:r>
              <a:rPr lang="fi-FI" sz="3600" dirty="0" err="1" smtClean="0"/>
              <a:t>India</a:t>
            </a:r>
            <a:r>
              <a:rPr lang="fi-FI" sz="3600" dirty="0" smtClean="0"/>
              <a:t>) 2012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i-FI" sz="3600" dirty="0"/>
              <a:t>	</a:t>
            </a:r>
            <a:r>
              <a:rPr lang="fi-FI" sz="3600" dirty="0" smtClean="0"/>
              <a:t>	5. Durban (South Africa) 2013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fi-FI" sz="3600" dirty="0" smtClean="0"/>
              <a:t>		</a:t>
            </a:r>
            <a:r>
              <a:rPr lang="en-US" sz="3600" dirty="0" smtClean="0">
                <a:cs typeface="Arial" charset="0"/>
              </a:rPr>
              <a:t>6. Fortaleza (Brazil) 2014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600" dirty="0">
                <a:cs typeface="Arial" charset="0"/>
              </a:rPr>
              <a:t> </a:t>
            </a:r>
            <a:r>
              <a:rPr lang="en-US" sz="3600" dirty="0" smtClean="0">
                <a:cs typeface="Arial" charset="0"/>
              </a:rPr>
              <a:t>                 </a:t>
            </a:r>
            <a:endParaRPr lang="fi-FI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28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http://farm9.staticflickr.com/8405/8612243595_5461abde09_b.jpg</a:t>
            </a:r>
          </a:p>
        </p:txBody>
      </p:sp>
      <p:pic>
        <p:nvPicPr>
          <p:cNvPr id="21507" name="Picture 4" descr="8612243595_5461abde09_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350"/>
            <a:ext cx="9140825" cy="631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1A45-84D9-49DC-AD34-B56BE3CAB18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81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96461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Media Systems in Flux: </a:t>
            </a:r>
            <a:br>
              <a:rPr lang="en-US" dirty="0" smtClean="0"/>
            </a:br>
            <a:r>
              <a:rPr lang="en-US" dirty="0" smtClean="0"/>
              <a:t>The Challenge of the BRICS Countries   </a:t>
            </a:r>
            <a:r>
              <a:rPr lang="en-US" i="1" dirty="0" smtClean="0"/>
              <a:t> </a:t>
            </a:r>
            <a:br>
              <a:rPr lang="en-US" i="1" dirty="0" smtClean="0"/>
            </a:br>
            <a:endParaRPr lang="fi-FI" dirty="0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15778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Funded by Academy of Finland, 2012-2016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uta.fi/cmt/tutkimus/BRICS.html</a:t>
            </a:r>
            <a:endParaRPr lang="en-US" dirty="0" smtClean="0"/>
          </a:p>
          <a:p>
            <a:pPr>
              <a:defRPr/>
            </a:pPr>
            <a:r>
              <a:rPr lang="fi-FI" dirty="0" err="1" smtClean="0"/>
              <a:t>Theoretical</a:t>
            </a:r>
            <a:r>
              <a:rPr lang="fi-FI" dirty="0" smtClean="0"/>
              <a:t> </a:t>
            </a:r>
            <a:r>
              <a:rPr lang="fi-FI" dirty="0"/>
              <a:t>concepts </a:t>
            </a:r>
            <a:r>
              <a:rPr lang="fi-FI" dirty="0" smtClean="0"/>
              <a:t>of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/>
              <a:t> </a:t>
            </a:r>
            <a:r>
              <a:rPr lang="fi-FI" sz="2800" dirty="0" smtClean="0"/>
              <a:t>    - media system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/>
              <a:t> </a:t>
            </a:r>
            <a:r>
              <a:rPr lang="fi-FI" sz="2800" dirty="0" smtClean="0"/>
              <a:t>    - role </a:t>
            </a:r>
            <a:r>
              <a:rPr lang="fi-FI" sz="2800" dirty="0"/>
              <a:t>of media and journalists in </a:t>
            </a:r>
            <a:r>
              <a:rPr lang="fi-FI" sz="2800" dirty="0" smtClean="0"/>
              <a:t>democracies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/>
              <a:t> </a:t>
            </a:r>
            <a:r>
              <a:rPr lang="fi-FI" sz="2800" dirty="0" smtClean="0"/>
              <a:t>    - freedom </a:t>
            </a:r>
            <a:r>
              <a:rPr lang="fi-FI" sz="2800" dirty="0"/>
              <a:t>and independence of </a:t>
            </a:r>
            <a:r>
              <a:rPr lang="fi-FI" sz="2800" dirty="0" smtClean="0"/>
              <a:t>media</a:t>
            </a:r>
          </a:p>
          <a:p>
            <a:pPr>
              <a:defRPr/>
            </a:pPr>
            <a:r>
              <a:rPr lang="fi-FI" dirty="0" smtClean="0"/>
              <a:t>Empirical </a:t>
            </a:r>
            <a:r>
              <a:rPr lang="fi-FI" dirty="0"/>
              <a:t>mapping </a:t>
            </a:r>
            <a:r>
              <a:rPr lang="fi-FI" dirty="0" smtClean="0"/>
              <a:t>of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 smtClean="0"/>
              <a:t>      - citizen participation </a:t>
            </a:r>
            <a:r>
              <a:rPr lang="fi-FI" sz="2800" dirty="0"/>
              <a:t>in and through </a:t>
            </a:r>
            <a:r>
              <a:rPr lang="fi-FI" sz="2800" dirty="0" smtClean="0"/>
              <a:t>media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/>
              <a:t> </a:t>
            </a:r>
            <a:r>
              <a:rPr lang="fi-FI" sz="2800" dirty="0" smtClean="0"/>
              <a:t>     - </a:t>
            </a:r>
            <a:r>
              <a:rPr lang="fi-FI" sz="2800" b="1" dirty="0" smtClean="0"/>
              <a:t>professional </a:t>
            </a:r>
            <a:r>
              <a:rPr lang="fi-FI" sz="2800" b="1" dirty="0"/>
              <a:t>orientation of </a:t>
            </a:r>
            <a:r>
              <a:rPr lang="fi-FI" sz="2800" b="1" dirty="0" smtClean="0"/>
              <a:t>journalists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800" dirty="0"/>
              <a:t> </a:t>
            </a:r>
            <a:r>
              <a:rPr lang="fi-FI" sz="2800" dirty="0" smtClean="0"/>
              <a:t>     - education </a:t>
            </a:r>
            <a:r>
              <a:rPr lang="fi-FI" sz="2800" dirty="0"/>
              <a:t>of journalists</a:t>
            </a:r>
          </a:p>
          <a:p>
            <a:pPr>
              <a:defRPr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618DD-67B2-40A0-A9D6-2085F216B16E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404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BRICS project partners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800" b="1" dirty="0" smtClean="0"/>
              <a:t>Brazil</a:t>
            </a:r>
            <a:r>
              <a:rPr lang="fi-FI" sz="2800" dirty="0" smtClean="0"/>
              <a:t>: </a:t>
            </a:r>
            <a:r>
              <a:rPr lang="en-US" sz="2800" dirty="0" smtClean="0"/>
              <a:t>Universities of </a:t>
            </a:r>
            <a:r>
              <a:rPr lang="en-US" sz="2800" dirty="0"/>
              <a:t>Rio de </a:t>
            </a:r>
            <a:r>
              <a:rPr lang="en-US" sz="2800" dirty="0" smtClean="0"/>
              <a:t>Janeiro, Brasilia, Juiz </a:t>
            </a:r>
            <a:r>
              <a:rPr lang="en-US" sz="2800" dirty="0"/>
              <a:t>de </a:t>
            </a:r>
            <a:r>
              <a:rPr lang="en-US" sz="2800" dirty="0" smtClean="0"/>
              <a:t>Fora, Texas </a:t>
            </a:r>
            <a:r>
              <a:rPr lang="en-US" sz="2800" dirty="0"/>
              <a:t>at </a:t>
            </a:r>
            <a:r>
              <a:rPr lang="en-US" sz="2800" dirty="0" smtClean="0"/>
              <a:t>Austin  </a:t>
            </a:r>
            <a:endParaRPr lang="ru-RU" sz="2800" dirty="0"/>
          </a:p>
          <a:p>
            <a:r>
              <a:rPr lang="en-US" sz="2800" b="1" dirty="0" smtClean="0"/>
              <a:t>Russia</a:t>
            </a:r>
            <a:r>
              <a:rPr lang="en-US" sz="2800" dirty="0" smtClean="0"/>
              <a:t>: Universities of Moscow, St Petersburg, Yekaterinburg, Tampere</a:t>
            </a:r>
          </a:p>
          <a:p>
            <a:r>
              <a:rPr lang="en-US" sz="2800" b="1" dirty="0" smtClean="0"/>
              <a:t>India</a:t>
            </a:r>
            <a:r>
              <a:rPr lang="en-US" sz="2800" b="1" dirty="0"/>
              <a:t>: </a:t>
            </a:r>
            <a:r>
              <a:rPr lang="en-US" sz="2800" dirty="0" smtClean="0"/>
              <a:t>Universities of </a:t>
            </a:r>
            <a:r>
              <a:rPr lang="en-US" sz="2800" dirty="0"/>
              <a:t>Tamil Nadu, </a:t>
            </a:r>
            <a:r>
              <a:rPr lang="en-US" sz="2800" dirty="0" smtClean="0"/>
              <a:t>Hyderabad, Westminster</a:t>
            </a:r>
            <a:r>
              <a:rPr lang="en-US" sz="2800" dirty="0"/>
              <a:t>, </a:t>
            </a:r>
            <a:r>
              <a:rPr lang="en-US" sz="2800" dirty="0" smtClean="0"/>
              <a:t>Miami </a:t>
            </a:r>
          </a:p>
          <a:p>
            <a:r>
              <a:rPr lang="en-US" sz="2800" b="1" dirty="0"/>
              <a:t>China: </a:t>
            </a:r>
            <a:r>
              <a:rPr lang="en-US" sz="2800" dirty="0" smtClean="0"/>
              <a:t>Universities of Beijing</a:t>
            </a:r>
            <a:r>
              <a:rPr lang="en-US" sz="2800" dirty="0"/>
              <a:t>, </a:t>
            </a:r>
            <a:r>
              <a:rPr lang="en-US" sz="2800" dirty="0" smtClean="0"/>
              <a:t>Shanghai</a:t>
            </a:r>
            <a:r>
              <a:rPr lang="en-US" sz="2800" dirty="0"/>
              <a:t>, Hong </a:t>
            </a:r>
            <a:r>
              <a:rPr lang="en-US" sz="2800" dirty="0" smtClean="0"/>
              <a:t>Kong, Vancouver</a:t>
            </a:r>
          </a:p>
          <a:p>
            <a:r>
              <a:rPr lang="en-US" sz="2800" b="1" dirty="0" smtClean="0"/>
              <a:t>South Africa</a:t>
            </a:r>
            <a:r>
              <a:rPr lang="en-US" sz="2800" dirty="0"/>
              <a:t>: </a:t>
            </a:r>
            <a:r>
              <a:rPr lang="en-US" sz="2800" dirty="0" smtClean="0"/>
              <a:t>Universities of Cape Town, Pretoria, </a:t>
            </a:r>
            <a:r>
              <a:rPr lang="fi-FI" sz="2800" dirty="0" err="1" smtClean="0"/>
              <a:t>Grahamstown</a:t>
            </a:r>
            <a:r>
              <a:rPr lang="fi-FI" sz="2800" dirty="0" smtClean="0"/>
              <a:t> </a:t>
            </a:r>
            <a:r>
              <a:rPr lang="en-US" sz="2800" dirty="0" smtClean="0"/>
              <a:t>      </a:t>
            </a:r>
            <a:endParaRPr lang="ru-RU" sz="2800" dirty="0"/>
          </a:p>
          <a:p>
            <a:endParaRPr lang="fi-FI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B51AD-02CB-479B-AD58-95764ED183D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599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Survey of BRICS journalists, 2012-2014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4400" dirty="0" smtClean="0"/>
              <a:t>In-depth interview of journalists </a:t>
            </a:r>
            <a:r>
              <a:rPr lang="en-GB" sz="14400" dirty="0" smtClean="0"/>
              <a:t>face-to-face</a:t>
            </a:r>
            <a:r>
              <a:rPr lang="en-GB" sz="14400" dirty="0"/>
              <a:t>, using a recorder, in the native language of the interviewee </a:t>
            </a:r>
            <a:endParaRPr lang="ru-RU" sz="14400" dirty="0"/>
          </a:p>
          <a:p>
            <a:r>
              <a:rPr lang="en-US" sz="14400" dirty="0" smtClean="0"/>
              <a:t>Two metro cities (capital and 2</a:t>
            </a:r>
            <a:r>
              <a:rPr lang="en-US" sz="14400" baseline="30000" dirty="0" smtClean="0"/>
              <a:t>nd</a:t>
            </a:r>
            <a:r>
              <a:rPr lang="en-US" sz="14400" dirty="0" smtClean="0"/>
              <a:t> largest): 48 journalists from 24 media    </a:t>
            </a:r>
          </a:p>
          <a:p>
            <a:r>
              <a:rPr lang="en-US" sz="14400" dirty="0" smtClean="0"/>
              <a:t>Two provincial cities: 24 journalists from 12 media </a:t>
            </a:r>
          </a:p>
          <a:p>
            <a:pPr lvl="0"/>
            <a:r>
              <a:rPr lang="en-US" sz="14400" dirty="0" smtClean="0"/>
              <a:t>1</a:t>
            </a:r>
            <a:r>
              <a:rPr lang="en-US" sz="14400" dirty="0" smtClean="0">
                <a:solidFill>
                  <a:prstClr val="black"/>
                </a:solidFill>
              </a:rPr>
              <a:t>44 </a:t>
            </a:r>
            <a:r>
              <a:rPr lang="en-US" sz="14400" dirty="0">
                <a:solidFill>
                  <a:prstClr val="black"/>
                </a:solidFill>
              </a:rPr>
              <a:t>journalists per country, total 720 </a:t>
            </a:r>
            <a:endParaRPr lang="ru-RU" sz="14400" dirty="0">
              <a:solidFill>
                <a:prstClr val="black"/>
              </a:solidFill>
            </a:endParaRPr>
          </a:p>
          <a:p>
            <a:r>
              <a:rPr lang="en-US" sz="14400" dirty="0" smtClean="0"/>
              <a:t>Sample includes old and online media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B51AD-02CB-479B-AD58-95764ED183D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7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BRICS study </a:t>
            </a:r>
            <a:r>
              <a:rPr lang="en-US" sz="4400" dirty="0" smtClean="0"/>
              <a:t>sample: Cities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Brazil</a:t>
            </a:r>
            <a:r>
              <a:rPr lang="en-US" dirty="0" smtClean="0"/>
              <a:t>: Brasilia, </a:t>
            </a:r>
            <a:r>
              <a:rPr lang="en-US" dirty="0"/>
              <a:t>Rio de </a:t>
            </a:r>
            <a:r>
              <a:rPr lang="en-US" dirty="0" smtClean="0"/>
              <a:t>Janeiro</a:t>
            </a:r>
            <a:r>
              <a:rPr lang="en-US" dirty="0" smtClean="0">
                <a:latin typeface="Calibri"/>
                <a:ea typeface="Calibri"/>
                <a:cs typeface="Times New Roman"/>
              </a:rPr>
              <a:t>,</a:t>
            </a:r>
            <a:r>
              <a:rPr lang="en-US" dirty="0"/>
              <a:t> </a:t>
            </a:r>
            <a:r>
              <a:rPr lang="en-US" dirty="0" smtClean="0"/>
              <a:t>Vitoria, Juiz </a:t>
            </a:r>
            <a:r>
              <a:rPr lang="en-US" dirty="0"/>
              <a:t>de Fora </a:t>
            </a:r>
            <a:endParaRPr lang="en-US" dirty="0" smtClean="0"/>
          </a:p>
          <a:p>
            <a:r>
              <a:rPr lang="en-US" b="1" dirty="0" smtClean="0"/>
              <a:t>Russia</a:t>
            </a:r>
            <a:r>
              <a:rPr lang="en-US" dirty="0" smtClean="0"/>
              <a:t>: Moscow, St </a:t>
            </a:r>
            <a:r>
              <a:rPr lang="en-US" dirty="0"/>
              <a:t>P</a:t>
            </a:r>
            <a:r>
              <a:rPr lang="en-US" dirty="0" smtClean="0"/>
              <a:t>etersburg, Yekaterinburg, Petrozavodsk</a:t>
            </a:r>
          </a:p>
          <a:p>
            <a:r>
              <a:rPr lang="en-US" b="1" dirty="0" smtClean="0"/>
              <a:t>India</a:t>
            </a:r>
            <a:r>
              <a:rPr lang="en-US" dirty="0" smtClean="0"/>
              <a:t>: Delhi, Hyderabad, Kolkata, Pune</a:t>
            </a:r>
          </a:p>
          <a:p>
            <a:r>
              <a:rPr lang="en-US" b="1" dirty="0" smtClean="0"/>
              <a:t>China</a:t>
            </a:r>
            <a:r>
              <a:rPr lang="en-US" dirty="0" smtClean="0"/>
              <a:t>: Beijing, Shanghai, Guangzhou, Wuhan</a:t>
            </a:r>
          </a:p>
          <a:p>
            <a:r>
              <a:rPr lang="en-US" b="1" dirty="0" smtClean="0"/>
              <a:t>South Africa</a:t>
            </a:r>
            <a:r>
              <a:rPr lang="en-US" dirty="0" smtClean="0"/>
              <a:t>: Johannesburg, Cape Town, Durban,  Port Elizabeth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8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BRICS study is pioneering  </a:t>
            </a:r>
            <a:endParaRPr lang="ru-RU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</a:rPr>
              <a:t>No earlier global projects </a:t>
            </a:r>
            <a:r>
              <a:rPr lang="en-US" dirty="0">
                <a:solidFill>
                  <a:prstClr val="black"/>
                </a:solidFill>
              </a:rPr>
              <a:t>included </a:t>
            </a:r>
            <a:r>
              <a:rPr lang="en-US" dirty="0" smtClean="0">
                <a:solidFill>
                  <a:prstClr val="black"/>
                </a:solidFill>
              </a:rPr>
              <a:t>journalists from all  five BRICS countries  </a:t>
            </a:r>
          </a:p>
          <a:p>
            <a:pPr lvl="0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</a:rPr>
              <a:t>Our study will compare journalists in each of the BRICS countries: </a:t>
            </a:r>
          </a:p>
          <a:p>
            <a:pPr lvl="0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</a:rPr>
              <a:t>1) with journalists in western countries </a:t>
            </a:r>
          </a:p>
          <a:p>
            <a:pPr lvl="0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</a:rPr>
              <a:t>2) with journalists from the countries in the second wave of the global WJS study</a:t>
            </a:r>
          </a:p>
          <a:p>
            <a:pPr lvl="0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</a:rPr>
              <a:t>3) with journalists in the BRICS countries themselves   </a:t>
            </a:r>
            <a:endParaRPr lang="en-US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DABF-F985-4BAD-986C-439D6FAD71F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05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685</Words>
  <Application>Microsoft Office PowerPoint</Application>
  <PresentationFormat>On-screen Show (4:3)</PresentationFormat>
  <Paragraphs>149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BatangChe</vt:lpstr>
      <vt:lpstr>Agency FB</vt:lpstr>
      <vt:lpstr>Arial</vt:lpstr>
      <vt:lpstr>Baskerville Old Face</vt:lpstr>
      <vt:lpstr>Book Antiqua</vt:lpstr>
      <vt:lpstr>Calibri</vt:lpstr>
      <vt:lpstr>Calibri Light</vt:lpstr>
      <vt:lpstr>Times New Roman</vt:lpstr>
      <vt:lpstr>Office Theme</vt:lpstr>
      <vt:lpstr>1_Office Theme</vt:lpstr>
      <vt:lpstr>Journalists in online media:  Perspectives from the BRICS countries  </vt:lpstr>
      <vt:lpstr>BRICS countries</vt:lpstr>
      <vt:lpstr>BRICS Summits </vt:lpstr>
      <vt:lpstr>PowerPoint Presentation</vt:lpstr>
      <vt:lpstr> Media Systems in Flux:  The Challenge of the BRICS Countries     </vt:lpstr>
      <vt:lpstr>BRICS project partners</vt:lpstr>
      <vt:lpstr> Survey of BRICS journalists, 2012-2014  </vt:lpstr>
      <vt:lpstr>BRICS study sample: Cities </vt:lpstr>
      <vt:lpstr>BRICS study is pioneering  </vt:lpstr>
      <vt:lpstr>Research focus  </vt:lpstr>
      <vt:lpstr>New media in the BRICS study</vt:lpstr>
      <vt:lpstr>Interview: Main topics </vt:lpstr>
      <vt:lpstr>Work in progress</vt:lpstr>
      <vt:lpstr>Total number of journalists in BRICS</vt:lpstr>
      <vt:lpstr>Digital world of BRICS </vt:lpstr>
      <vt:lpstr>Top ten Internet users, in millions</vt:lpstr>
      <vt:lpstr>Online journalism in BRICS</vt:lpstr>
      <vt:lpstr>Thanks for your attention!  </vt:lpstr>
    </vt:vector>
  </TitlesOfParts>
  <Company>Tampereen yliopisto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Typology of  the ‘BRICS Journalists’</dc:title>
  <dc:creator>Svetlana Pasti</dc:creator>
  <cp:lastModifiedBy>Svetlana Pasti</cp:lastModifiedBy>
  <cp:revision>76</cp:revision>
  <cp:lastPrinted>2014-07-03T13:18:03Z</cp:lastPrinted>
  <dcterms:created xsi:type="dcterms:W3CDTF">2014-03-18T13:17:15Z</dcterms:created>
  <dcterms:modified xsi:type="dcterms:W3CDTF">2014-07-09T10:57:43Z</dcterms:modified>
</cp:coreProperties>
</file>