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handoutMasterIdLst>
    <p:handoutMasterId r:id="rId3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5" r:id="rId13"/>
    <p:sldId id="277" r:id="rId14"/>
    <p:sldId id="279" r:id="rId15"/>
    <p:sldId id="278" r:id="rId16"/>
    <p:sldId id="280" r:id="rId17"/>
    <p:sldId id="282" r:id="rId18"/>
    <p:sldId id="286" r:id="rId19"/>
    <p:sldId id="287" r:id="rId20"/>
    <p:sldId id="288" r:id="rId21"/>
    <p:sldId id="270" r:id="rId22"/>
    <p:sldId id="290" r:id="rId23"/>
    <p:sldId id="271" r:id="rId24"/>
    <p:sldId id="274" r:id="rId25"/>
    <p:sldId id="283" r:id="rId26"/>
    <p:sldId id="284" r:id="rId27"/>
    <p:sldId id="285" r:id="rId28"/>
    <p:sldId id="289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965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23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16C46-0561-4B21-9523-E57AAE7BCF58}" type="datetimeFigureOut">
              <a:rPr lang="fi-FI" smtClean="0"/>
              <a:t>9.9.2015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8212F-00E9-474F-BDF4-DBD6486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68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500" y="1371600"/>
            <a:ext cx="8343849" cy="1927225"/>
          </a:xfrm>
        </p:spPr>
        <p:txBody>
          <a:bodyPr>
            <a:normAutofit/>
          </a:bodyPr>
          <a:lstStyle/>
          <a:p>
            <a:r>
              <a:rPr kumimoji="1" lang="en-US" altLang="zh-CN" sz="4400" dirty="0" smtClean="0"/>
              <a:t>talking</a:t>
            </a:r>
            <a:r>
              <a:rPr kumimoji="1" lang="zh-CN" altLang="en-US" sz="4400" dirty="0" smtClean="0"/>
              <a:t> </a:t>
            </a:r>
            <a:r>
              <a:rPr kumimoji="1" lang="en-US" altLang="zh-CN" sz="4400" dirty="0" smtClean="0"/>
              <a:t>ABOUT</a:t>
            </a:r>
            <a:r>
              <a:rPr kumimoji="1" lang="zh-CN" altLang="en-US" sz="4400" dirty="0" smtClean="0"/>
              <a:t> </a:t>
            </a:r>
            <a:r>
              <a:rPr kumimoji="1" lang="en-US" altLang="zh-CN" sz="4400" dirty="0" smtClean="0"/>
              <a:t>profession</a:t>
            </a:r>
            <a:endParaRPr kumimoji="1"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3499555"/>
            <a:ext cx="8026349" cy="1066800"/>
          </a:xfrm>
        </p:spPr>
        <p:txBody>
          <a:bodyPr>
            <a:noAutofit/>
          </a:bodyPr>
          <a:lstStyle/>
          <a:p>
            <a:r>
              <a:rPr kumimoji="1" lang="en-US" altLang="zh-CN" sz="3200" dirty="0" smtClean="0"/>
              <a:t>Reflections on journalistic professionalism survey in contemporary China</a:t>
            </a:r>
            <a:endParaRPr kumimoji="1" lang="zh-CN" altLang="en-US" sz="3200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685800" y="5415843"/>
            <a:ext cx="8026349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dirty="0" smtClean="0"/>
              <a:t>Raymond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Ruiming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Zhou</a:t>
            </a:r>
          </a:p>
          <a:p>
            <a:r>
              <a:rPr kumimoji="1" lang="en-US" altLang="zh-CN" dirty="0" err="1" smtClean="0"/>
              <a:t>Fudan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University,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China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27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Roles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Journalists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53843"/>
              </p:ext>
            </p:extLst>
          </p:nvPr>
        </p:nvGraphicFramePr>
        <p:xfrm>
          <a:off x="88900" y="1422400"/>
          <a:ext cx="8902700" cy="5369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993900"/>
                <a:gridCol w="1828800"/>
                <a:gridCol w="22606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3</a:t>
                      </a:r>
                      <a:r>
                        <a:rPr lang="en-US" altLang="zh-CN" baseline="30000" dirty="0" smtClean="0"/>
                        <a:t>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Supervisor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observer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recorder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Bridge</a:t>
                      </a:r>
                    </a:p>
                    <a:p>
                      <a:pPr algn="l"/>
                      <a:r>
                        <a:rPr lang="en-US" altLang="zh-CN" dirty="0" smtClean="0"/>
                        <a:t>(gov’t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public)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guider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guider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Supervisor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Bridge</a:t>
                      </a:r>
                    </a:p>
                    <a:p>
                      <a:pPr algn="l"/>
                      <a:r>
                        <a:rPr lang="en-US" altLang="zh-CN" dirty="0" smtClean="0"/>
                        <a:t>(gov’t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public)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recorder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Supervisor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Order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maintainer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guider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expresser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0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Roles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Journalists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659354"/>
              </p:ext>
            </p:extLst>
          </p:nvPr>
        </p:nvGraphicFramePr>
        <p:xfrm>
          <a:off x="88900" y="1422400"/>
          <a:ext cx="8902700" cy="5369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993900"/>
                <a:gridCol w="1828800"/>
                <a:gridCol w="22606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3</a:t>
                      </a:r>
                      <a:r>
                        <a:rPr lang="en-US" altLang="zh-CN" baseline="30000" dirty="0" smtClean="0"/>
                        <a:t>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Supervisor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Social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observer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recorder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Bridge</a:t>
                      </a:r>
                    </a:p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(gov’t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&amp;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public)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guider</a:t>
                      </a:r>
                      <a:endParaRPr lang="zh-CN" altLang="en-US" dirty="0" smtClean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Social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promoter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guider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Social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promoter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Supervisor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Bridge</a:t>
                      </a:r>
                    </a:p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(gov’t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&amp;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public)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Social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promoter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recorder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Supervisor</a:t>
                      </a:r>
                      <a:endParaRPr lang="zh-CN" altLang="en-US" dirty="0" smtClean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Order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maintainer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guider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expresser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Reflection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200" dirty="0" smtClean="0"/>
              <a:t>Is there significant distinction on the ideas between traditional media and new media?</a:t>
            </a:r>
          </a:p>
          <a:p>
            <a:pPr lvl="1"/>
            <a:r>
              <a:rPr kumimoji="1" lang="en-US" altLang="zh-CN" sz="2800" dirty="0" smtClean="0"/>
              <a:t>Journalists in contemporary China generally share the same ideas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two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groups, regardless of where they are</a:t>
            </a:r>
          </a:p>
          <a:p>
            <a:pPr lvl="1"/>
            <a:r>
              <a:rPr kumimoji="1" lang="en-US" altLang="zh-CN" sz="2800" dirty="0" smtClean="0"/>
              <a:t>Functions of journalism: provide information / interpret social reality</a:t>
            </a:r>
          </a:p>
          <a:p>
            <a:pPr lvl="1"/>
            <a:r>
              <a:rPr kumimoji="1" lang="en-US" altLang="zh-CN" sz="2800" dirty="0" smtClean="0"/>
              <a:t>Roles of journalists: information disseminator / social reality interpreter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72106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Functions of Journalism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546551"/>
              </p:ext>
            </p:extLst>
          </p:nvPr>
        </p:nvGraphicFramePr>
        <p:xfrm>
          <a:off x="88900" y="1524000"/>
          <a:ext cx="8902700" cy="5257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409700"/>
                <a:gridCol w="2273300"/>
                <a:gridCol w="24003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Guide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supervision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Promote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objectivity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Protect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society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Guide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picture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Interpret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issues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Help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form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opinions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Educate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Enlighten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Search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solutions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Educate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Search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solutions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Entertain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picture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Guide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6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Functions of Journalism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540413"/>
              </p:ext>
            </p:extLst>
          </p:nvPr>
        </p:nvGraphicFramePr>
        <p:xfrm>
          <a:off x="88900" y="1524000"/>
          <a:ext cx="8902700" cy="5257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409700"/>
                <a:gridCol w="2273300"/>
                <a:gridCol w="24003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Guide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opinion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supervision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Promote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objectivity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Protect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society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Guide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</a:t>
                      </a:r>
                      <a:endParaRPr lang="zh-CN" altLang="en-US" dirty="0" smtClean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picture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Interpret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issues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Help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form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opinions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Educate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Enlighten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Search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solutions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Educate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Search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solutions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Entertain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picture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Guide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Roles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Journalists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722411"/>
              </p:ext>
            </p:extLst>
          </p:nvPr>
        </p:nvGraphicFramePr>
        <p:xfrm>
          <a:off x="88900" y="1422400"/>
          <a:ext cx="8902700" cy="5369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993900"/>
                <a:gridCol w="1828800"/>
                <a:gridCol w="22606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3</a:t>
                      </a:r>
                      <a:r>
                        <a:rPr lang="en-US" altLang="zh-CN" baseline="30000" dirty="0" smtClean="0"/>
                        <a:t>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Supervisor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observer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recorder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Bridge</a:t>
                      </a:r>
                    </a:p>
                    <a:p>
                      <a:pPr algn="l"/>
                      <a:r>
                        <a:rPr lang="en-US" altLang="zh-CN" dirty="0" smtClean="0"/>
                        <a:t>(gov’t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public)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guider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guider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Supervisor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Bridge</a:t>
                      </a:r>
                    </a:p>
                    <a:p>
                      <a:pPr algn="l"/>
                      <a:r>
                        <a:rPr lang="en-US" altLang="zh-CN" dirty="0" smtClean="0"/>
                        <a:t>(gov’t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public)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recorder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Supervisor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Order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maintainer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guider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expresser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Roles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Journalists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42026"/>
              </p:ext>
            </p:extLst>
          </p:nvPr>
        </p:nvGraphicFramePr>
        <p:xfrm>
          <a:off x="88900" y="1422400"/>
          <a:ext cx="8902700" cy="5369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993900"/>
                <a:gridCol w="1828800"/>
                <a:gridCol w="22606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3</a:t>
                      </a:r>
                      <a:r>
                        <a:rPr lang="en-US" altLang="zh-CN" baseline="30000" dirty="0" smtClean="0"/>
                        <a:t>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Supervisor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observer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recorder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Bridge</a:t>
                      </a:r>
                    </a:p>
                    <a:p>
                      <a:pPr algn="l"/>
                      <a:r>
                        <a:rPr lang="en-US" altLang="zh-CN" dirty="0" smtClean="0"/>
                        <a:t>(gov’t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public)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Opinion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guider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Opinion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guider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Supervisor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Bridge</a:t>
                      </a:r>
                    </a:p>
                    <a:p>
                      <a:pPr algn="l"/>
                      <a:r>
                        <a:rPr lang="en-US" altLang="zh-CN" dirty="0" smtClean="0"/>
                        <a:t>(gov’t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public)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recorder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Supervisor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Order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maintainer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disseminator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guider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expresser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3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Reflection 1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0" lvl="1"/>
            <a:r>
              <a:rPr kumimoji="1" lang="en-US" altLang="zh-CN" sz="2800" dirty="0" smtClean="0"/>
              <a:t>As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Lu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&amp;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Pan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(2002)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say,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/>
              <a:t>j</a:t>
            </a:r>
            <a:r>
              <a:rPr kumimoji="1" lang="en-US" altLang="zh-CN" sz="2800" dirty="0" smtClean="0"/>
              <a:t>ournalistic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/>
              <a:t>professionalism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is</a:t>
            </a:r>
            <a:r>
              <a:rPr kumimoji="1" lang="zh-CN" altLang="en-US" sz="2800" dirty="0"/>
              <a:t> </a:t>
            </a:r>
            <a:r>
              <a:rPr kumimoji="1" lang="en-US" altLang="zh-CN" sz="2800" dirty="0" smtClean="0"/>
              <a:t>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discourse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journalistic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practices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institution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(Fairclough,1992),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ideology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based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upon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notions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public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service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public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interests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(</a:t>
            </a:r>
            <a:r>
              <a:rPr kumimoji="1" lang="en-US" altLang="zh-CN" sz="2800" dirty="0" err="1" smtClean="0"/>
              <a:t>Schudson</a:t>
            </a:r>
            <a:r>
              <a:rPr kumimoji="1" lang="en-US" altLang="zh-CN" sz="2800" dirty="0" smtClean="0"/>
              <a:t>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1978),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model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social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control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(</a:t>
            </a:r>
            <a:r>
              <a:rPr kumimoji="1" lang="en-US" altLang="zh-CN" sz="2800" dirty="0" err="1" smtClean="0"/>
              <a:t>Freidson</a:t>
            </a:r>
            <a:r>
              <a:rPr kumimoji="1" lang="en-US" altLang="zh-CN" sz="2800" dirty="0" smtClean="0"/>
              <a:t>,</a:t>
            </a:r>
            <a:r>
              <a:rPr kumimoji="1" lang="zh-CN" altLang="en-US" sz="2800" dirty="0" smtClean="0"/>
              <a:t> </a:t>
            </a:r>
            <a:r>
              <a:rPr kumimoji="1" lang="zh-CN" altLang="zh-CN" sz="2800" dirty="0" smtClean="0"/>
              <a:t>2</a:t>
            </a:r>
            <a:r>
              <a:rPr kumimoji="1" lang="en-US" altLang="zh-CN" sz="2800" dirty="0" smtClean="0"/>
              <a:t>001).</a:t>
            </a:r>
            <a:endParaRPr kumimoji="1" lang="en-US" altLang="zh-CN" sz="2800" dirty="0"/>
          </a:p>
          <a:p>
            <a:pPr marL="182880" lvl="1"/>
            <a:r>
              <a:rPr kumimoji="1" lang="en-US" altLang="zh-CN" sz="2800" dirty="0" smtClean="0"/>
              <a:t>According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empirical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data,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journalistic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professionalism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still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have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multiple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traditions,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faces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constraints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from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various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forces,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reveal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itself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/>
              <a:t>in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a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fragmented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and</a:t>
            </a:r>
            <a:r>
              <a:rPr kumimoji="1" lang="zh-CN" altLang="en-US" sz="2800" dirty="0"/>
              <a:t> </a:t>
            </a:r>
            <a:r>
              <a:rPr kumimoji="1" lang="en-US" altLang="zh-CN" sz="2800" dirty="0" smtClean="0"/>
              <a:t>localized form.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/>
              <a:t>However,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it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signifies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the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deepening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of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human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and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social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liberation.</a:t>
            </a:r>
            <a:endParaRPr kumimoji="1" lang="zh-CN" altLang="en-US" sz="2800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075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Reflection 2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A fragmented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and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localized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form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of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journalistic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professionalism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constructed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contemporary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China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could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be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regarded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process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of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ongoing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“boundary</a:t>
            </a:r>
            <a:r>
              <a:rPr kumimoji="1" lang="zh-CN" altLang="zh-CN" sz="3200" dirty="0" smtClean="0"/>
              <a:t> </a:t>
            </a:r>
            <a:r>
              <a:rPr kumimoji="1" lang="en-US" altLang="zh-CN" sz="3200" dirty="0" smtClean="0"/>
              <a:t>work”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(</a:t>
            </a:r>
            <a:r>
              <a:rPr kumimoji="1" lang="en-US" altLang="zh-CN" sz="3200" dirty="0" err="1" smtClean="0"/>
              <a:t>Gieryn</a:t>
            </a:r>
            <a:r>
              <a:rPr kumimoji="1" lang="en-US" altLang="zh-CN" sz="3200" dirty="0" smtClean="0"/>
              <a:t>,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1999;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Carlson,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2015).</a:t>
            </a:r>
            <a:r>
              <a:rPr kumimoji="1" lang="zh-CN" altLang="en-US" sz="3200" dirty="0" smtClean="0"/>
              <a:t> </a:t>
            </a:r>
            <a:endParaRPr kumimoji="1" lang="en-US" altLang="zh-CN" sz="3200" dirty="0" smtClean="0"/>
          </a:p>
          <a:p>
            <a:r>
              <a:rPr kumimoji="1" lang="en-US" altLang="zh-CN" sz="3200" dirty="0" smtClean="0"/>
              <a:t>Is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there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only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boundary-making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so-called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community?</a:t>
            </a:r>
            <a:endParaRPr kumimoji="1" lang="en-US" altLang="zh-CN" sz="3200" dirty="0"/>
          </a:p>
          <a:p>
            <a:r>
              <a:rPr kumimoji="1" lang="en-US" altLang="zh-CN" sz="3200" dirty="0" smtClean="0"/>
              <a:t>Is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there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solid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professional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community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for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journalists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contemporary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China?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34534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Reflection 2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876800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Two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dimensions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for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those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who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report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feeling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of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professional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community:</a:t>
            </a:r>
          </a:p>
          <a:p>
            <a:pPr lvl="1"/>
            <a:r>
              <a:rPr kumimoji="1" lang="en-US" altLang="zh-CN" sz="2800" dirty="0" smtClean="0"/>
              <a:t>Doing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pack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journalism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key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public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events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hot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moments,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especially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national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disasters</a:t>
            </a:r>
          </a:p>
          <a:p>
            <a:pPr lvl="1"/>
            <a:r>
              <a:rPr kumimoji="1" lang="en-US" altLang="zh-CN" sz="2800" dirty="0" smtClean="0"/>
              <a:t>Imagining</a:t>
            </a:r>
            <a:r>
              <a:rPr kumimoji="1" lang="zh-CN" altLang="en-US" sz="2800" dirty="0" smtClean="0"/>
              <a:t>, </a:t>
            </a:r>
            <a:r>
              <a:rPr kumimoji="1" lang="en-US" altLang="zh-CN" sz="2800" dirty="0" smtClean="0"/>
              <a:t>even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doing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collective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actions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defend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their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basic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human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rights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from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violence,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their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autonomy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independent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journalistic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practices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from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authorities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hot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moments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1588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5400" dirty="0" smtClean="0"/>
              <a:t>Outline</a:t>
            </a:r>
            <a:endParaRPr kumimoji="1" lang="zh-CN" altLang="en-US" sz="5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Review: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Results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and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/>
              <a:t>c</a:t>
            </a:r>
            <a:r>
              <a:rPr kumimoji="1" lang="en-US" altLang="zh-CN" sz="3200" dirty="0" smtClean="0"/>
              <a:t>onclusion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from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China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team’s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AJS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article</a:t>
            </a:r>
          </a:p>
          <a:p>
            <a:r>
              <a:rPr kumimoji="1" lang="en-US" altLang="zh-CN" sz="3200" dirty="0" smtClean="0"/>
              <a:t>Reflection 1: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/>
              <a:t>Is there significant distinction on </a:t>
            </a:r>
            <a:r>
              <a:rPr kumimoji="1" lang="en-US" altLang="zh-CN" sz="3200" dirty="0" smtClean="0"/>
              <a:t>ideas </a:t>
            </a:r>
            <a:r>
              <a:rPr kumimoji="1" lang="en-US" altLang="zh-CN" sz="3200" dirty="0"/>
              <a:t>between </a:t>
            </a:r>
            <a:r>
              <a:rPr kumimoji="1" lang="en-US" altLang="zh-CN" sz="3200" dirty="0" smtClean="0"/>
              <a:t>traditional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and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online?</a:t>
            </a:r>
            <a:endParaRPr kumimoji="1" lang="en-US" altLang="zh-CN" sz="3200" dirty="0"/>
          </a:p>
          <a:p>
            <a:r>
              <a:rPr kumimoji="1" lang="en-US" altLang="zh-CN" sz="3200" dirty="0" smtClean="0"/>
              <a:t>Reflection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2: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/>
              <a:t>Is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there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a</a:t>
            </a:r>
            <a:r>
              <a:rPr kumimoji="1" lang="zh-CN" altLang="en-US" sz="3200" dirty="0"/>
              <a:t> </a:t>
            </a:r>
            <a:r>
              <a:rPr kumimoji="1" lang="en-US" altLang="zh-CN" sz="3200" dirty="0" smtClean="0"/>
              <a:t>solid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professional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/>
              <a:t>community</a:t>
            </a:r>
            <a:r>
              <a:rPr kumimoji="1" lang="zh-CN" altLang="en-US" sz="3200" dirty="0"/>
              <a:t> </a:t>
            </a:r>
            <a:r>
              <a:rPr kumimoji="1" lang="en-US" altLang="zh-CN" sz="3200" dirty="0" smtClean="0"/>
              <a:t>for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journalists?</a:t>
            </a:r>
          </a:p>
          <a:p>
            <a:r>
              <a:rPr kumimoji="1" lang="en-US" altLang="zh-CN" sz="3200" dirty="0" smtClean="0"/>
              <a:t>Reflection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3: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/>
              <a:t>Does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the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talk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on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profession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constantly</a:t>
            </a:r>
            <a:r>
              <a:rPr kumimoji="1" lang="zh-CN" altLang="en-US" sz="3200" dirty="0"/>
              <a:t> </a:t>
            </a:r>
            <a:r>
              <a:rPr kumimoji="1" lang="en-US" altLang="zh-CN" sz="3200" dirty="0" smtClean="0"/>
              <a:t>about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journalistic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/>
              <a:t>professionalism?</a:t>
            </a:r>
          </a:p>
          <a:p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685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Reflection 2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46700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In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conclusion,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ongoing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construction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of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journalistic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professionalism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ongoing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construction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of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journalistic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community.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not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professional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community</a:t>
            </a:r>
            <a:r>
              <a:rPr kumimoji="1" lang="zh-CN" altLang="en-US" sz="3200" dirty="0" smtClean="0"/>
              <a:t>, </a:t>
            </a:r>
            <a:r>
              <a:rPr kumimoji="1" lang="en-US" altLang="zh-CN" sz="3200" dirty="0" smtClean="0"/>
              <a:t>but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interpretive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community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(</a:t>
            </a:r>
            <a:r>
              <a:rPr kumimoji="1" lang="en-US" altLang="zh-CN" sz="3200" dirty="0" err="1" smtClean="0"/>
              <a:t>Zelizer</a:t>
            </a:r>
            <a:r>
              <a:rPr kumimoji="1" lang="en-US" altLang="zh-CN" sz="3200" dirty="0" smtClean="0"/>
              <a:t>,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1993)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key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public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events.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/>
              <a:t>J</a:t>
            </a:r>
            <a:r>
              <a:rPr kumimoji="1" lang="en-US" altLang="zh-CN" sz="3200" dirty="0" smtClean="0"/>
              <a:t>ournalists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maintain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their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boundaries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to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defend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professional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autonomy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hot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moments,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which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basic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line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upon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common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ideas.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47829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990600"/>
          </a:xfrm>
        </p:spPr>
        <p:txBody>
          <a:bodyPr/>
          <a:lstStyle/>
          <a:p>
            <a:r>
              <a:rPr lang="en-US" altLang="zh-CN" dirty="0"/>
              <a:t>3 Most Important Predictors By Cities</a:t>
            </a:r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15037"/>
              </p:ext>
            </p:extLst>
          </p:nvPr>
        </p:nvGraphicFramePr>
        <p:xfrm>
          <a:off x="88900" y="1422400"/>
          <a:ext cx="8902700" cy="5369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993900"/>
                <a:gridCol w="1917700"/>
                <a:gridCol w="21717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3</a:t>
                      </a:r>
                      <a:r>
                        <a:rPr lang="en-US" altLang="zh-CN" baseline="30000" dirty="0" smtClean="0"/>
                        <a:t>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writer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Curiosity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writer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Erudite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zh-CN" altLang="zh-CN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Scholarly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Curiosity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Unbiased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ability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judge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news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writer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ability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judge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news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Erudite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zh-CN" altLang="zh-CN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Scholarly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91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990600"/>
          </a:xfrm>
        </p:spPr>
        <p:txBody>
          <a:bodyPr/>
          <a:lstStyle/>
          <a:p>
            <a:r>
              <a:rPr lang="en-US" altLang="zh-CN" dirty="0"/>
              <a:t>3 Most Important Predictors By Cities</a:t>
            </a:r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972241"/>
              </p:ext>
            </p:extLst>
          </p:nvPr>
        </p:nvGraphicFramePr>
        <p:xfrm>
          <a:off x="88900" y="1422400"/>
          <a:ext cx="8902700" cy="5369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993900"/>
                <a:gridCol w="1917700"/>
                <a:gridCol w="21717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3</a:t>
                      </a:r>
                      <a:r>
                        <a:rPr lang="en-US" altLang="zh-CN" baseline="30000" dirty="0" smtClean="0"/>
                        <a:t>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writer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Curiosity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writer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Erudite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zh-CN" altLang="zh-CN" dirty="0" smtClean="0">
                          <a:solidFill>
                            <a:srgbClr val="D2533C"/>
                          </a:solidFill>
                        </a:rPr>
                        <a:t>&amp;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Scholarly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Curiosity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Unbiased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ability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judge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news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ethics</a:t>
                      </a:r>
                      <a:endParaRPr lang="zh-CN" altLang="en-US" dirty="0" smtClean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writer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ability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judge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news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Erudite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zh-CN" altLang="zh-CN" dirty="0" smtClean="0">
                          <a:solidFill>
                            <a:srgbClr val="D2533C"/>
                          </a:solidFill>
                        </a:rPr>
                        <a:t>&amp;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Scholarly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07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990600"/>
          </a:xfrm>
        </p:spPr>
        <p:txBody>
          <a:bodyPr/>
          <a:lstStyle/>
          <a:p>
            <a:r>
              <a:rPr lang="en-US" altLang="zh-CN" dirty="0"/>
              <a:t>3 Most Important Predictors By Cities</a:t>
            </a:r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69235"/>
              </p:ext>
            </p:extLst>
          </p:nvPr>
        </p:nvGraphicFramePr>
        <p:xfrm>
          <a:off x="88900" y="1422400"/>
          <a:ext cx="8902700" cy="5369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993900"/>
                <a:gridCol w="1917700"/>
                <a:gridCol w="21717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3</a:t>
                      </a:r>
                      <a:r>
                        <a:rPr lang="en-US" altLang="zh-CN" baseline="30000" dirty="0" smtClean="0"/>
                        <a:t>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writer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Engage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ethics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Objective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Objective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Engage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ethics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Competent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Curiosity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writer</a:t>
                      </a:r>
                      <a:endParaRPr lang="zh-CN" altLang="en-US" dirty="0" smtClean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Erudite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zh-CN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Scholarly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Curiosity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Competent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Independent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Competent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Engage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ethics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Independent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Competent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Objective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Unbiased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ability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to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judge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news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value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Engage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ethics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writer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ability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to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judge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news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value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Engage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ethics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Erudite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zh-CN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Scholarly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990600"/>
          </a:xfrm>
        </p:spPr>
        <p:txBody>
          <a:bodyPr/>
          <a:lstStyle/>
          <a:p>
            <a:r>
              <a:rPr lang="en-US" altLang="zh-CN" dirty="0"/>
              <a:t>3 Most Important Predictors By Cities</a:t>
            </a:r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9113"/>
              </p:ext>
            </p:extLst>
          </p:nvPr>
        </p:nvGraphicFramePr>
        <p:xfrm>
          <a:off x="88900" y="1422400"/>
          <a:ext cx="8902700" cy="5369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993900"/>
                <a:gridCol w="1917700"/>
                <a:gridCol w="21717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3</a:t>
                      </a:r>
                      <a:r>
                        <a:rPr lang="en-US" altLang="zh-CN" baseline="30000" dirty="0" smtClean="0"/>
                        <a:t>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Predictor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writer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Curiosity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writer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Erudite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zh-CN" altLang="zh-CN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Scholarly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Curiosity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Competent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Unbiased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ability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to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judge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news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value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writer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ability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to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judge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news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value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Engage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Erudite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zh-CN" altLang="zh-CN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Scholarly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9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Reflection 3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200" dirty="0" smtClean="0"/>
              <a:t>Does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talk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profession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constantly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refer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to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something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about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journalistic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professionalism?</a:t>
            </a:r>
          </a:p>
          <a:p>
            <a:pPr lvl="1"/>
            <a:r>
              <a:rPr kumimoji="1" lang="en-US" altLang="zh-CN" sz="2800" dirty="0" smtClean="0"/>
              <a:t>NO</a:t>
            </a:r>
            <a:r>
              <a:rPr kumimoji="1" lang="zh-CN" altLang="zh-CN" sz="2800" dirty="0" smtClean="0"/>
              <a:t>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includes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something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beyond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concept.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other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words,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there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package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journalists’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talk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empirical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data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about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something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unrelated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concept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“journalistic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professionalism”.</a:t>
            </a:r>
            <a:r>
              <a:rPr kumimoji="1" lang="zh-CN" altLang="en-US" sz="2800" dirty="0" smtClean="0"/>
              <a:t> 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37222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Reflection 3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200" dirty="0" smtClean="0"/>
              <a:t>What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ability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to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judge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“news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value”?</a:t>
            </a:r>
          </a:p>
          <a:p>
            <a:pPr lvl="1"/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ability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construct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agenda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key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public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events</a:t>
            </a:r>
          </a:p>
          <a:p>
            <a:pPr lvl="1"/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ability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make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news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strategically</a:t>
            </a:r>
          </a:p>
          <a:p>
            <a:pPr lvl="1"/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ability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follow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“news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routine”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(Tuchman,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1978)</a:t>
            </a:r>
          </a:p>
        </p:txBody>
      </p:sp>
    </p:spTree>
    <p:extLst>
      <p:ext uri="{BB962C8B-B14F-4D97-AF65-F5344CB8AC3E}">
        <p14:creationId xmlns:p14="http://schemas.microsoft.com/office/powerpoint/2010/main" val="3351063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Reflection 3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200" dirty="0" smtClean="0"/>
              <a:t>It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shows</a:t>
            </a:r>
            <a:r>
              <a:rPr kumimoji="1" lang="zh-CN" altLang="en-US" sz="3200" dirty="0" smtClean="0"/>
              <a:t>:</a:t>
            </a:r>
            <a:endParaRPr kumimoji="1" lang="en-US" altLang="zh-CN" sz="3200" dirty="0" smtClean="0"/>
          </a:p>
          <a:p>
            <a:pPr lvl="1"/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interpretive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/>
              <a:t>role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of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journalists,</a:t>
            </a:r>
            <a:r>
              <a:rPr kumimoji="1" lang="zh-CN" altLang="en-US" sz="2800" dirty="0"/>
              <a:t>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construct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key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public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issues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critically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enlighten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people</a:t>
            </a:r>
            <a:r>
              <a:rPr kumimoji="1" lang="zh-CN" altLang="en-US" sz="2800" dirty="0" smtClean="0"/>
              <a:t>,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promote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solutions,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etc.</a:t>
            </a:r>
          </a:p>
          <a:p>
            <a:pPr lvl="1"/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/>
              <a:t>improvised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activities</a:t>
            </a:r>
            <a:r>
              <a:rPr kumimoji="1" lang="zh-CN" altLang="en-US" sz="2800" dirty="0"/>
              <a:t> </a:t>
            </a:r>
            <a:r>
              <a:rPr kumimoji="1" lang="en-US" altLang="zh-CN" sz="2800" dirty="0" smtClean="0"/>
              <a:t>(Pan,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2000)of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journalists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away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/>
              <a:t>from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social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control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of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interest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groups</a:t>
            </a:r>
            <a:r>
              <a:rPr kumimoji="1" lang="en-US" altLang="zh-CN" sz="2800" dirty="0" smtClean="0"/>
              <a:t>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especially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from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instruction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modifying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even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deleting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their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stories</a:t>
            </a:r>
          </a:p>
          <a:p>
            <a:pPr lvl="1"/>
            <a:r>
              <a:rPr kumimoji="1" lang="en-US" altLang="zh-CN" sz="2800" dirty="0" smtClean="0"/>
              <a:t>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danger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innocent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journalists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who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just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take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common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job,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regardless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public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interest</a:t>
            </a:r>
            <a:endParaRPr kumimoji="1" lang="zh-CN" altLang="en-US" sz="2800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2933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2933700"/>
            <a:ext cx="8229600" cy="990600"/>
          </a:xfrm>
        </p:spPr>
        <p:txBody>
          <a:bodyPr/>
          <a:lstStyle/>
          <a:p>
            <a:pPr algn="ctr"/>
            <a:r>
              <a:rPr kumimoji="1" lang="en-US" altLang="zh-CN" dirty="0" smtClean="0"/>
              <a:t>Thank you!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61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Revisit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Journalistic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Professionalism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/>
              <a:t>Two </a:t>
            </a:r>
            <a:r>
              <a:rPr kumimoji="1" lang="en-US" altLang="zh-CN" sz="3200" dirty="0" smtClean="0"/>
              <a:t>objectives</a:t>
            </a:r>
            <a:endParaRPr kumimoji="1" lang="en-US" altLang="zh-CN" sz="3200" dirty="0"/>
          </a:p>
          <a:p>
            <a:pPr lvl="1"/>
            <a:r>
              <a:rPr kumimoji="1" lang="en-US" altLang="zh-CN" sz="2800" dirty="0"/>
              <a:t>Detect </a:t>
            </a:r>
            <a:r>
              <a:rPr kumimoji="1" lang="en-US" altLang="zh-CN" sz="2800" dirty="0" smtClean="0"/>
              <a:t>social </a:t>
            </a:r>
            <a:r>
              <a:rPr kumimoji="1" lang="en-US" altLang="zh-CN" sz="2800" dirty="0"/>
              <a:t>profiles, functions of journalism, roles of journalists, and ideas of professionalism</a:t>
            </a:r>
          </a:p>
          <a:p>
            <a:pPr lvl="1"/>
            <a:r>
              <a:rPr kumimoji="1" lang="en-US" altLang="zh-CN" sz="2800" dirty="0"/>
              <a:t>Examine the differences between journalist from perspectives of organizational forms and geographic </a:t>
            </a:r>
            <a:r>
              <a:rPr kumimoji="1" lang="en-US" altLang="zh-CN" sz="2800" dirty="0" smtClean="0"/>
              <a:t>factors</a:t>
            </a:r>
          </a:p>
        </p:txBody>
      </p:sp>
    </p:spTree>
    <p:extLst>
      <p:ext uri="{BB962C8B-B14F-4D97-AF65-F5344CB8AC3E}">
        <p14:creationId xmlns:p14="http://schemas.microsoft.com/office/powerpoint/2010/main" val="42015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Revisit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Journalistic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Professionalism</a:t>
            </a:r>
            <a:endParaRPr kumimoji="1"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200" dirty="0"/>
              <a:t>Method</a:t>
            </a:r>
          </a:p>
          <a:p>
            <a:pPr lvl="1"/>
            <a:r>
              <a:rPr kumimoji="1" lang="en-US" altLang="zh-CN" sz="2800" dirty="0"/>
              <a:t>Face-to-face interviews with 146 journalists</a:t>
            </a:r>
          </a:p>
          <a:p>
            <a:pPr lvl="1"/>
            <a:r>
              <a:rPr kumimoji="1" lang="en-US" altLang="zh-CN" sz="2800" dirty="0"/>
              <a:t>4 cities: Beijing, Shanghai, Guangzhou, Wuhan</a:t>
            </a:r>
          </a:p>
          <a:p>
            <a:pPr lvl="1"/>
            <a:r>
              <a:rPr kumimoji="1" lang="en-US" altLang="zh-CN" sz="2800" dirty="0"/>
              <a:t>State-owned news media, news websites or grass-root media</a:t>
            </a:r>
          </a:p>
          <a:p>
            <a:pPr lvl="1"/>
            <a:r>
              <a:rPr kumimoji="1" lang="en-US" altLang="zh-CN" sz="2800" dirty="0"/>
              <a:t>From March 2014 to January 2015 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20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hina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888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7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Functions of Journalism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34985"/>
              </p:ext>
            </p:extLst>
          </p:nvPr>
        </p:nvGraphicFramePr>
        <p:xfrm>
          <a:off x="88900" y="1524000"/>
          <a:ext cx="8902700" cy="5257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409700"/>
                <a:gridCol w="2273300"/>
                <a:gridCol w="24003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Info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Guide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supervision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Info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Promote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objectivity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Protect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society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Info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Guide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picture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Info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Interpret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issues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Help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form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opinions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Info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Educate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Enlighten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Info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Search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solutions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Educate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Info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Search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solutions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Entertain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Info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Provide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picture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Guide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2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Functions of Journalism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111614"/>
              </p:ext>
            </p:extLst>
          </p:nvPr>
        </p:nvGraphicFramePr>
        <p:xfrm>
          <a:off x="88900" y="1524000"/>
          <a:ext cx="8902700" cy="5257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409700"/>
                <a:gridCol w="2273300"/>
                <a:gridCol w="24003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Guide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supervision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Promote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objectivity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Protect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society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Guide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a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picture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Interpret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issues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Help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form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opinions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Educate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Enlighten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Search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solutions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Educate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Search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for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solutions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Entertain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a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picture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Guide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opinion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Functions of Journalism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390115"/>
              </p:ext>
            </p:extLst>
          </p:nvPr>
        </p:nvGraphicFramePr>
        <p:xfrm>
          <a:off x="88900" y="1524000"/>
          <a:ext cx="8902700" cy="5257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409700"/>
                <a:gridCol w="2273300"/>
                <a:gridCol w="24003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Function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Guide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opinion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Social</a:t>
                      </a:r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2"/>
                          </a:solidFill>
                        </a:rPr>
                        <a:t>supervision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292934"/>
                          </a:solidFill>
                        </a:rPr>
                        <a:t>Promote</a:t>
                      </a:r>
                      <a:r>
                        <a:rPr lang="zh-CN" altLang="en-US" dirty="0" smtClean="0">
                          <a:solidFill>
                            <a:srgbClr val="292934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292934"/>
                          </a:solidFill>
                        </a:rPr>
                        <a:t>objectivity</a:t>
                      </a:r>
                      <a:endParaRPr lang="zh-CN" altLang="en-US" dirty="0">
                        <a:solidFill>
                          <a:srgbClr val="29293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Protect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society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Guide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</a:t>
                      </a:r>
                      <a:endParaRPr lang="zh-CN" altLang="en-US" dirty="0" smtClean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292934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rgbClr val="292934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292934"/>
                          </a:solidFill>
                        </a:rPr>
                        <a:t>a</a:t>
                      </a:r>
                      <a:r>
                        <a:rPr lang="zh-CN" altLang="en-US" dirty="0" smtClean="0">
                          <a:solidFill>
                            <a:srgbClr val="292934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292934"/>
                          </a:solidFill>
                        </a:rPr>
                        <a:t>picture</a:t>
                      </a:r>
                      <a:endParaRPr lang="zh-CN" altLang="en-US" dirty="0">
                        <a:solidFill>
                          <a:srgbClr val="292934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Interpret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issues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Help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form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opinions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Educate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Enlighten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Search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for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solutions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Educate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Search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for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solutions</a:t>
                      </a:r>
                      <a:endParaRPr lang="zh-CN" altLang="en-US" dirty="0" smtClean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Entertain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292934"/>
                          </a:solidFill>
                        </a:rPr>
                        <a:t>Provide</a:t>
                      </a:r>
                      <a:r>
                        <a:rPr lang="zh-CN" altLang="en-US" dirty="0" smtClean="0">
                          <a:solidFill>
                            <a:srgbClr val="292934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292934"/>
                          </a:solidFill>
                        </a:rPr>
                        <a:t>a</a:t>
                      </a:r>
                      <a:r>
                        <a:rPr lang="zh-CN" altLang="en-US" dirty="0" smtClean="0">
                          <a:solidFill>
                            <a:srgbClr val="292934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292934"/>
                          </a:solidFill>
                        </a:rPr>
                        <a:t>picture</a:t>
                      </a:r>
                      <a:endParaRPr lang="zh-CN" altLang="en-US" dirty="0">
                        <a:solidFill>
                          <a:srgbClr val="29293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Guide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the</a:t>
                      </a:r>
                      <a:r>
                        <a:rPr lang="zh-CN" altLang="en-US" dirty="0" smtClean="0">
                          <a:solidFill>
                            <a:srgbClr val="D2533C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rgbClr val="D2533C"/>
                          </a:solidFill>
                        </a:rPr>
                        <a:t>opinion</a:t>
                      </a:r>
                      <a:endParaRPr lang="zh-CN" altLang="en-US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4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" y="431800"/>
            <a:ext cx="8229600" cy="990600"/>
          </a:xfrm>
        </p:spPr>
        <p:txBody>
          <a:bodyPr/>
          <a:lstStyle/>
          <a:p>
            <a:r>
              <a:rPr kumimoji="1" lang="en-US" altLang="zh-CN" dirty="0" smtClean="0"/>
              <a:t>Roles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Journalists</a:t>
            </a:r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39301"/>
              </p:ext>
            </p:extLst>
          </p:nvPr>
        </p:nvGraphicFramePr>
        <p:xfrm>
          <a:off x="88900" y="1422400"/>
          <a:ext cx="8902700" cy="5369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7517"/>
                <a:gridCol w="1421883"/>
                <a:gridCol w="1993900"/>
                <a:gridCol w="1828800"/>
                <a:gridCol w="2260600"/>
              </a:tblGrid>
              <a:tr h="58420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City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Media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</a:t>
                      </a:r>
                      <a:r>
                        <a:rPr lang="en-US" altLang="zh-CN" baseline="30000" dirty="0" smtClean="0"/>
                        <a:t>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</a:t>
                      </a:r>
                      <a:r>
                        <a:rPr lang="en-US" altLang="zh-CN" baseline="30000" dirty="0" smtClean="0"/>
                        <a:t>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3</a:t>
                      </a:r>
                      <a:r>
                        <a:rPr lang="en-US" altLang="zh-CN" baseline="30000" dirty="0" smtClean="0"/>
                        <a:t>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Supervisor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observer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recorder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Bridge</a:t>
                      </a:r>
                    </a:p>
                    <a:p>
                      <a:pPr algn="l"/>
                      <a:r>
                        <a:rPr lang="en-US" altLang="zh-CN" dirty="0" smtClean="0"/>
                        <a:t>(gov’t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public)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Shanghai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guider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guider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Guangzhou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Supervisor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Bridge</a:t>
                      </a:r>
                    </a:p>
                    <a:p>
                      <a:pPr algn="l"/>
                      <a:r>
                        <a:rPr lang="en-US" altLang="zh-CN" dirty="0" smtClean="0"/>
                        <a:t>(gov’t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&amp;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public)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Social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promoter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recorder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rowSpan="2">
                  <a:txBody>
                    <a:bodyPr/>
                    <a:lstStyle/>
                    <a:p>
                      <a:pPr algn="l"/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Wuhan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Traditional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Supervisor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Order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maintainer</a:t>
                      </a:r>
                      <a:endParaRPr lang="zh-CN" altLang="en-US" dirty="0"/>
                    </a:p>
                  </a:txBody>
                  <a:tcPr/>
                </a:tc>
              </a:tr>
              <a:tr h="584200"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Online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Info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disseminator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guider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Opinion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expresser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">
  <a:themeElements>
    <a:clrScheme name="清晰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1700</Words>
  <Application>Microsoft Office PowerPoint</Application>
  <PresentationFormat>On-screen Show (4:3)</PresentationFormat>
  <Paragraphs>705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华文新魏</vt:lpstr>
      <vt:lpstr>清晰</vt:lpstr>
      <vt:lpstr>talking ABOUT profession</vt:lpstr>
      <vt:lpstr>Outline</vt:lpstr>
      <vt:lpstr>Revisit Journalistic Professionalism</vt:lpstr>
      <vt:lpstr>Revisit Journalistic Professionalism</vt:lpstr>
      <vt:lpstr>PowerPoint Presentation</vt:lpstr>
      <vt:lpstr>Functions of Journalism</vt:lpstr>
      <vt:lpstr>Functions of Journalism</vt:lpstr>
      <vt:lpstr>Functions of Journalism</vt:lpstr>
      <vt:lpstr>Roles of Journalists</vt:lpstr>
      <vt:lpstr>Roles of Journalists</vt:lpstr>
      <vt:lpstr>Roles of Journalists</vt:lpstr>
      <vt:lpstr>Reflection 1</vt:lpstr>
      <vt:lpstr>Functions of Journalism</vt:lpstr>
      <vt:lpstr>Functions of Journalism</vt:lpstr>
      <vt:lpstr>Roles of Journalists</vt:lpstr>
      <vt:lpstr>Roles of Journalists</vt:lpstr>
      <vt:lpstr>Reflection 1</vt:lpstr>
      <vt:lpstr>Reflection 2</vt:lpstr>
      <vt:lpstr>Reflection 2</vt:lpstr>
      <vt:lpstr>Reflection 2</vt:lpstr>
      <vt:lpstr>3 Most Important Predictors By Cities</vt:lpstr>
      <vt:lpstr>3 Most Important Predictors By Cities</vt:lpstr>
      <vt:lpstr>3 Most Important Predictors By Cities</vt:lpstr>
      <vt:lpstr>3 Most Important Predictors By Cities</vt:lpstr>
      <vt:lpstr>Reflection 3</vt:lpstr>
      <vt:lpstr>Reflection 3</vt:lpstr>
      <vt:lpstr>Reflection 3</vt:lpstr>
      <vt:lpstr>Thank you!</vt:lpstr>
    </vt:vector>
  </TitlesOfParts>
  <Company>复旦大学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profession</dc:title>
  <dc:creator>睿鸣 周</dc:creator>
  <cp:lastModifiedBy>Svetlana Pasti</cp:lastModifiedBy>
  <cp:revision>42</cp:revision>
  <cp:lastPrinted>2015-09-09T13:30:30Z</cp:lastPrinted>
  <dcterms:created xsi:type="dcterms:W3CDTF">2015-08-31T10:37:06Z</dcterms:created>
  <dcterms:modified xsi:type="dcterms:W3CDTF">2015-09-09T13:31:35Z</dcterms:modified>
</cp:coreProperties>
</file>