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sldIdLst>
    <p:sldId id="256" r:id="rId4"/>
    <p:sldId id="333" r:id="rId5"/>
    <p:sldId id="367" r:id="rId6"/>
    <p:sldId id="334" r:id="rId7"/>
    <p:sldId id="336" r:id="rId8"/>
    <p:sldId id="340" r:id="rId9"/>
    <p:sldId id="339" r:id="rId10"/>
    <p:sldId id="341" r:id="rId11"/>
    <p:sldId id="342" r:id="rId12"/>
    <p:sldId id="343" r:id="rId13"/>
    <p:sldId id="344" r:id="rId14"/>
    <p:sldId id="345" r:id="rId15"/>
    <p:sldId id="346" r:id="rId16"/>
    <p:sldId id="347" r:id="rId17"/>
    <p:sldId id="349" r:id="rId18"/>
    <p:sldId id="348" r:id="rId19"/>
    <p:sldId id="350" r:id="rId20"/>
    <p:sldId id="351" r:id="rId21"/>
    <p:sldId id="353" r:id="rId22"/>
    <p:sldId id="352" r:id="rId23"/>
    <p:sldId id="354" r:id="rId24"/>
    <p:sldId id="304" r:id="rId25"/>
    <p:sldId id="325" r:id="rId26"/>
    <p:sldId id="355" r:id="rId27"/>
    <p:sldId id="371" r:id="rId28"/>
    <p:sldId id="356" r:id="rId29"/>
    <p:sldId id="357" r:id="rId30"/>
    <p:sldId id="358" r:id="rId31"/>
    <p:sldId id="359" r:id="rId32"/>
    <p:sldId id="360" r:id="rId33"/>
    <p:sldId id="326" r:id="rId34"/>
    <p:sldId id="362" r:id="rId35"/>
    <p:sldId id="363" r:id="rId36"/>
    <p:sldId id="364" r:id="rId37"/>
    <p:sldId id="365" r:id="rId38"/>
    <p:sldId id="369" r:id="rId39"/>
    <p:sldId id="37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7C5F38B4-5811-4062-BB77-564546C32A32}" type="datetimeFigureOut">
              <a:rPr lang="ru-RU" smtClean="0"/>
              <a:pPr/>
              <a:t>28.08.2016</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4D311E0B-7A56-469A-8E13-7D5C53279BDF}"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C5F38B4-5811-4062-BB77-564546C32A32}" type="datetimeFigureOut">
              <a:rPr lang="ru-RU" smtClean="0"/>
              <a:pPr/>
              <a:t>28.08.2016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D311E0B-7A56-469A-8E13-7D5C53279BD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C5F38B4-5811-4062-BB77-564546C32A32}" type="datetimeFigureOut">
              <a:rPr lang="ru-RU" smtClean="0"/>
              <a:pPr/>
              <a:t>28.08.2016</a:t>
            </a:fld>
            <a:endParaRPr lang="ru-RU"/>
          </a:p>
        </p:txBody>
      </p:sp>
      <p:sp>
        <p:nvSpPr>
          <p:cNvPr id="27" name="Номер слайда 26"/>
          <p:cNvSpPr>
            <a:spLocks noGrp="1"/>
          </p:cNvSpPr>
          <p:nvPr>
            <p:ph type="sldNum" sz="quarter" idx="11"/>
          </p:nvPr>
        </p:nvSpPr>
        <p:spPr/>
        <p:txBody>
          <a:bodyPr rtlCol="0"/>
          <a:lstStyle/>
          <a:p>
            <a:fld id="{4D311E0B-7A56-469A-8E13-7D5C53279BD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C5F38B4-5811-4062-BB77-564546C32A32}" type="datetimeFigureOut">
              <a:rPr lang="ru-RU" smtClean="0"/>
              <a:pPr/>
              <a:t>28.08.2016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4D311E0B-7A56-469A-8E13-7D5C53279BD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D311E0B-7A56-469A-8E13-7D5C53279BD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4D311E0B-7A56-469A-8E13-7D5C53279BDF}"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D311E0B-7A56-469A-8E13-7D5C53279BD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311E0B-7A56-469A-8E13-7D5C53279BDF}"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311E0B-7A56-469A-8E13-7D5C53279BDF}"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311E0B-7A56-469A-8E13-7D5C53279BDF}"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C5F38B4-5811-4062-BB77-564546C32A32}" type="datetimeFigureOut">
              <a:rPr lang="ru-RU" smtClean="0"/>
              <a:pPr/>
              <a:t>28.08.2016</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D311E0B-7A56-469A-8E13-7D5C53279BDF}"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C5F38B4-5811-4062-BB77-564546C32A32}" type="datetimeFigureOut">
              <a:rPr lang="ru-RU" smtClean="0"/>
              <a:pPr/>
              <a:t>28.08.2016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D311E0B-7A56-469A-8E13-7D5C53279B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5F38B4-5811-4062-BB77-564546C32A32}" type="datetimeFigureOut">
              <a:rPr lang="ru-RU" smtClean="0"/>
              <a:pPr/>
              <a:t>28.08.2016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311E0B-7A56-469A-8E13-7D5C53279BD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5"/>
            <a:ext cx="8519864" cy="2747168"/>
          </a:xfrm>
        </p:spPr>
        <p:txBody>
          <a:bodyPr>
            <a:normAutofit/>
          </a:bodyPr>
          <a:lstStyle/>
          <a:p>
            <a:r>
              <a:rPr lang="en-US" dirty="0" smtClean="0"/>
              <a:t>Lessons from Russia: Hybrid Authoritarian Media System </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en-US" sz="2400" dirty="0" smtClean="0"/>
              <a:t>Prof. </a:t>
            </a:r>
            <a:r>
              <a:rPr lang="en-US" sz="2400" dirty="0" err="1" smtClean="0"/>
              <a:t>Dmitrii</a:t>
            </a:r>
            <a:r>
              <a:rPr lang="en-US" sz="2400" dirty="0" smtClean="0"/>
              <a:t> </a:t>
            </a:r>
            <a:r>
              <a:rPr lang="en-US" sz="2400" dirty="0" err="1" smtClean="0"/>
              <a:t>Gavra</a:t>
            </a:r>
            <a:endParaRPr lang="en-US" sz="2400" dirty="0" smtClean="0"/>
          </a:p>
          <a:p>
            <a:r>
              <a:rPr lang="en-US" sz="2400" dirty="0" smtClean="0"/>
              <a:t>St-Petersburg State University</a:t>
            </a:r>
            <a:endParaRPr lang="ru-RU" sz="2400" dirty="0"/>
          </a:p>
        </p:txBody>
      </p:sp>
      <p:pic>
        <p:nvPicPr>
          <p:cNvPr id="5" name="Picture 2" descr="C:\Users\1\Pictures\Протест\0_ad289_93e279aa_XXL.jpg"/>
          <p:cNvPicPr>
            <a:picLocks noChangeAspect="1" noChangeArrowheads="1"/>
          </p:cNvPicPr>
          <p:nvPr/>
        </p:nvPicPr>
        <p:blipFill>
          <a:blip r:embed="rId2" cstate="print"/>
          <a:srcRect/>
          <a:stretch>
            <a:fillRect/>
          </a:stretch>
        </p:blipFill>
        <p:spPr bwMode="auto">
          <a:xfrm>
            <a:off x="5004048" y="3861048"/>
            <a:ext cx="3887611" cy="27089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Moscow consensus (Lewis+</a:t>
            </a:r>
            <a:r>
              <a:rPr lang="en-US" dirty="0" err="1" smtClean="0"/>
              <a:t>Gavra</a:t>
            </a:r>
            <a:r>
              <a:rPr lang="en-US" dirty="0" smtClean="0"/>
              <a:t>)</a:t>
            </a:r>
            <a:endParaRPr lang="ru-RU" dirty="0"/>
          </a:p>
        </p:txBody>
      </p:sp>
      <p:sp>
        <p:nvSpPr>
          <p:cNvPr id="3" name="Содержимое 2"/>
          <p:cNvSpPr>
            <a:spLocks noGrp="1"/>
          </p:cNvSpPr>
          <p:nvPr>
            <p:ph sz="quarter" idx="1"/>
          </p:nvPr>
        </p:nvSpPr>
        <p:spPr/>
        <p:txBody>
          <a:bodyPr>
            <a:normAutofit fontScale="92500" lnSpcReduction="10000"/>
          </a:bodyPr>
          <a:lstStyle/>
          <a:p>
            <a:r>
              <a:rPr lang="en-US" dirty="0" smtClean="0"/>
              <a:t>The “Moscow Consensus” is a term referring to the way how post-Soviet political regimes manage to survive in the globalizing modern world with WWW and internalization of communicative flows. </a:t>
            </a:r>
          </a:p>
          <a:p>
            <a:r>
              <a:rPr lang="en-US" dirty="0" smtClean="0"/>
              <a:t>Why “Moscow Consensus”?</a:t>
            </a:r>
          </a:p>
          <a:p>
            <a:r>
              <a:rPr lang="en-US" dirty="0" smtClean="0"/>
              <a:t> Because is regarded as a model of the political system design silently accepted by the majority of Post-Soviet countries now being in the field of the Russian influence or in zone of the Russian regional or sub regional leadership. </a:t>
            </a:r>
          </a:p>
          <a:p>
            <a:r>
              <a:rPr lang="en-US" dirty="0" smtClean="0"/>
              <a:t>I mean Belorussia, Kazakhstan, and Central Asian States.</a:t>
            </a:r>
          </a:p>
          <a:p>
            <a:r>
              <a:rPr lang="en-US" dirty="0" smtClean="0"/>
              <a:t>What about China? To think about.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686800" cy="756320"/>
          </a:xfrm>
        </p:spPr>
        <p:txBody>
          <a:bodyPr>
            <a:normAutofit/>
          </a:bodyPr>
          <a:lstStyle/>
          <a:p>
            <a:r>
              <a:rPr lang="en-US" dirty="0" smtClean="0"/>
              <a:t>Moscow consensus basic assumptions-1</a:t>
            </a:r>
            <a:endParaRPr lang="ru-RU" dirty="0"/>
          </a:p>
        </p:txBody>
      </p:sp>
      <p:sp>
        <p:nvSpPr>
          <p:cNvPr id="3" name="Содержимое 2"/>
          <p:cNvSpPr>
            <a:spLocks noGrp="1"/>
          </p:cNvSpPr>
          <p:nvPr>
            <p:ph sz="quarter" idx="1"/>
          </p:nvPr>
        </p:nvSpPr>
        <p:spPr/>
        <p:txBody>
          <a:bodyPr>
            <a:normAutofit lnSpcReduction="10000"/>
          </a:bodyPr>
          <a:lstStyle/>
          <a:p>
            <a:pPr lvl="0"/>
            <a:r>
              <a:rPr lang="en-US" dirty="0" smtClean="0"/>
              <a:t>a view of political order that is essentially Hobbesian, promoting a strong state and hierarchical political elite as a bulwark against chaos, and subordinating all other actors to the political regime;</a:t>
            </a:r>
            <a:endParaRPr lang="ru-RU" dirty="0" smtClean="0"/>
          </a:p>
          <a:p>
            <a:pPr lvl="0"/>
            <a:r>
              <a:rPr lang="en-US" dirty="0" smtClean="0"/>
              <a:t>a visible and often populist leader;</a:t>
            </a:r>
            <a:endParaRPr lang="ru-RU" dirty="0" smtClean="0"/>
          </a:p>
          <a:p>
            <a:pPr lvl="0"/>
            <a:r>
              <a:rPr lang="en-US" dirty="0" smtClean="0"/>
              <a:t>existence of legal political opposition, state controlled circulation of oppositional political narratives;</a:t>
            </a:r>
            <a:endParaRPr lang="ru-RU" dirty="0" smtClean="0"/>
          </a:p>
          <a:p>
            <a:pPr lvl="0"/>
            <a:r>
              <a:rPr lang="en-US" dirty="0" smtClean="0"/>
              <a:t>managed civil society;</a:t>
            </a:r>
            <a:endParaRPr lang="ru-RU" dirty="0" smtClean="0"/>
          </a:p>
          <a:p>
            <a:pPr lvl="0"/>
            <a:r>
              <a:rPr lang="en-US" dirty="0" smtClean="0"/>
              <a:t>soft governmental control of media and information without direct censorship, allowed areas of systemic criticism and oppositional opinions expression;</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507288" cy="756320"/>
          </a:xfrm>
        </p:spPr>
        <p:txBody>
          <a:bodyPr>
            <a:normAutofit/>
          </a:bodyPr>
          <a:lstStyle/>
          <a:p>
            <a:r>
              <a:rPr lang="en-US" dirty="0" smtClean="0"/>
              <a:t>Moscow consensus basic assumptions-2 </a:t>
            </a:r>
            <a:endParaRPr lang="ru-RU" dirty="0"/>
          </a:p>
        </p:txBody>
      </p:sp>
      <p:sp>
        <p:nvSpPr>
          <p:cNvPr id="3" name="Содержимое 2"/>
          <p:cNvSpPr>
            <a:spLocks noGrp="1"/>
          </p:cNvSpPr>
          <p:nvPr>
            <p:ph sz="quarter" idx="1"/>
          </p:nvPr>
        </p:nvSpPr>
        <p:spPr/>
        <p:txBody>
          <a:bodyPr>
            <a:normAutofit fontScale="92500" lnSpcReduction="10000"/>
          </a:bodyPr>
          <a:lstStyle/>
          <a:p>
            <a:pPr lvl="0"/>
            <a:r>
              <a:rPr lang="en-US" dirty="0" smtClean="0"/>
              <a:t>a profound suspicion of western influence, combined with a constant search for international respect, status and acceptance;</a:t>
            </a:r>
            <a:endParaRPr lang="ru-RU" dirty="0" smtClean="0"/>
          </a:p>
          <a:p>
            <a:pPr lvl="0"/>
            <a:r>
              <a:rPr lang="en-US" dirty="0" smtClean="0"/>
              <a:t>strong influence of intelligence and security services in the political and informational spaces;</a:t>
            </a:r>
            <a:endParaRPr lang="ru-RU" dirty="0" smtClean="0"/>
          </a:p>
          <a:p>
            <a:pPr lvl="0"/>
            <a:r>
              <a:rPr lang="en-US" dirty="0" smtClean="0"/>
              <a:t>a view – shared with Machiavelli – of the masses, as “ungrateful, fickle, false, cowardly, covetous”, prone to manipulation by western intelligence agencies or unscrupulous opposition leaders;</a:t>
            </a:r>
            <a:endParaRPr lang="ru-RU" dirty="0" smtClean="0"/>
          </a:p>
          <a:p>
            <a:pPr lvl="0"/>
            <a:r>
              <a:rPr lang="en-US" dirty="0" smtClean="0"/>
              <a:t>the active use of new technology, Web 2.0., social networks and PR to produce their own legitimizing narratives, the management and construction of civil society in ways that support the political status quo.</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507288" cy="914400"/>
          </a:xfrm>
        </p:spPr>
        <p:txBody>
          <a:bodyPr>
            <a:normAutofit fontScale="90000"/>
          </a:bodyPr>
          <a:lstStyle/>
          <a:p>
            <a:r>
              <a:rPr lang="en-US" dirty="0" smtClean="0"/>
              <a:t>Communicative or </a:t>
            </a:r>
            <a:r>
              <a:rPr lang="en-US" sz="3600" b="1" dirty="0" smtClean="0"/>
              <a:t>hybrid </a:t>
            </a:r>
            <a:r>
              <a:rPr lang="en-US" b="1" dirty="0" smtClean="0"/>
              <a:t>authoritarianism</a:t>
            </a:r>
            <a:endParaRPr lang="ru-RU" b="1" dirty="0"/>
          </a:p>
        </p:txBody>
      </p:sp>
      <p:sp>
        <p:nvSpPr>
          <p:cNvPr id="5" name="Содержимое 4"/>
          <p:cNvSpPr>
            <a:spLocks noGrp="1"/>
          </p:cNvSpPr>
          <p:nvPr>
            <p:ph sz="quarter" idx="2"/>
          </p:nvPr>
        </p:nvSpPr>
        <p:spPr>
          <a:xfrm>
            <a:off x="5580112" y="1216152"/>
            <a:ext cx="3093734" cy="4937760"/>
          </a:xfrm>
        </p:spPr>
        <p:txBody>
          <a:bodyPr>
            <a:normAutofit fontScale="92500" lnSpcReduction="10000"/>
          </a:bodyPr>
          <a:lstStyle/>
          <a:p>
            <a:r>
              <a:rPr lang="en-US" dirty="0" smtClean="0"/>
              <a:t>My idea is to name this kind of political regimes “communicative authoritarianism or the “hybrid authoritarianism”. Why hybrid? </a:t>
            </a:r>
          </a:p>
          <a:p>
            <a:r>
              <a:rPr lang="en-US" dirty="0" smtClean="0"/>
              <a:t>Because it combines two competing models with domination of authoritarian control</a:t>
            </a:r>
          </a:p>
          <a:p>
            <a:endParaRPr lang="ru-RU" dirty="0"/>
          </a:p>
        </p:txBody>
      </p:sp>
      <p:pic>
        <p:nvPicPr>
          <p:cNvPr id="1027" name="Picture 3" descr="D:\Гавра\2016\Проекты 12-16\BRICS Tampere\16 BRICS\Лестер\Секция по поставторитарным\Волк в овечьей.jpg"/>
          <p:cNvPicPr>
            <a:picLocks noGrp="1" noChangeAspect="1" noChangeArrowheads="1"/>
          </p:cNvPicPr>
          <p:nvPr>
            <p:ph sz="quarter" idx="1"/>
          </p:nvPr>
        </p:nvPicPr>
        <p:blipFill>
          <a:blip r:embed="rId2" cstate="print"/>
          <a:srcRect/>
          <a:stretch>
            <a:fillRect/>
          </a:stretch>
        </p:blipFill>
        <p:spPr bwMode="auto">
          <a:xfrm>
            <a:off x="457200" y="2306822"/>
            <a:ext cx="4803538" cy="32824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Let us welcome the concept of the Hybrid Authoritarian Media System (HAMS)</a:t>
            </a:r>
            <a:endParaRPr lang="ru-RU" dirty="0"/>
          </a:p>
        </p:txBody>
      </p:sp>
      <p:sp>
        <p:nvSpPr>
          <p:cNvPr id="3" name="Содержимое 2"/>
          <p:cNvSpPr>
            <a:spLocks noGrp="1"/>
          </p:cNvSpPr>
          <p:nvPr>
            <p:ph sz="quarter" idx="1"/>
          </p:nvPr>
        </p:nvSpPr>
        <p:spPr/>
        <p:txBody>
          <a:bodyPr>
            <a:normAutofit fontScale="92500" lnSpcReduction="10000"/>
          </a:bodyPr>
          <a:lstStyle/>
          <a:p>
            <a:r>
              <a:rPr lang="en-US" dirty="0" smtClean="0"/>
              <a:t>It is not close to Soviet or even Post-Soviet. </a:t>
            </a:r>
          </a:p>
          <a:p>
            <a:r>
              <a:rPr lang="en-US" dirty="0" smtClean="0"/>
              <a:t>It is neither totalitarian nor pure authoritarian like it was in the XX century. </a:t>
            </a:r>
          </a:p>
          <a:p>
            <a:r>
              <a:rPr lang="en-US" dirty="0" smtClean="0"/>
              <a:t>It’s flexible and innovative.</a:t>
            </a:r>
          </a:p>
          <a:p>
            <a:r>
              <a:rPr lang="en-US" dirty="0" smtClean="0"/>
              <a:t>And it means in terms of classical “4 theories of the press” by </a:t>
            </a:r>
            <a:r>
              <a:rPr lang="en-US" dirty="0" err="1" smtClean="0"/>
              <a:t>Siebert</a:t>
            </a:r>
            <a:r>
              <a:rPr lang="en-US" dirty="0" smtClean="0"/>
              <a:t>, </a:t>
            </a:r>
            <a:r>
              <a:rPr lang="en-US" dirty="0" err="1" smtClean="0"/>
              <a:t>Schramm</a:t>
            </a:r>
            <a:r>
              <a:rPr lang="en-US" dirty="0" smtClean="0"/>
              <a:t> and Peterson that in Russia we have an example of some new model</a:t>
            </a:r>
            <a:endParaRPr lang="ru-RU" dirty="0"/>
          </a:p>
        </p:txBody>
      </p:sp>
      <p:pic>
        <p:nvPicPr>
          <p:cNvPr id="2050" name="Picture 2" descr="D:\Гавра\2016\Проекты 12-16\BRICS Tampere\16 BRICS\Лестер\Секция по поставторитарным\volk.jpg"/>
          <p:cNvPicPr>
            <a:picLocks noGrp="1" noChangeAspect="1" noChangeArrowheads="1"/>
          </p:cNvPicPr>
          <p:nvPr>
            <p:ph sz="quarter" idx="2"/>
          </p:nvPr>
        </p:nvPicPr>
        <p:blipFill>
          <a:blip r:embed="rId2" cstate="print"/>
          <a:srcRect/>
          <a:stretch>
            <a:fillRect/>
          </a:stretch>
        </p:blipFill>
        <p:spPr bwMode="auto">
          <a:xfrm>
            <a:off x="4632325" y="2278752"/>
            <a:ext cx="4041775" cy="28116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0"/>
            <a:ext cx="8641084" cy="1412776"/>
          </a:xfrm>
        </p:spPr>
        <p:txBody>
          <a:bodyPr>
            <a:noAutofit/>
          </a:bodyPr>
          <a:lstStyle/>
          <a:p>
            <a:pPr eaLnBrk="1" hangingPunct="1">
              <a:defRPr/>
            </a:pPr>
            <a:r>
              <a:rPr lang="en-US" sz="4400" b="1" dirty="0" smtClean="0">
                <a:latin typeface="Courier New" pitchFamily="49" charset="0"/>
                <a:cs typeface="Courier New" pitchFamily="49" charset="0"/>
              </a:rPr>
              <a:t>Hybrid </a:t>
            </a:r>
            <a:r>
              <a:rPr lang="en-US" sz="4400" b="1" dirty="0" err="1" smtClean="0">
                <a:latin typeface="Courier New" pitchFamily="49" charset="0"/>
                <a:cs typeface="Courier New" pitchFamily="49" charset="0"/>
              </a:rPr>
              <a:t>Authoritariam</a:t>
            </a:r>
            <a:r>
              <a:rPr lang="en-US" sz="4400" b="1" dirty="0" smtClean="0">
                <a:latin typeface="Courier New" pitchFamily="49" charset="0"/>
                <a:cs typeface="Courier New" pitchFamily="49" charset="0"/>
              </a:rPr>
              <a:t> Media System </a:t>
            </a:r>
            <a:r>
              <a:rPr lang="ru-RU" sz="4400" b="1" dirty="0" smtClean="0"/>
              <a:t> </a:t>
            </a:r>
          </a:p>
        </p:txBody>
      </p:sp>
      <p:sp>
        <p:nvSpPr>
          <p:cNvPr id="7171" name="Rectangle 3"/>
          <p:cNvSpPr>
            <a:spLocks noGrp="1" noChangeArrowheads="1"/>
          </p:cNvSpPr>
          <p:nvPr>
            <p:ph type="subTitle" idx="1"/>
          </p:nvPr>
        </p:nvSpPr>
        <p:spPr/>
        <p:txBody>
          <a:bodyPr/>
          <a:lstStyle/>
          <a:p>
            <a:pPr eaLnBrk="1" hangingPunct="1"/>
            <a:endParaRPr lang="ru-RU" smtClean="0"/>
          </a:p>
        </p:txBody>
      </p:sp>
      <p:pic>
        <p:nvPicPr>
          <p:cNvPr id="3076" name="Picture 4"/>
          <p:cNvPicPr>
            <a:picLocks noChangeAspect="1" noChangeArrowheads="1"/>
          </p:cNvPicPr>
          <p:nvPr/>
        </p:nvPicPr>
        <p:blipFill>
          <a:blip r:embed="rId2" cstate="print"/>
          <a:srcRect/>
          <a:stretch>
            <a:fillRect/>
          </a:stretch>
        </p:blipFill>
        <p:spPr bwMode="auto">
          <a:xfrm>
            <a:off x="179512" y="1412776"/>
            <a:ext cx="8964488" cy="5182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Concept of the Hybrid Authoritarian Media System (HAMS)</a:t>
            </a:r>
            <a:endParaRPr lang="ru-RU" dirty="0"/>
          </a:p>
        </p:txBody>
      </p:sp>
      <p:sp>
        <p:nvSpPr>
          <p:cNvPr id="3" name="Содержимое 2"/>
          <p:cNvSpPr>
            <a:spLocks noGrp="1"/>
          </p:cNvSpPr>
          <p:nvPr>
            <p:ph sz="quarter" idx="1"/>
          </p:nvPr>
        </p:nvSpPr>
        <p:spPr>
          <a:xfrm>
            <a:off x="179512" y="1219200"/>
            <a:ext cx="5040560" cy="5162128"/>
          </a:xfrm>
        </p:spPr>
        <p:txBody>
          <a:bodyPr>
            <a:normAutofit fontScale="92500" lnSpcReduction="20000"/>
          </a:bodyPr>
          <a:lstStyle/>
          <a:p>
            <a:r>
              <a:rPr lang="en-US" dirty="0" smtClean="0"/>
              <a:t>Hybrid Authoritarian Media systems appear within more or less soft authoritarian political regime </a:t>
            </a:r>
          </a:p>
          <a:p>
            <a:r>
              <a:rPr lang="en-US" dirty="0" smtClean="0"/>
              <a:t>on the stage of media hybridization and interference of the traditional and new media based on Web 2.0 and later platforms with the increased role of the User Generated Content. </a:t>
            </a:r>
            <a:endParaRPr lang="ru-RU" dirty="0" smtClean="0"/>
          </a:p>
          <a:p>
            <a:r>
              <a:rPr lang="en-US" dirty="0" smtClean="0"/>
              <a:t>HAMS becomes impossible when political regime turns into totalitarian. </a:t>
            </a:r>
          </a:p>
          <a:p>
            <a:r>
              <a:rPr lang="en-US" dirty="0" smtClean="0"/>
              <a:t>In any case Hybrid Authoritarian Media system is closer to Non-Democratic media systems.</a:t>
            </a:r>
            <a:endParaRPr lang="ru-RU" dirty="0" smtClean="0"/>
          </a:p>
          <a:p>
            <a:endParaRPr lang="ru-RU" dirty="0"/>
          </a:p>
        </p:txBody>
      </p:sp>
      <p:pic>
        <p:nvPicPr>
          <p:cNvPr id="3074" name="Picture 2" descr="D:\Гавра\2016\Проекты 12-16\BRICS Tampere\16 BRICS\Лестер\Секция по поставторитарным\Venetsianskiy-karnaval-foto_14.jpg"/>
          <p:cNvPicPr>
            <a:picLocks noGrp="1" noChangeAspect="1" noChangeArrowheads="1"/>
          </p:cNvPicPr>
          <p:nvPr>
            <p:ph sz="quarter" idx="2"/>
          </p:nvPr>
        </p:nvPicPr>
        <p:blipFill>
          <a:blip r:embed="rId2" cstate="print"/>
          <a:srcRect/>
          <a:stretch>
            <a:fillRect/>
          </a:stretch>
        </p:blipFill>
        <p:spPr bwMode="auto">
          <a:xfrm>
            <a:off x="5102225" y="2420888"/>
            <a:ext cx="4041775" cy="26877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Concept of the Hybrid Authoritarian Media System (HAMS): Exchange Concept</a:t>
            </a:r>
            <a:endParaRPr lang="ru-RU" dirty="0"/>
          </a:p>
        </p:txBody>
      </p:sp>
      <p:sp>
        <p:nvSpPr>
          <p:cNvPr id="3" name="Содержимое 2"/>
          <p:cNvSpPr>
            <a:spLocks noGrp="1"/>
          </p:cNvSpPr>
          <p:nvPr>
            <p:ph sz="quarter" idx="1"/>
          </p:nvPr>
        </p:nvSpPr>
        <p:spPr>
          <a:xfrm>
            <a:off x="457200" y="1219200"/>
            <a:ext cx="4762872" cy="5162128"/>
          </a:xfrm>
        </p:spPr>
        <p:txBody>
          <a:bodyPr>
            <a:normAutofit fontScale="92500" lnSpcReduction="10000"/>
          </a:bodyPr>
          <a:lstStyle/>
          <a:p>
            <a:r>
              <a:rPr lang="en-US" dirty="0" smtClean="0"/>
              <a:t>Hybrid Authoritarian Media systems is an important component of the communicative strategy of innovative authoritarian political regime. </a:t>
            </a:r>
          </a:p>
          <a:p>
            <a:r>
              <a:rPr lang="en-US" dirty="0" smtClean="0"/>
              <a:t>Here some kind of exchange is realized. </a:t>
            </a:r>
          </a:p>
          <a:p>
            <a:r>
              <a:rPr lang="en-US" dirty="0" smtClean="0"/>
              <a:t>The allowance of reasonable amounts of openness and contestation are exchanged on </a:t>
            </a:r>
            <a:r>
              <a:rPr lang="en-US" b="1" i="1" dirty="0" smtClean="0"/>
              <a:t>greater legitimacy both domestically and internationally</a:t>
            </a:r>
            <a:r>
              <a:rPr lang="en-US" dirty="0" smtClean="0"/>
              <a:t>. </a:t>
            </a:r>
            <a:endParaRPr lang="ru-RU" dirty="0" smtClean="0"/>
          </a:p>
          <a:p>
            <a:endParaRPr lang="ru-RU" dirty="0"/>
          </a:p>
        </p:txBody>
      </p:sp>
      <p:pic>
        <p:nvPicPr>
          <p:cNvPr id="4098" name="Picture 2" descr="D:\Гавра\2016\Проекты 12-16\BRICS Tampere\16 BRICS\Лестер\Секция по поставторитарным\Неравный брак.jpg"/>
          <p:cNvPicPr>
            <a:picLocks noGrp="1" noChangeAspect="1" noChangeArrowheads="1"/>
          </p:cNvPicPr>
          <p:nvPr>
            <p:ph sz="quarter" idx="2"/>
          </p:nvPr>
        </p:nvPicPr>
        <p:blipFill>
          <a:blip r:embed="rId2" cstate="print"/>
          <a:srcRect/>
          <a:stretch>
            <a:fillRect/>
          </a:stretch>
        </p:blipFill>
        <p:spPr bwMode="auto">
          <a:xfrm>
            <a:off x="5148064" y="2780929"/>
            <a:ext cx="3995936" cy="2128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Concept of the Hybrid Authoritarian Media System (HAMS)</a:t>
            </a:r>
            <a:endParaRPr lang="ru-RU" dirty="0"/>
          </a:p>
        </p:txBody>
      </p:sp>
      <p:sp>
        <p:nvSpPr>
          <p:cNvPr id="3" name="Содержимое 2"/>
          <p:cNvSpPr>
            <a:spLocks noGrp="1"/>
          </p:cNvSpPr>
          <p:nvPr>
            <p:ph sz="quarter" idx="1"/>
          </p:nvPr>
        </p:nvSpPr>
        <p:spPr>
          <a:xfrm>
            <a:off x="323528" y="1219200"/>
            <a:ext cx="4968552" cy="5162128"/>
          </a:xfrm>
        </p:spPr>
        <p:txBody>
          <a:bodyPr>
            <a:normAutofit/>
          </a:bodyPr>
          <a:lstStyle/>
          <a:p>
            <a:r>
              <a:rPr lang="en-US" dirty="0" smtClean="0"/>
              <a:t>For HAMS autocrats” the mass media is the most important tool in controlling the capacity of citizens to make informed choices.</a:t>
            </a:r>
            <a:endParaRPr lang="ru-RU" dirty="0"/>
          </a:p>
        </p:txBody>
      </p:sp>
      <p:pic>
        <p:nvPicPr>
          <p:cNvPr id="6" name="Picture 4" descr="РЕкл ТВ"/>
          <p:cNvPicPr>
            <a:picLocks noChangeAspect="1" noChangeArrowheads="1"/>
          </p:cNvPicPr>
          <p:nvPr/>
        </p:nvPicPr>
        <p:blipFill>
          <a:blip r:embed="rId2" cstate="print"/>
          <a:srcRect/>
          <a:stretch>
            <a:fillRect/>
          </a:stretch>
        </p:blipFill>
        <p:spPr bwMode="auto">
          <a:xfrm>
            <a:off x="5398468" y="2564904"/>
            <a:ext cx="3569548" cy="2736304"/>
          </a:xfrm>
          <a:prstGeom prst="rect">
            <a:avLst/>
          </a:prstGeom>
          <a:noFill/>
        </p:spPr>
      </p:pic>
      <p:sp>
        <p:nvSpPr>
          <p:cNvPr id="7" name="Содержимое 6"/>
          <p:cNvSpPr>
            <a:spLocks noGrp="1"/>
          </p:cNvSpPr>
          <p:nvPr>
            <p:ph sz="quarter" idx="2"/>
          </p:nvPr>
        </p:nvSpPr>
        <p:spPr>
          <a:xfrm>
            <a:off x="5076056" y="1216152"/>
            <a:ext cx="3597790" cy="4937760"/>
          </a:xfrm>
        </p:spPr>
        <p:txBody>
          <a:bodyPr/>
          <a:lstStyle/>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HAMS: The word has changed. Authoritarianism as well</a:t>
            </a:r>
            <a:endParaRPr lang="ru-RU" dirty="0"/>
          </a:p>
        </p:txBody>
      </p:sp>
      <p:sp>
        <p:nvSpPr>
          <p:cNvPr id="3" name="Содержимое 2"/>
          <p:cNvSpPr>
            <a:spLocks noGrp="1"/>
          </p:cNvSpPr>
          <p:nvPr>
            <p:ph sz="quarter" idx="1"/>
          </p:nvPr>
        </p:nvSpPr>
        <p:spPr>
          <a:xfrm>
            <a:off x="0" y="1219200"/>
            <a:ext cx="5508104" cy="5638800"/>
          </a:xfrm>
        </p:spPr>
        <p:txBody>
          <a:bodyPr>
            <a:normAutofit/>
          </a:bodyPr>
          <a:lstStyle/>
          <a:p>
            <a:r>
              <a:rPr lang="en-US" sz="2800" dirty="0" smtClean="0"/>
              <a:t>Political elite recognize that in today’s </a:t>
            </a:r>
            <a:r>
              <a:rPr lang="en-US" sz="2800" dirty="0" err="1" smtClean="0"/>
              <a:t>globalised</a:t>
            </a:r>
            <a:r>
              <a:rPr lang="en-US" sz="2800" dirty="0" smtClean="0"/>
              <a:t>  world they cannot, without great cost, seal their citizens off from alternative messages, as did totalitarian and authoritarian leaders of old</a:t>
            </a:r>
            <a:r>
              <a:rPr lang="en-US" dirty="0" smtClean="0"/>
              <a:t>. </a:t>
            </a:r>
          </a:p>
          <a:p>
            <a:endParaRPr lang="ru-RU" dirty="0"/>
          </a:p>
        </p:txBody>
      </p:sp>
      <p:pic>
        <p:nvPicPr>
          <p:cNvPr id="5122" name="Picture 2" descr="D:\Гавра\2016\Проекты 12-16\BRICS Tampere\16 BRICS\Лестер\Секция по поставторитарным\globusy_i_kompy.png"/>
          <p:cNvPicPr>
            <a:picLocks noGrp="1" noChangeAspect="1" noChangeArrowheads="1"/>
          </p:cNvPicPr>
          <p:nvPr>
            <p:ph sz="quarter" idx="2"/>
          </p:nvPr>
        </p:nvPicPr>
        <p:blipFill>
          <a:blip r:embed="rId2" cstate="print"/>
          <a:srcRect/>
          <a:stretch>
            <a:fillRect/>
          </a:stretch>
        </p:blipFill>
        <p:spPr bwMode="auto">
          <a:xfrm>
            <a:off x="5508104" y="1702294"/>
            <a:ext cx="3650403" cy="31200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229600" cy="1066800"/>
          </a:xfrm>
        </p:spPr>
        <p:txBody>
          <a:bodyPr/>
          <a:lstStyle/>
          <a:p>
            <a:r>
              <a:rPr lang="en-US" dirty="0" smtClean="0"/>
              <a:t>Prerequisites and Diagnosis</a:t>
            </a:r>
            <a:endParaRPr lang="ru-RU" dirty="0"/>
          </a:p>
        </p:txBody>
      </p:sp>
      <p:sp>
        <p:nvSpPr>
          <p:cNvPr id="3" name="Содержимое 2"/>
          <p:cNvSpPr>
            <a:spLocks noGrp="1"/>
          </p:cNvSpPr>
          <p:nvPr>
            <p:ph idx="1"/>
          </p:nvPr>
        </p:nvSpPr>
        <p:spPr>
          <a:xfrm>
            <a:off x="539552" y="1556792"/>
            <a:ext cx="8147248" cy="5017744"/>
          </a:xfrm>
        </p:spPr>
        <p:txBody>
          <a:bodyPr/>
          <a:lstStyle/>
          <a:p>
            <a:r>
              <a:rPr lang="en-US" dirty="0" smtClean="0"/>
              <a:t>Prerequisite: Authoritarian tradition </a:t>
            </a:r>
            <a:endParaRPr lang="ru-RU" dirty="0" smtClean="0"/>
          </a:p>
          <a:p>
            <a:r>
              <a:rPr lang="en-US" dirty="0" smtClean="0"/>
              <a:t>Value and ideological basis: The Moscow Consensus Value System</a:t>
            </a:r>
            <a:endParaRPr lang="ru-RU" dirty="0" smtClean="0"/>
          </a:p>
          <a:p>
            <a:r>
              <a:rPr lang="en-US" dirty="0" smtClean="0"/>
              <a:t>Diagnosis: Hybrid Authoritarian Media System</a:t>
            </a:r>
            <a:endParaRPr lang="ru-RU" dirty="0" smtClean="0"/>
          </a:p>
          <a:p>
            <a:endParaRPr lang="ru-RU" dirty="0"/>
          </a:p>
        </p:txBody>
      </p:sp>
      <p:pic>
        <p:nvPicPr>
          <p:cNvPr id="2050" name="Picture 2" descr="D:\Гавра\2016\Проекты 12-16\BRICS Tampere\16 BRICS\Лестер\Секция по поставторитарным\9cf81d9133.jpg"/>
          <p:cNvPicPr>
            <a:picLocks noChangeAspect="1" noChangeArrowheads="1"/>
          </p:cNvPicPr>
          <p:nvPr/>
        </p:nvPicPr>
        <p:blipFill>
          <a:blip r:embed="rId2" cstate="print"/>
          <a:srcRect/>
          <a:stretch>
            <a:fillRect/>
          </a:stretch>
        </p:blipFill>
        <p:spPr bwMode="auto">
          <a:xfrm>
            <a:off x="2195736" y="3429000"/>
            <a:ext cx="4430266" cy="302734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608112"/>
          </a:xfrm>
        </p:spPr>
        <p:txBody>
          <a:bodyPr/>
          <a:lstStyle/>
          <a:p>
            <a:r>
              <a:rPr lang="en-US" dirty="0" smtClean="0"/>
              <a:t>HAMS: Reasons for Russia</a:t>
            </a:r>
            <a:endParaRPr lang="ru-RU" dirty="0"/>
          </a:p>
        </p:txBody>
      </p:sp>
      <p:sp>
        <p:nvSpPr>
          <p:cNvPr id="4" name="Содержимое 3"/>
          <p:cNvSpPr>
            <a:spLocks noGrp="1"/>
          </p:cNvSpPr>
          <p:nvPr>
            <p:ph sz="quarter" idx="1"/>
          </p:nvPr>
        </p:nvSpPr>
        <p:spPr>
          <a:xfrm>
            <a:off x="0" y="980728"/>
            <a:ext cx="4932040" cy="5400600"/>
          </a:xfrm>
        </p:spPr>
        <p:txBody>
          <a:bodyPr>
            <a:normAutofit lnSpcReduction="10000"/>
          </a:bodyPr>
          <a:lstStyle/>
          <a:p>
            <a:endParaRPr lang="en-US" dirty="0" smtClean="0"/>
          </a:p>
          <a:p>
            <a:r>
              <a:rPr lang="en-US" dirty="0" smtClean="0"/>
              <a:t>Reasons – many</a:t>
            </a:r>
          </a:p>
          <a:p>
            <a:r>
              <a:rPr lang="en-US" dirty="0" smtClean="0"/>
              <a:t>Cold War 2.0</a:t>
            </a:r>
          </a:p>
          <a:p>
            <a:r>
              <a:rPr lang="en-US" dirty="0" smtClean="0"/>
              <a:t>War on terrorism</a:t>
            </a:r>
          </a:p>
          <a:p>
            <a:r>
              <a:rPr lang="en-US" dirty="0" err="1" smtClean="0"/>
              <a:t>Cyberterrorism</a:t>
            </a:r>
            <a:r>
              <a:rPr lang="en-US" dirty="0" smtClean="0"/>
              <a:t> </a:t>
            </a:r>
          </a:p>
          <a:p>
            <a:r>
              <a:rPr lang="en-US" dirty="0" err="1" smtClean="0"/>
              <a:t>Anglobalisation</a:t>
            </a:r>
            <a:r>
              <a:rPr lang="en-US" dirty="0" smtClean="0"/>
              <a:t> and </a:t>
            </a:r>
            <a:r>
              <a:rPr lang="en-US" dirty="0" err="1" smtClean="0"/>
              <a:t>Cocacolonisation</a:t>
            </a:r>
            <a:r>
              <a:rPr lang="en-US" dirty="0" smtClean="0"/>
              <a:t> </a:t>
            </a:r>
          </a:p>
          <a:p>
            <a:r>
              <a:rPr lang="en-US" dirty="0" smtClean="0"/>
              <a:t>Colour revolutions </a:t>
            </a:r>
          </a:p>
          <a:p>
            <a:r>
              <a:rPr lang="en-US" dirty="0" smtClean="0"/>
              <a:t>Most important – negative Ukrainian experience (EUROMAIDAN)</a:t>
            </a:r>
          </a:p>
          <a:p>
            <a:r>
              <a:rPr lang="en-US" dirty="0" smtClean="0"/>
              <a:t>Information warfare along axis Ukraine – Crimea - sanctions</a:t>
            </a:r>
          </a:p>
          <a:p>
            <a:endParaRPr lang="ru-RU" dirty="0"/>
          </a:p>
        </p:txBody>
      </p:sp>
      <p:pic>
        <p:nvPicPr>
          <p:cNvPr id="7170" name="Picture 2" descr="D:\Гавра\2016\Проекты 12-16\BRICS Tampere\16 BRICS\Лестер\Секция по поставторитарным\informacionnaya-vojna-protiv-rossii.jpg"/>
          <p:cNvPicPr>
            <a:picLocks noGrp="1" noChangeAspect="1" noChangeArrowheads="1"/>
          </p:cNvPicPr>
          <p:nvPr>
            <p:ph sz="quarter" idx="2"/>
          </p:nvPr>
        </p:nvPicPr>
        <p:blipFill>
          <a:blip r:embed="rId2" cstate="print"/>
          <a:srcRect/>
          <a:stretch>
            <a:fillRect/>
          </a:stretch>
        </p:blipFill>
        <p:spPr bwMode="auto">
          <a:xfrm>
            <a:off x="5102225" y="1988840"/>
            <a:ext cx="4041775" cy="30232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HAMS: WHY HYBRID?</a:t>
            </a:r>
            <a:endParaRPr lang="ru-RU" dirty="0"/>
          </a:p>
        </p:txBody>
      </p:sp>
      <p:sp>
        <p:nvSpPr>
          <p:cNvPr id="3" name="Содержимое 2"/>
          <p:cNvSpPr>
            <a:spLocks noGrp="1"/>
          </p:cNvSpPr>
          <p:nvPr>
            <p:ph sz="quarter" idx="1"/>
          </p:nvPr>
        </p:nvSpPr>
        <p:spPr>
          <a:xfrm>
            <a:off x="0" y="1219200"/>
            <a:ext cx="4932040" cy="5638800"/>
          </a:xfrm>
        </p:spPr>
        <p:txBody>
          <a:bodyPr>
            <a:normAutofit lnSpcReduction="10000"/>
          </a:bodyPr>
          <a:lstStyle/>
          <a:p>
            <a:r>
              <a:rPr lang="en-US" dirty="0" smtClean="0"/>
              <a:t>Hybrid Authoritarian Media systems assert a rhetorical commitment to a free press, thus giving for the media some free space within limited areas. </a:t>
            </a:r>
          </a:p>
          <a:p>
            <a:r>
              <a:rPr lang="en-US" dirty="0" smtClean="0"/>
              <a:t>Censorship as classical totalitarian institution exits no more. </a:t>
            </a:r>
          </a:p>
          <a:p>
            <a:r>
              <a:rPr lang="en-US" dirty="0" smtClean="0"/>
              <a:t>The mechanisms for controlling media are soft and more invisible than in Soviet or traditional authoritarian systems. </a:t>
            </a:r>
            <a:endParaRPr lang="ru-RU" dirty="0" smtClean="0"/>
          </a:p>
          <a:p>
            <a:endParaRPr lang="ru-RU" dirty="0"/>
          </a:p>
        </p:txBody>
      </p:sp>
      <p:pic>
        <p:nvPicPr>
          <p:cNvPr id="6146" name="Picture 2" descr="D:\Гавра\2016\Проекты 12-16\BRICS Tampere\16 BRICS\Лестер\Секция по поставторитарным\Двуликий.jpg"/>
          <p:cNvPicPr>
            <a:picLocks noGrp="1" noChangeAspect="1" noChangeArrowheads="1"/>
          </p:cNvPicPr>
          <p:nvPr>
            <p:ph sz="quarter" idx="2"/>
          </p:nvPr>
        </p:nvPicPr>
        <p:blipFill>
          <a:blip r:embed="rId2" cstate="print"/>
          <a:srcRect/>
          <a:stretch>
            <a:fillRect/>
          </a:stretch>
        </p:blipFill>
        <p:spPr bwMode="auto">
          <a:xfrm>
            <a:off x="5076056" y="1916832"/>
            <a:ext cx="4453126" cy="33843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dirty="0" smtClean="0"/>
              <a:t>Russian media system: current situation</a:t>
            </a:r>
            <a:endParaRPr lang="ru-RU" dirty="0"/>
          </a:p>
        </p:txBody>
      </p:sp>
      <p:sp>
        <p:nvSpPr>
          <p:cNvPr id="6" name="Содержимое 5"/>
          <p:cNvSpPr>
            <a:spLocks noGrp="1"/>
          </p:cNvSpPr>
          <p:nvPr>
            <p:ph sz="quarter" idx="1"/>
          </p:nvPr>
        </p:nvSpPr>
        <p:spPr/>
        <p:txBody>
          <a:bodyPr>
            <a:normAutofit/>
          </a:bodyPr>
          <a:lstStyle/>
          <a:p>
            <a:r>
              <a:rPr lang="en-US" dirty="0" smtClean="0"/>
              <a:t>Discussing Russia’s political system, most researchers agree that the government maintains tight control over politics and economics, and to a lesser extent over critical aspects of the media and society. </a:t>
            </a:r>
          </a:p>
          <a:p>
            <a:r>
              <a:rPr lang="en-US" dirty="0" smtClean="0"/>
              <a:t>As Jonathan Becker</a:t>
            </a:r>
            <a:r>
              <a:rPr lang="en-US" u="sng" dirty="0" smtClean="0"/>
              <a:t> </a:t>
            </a:r>
            <a:r>
              <a:rPr lang="en-US" dirty="0" smtClean="0"/>
              <a:t>writes, the center of power asserts control over the most popular forms of communication, usually television, while allowing relative autonomy in media that have a more limited reach and impact.</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Control over media</a:t>
            </a:r>
            <a:r>
              <a:rPr lang="ru-RU" dirty="0" smtClean="0"/>
              <a:t>: </a:t>
            </a:r>
            <a:r>
              <a:rPr lang="en-US" dirty="0" smtClean="0"/>
              <a:t>hybrid (Becker + </a:t>
            </a:r>
            <a:r>
              <a:rPr lang="en-US" dirty="0" err="1" smtClean="0"/>
              <a:t>Gavra</a:t>
            </a:r>
            <a:r>
              <a:rPr lang="en-US" dirty="0" smtClean="0"/>
              <a:t>)</a:t>
            </a:r>
            <a:endParaRPr lang="ru-RU" dirty="0"/>
          </a:p>
        </p:txBody>
      </p:sp>
      <p:sp>
        <p:nvSpPr>
          <p:cNvPr id="3" name="Содержимое 2"/>
          <p:cNvSpPr>
            <a:spLocks noGrp="1"/>
          </p:cNvSpPr>
          <p:nvPr>
            <p:ph sz="quarter" idx="1"/>
          </p:nvPr>
        </p:nvSpPr>
        <p:spPr>
          <a:xfrm>
            <a:off x="467544" y="1219200"/>
            <a:ext cx="8219256" cy="5162128"/>
          </a:xfrm>
        </p:spPr>
        <p:txBody>
          <a:bodyPr/>
          <a:lstStyle/>
          <a:p>
            <a:r>
              <a:rPr lang="en-US" sz="2800" dirty="0" smtClean="0"/>
              <a:t>State control over the media system is hybrid. </a:t>
            </a:r>
          </a:p>
          <a:p>
            <a:r>
              <a:rPr lang="en-US" sz="2800" dirty="0" smtClean="0"/>
              <a:t>Federal TV is tightly controlled by the Kremlin and is an important tool of political control. </a:t>
            </a:r>
          </a:p>
          <a:p>
            <a:r>
              <a:rPr lang="en-US" sz="2800" dirty="0" smtClean="0"/>
              <a:t>However, other media are given more independence and freedom, to write and report on what they wish. </a:t>
            </a:r>
          </a:p>
          <a:p>
            <a:r>
              <a:rPr lang="en-US" sz="2800" dirty="0" smtClean="0"/>
              <a:t>The state has held up the number of independent newspapers, radio stations, and Web-native outlets as proof that the Government does not control the media, and that even if it wanted to, it could not do so.</a:t>
            </a:r>
            <a:endParaRPr lang="ru-RU" sz="2800"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28600"/>
            <a:ext cx="8363272" cy="896144"/>
          </a:xfrm>
        </p:spPr>
        <p:txBody>
          <a:bodyPr>
            <a:normAutofit fontScale="90000"/>
          </a:bodyPr>
          <a:lstStyle/>
          <a:p>
            <a:r>
              <a:rPr lang="en-US" dirty="0" smtClean="0"/>
              <a:t>HAMS: islands of freedom in the ocean of control</a:t>
            </a:r>
            <a:endParaRPr lang="ru-RU" dirty="0"/>
          </a:p>
        </p:txBody>
      </p:sp>
      <p:sp>
        <p:nvSpPr>
          <p:cNvPr id="5" name="Содержимое 4"/>
          <p:cNvSpPr>
            <a:spLocks noGrp="1"/>
          </p:cNvSpPr>
          <p:nvPr>
            <p:ph sz="quarter" idx="1"/>
          </p:nvPr>
        </p:nvSpPr>
        <p:spPr>
          <a:xfrm>
            <a:off x="323528" y="1124744"/>
            <a:ext cx="5616624" cy="5517232"/>
          </a:xfrm>
        </p:spPr>
        <p:txBody>
          <a:bodyPr>
            <a:normAutofit/>
          </a:bodyPr>
          <a:lstStyle/>
          <a:p>
            <a:r>
              <a:rPr lang="en-US" dirty="0" smtClean="0"/>
              <a:t>There exist windows of pluralism, privately owned channels, offering criticism of leaders and their policies. </a:t>
            </a:r>
            <a:endParaRPr lang="ru-RU" dirty="0" smtClean="0"/>
          </a:p>
          <a:p>
            <a:r>
              <a:rPr lang="en-US" dirty="0" smtClean="0"/>
              <a:t>There exist opposing  print media or radio, or at least publications of both right and left wings  that are independently owned, relatively autonomous, accessible to the population, and highly critical of the regime.</a:t>
            </a:r>
          </a:p>
          <a:p>
            <a:pPr>
              <a:buNone/>
            </a:pPr>
            <a:endParaRPr lang="ru-RU" dirty="0"/>
          </a:p>
        </p:txBody>
      </p:sp>
      <p:pic>
        <p:nvPicPr>
          <p:cNvPr id="8194" name="Picture 2" descr="D:\Гавра\2016\Проекты 12-16\BRICS Tampere\16 BRICS\Лестер\Секция по поставторитарным\yanus2.jpg"/>
          <p:cNvPicPr>
            <a:picLocks noGrp="1" noChangeAspect="1" noChangeArrowheads="1"/>
          </p:cNvPicPr>
          <p:nvPr>
            <p:ph sz="quarter" idx="2"/>
          </p:nvPr>
        </p:nvPicPr>
        <p:blipFill>
          <a:blip r:embed="rId2" cstate="print"/>
          <a:srcRect/>
          <a:stretch>
            <a:fillRect/>
          </a:stretch>
        </p:blipFill>
        <p:spPr bwMode="auto">
          <a:xfrm>
            <a:off x="5724128" y="1412776"/>
            <a:ext cx="3825751" cy="40417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From theory to practice: OWNERSHIP</a:t>
            </a:r>
            <a:endParaRPr lang="ru-RU" dirty="0"/>
          </a:p>
        </p:txBody>
      </p:sp>
      <p:sp>
        <p:nvSpPr>
          <p:cNvPr id="4" name="Содержимое 3"/>
          <p:cNvSpPr>
            <a:spLocks noGrp="1"/>
          </p:cNvSpPr>
          <p:nvPr>
            <p:ph sz="quarter" idx="1"/>
          </p:nvPr>
        </p:nvSpPr>
        <p:spPr/>
        <p:txBody>
          <a:bodyPr>
            <a:normAutofit/>
          </a:bodyPr>
          <a:lstStyle/>
          <a:p>
            <a:r>
              <a:rPr lang="en-US" dirty="0" smtClean="0"/>
              <a:t>One of the key trends in Russian media ownership since the 2000s has been a transformation of media ownership from commercial capital to state and mixed (state and private, non-media) capital. (Elena </a:t>
            </a:r>
            <a:r>
              <a:rPr lang="en-US" dirty="0" err="1" smtClean="0"/>
              <a:t>Vartanova</a:t>
            </a:r>
            <a:r>
              <a:rPr lang="en-US" dirty="0" smtClean="0"/>
              <a:t>. July 2012. )</a:t>
            </a:r>
            <a:endParaRPr lang="ru-RU" dirty="0"/>
          </a:p>
        </p:txBody>
      </p:sp>
      <p:pic>
        <p:nvPicPr>
          <p:cNvPr id="1026" name="Picture 2" descr="D:\Гавра\2016\Проекты 12-16\BRICS Tampere\16 BRICS\Лестер\Секция по поставторитарным\freedom-of-speech-pictures-48.jpg"/>
          <p:cNvPicPr>
            <a:picLocks noGrp="1" noChangeAspect="1" noChangeArrowheads="1"/>
          </p:cNvPicPr>
          <p:nvPr>
            <p:ph sz="quarter" idx="2"/>
          </p:nvPr>
        </p:nvPicPr>
        <p:blipFill>
          <a:blip r:embed="rId2" cstate="print"/>
          <a:srcRect/>
          <a:stretch>
            <a:fillRect/>
          </a:stretch>
        </p:blipFill>
        <p:spPr bwMode="auto">
          <a:xfrm>
            <a:off x="4355976" y="1790339"/>
            <a:ext cx="4788024" cy="42309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From theoretical model to Russian practice 2014-2016</a:t>
            </a:r>
            <a:endParaRPr lang="ru-RU" dirty="0"/>
          </a:p>
        </p:txBody>
      </p:sp>
      <p:sp>
        <p:nvSpPr>
          <p:cNvPr id="5" name="Содержимое 4"/>
          <p:cNvSpPr>
            <a:spLocks noGrp="1"/>
          </p:cNvSpPr>
          <p:nvPr>
            <p:ph sz="quarter" idx="1"/>
          </p:nvPr>
        </p:nvSpPr>
        <p:spPr>
          <a:xfrm>
            <a:off x="457200" y="1219200"/>
            <a:ext cx="4041648" cy="5090120"/>
          </a:xfrm>
        </p:spPr>
        <p:txBody>
          <a:bodyPr>
            <a:normAutofit fontScale="92500" lnSpcReduction="10000"/>
          </a:bodyPr>
          <a:lstStyle/>
          <a:p>
            <a:r>
              <a:rPr lang="en-US" dirty="0" smtClean="0"/>
              <a:t>Under Russia’s law on mass media amended in autumn 2014, foreign owners are restricted to 20% of shares in media organisations in the country. </a:t>
            </a:r>
          </a:p>
          <a:p>
            <a:r>
              <a:rPr lang="en-US" dirty="0" smtClean="0"/>
              <a:t>The law has triggered major changes in the Russian media market and was used to replace international investors with locals loyal to the Kremlin.</a:t>
            </a:r>
            <a:endParaRPr lang="ru-RU" dirty="0" smtClean="0"/>
          </a:p>
          <a:p>
            <a:endParaRPr lang="ru-RU" dirty="0"/>
          </a:p>
        </p:txBody>
      </p:sp>
      <p:pic>
        <p:nvPicPr>
          <p:cNvPr id="9218" name="Picture 2" descr="D:\Гавра\2016\Проекты 12-16\BRICS Tampere\16 BRICS\Лестер\Секция по поставторитарным\dossier_libicki.jpg"/>
          <p:cNvPicPr>
            <a:picLocks noGrp="1" noChangeAspect="1" noChangeArrowheads="1"/>
          </p:cNvPicPr>
          <p:nvPr>
            <p:ph sz="quarter" idx="2"/>
          </p:nvPr>
        </p:nvPicPr>
        <p:blipFill>
          <a:blip r:embed="rId2" cstate="print"/>
          <a:srcRect/>
          <a:stretch>
            <a:fillRect/>
          </a:stretch>
        </p:blipFill>
        <p:spPr bwMode="auto">
          <a:xfrm>
            <a:off x="4727783" y="1700808"/>
            <a:ext cx="4416217" cy="339709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Farewell to foreign media ownership</a:t>
            </a:r>
            <a:endParaRPr lang="ru-RU" dirty="0"/>
          </a:p>
        </p:txBody>
      </p:sp>
      <p:sp>
        <p:nvSpPr>
          <p:cNvPr id="3" name="Содержимое 2"/>
          <p:cNvSpPr>
            <a:spLocks noGrp="1"/>
          </p:cNvSpPr>
          <p:nvPr>
            <p:ph sz="quarter" idx="1"/>
          </p:nvPr>
        </p:nvSpPr>
        <p:spPr>
          <a:xfrm>
            <a:off x="395536" y="1219200"/>
            <a:ext cx="4103312" cy="5378152"/>
          </a:xfrm>
        </p:spPr>
        <p:txBody>
          <a:bodyPr>
            <a:normAutofit fontScale="92500" lnSpcReduction="20000"/>
          </a:bodyPr>
          <a:lstStyle/>
          <a:p>
            <a:pPr fontAlgn="base"/>
            <a:r>
              <a:rPr lang="en-US" dirty="0" smtClean="0"/>
              <a:t>The Russian edition of Forbes magazine, formerly owned by Axel Springer and known for its independent editorial policy, was sold to businessman </a:t>
            </a:r>
            <a:r>
              <a:rPr lang="en-US" dirty="0" err="1" smtClean="0"/>
              <a:t>Alexey</a:t>
            </a:r>
            <a:r>
              <a:rPr lang="en-US" dirty="0" smtClean="0"/>
              <a:t> </a:t>
            </a:r>
            <a:r>
              <a:rPr lang="en-US" dirty="0" err="1" smtClean="0"/>
              <a:t>Fedotov</a:t>
            </a:r>
            <a:r>
              <a:rPr lang="en-US" dirty="0" smtClean="0"/>
              <a:t>.</a:t>
            </a:r>
            <a:endParaRPr lang="ru-RU" dirty="0" smtClean="0"/>
          </a:p>
          <a:p>
            <a:r>
              <a:rPr lang="en-US" dirty="0" smtClean="0"/>
              <a:t>Finland’s </a:t>
            </a:r>
            <a:r>
              <a:rPr lang="en-US" dirty="0" err="1" smtClean="0"/>
              <a:t>Sonoma</a:t>
            </a:r>
            <a:r>
              <a:rPr lang="en-US" dirty="0" smtClean="0"/>
              <a:t> Independent Media, America’s Dow Jones and the UK’s Pearson also had to sell their shares in </a:t>
            </a:r>
            <a:r>
              <a:rPr lang="en-US" dirty="0" err="1" smtClean="0"/>
              <a:t>Vedomosti</a:t>
            </a:r>
            <a:r>
              <a:rPr lang="en-US" dirty="0" smtClean="0"/>
              <a:t>, the main business newspaper known for its critical opinion pieces.</a:t>
            </a:r>
            <a:endParaRPr lang="ru-RU" dirty="0"/>
          </a:p>
        </p:txBody>
      </p:sp>
      <p:pic>
        <p:nvPicPr>
          <p:cNvPr id="10243" name="Picture 3" descr="D:\Гавра\2016\Проекты 12-16\BRICS Tampere\16 BRICS\Лестер\Секция по поставторитарным\forbes_1.jpg"/>
          <p:cNvPicPr>
            <a:picLocks noGrp="1" noChangeAspect="1" noChangeArrowheads="1"/>
          </p:cNvPicPr>
          <p:nvPr>
            <p:ph sz="quarter" idx="2"/>
          </p:nvPr>
        </p:nvPicPr>
        <p:blipFill>
          <a:blip r:embed="rId2" cstate="print"/>
          <a:srcRect/>
          <a:stretch>
            <a:fillRect/>
          </a:stretch>
        </p:blipFill>
        <p:spPr bwMode="auto">
          <a:xfrm>
            <a:off x="4716016" y="1124744"/>
            <a:ext cx="4041775" cy="2526109"/>
          </a:xfrm>
          <a:prstGeom prst="rect">
            <a:avLst/>
          </a:prstGeom>
          <a:noFill/>
        </p:spPr>
      </p:pic>
      <p:pic>
        <p:nvPicPr>
          <p:cNvPr id="10244" name="Picture 4" descr="D:\Гавра\2016\Проекты 12-16\BRICS Tampere\16 BRICS\Лестер\Секция по поставторитарным\Sanoma.jpg"/>
          <p:cNvPicPr>
            <a:picLocks noChangeAspect="1" noChangeArrowheads="1"/>
          </p:cNvPicPr>
          <p:nvPr/>
        </p:nvPicPr>
        <p:blipFill>
          <a:blip r:embed="rId3" cstate="print"/>
          <a:srcRect/>
          <a:stretch>
            <a:fillRect/>
          </a:stretch>
        </p:blipFill>
        <p:spPr bwMode="auto">
          <a:xfrm>
            <a:off x="4690765" y="3717032"/>
            <a:ext cx="4453235" cy="291876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Mass media law amendments Dec. 2015 </a:t>
            </a:r>
            <a:endParaRPr lang="ru-RU" dirty="0"/>
          </a:p>
        </p:txBody>
      </p:sp>
      <p:sp>
        <p:nvSpPr>
          <p:cNvPr id="3" name="Содержимое 2"/>
          <p:cNvSpPr>
            <a:spLocks noGrp="1"/>
          </p:cNvSpPr>
          <p:nvPr>
            <p:ph sz="quarter" idx="1"/>
          </p:nvPr>
        </p:nvSpPr>
        <p:spPr>
          <a:xfrm>
            <a:off x="179512" y="1219200"/>
            <a:ext cx="5112568" cy="5090120"/>
          </a:xfrm>
        </p:spPr>
        <p:txBody>
          <a:bodyPr>
            <a:normAutofit/>
          </a:bodyPr>
          <a:lstStyle/>
          <a:p>
            <a:pPr fontAlgn="base"/>
            <a:r>
              <a:rPr lang="en-US" dirty="0" smtClean="0"/>
              <a:t>In December 2015, another bill with new amendments to the “law about mass media” </a:t>
            </a:r>
          </a:p>
          <a:p>
            <a:pPr fontAlgn="base"/>
            <a:r>
              <a:rPr lang="en-US" dirty="0" smtClean="0"/>
              <a:t>It contains more limitations for media organisations. </a:t>
            </a:r>
            <a:endParaRPr lang="ru-RU" dirty="0" smtClean="0"/>
          </a:p>
          <a:p>
            <a:pPr fontAlgn="base"/>
            <a:r>
              <a:rPr lang="en-US" dirty="0" smtClean="0"/>
              <a:t>The bill suggests new legal background — violation of anti-extremism legislation — for denying or revoking distribution permit for foreign publishers.</a:t>
            </a:r>
            <a:endParaRPr lang="ru-RU" dirty="0" smtClean="0"/>
          </a:p>
          <a:p>
            <a:pPr fontAlgn="base">
              <a:buNone/>
            </a:pPr>
            <a:endParaRPr lang="ru-RU" dirty="0"/>
          </a:p>
        </p:txBody>
      </p:sp>
      <p:pic>
        <p:nvPicPr>
          <p:cNvPr id="11266" name="Picture 2" descr="D:\Гавра\2016\Проекты 12-16\BRICS Tampere\16 BRICS\Лестер\Секция по поставторитарным\artwork_toe_21.jpg"/>
          <p:cNvPicPr>
            <a:picLocks noGrp="1" noChangeAspect="1" noChangeArrowheads="1"/>
          </p:cNvPicPr>
          <p:nvPr>
            <p:ph sz="quarter" idx="2"/>
          </p:nvPr>
        </p:nvPicPr>
        <p:blipFill>
          <a:blip r:embed="rId2" cstate="print"/>
          <a:srcRect/>
          <a:stretch>
            <a:fillRect/>
          </a:stretch>
        </p:blipFill>
        <p:spPr bwMode="auto">
          <a:xfrm>
            <a:off x="5436096" y="1340768"/>
            <a:ext cx="4041775" cy="37588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Foreign funding under control</a:t>
            </a:r>
            <a:endParaRPr lang="ru-RU" dirty="0"/>
          </a:p>
        </p:txBody>
      </p:sp>
      <p:sp>
        <p:nvSpPr>
          <p:cNvPr id="3" name="Содержимое 2"/>
          <p:cNvSpPr>
            <a:spLocks noGrp="1"/>
          </p:cNvSpPr>
          <p:nvPr>
            <p:ph sz="quarter" idx="1"/>
          </p:nvPr>
        </p:nvSpPr>
        <p:spPr>
          <a:xfrm>
            <a:off x="457200" y="1219200"/>
            <a:ext cx="4978896" cy="5306144"/>
          </a:xfrm>
        </p:spPr>
        <p:txBody>
          <a:bodyPr>
            <a:normAutofit/>
          </a:bodyPr>
          <a:lstStyle/>
          <a:p>
            <a:r>
              <a:rPr lang="en-US" dirty="0" smtClean="0"/>
              <a:t>Another bill requires Russian media organisations to inform </a:t>
            </a:r>
            <a:r>
              <a:rPr lang="en-US" dirty="0" err="1" smtClean="0"/>
              <a:t>Roskomnadzor</a:t>
            </a:r>
            <a:r>
              <a:rPr lang="en-US" dirty="0" smtClean="0"/>
              <a:t> (The Federal Service for Supervision in Mass Communications) about foreign funding, </a:t>
            </a:r>
          </a:p>
          <a:p>
            <a:r>
              <a:rPr lang="en-US" dirty="0" smtClean="0"/>
              <a:t>including funding from foreign states, </a:t>
            </a:r>
          </a:p>
          <a:p>
            <a:r>
              <a:rPr lang="en-US" dirty="0" smtClean="0"/>
              <a:t>international organisations</a:t>
            </a:r>
          </a:p>
          <a:p>
            <a:r>
              <a:rPr lang="en-US" dirty="0" smtClean="0"/>
              <a:t> and Russian </a:t>
            </a:r>
            <a:r>
              <a:rPr lang="en-US" dirty="0" err="1" smtClean="0"/>
              <a:t>NGOs</a:t>
            </a:r>
            <a:r>
              <a:rPr lang="en-US" dirty="0" smtClean="0"/>
              <a:t> that were considered “foreign agents”</a:t>
            </a:r>
            <a:endParaRPr lang="ru-RU" dirty="0"/>
          </a:p>
        </p:txBody>
      </p:sp>
      <p:pic>
        <p:nvPicPr>
          <p:cNvPr id="5122" name="Picture 2" descr="D:\Гавра\2016\Проекты 12-16\BRICS Tampere\16 BRICS\Лестер\Секция по поставторитарным\Кентавр.jpeg"/>
          <p:cNvPicPr>
            <a:picLocks noGrp="1" noChangeAspect="1" noChangeArrowheads="1"/>
          </p:cNvPicPr>
          <p:nvPr>
            <p:ph sz="quarter" idx="2"/>
          </p:nvPr>
        </p:nvPicPr>
        <p:blipFill>
          <a:blip r:embed="rId2" cstate="print"/>
          <a:srcRect/>
          <a:stretch>
            <a:fillRect/>
          </a:stretch>
        </p:blipFill>
        <p:spPr bwMode="auto">
          <a:xfrm>
            <a:off x="5652120" y="1988840"/>
            <a:ext cx="3491880" cy="33150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066800"/>
          </a:xfrm>
        </p:spPr>
        <p:txBody>
          <a:bodyPr>
            <a:normAutofit/>
          </a:bodyPr>
          <a:lstStyle/>
          <a:p>
            <a:r>
              <a:rPr lang="en-US" dirty="0" smtClean="0"/>
              <a:t>Authoritarian tradition</a:t>
            </a:r>
            <a:endParaRPr lang="ru-RU" dirty="0"/>
          </a:p>
        </p:txBody>
      </p:sp>
      <p:sp>
        <p:nvSpPr>
          <p:cNvPr id="3" name="Содержимое 2"/>
          <p:cNvSpPr>
            <a:spLocks noGrp="1"/>
          </p:cNvSpPr>
          <p:nvPr>
            <p:ph idx="1"/>
          </p:nvPr>
        </p:nvSpPr>
        <p:spPr>
          <a:xfrm>
            <a:off x="251520" y="1916832"/>
            <a:ext cx="8435280" cy="4657704"/>
          </a:xfrm>
        </p:spPr>
        <p:txBody>
          <a:bodyPr>
            <a:normAutofit/>
          </a:bodyPr>
          <a:lstStyle/>
          <a:p>
            <a:r>
              <a:rPr lang="en-US" sz="3200" dirty="0" smtClean="0"/>
              <a:t>To understand the core of Russian life and, consequently, Russian journalism, it is worth taking into account an authoritarian tradition which has been an essential part of the political powers and simultaneously stamina for the media development. </a:t>
            </a:r>
            <a:endParaRPr lang="ru-RU" sz="3200" dirty="0" smtClean="0"/>
          </a:p>
          <a:p>
            <a:pPr>
              <a:buNone/>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New restriction for media founders</a:t>
            </a:r>
            <a:endParaRPr lang="ru-RU" dirty="0"/>
          </a:p>
        </p:txBody>
      </p:sp>
      <p:sp>
        <p:nvSpPr>
          <p:cNvPr id="3" name="Содержимое 2"/>
          <p:cNvSpPr>
            <a:spLocks noGrp="1"/>
          </p:cNvSpPr>
          <p:nvPr>
            <p:ph sz="quarter" idx="1"/>
          </p:nvPr>
        </p:nvSpPr>
        <p:spPr/>
        <p:txBody>
          <a:bodyPr>
            <a:normAutofit lnSpcReduction="10000"/>
          </a:bodyPr>
          <a:lstStyle/>
          <a:p>
            <a:pPr fontAlgn="base"/>
            <a:r>
              <a:rPr lang="en-US" dirty="0" smtClean="0"/>
              <a:t>Another block of amendments suggests that those, who have unspent or </a:t>
            </a:r>
            <a:r>
              <a:rPr lang="en-US" dirty="0" err="1" smtClean="0"/>
              <a:t>unexpunged</a:t>
            </a:r>
            <a:r>
              <a:rPr lang="en-US" dirty="0" smtClean="0"/>
              <a:t> convictions for crimes against the constitutional order, public security and public safety, can not found a media organisation.</a:t>
            </a:r>
            <a:endParaRPr lang="ru-RU" dirty="0" smtClean="0"/>
          </a:p>
          <a:p>
            <a:pPr fontAlgn="base"/>
            <a:r>
              <a:rPr lang="en-US" dirty="0" smtClean="0"/>
              <a:t>Those crimes – from hooliganism and repeated violation of rules of organizing or holding rallies and demonstrations to espionage and treason. </a:t>
            </a:r>
          </a:p>
          <a:p>
            <a:pPr fontAlgn="base"/>
            <a:r>
              <a:rPr lang="en-US" dirty="0" smtClean="0"/>
              <a:t>But the most ambivalent are incitement of hatred and abasement of human dignity (Article 282), public calls for extremism (Article 280) and public calls for infringement of the territorial integrity of Russia (Article 280.1.</a:t>
            </a:r>
            <a:endParaRPr lang="ru-RU" dirty="0" smtClean="0"/>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Russian media system: Hybrid Web control</a:t>
            </a:r>
            <a:endParaRPr lang="ru-RU" dirty="0"/>
          </a:p>
        </p:txBody>
      </p:sp>
      <p:sp>
        <p:nvSpPr>
          <p:cNvPr id="3" name="Содержимое 2"/>
          <p:cNvSpPr>
            <a:spLocks noGrp="1"/>
          </p:cNvSpPr>
          <p:nvPr>
            <p:ph sz="quarter" idx="1"/>
          </p:nvPr>
        </p:nvSpPr>
        <p:spPr>
          <a:xfrm>
            <a:off x="395536" y="1219200"/>
            <a:ext cx="4103312" cy="5306144"/>
          </a:xfrm>
        </p:spPr>
        <p:txBody>
          <a:bodyPr>
            <a:normAutofit/>
          </a:bodyPr>
          <a:lstStyle/>
          <a:p>
            <a:r>
              <a:rPr lang="en-US" sz="2800" dirty="0" smtClean="0"/>
              <a:t>Russian government unlike China and Iran does not technically filter the Web, whereas China and Iran have two of the most advanced technical filtering systems in the world. </a:t>
            </a:r>
          </a:p>
        </p:txBody>
      </p:sp>
      <p:pic>
        <p:nvPicPr>
          <p:cNvPr id="15362" name="Picture 2" descr="D:\Гавра\2016\Проекты 12-16\BRICS Tampere\16 BRICS\Лестер\Секция по поставторитарным\Гибрид.jpg"/>
          <p:cNvPicPr>
            <a:picLocks noGrp="1" noChangeAspect="1" noChangeArrowheads="1"/>
          </p:cNvPicPr>
          <p:nvPr>
            <p:ph sz="quarter" idx="2"/>
          </p:nvPr>
        </p:nvPicPr>
        <p:blipFill>
          <a:blip r:embed="rId2" cstate="print"/>
          <a:srcRect/>
          <a:stretch>
            <a:fillRect/>
          </a:stretch>
        </p:blipFill>
        <p:spPr bwMode="auto">
          <a:xfrm>
            <a:off x="4632325" y="1663700"/>
            <a:ext cx="4041775" cy="40417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Russian media system: Hybrid Web control</a:t>
            </a:r>
            <a:endParaRPr lang="ru-RU" dirty="0"/>
          </a:p>
        </p:txBody>
      </p:sp>
      <p:sp>
        <p:nvSpPr>
          <p:cNvPr id="3" name="Содержимое 2"/>
          <p:cNvSpPr>
            <a:spLocks noGrp="1"/>
          </p:cNvSpPr>
          <p:nvPr>
            <p:ph sz="quarter" idx="1"/>
          </p:nvPr>
        </p:nvSpPr>
        <p:spPr>
          <a:xfrm>
            <a:off x="457200" y="1219200"/>
            <a:ext cx="4762872" cy="5378152"/>
          </a:xfrm>
        </p:spPr>
        <p:txBody>
          <a:bodyPr>
            <a:normAutofit fontScale="92500"/>
          </a:bodyPr>
          <a:lstStyle/>
          <a:p>
            <a:r>
              <a:rPr lang="en-US" dirty="0" smtClean="0"/>
              <a:t>In 2012, the anti-extremism law was amended to empower </a:t>
            </a:r>
            <a:r>
              <a:rPr lang="en-US" dirty="0" err="1" smtClean="0"/>
              <a:t>Roskomnadzor</a:t>
            </a:r>
            <a:r>
              <a:rPr lang="en-US" dirty="0" smtClean="0"/>
              <a:t>, the state media and communication watchdog, to launch the United Register of Banned </a:t>
            </a:r>
            <a:r>
              <a:rPr lang="en-US" dirty="0" err="1" smtClean="0"/>
              <a:t>Websites</a:t>
            </a:r>
            <a:r>
              <a:rPr lang="en-US" dirty="0" smtClean="0"/>
              <a:t>. </a:t>
            </a:r>
          </a:p>
          <a:p>
            <a:r>
              <a:rPr lang="en-US" dirty="0" smtClean="0"/>
              <a:t>The modifications also enabled the agency to add </a:t>
            </a:r>
            <a:r>
              <a:rPr lang="en-US" dirty="0" err="1" smtClean="0"/>
              <a:t>websites</a:t>
            </a:r>
            <a:r>
              <a:rPr lang="en-US" dirty="0" smtClean="0"/>
              <a:t> that have “extremist content” </a:t>
            </a:r>
            <a:r>
              <a:rPr lang="en-US" b="1" i="1" dirty="0" smtClean="0"/>
              <a:t>without judicial approval</a:t>
            </a:r>
            <a:r>
              <a:rPr lang="en-US" dirty="0" smtClean="0"/>
              <a:t>. </a:t>
            </a:r>
          </a:p>
          <a:p>
            <a:r>
              <a:rPr lang="en-US" dirty="0" smtClean="0"/>
              <a:t>Once a site is added to the list, Russia’s Internet services providers are obliged to block it.</a:t>
            </a:r>
            <a:endParaRPr lang="ru-RU" dirty="0"/>
          </a:p>
        </p:txBody>
      </p:sp>
      <p:pic>
        <p:nvPicPr>
          <p:cNvPr id="16387" name="Picture 3" descr="D:\Гавра\2016\Проекты 12-16\BRICS Tampere\16 BRICS\Лестер\Секция по поставторитарным\2350253_f822fba6.jpg"/>
          <p:cNvPicPr>
            <a:picLocks noGrp="1" noChangeAspect="1" noChangeArrowheads="1"/>
          </p:cNvPicPr>
          <p:nvPr>
            <p:ph sz="quarter" idx="2"/>
          </p:nvPr>
        </p:nvPicPr>
        <p:blipFill>
          <a:blip r:embed="rId2" cstate="print"/>
          <a:srcRect/>
          <a:stretch>
            <a:fillRect/>
          </a:stretch>
        </p:blipFill>
        <p:spPr bwMode="auto">
          <a:xfrm>
            <a:off x="5868144" y="1340768"/>
            <a:ext cx="2695575" cy="4762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p:txBody>
          <a:bodyPr>
            <a:normAutofit fontScale="90000"/>
          </a:bodyPr>
          <a:lstStyle/>
          <a:p>
            <a:r>
              <a:rPr lang="en-US" dirty="0" smtClean="0"/>
              <a:t>Russian media system: Hybrid Web control</a:t>
            </a:r>
            <a:endParaRPr lang="ru-RU" dirty="0"/>
          </a:p>
        </p:txBody>
      </p:sp>
      <p:sp>
        <p:nvSpPr>
          <p:cNvPr id="7" name="Содержимое 6"/>
          <p:cNvSpPr>
            <a:spLocks noGrp="1"/>
          </p:cNvSpPr>
          <p:nvPr>
            <p:ph sz="quarter" idx="1"/>
          </p:nvPr>
        </p:nvSpPr>
        <p:spPr>
          <a:xfrm>
            <a:off x="457200" y="1219200"/>
            <a:ext cx="8229600" cy="5234136"/>
          </a:xfrm>
        </p:spPr>
        <p:txBody>
          <a:bodyPr>
            <a:normAutofit lnSpcReduction="10000"/>
          </a:bodyPr>
          <a:lstStyle/>
          <a:p>
            <a:pPr fontAlgn="base"/>
            <a:r>
              <a:rPr lang="en-US" dirty="0" smtClean="0"/>
              <a:t>In August 2014, the Russian State Duma adopted a number of amendments to communication legislation.</a:t>
            </a:r>
          </a:p>
          <a:p>
            <a:pPr fontAlgn="base"/>
            <a:r>
              <a:rPr lang="en-US" dirty="0" smtClean="0"/>
              <a:t> The so-called “</a:t>
            </a:r>
            <a:r>
              <a:rPr lang="en-US" dirty="0" err="1" smtClean="0"/>
              <a:t>bloggers</a:t>
            </a:r>
            <a:r>
              <a:rPr lang="en-US" dirty="0" smtClean="0"/>
              <a:t> law” required sites with more than 3,000 visitors a day to register with </a:t>
            </a:r>
            <a:r>
              <a:rPr lang="en-US" dirty="0" err="1" smtClean="0"/>
              <a:t>Roskomnadzor</a:t>
            </a:r>
            <a:r>
              <a:rPr lang="en-US" dirty="0" smtClean="0"/>
              <a:t> and observe the same rules as much larger media outlets.</a:t>
            </a:r>
            <a:endParaRPr lang="ru-RU" dirty="0" smtClean="0"/>
          </a:p>
          <a:p>
            <a:pPr fontAlgn="base"/>
            <a:r>
              <a:rPr lang="en-US" dirty="0" smtClean="0"/>
              <a:t>Under the amendments, all site owners and social media users are required to disclose their names and email address on their </a:t>
            </a:r>
            <a:r>
              <a:rPr lang="en-US" dirty="0" err="1" smtClean="0"/>
              <a:t>websites</a:t>
            </a:r>
            <a:r>
              <a:rPr lang="en-US" dirty="0" smtClean="0"/>
              <a:t>. </a:t>
            </a:r>
          </a:p>
          <a:p>
            <a:pPr fontAlgn="base"/>
            <a:r>
              <a:rPr lang="en-US" dirty="0" smtClean="0"/>
              <a:t>Moreover, </a:t>
            </a:r>
            <a:r>
              <a:rPr lang="en-US" dirty="0" err="1" smtClean="0"/>
              <a:t>Roskomnadzor</a:t>
            </a:r>
            <a:r>
              <a:rPr lang="en-US" dirty="0" smtClean="0"/>
              <a:t> received the right to request personal information from all site owners and users. </a:t>
            </a:r>
            <a:endParaRPr lang="ru-RU" dirty="0" smtClean="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Russian media system: Hybrid Web control</a:t>
            </a:r>
            <a:endParaRPr lang="ru-RU" dirty="0"/>
          </a:p>
        </p:txBody>
      </p:sp>
      <p:sp>
        <p:nvSpPr>
          <p:cNvPr id="3" name="Содержимое 2"/>
          <p:cNvSpPr>
            <a:spLocks noGrp="1"/>
          </p:cNvSpPr>
          <p:nvPr>
            <p:ph sz="quarter" idx="1"/>
          </p:nvPr>
        </p:nvSpPr>
        <p:spPr/>
        <p:txBody>
          <a:bodyPr>
            <a:normAutofit fontScale="92500"/>
          </a:bodyPr>
          <a:lstStyle/>
          <a:p>
            <a:r>
              <a:rPr lang="en-US" dirty="0" smtClean="0"/>
              <a:t>From 1 January 2016, the “</a:t>
            </a:r>
            <a:r>
              <a:rPr lang="en-US" dirty="0" err="1" smtClean="0"/>
              <a:t>bloggers</a:t>
            </a:r>
            <a:r>
              <a:rPr lang="en-US" dirty="0" smtClean="0"/>
              <a:t> law” requires all </a:t>
            </a:r>
            <a:r>
              <a:rPr lang="en-US" dirty="0" err="1" smtClean="0"/>
              <a:t>websites</a:t>
            </a:r>
            <a:r>
              <a:rPr lang="en-US" dirty="0" smtClean="0"/>
              <a:t> and social media platforms to keep all personal data of Russian users on servers within Russian territory. </a:t>
            </a:r>
          </a:p>
          <a:p>
            <a:r>
              <a:rPr lang="en-US" dirty="0" smtClean="0"/>
              <a:t>Failing to do this means </a:t>
            </a:r>
            <a:r>
              <a:rPr lang="en-US" dirty="0" err="1" smtClean="0"/>
              <a:t>Roskomnadzor</a:t>
            </a:r>
            <a:r>
              <a:rPr lang="en-US" dirty="0" smtClean="0"/>
              <a:t> can block the site or service. Companies can either comply or cease doing business in Russia.</a:t>
            </a:r>
            <a:endParaRPr lang="ru-RU" dirty="0" smtClean="0"/>
          </a:p>
          <a:p>
            <a:endParaRPr lang="ru-RU" dirty="0"/>
          </a:p>
        </p:txBody>
      </p:sp>
      <p:pic>
        <p:nvPicPr>
          <p:cNvPr id="18434" name="Picture 2" descr="D:\Гавра\2016\Проекты 12-16\BRICS Tampere\16 BRICS\Лестер\Секция по поставторитарным\facebook-banned-in-chaina.jpg"/>
          <p:cNvPicPr>
            <a:picLocks noGrp="1" noChangeAspect="1" noChangeArrowheads="1"/>
          </p:cNvPicPr>
          <p:nvPr>
            <p:ph sz="quarter" idx="2"/>
          </p:nvPr>
        </p:nvPicPr>
        <p:blipFill>
          <a:blip r:embed="rId2" cstate="print"/>
          <a:srcRect/>
          <a:stretch>
            <a:fillRect/>
          </a:stretch>
        </p:blipFill>
        <p:spPr bwMode="auto">
          <a:xfrm>
            <a:off x="4572000" y="1988840"/>
            <a:ext cx="4842261" cy="291037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en-US" dirty="0" smtClean="0"/>
              <a:t>Under the 2015 amendments, pay channels can air advertisements if their share of foreign programming does not exceed 25 percent. </a:t>
            </a:r>
          </a:p>
          <a:p>
            <a:r>
              <a:rPr lang="en-US" dirty="0" smtClean="0"/>
              <a:t>Observers remained concerned that foreign commercial stations could be excluded from the market.</a:t>
            </a:r>
            <a:endParaRPr lang="ru-RU" dirty="0" smtClean="0"/>
          </a:p>
          <a:p>
            <a:endParaRPr lang="ru-RU" dirty="0"/>
          </a:p>
        </p:txBody>
      </p:sp>
      <p:sp>
        <p:nvSpPr>
          <p:cNvPr id="5" name="Заголовок 1"/>
          <p:cNvSpPr>
            <a:spLocks noGrp="1"/>
          </p:cNvSpPr>
          <p:nvPr>
            <p:ph type="title"/>
          </p:nvPr>
        </p:nvSpPr>
        <p:spPr/>
        <p:txBody>
          <a:bodyPr>
            <a:normAutofit fontScale="90000"/>
          </a:bodyPr>
          <a:lstStyle/>
          <a:p>
            <a:r>
              <a:rPr lang="en-US" dirty="0" smtClean="0"/>
              <a:t>Russian media system: Hybrid Web control</a:t>
            </a:r>
            <a:endParaRPr lang="ru-RU" dirty="0"/>
          </a:p>
        </p:txBody>
      </p:sp>
      <p:pic>
        <p:nvPicPr>
          <p:cNvPr id="19458" name="Picture 2" descr="D:\Гавра\2016\Проекты 12-16\BRICS Tampere\16 BRICS\Лестер\Секция по поставторитарным\1035378.jpg"/>
          <p:cNvPicPr>
            <a:picLocks noGrp="1" noChangeAspect="1" noChangeArrowheads="1"/>
          </p:cNvPicPr>
          <p:nvPr>
            <p:ph sz="quarter" idx="2"/>
          </p:nvPr>
        </p:nvPicPr>
        <p:blipFill>
          <a:blip r:embed="rId2" cstate="print"/>
          <a:srcRect/>
          <a:stretch>
            <a:fillRect/>
          </a:stretch>
        </p:blipFill>
        <p:spPr bwMode="auto">
          <a:xfrm>
            <a:off x="4632325" y="2082586"/>
            <a:ext cx="4041775" cy="320400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Russian media system: Hybrid Authoritarian even on TV</a:t>
            </a:r>
            <a:endParaRPr lang="ru-RU" dirty="0"/>
          </a:p>
        </p:txBody>
      </p:sp>
      <p:sp>
        <p:nvSpPr>
          <p:cNvPr id="3" name="Содержимое 2"/>
          <p:cNvSpPr>
            <a:spLocks noGrp="1"/>
          </p:cNvSpPr>
          <p:nvPr>
            <p:ph sz="quarter" idx="1"/>
          </p:nvPr>
        </p:nvSpPr>
        <p:spPr>
          <a:xfrm>
            <a:off x="457200" y="1219200"/>
            <a:ext cx="8291264" cy="5234136"/>
          </a:xfrm>
        </p:spPr>
        <p:txBody>
          <a:bodyPr>
            <a:normAutofit lnSpcReduction="10000"/>
          </a:bodyPr>
          <a:lstStyle/>
          <a:p>
            <a:r>
              <a:rPr lang="en-US" dirty="0" smtClean="0"/>
              <a:t>Television remains largely controlled by the Kremlin: the top five television stations by audience reach (</a:t>
            </a:r>
            <a:r>
              <a:rPr lang="en-US" dirty="0" err="1" smtClean="0"/>
              <a:t>Perviy</a:t>
            </a:r>
            <a:r>
              <a:rPr lang="en-US" dirty="0" smtClean="0"/>
              <a:t> </a:t>
            </a:r>
            <a:r>
              <a:rPr lang="en-US" dirty="0" err="1" smtClean="0"/>
              <a:t>Kanal</a:t>
            </a:r>
            <a:r>
              <a:rPr lang="en-US" dirty="0" smtClean="0"/>
              <a:t>, </a:t>
            </a:r>
            <a:r>
              <a:rPr lang="en-US" dirty="0" err="1" smtClean="0"/>
              <a:t>Rossiya</a:t>
            </a:r>
            <a:r>
              <a:rPr lang="en-US" dirty="0" smtClean="0"/>
              <a:t> 1, NTV, TNT and </a:t>
            </a:r>
            <a:r>
              <a:rPr lang="en-US" dirty="0" err="1" smtClean="0"/>
              <a:t>Pyatiy</a:t>
            </a:r>
            <a:r>
              <a:rPr lang="en-US" dirty="0" smtClean="0"/>
              <a:t> </a:t>
            </a:r>
            <a:r>
              <a:rPr lang="en-US" dirty="0" err="1" smtClean="0"/>
              <a:t>Kanal</a:t>
            </a:r>
            <a:r>
              <a:rPr lang="en-US" dirty="0" smtClean="0"/>
              <a:t>) are all controlled by the state or state enterprises.</a:t>
            </a:r>
          </a:p>
          <a:p>
            <a:r>
              <a:rPr lang="en-US" dirty="0" smtClean="0"/>
              <a:t>About 90 percent of the population prefers to get news from television and around 50 percent cite it as the most trusted form of communication. </a:t>
            </a:r>
            <a:endParaRPr lang="ru-RU" dirty="0" smtClean="0"/>
          </a:p>
          <a:p>
            <a:r>
              <a:rPr lang="en-US" dirty="0" smtClean="0"/>
              <a:t>But! Even on the president-centric television, news and current events programs occasionally have alternative voices, debates and disagreements, and the opposition can even make the occasional appearance. </a:t>
            </a:r>
            <a:endParaRPr lang="ru-RU" dirty="0" smtClean="0"/>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536104"/>
          </a:xfrm>
        </p:spPr>
        <p:txBody>
          <a:bodyPr>
            <a:normAutofit fontScale="90000"/>
          </a:bodyPr>
          <a:lstStyle/>
          <a:p>
            <a:pPr algn="r"/>
            <a:r>
              <a:rPr lang="en-US" dirty="0" smtClean="0"/>
              <a:t>Lessons : 2016 </a:t>
            </a:r>
            <a:endParaRPr lang="ru-RU" dirty="0"/>
          </a:p>
        </p:txBody>
      </p:sp>
      <p:sp>
        <p:nvSpPr>
          <p:cNvPr id="4" name="Содержимое 3"/>
          <p:cNvSpPr>
            <a:spLocks noGrp="1"/>
          </p:cNvSpPr>
          <p:nvPr>
            <p:ph sz="quarter" idx="1"/>
          </p:nvPr>
        </p:nvSpPr>
        <p:spPr>
          <a:xfrm>
            <a:off x="251520" y="476672"/>
            <a:ext cx="4968552" cy="6192688"/>
          </a:xfrm>
        </p:spPr>
        <p:txBody>
          <a:bodyPr>
            <a:normAutofit fontScale="92500" lnSpcReduction="10000"/>
          </a:bodyPr>
          <a:lstStyle/>
          <a:p>
            <a:r>
              <a:rPr lang="en-US" dirty="0" smtClean="0"/>
              <a:t>Russian Hybrid Authoritarian Media System is an important part of the Russian political system in general</a:t>
            </a:r>
          </a:p>
          <a:p>
            <a:r>
              <a:rPr lang="en-US" dirty="0" smtClean="0"/>
              <a:t>Russian HAMS combines tradition and innovation and uses all arsenal of Web technologies </a:t>
            </a:r>
            <a:endParaRPr lang="ru-RU" dirty="0" smtClean="0"/>
          </a:p>
          <a:p>
            <a:r>
              <a:rPr lang="en-US" dirty="0" smtClean="0"/>
              <a:t>Russian HAMS differs from the Chinese one</a:t>
            </a:r>
            <a:endParaRPr lang="ru-RU" dirty="0" smtClean="0"/>
          </a:p>
          <a:p>
            <a:r>
              <a:rPr lang="en-US" dirty="0" smtClean="0"/>
              <a:t>Russian HAMS is stable in the short and middle term</a:t>
            </a:r>
            <a:endParaRPr lang="ru-RU" dirty="0" smtClean="0"/>
          </a:p>
          <a:p>
            <a:r>
              <a:rPr lang="en-US" dirty="0" smtClean="0"/>
              <a:t>Russian Hybrid Authoritarian Media System is a model for a number of post-communist states</a:t>
            </a:r>
            <a:endParaRPr lang="ru-RU" dirty="0" smtClean="0"/>
          </a:p>
          <a:p>
            <a:r>
              <a:rPr lang="en-US" dirty="0" smtClean="0"/>
              <a:t>It’s difficult to make long-range prognoses for the Russian media system </a:t>
            </a:r>
            <a:endParaRPr lang="ru-RU" dirty="0" smtClean="0"/>
          </a:p>
        </p:txBody>
      </p:sp>
      <p:pic>
        <p:nvPicPr>
          <p:cNvPr id="3074" name="Picture 2" descr="D:\Гавра\2016\Проекты 12-16\BRICS Tampere\16 BRICS\Лестер\Секция по поставторитарным\Двуликий Янус.jpg"/>
          <p:cNvPicPr>
            <a:picLocks noGrp="1" noChangeAspect="1" noChangeArrowheads="1"/>
          </p:cNvPicPr>
          <p:nvPr>
            <p:ph sz="quarter" idx="2"/>
          </p:nvPr>
        </p:nvPicPr>
        <p:blipFill>
          <a:blip r:embed="rId2" cstate="print"/>
          <a:srcRect/>
          <a:stretch>
            <a:fillRect/>
          </a:stretch>
        </p:blipFill>
        <p:spPr bwMode="auto">
          <a:xfrm>
            <a:off x="5364088" y="1772816"/>
            <a:ext cx="4041775" cy="303133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066800"/>
          </a:xfrm>
        </p:spPr>
        <p:txBody>
          <a:bodyPr>
            <a:normAutofit fontScale="90000"/>
          </a:bodyPr>
          <a:lstStyle/>
          <a:p>
            <a:r>
              <a:rPr lang="en-US" dirty="0" smtClean="0"/>
              <a:t>Authoritarian tradition and authoritarian innovation</a:t>
            </a:r>
            <a:endParaRPr lang="ru-RU" dirty="0"/>
          </a:p>
        </p:txBody>
      </p:sp>
      <p:sp>
        <p:nvSpPr>
          <p:cNvPr id="3" name="Содержимое 2"/>
          <p:cNvSpPr>
            <a:spLocks noGrp="1"/>
          </p:cNvSpPr>
          <p:nvPr>
            <p:ph idx="1"/>
          </p:nvPr>
        </p:nvSpPr>
        <p:spPr>
          <a:xfrm>
            <a:off x="251520" y="1916832"/>
            <a:ext cx="8435280" cy="4657704"/>
          </a:xfrm>
        </p:spPr>
        <p:txBody>
          <a:bodyPr>
            <a:normAutofit/>
          </a:bodyPr>
          <a:lstStyle/>
          <a:p>
            <a:r>
              <a:rPr lang="en-US" dirty="0" smtClean="0"/>
              <a:t>Authoritarian tradition was strengthened during the communist period, and the new democratic evolution in relations between the state and the media started only in the late 1980s before the dissolution of the USSR. </a:t>
            </a:r>
            <a:endParaRPr lang="ru-RU" dirty="0" smtClean="0"/>
          </a:p>
          <a:p>
            <a:r>
              <a:rPr lang="en-US" dirty="0" smtClean="0"/>
              <a:t>The New Cold War after 2011 mass protests against electoral fraud and 2014 Ukrainian crisis produced evolution of the Russian media system in the authoritarian direction.</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Media system in transition</a:t>
            </a:r>
            <a:endParaRPr lang="ru-RU" dirty="0"/>
          </a:p>
        </p:txBody>
      </p:sp>
      <p:sp>
        <p:nvSpPr>
          <p:cNvPr id="4" name="Содержимое 3"/>
          <p:cNvSpPr>
            <a:spLocks noGrp="1"/>
          </p:cNvSpPr>
          <p:nvPr>
            <p:ph sz="half" idx="1"/>
          </p:nvPr>
        </p:nvSpPr>
        <p:spPr>
          <a:xfrm>
            <a:off x="179512" y="2249424"/>
            <a:ext cx="4608512" cy="4525963"/>
          </a:xfrm>
        </p:spPr>
        <p:txBody>
          <a:bodyPr>
            <a:normAutofit/>
          </a:bodyPr>
          <a:lstStyle/>
          <a:p>
            <a:r>
              <a:rPr lang="en-US" sz="4000" dirty="0" smtClean="0"/>
              <a:t>From authoritarian tradition to innovative hybrid authoritarianism </a:t>
            </a:r>
            <a:endParaRPr lang="ru-RU" sz="4000" dirty="0"/>
          </a:p>
        </p:txBody>
      </p:sp>
      <p:pic>
        <p:nvPicPr>
          <p:cNvPr id="6" name="Содержимое 4" descr="авторит 1.jpg"/>
          <p:cNvPicPr>
            <a:picLocks noGrp="1" noChangeAspect="1"/>
          </p:cNvPicPr>
          <p:nvPr>
            <p:ph sz="half" idx="2"/>
          </p:nvPr>
        </p:nvPicPr>
        <p:blipFill>
          <a:blip r:embed="rId2" cstate="print"/>
          <a:srcRect/>
          <a:stretch>
            <a:fillRect/>
          </a:stretch>
        </p:blipFill>
        <p:spPr>
          <a:xfrm>
            <a:off x="4860032" y="2492896"/>
            <a:ext cx="4642613" cy="293645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620688"/>
            <a:ext cx="8229600" cy="1066800"/>
          </a:xfrm>
        </p:spPr>
        <p:txBody>
          <a:bodyPr>
            <a:normAutofit fontScale="90000"/>
          </a:bodyPr>
          <a:lstStyle/>
          <a:p>
            <a:r>
              <a:rPr lang="en-US" dirty="0" smtClean="0"/>
              <a:t>The value basis. Different approaches – the same meaning</a:t>
            </a:r>
            <a:endParaRPr lang="ru-RU" dirty="0"/>
          </a:p>
        </p:txBody>
      </p:sp>
      <p:sp>
        <p:nvSpPr>
          <p:cNvPr id="6" name="Содержимое 5"/>
          <p:cNvSpPr>
            <a:spLocks noGrp="1"/>
          </p:cNvSpPr>
          <p:nvPr>
            <p:ph idx="1"/>
          </p:nvPr>
        </p:nvSpPr>
        <p:spPr>
          <a:xfrm>
            <a:off x="457200" y="1700808"/>
            <a:ext cx="8229600" cy="4873728"/>
          </a:xfrm>
        </p:spPr>
        <p:txBody>
          <a:bodyPr>
            <a:normAutofit/>
          </a:bodyPr>
          <a:lstStyle/>
          <a:p>
            <a:r>
              <a:rPr lang="en-US" dirty="0" smtClean="0"/>
              <a:t>In Russia it’s called Sovereign Democracy:</a:t>
            </a:r>
          </a:p>
          <a:p>
            <a:r>
              <a:rPr lang="en-US" dirty="0" smtClean="0"/>
              <a:t>democracy based on the national tradition, </a:t>
            </a:r>
          </a:p>
          <a:p>
            <a:r>
              <a:rPr lang="en-US" dirty="0" smtClean="0"/>
              <a:t>conservative values, </a:t>
            </a:r>
          </a:p>
          <a:p>
            <a:r>
              <a:rPr lang="en-US" dirty="0" smtClean="0"/>
              <a:t>symphony and collaboration between the state and traditional confessions, first of all Orthodox and Muslim </a:t>
            </a:r>
          </a:p>
          <a:p>
            <a:r>
              <a:rPr lang="en-US" dirty="0" smtClean="0"/>
              <a:t>and strict protection of the Russian political space from the foreign interference.</a:t>
            </a:r>
            <a:endParaRPr 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620688"/>
            <a:ext cx="8229600" cy="1066800"/>
          </a:xfrm>
        </p:spPr>
        <p:txBody>
          <a:bodyPr>
            <a:normAutofit fontScale="90000"/>
          </a:bodyPr>
          <a:lstStyle/>
          <a:p>
            <a:r>
              <a:rPr lang="en-US" dirty="0" smtClean="0"/>
              <a:t>The value basis. Different approaches – the same meaning</a:t>
            </a:r>
            <a:endParaRPr lang="ru-RU" dirty="0"/>
          </a:p>
        </p:txBody>
      </p:sp>
      <p:sp>
        <p:nvSpPr>
          <p:cNvPr id="6" name="Содержимое 5"/>
          <p:cNvSpPr>
            <a:spLocks noGrp="1"/>
          </p:cNvSpPr>
          <p:nvPr>
            <p:ph idx="1"/>
          </p:nvPr>
        </p:nvSpPr>
        <p:spPr>
          <a:xfrm>
            <a:off x="457200" y="1700808"/>
            <a:ext cx="8229600" cy="4873728"/>
          </a:xfrm>
        </p:spPr>
        <p:txBody>
          <a:bodyPr>
            <a:normAutofit/>
          </a:bodyPr>
          <a:lstStyle/>
          <a:p>
            <a:r>
              <a:rPr lang="en-US" sz="3200" dirty="0" smtClean="0"/>
              <a:t>Western political scholars name this model – </a:t>
            </a:r>
            <a:r>
              <a:rPr lang="en-US" sz="3200" dirty="0" err="1" smtClean="0"/>
              <a:t>Neo-Authoritarianism</a:t>
            </a:r>
            <a:r>
              <a:rPr lang="en-US" sz="3200" dirty="0" smtClean="0"/>
              <a:t> or Contested Authoritarianism </a:t>
            </a:r>
            <a:endParaRPr lang="ru-RU" sz="3200" dirty="0" smtClean="0"/>
          </a:p>
          <a:p>
            <a:r>
              <a:rPr lang="en-US" sz="3200" dirty="0" smtClean="0"/>
              <a:t>Some theorists still are discussing modern Russia in terms of Post-Soviet model, stressing the reincarnation of the Soviet ideological, political and imperial heritage.</a:t>
            </a: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517632" cy="1066800"/>
          </a:xfrm>
        </p:spPr>
        <p:txBody>
          <a:bodyPr>
            <a:normAutofit/>
          </a:bodyPr>
          <a:lstStyle/>
          <a:p>
            <a:r>
              <a:rPr lang="en-US" dirty="0" smtClean="0"/>
              <a:t>My version-  Hybrid Authoritarianism</a:t>
            </a:r>
            <a:endParaRPr lang="ru-R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19672" y="1391680"/>
            <a:ext cx="6552728" cy="51930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00808"/>
            <a:ext cx="8229600" cy="4873728"/>
          </a:xfrm>
        </p:spPr>
        <p:txBody>
          <a:bodyPr/>
          <a:lstStyle/>
          <a:p>
            <a:r>
              <a:rPr lang="ru-RU" dirty="0" smtClean="0"/>
              <a:t> </a:t>
            </a:r>
            <a:r>
              <a:rPr lang="en-US" dirty="0" smtClean="0"/>
              <a:t>The concept of the so-called “Moscow consensus” for the post-communist states developed </a:t>
            </a:r>
            <a:r>
              <a:rPr lang="en-US" sz="3200" b="1" i="1" dirty="0" smtClean="0"/>
              <a:t>by David Lewis </a:t>
            </a:r>
            <a:r>
              <a:rPr lang="en-US" dirty="0" smtClean="0"/>
              <a:t>http:/opendemocracy.net-The%20Moscow%20Consensus%20Constructing%20autocracy%20in%20post-Soviet%20Eurasia.pdf)</a:t>
            </a:r>
          </a:p>
          <a:p>
            <a:endParaRPr lang="ru-RU" dirty="0"/>
          </a:p>
        </p:txBody>
      </p:sp>
      <p:sp>
        <p:nvSpPr>
          <p:cNvPr id="4" name="Заголовок 4"/>
          <p:cNvSpPr>
            <a:spLocks noGrp="1"/>
          </p:cNvSpPr>
          <p:nvPr>
            <p:ph type="title"/>
          </p:nvPr>
        </p:nvSpPr>
        <p:spPr>
          <a:xfrm>
            <a:off x="539552" y="620688"/>
            <a:ext cx="8229600" cy="1066800"/>
          </a:xfrm>
        </p:spPr>
        <p:txBody>
          <a:bodyPr>
            <a:normAutofit/>
          </a:bodyPr>
          <a:lstStyle/>
          <a:p>
            <a:r>
              <a:rPr lang="en-US" dirty="0" smtClean="0"/>
              <a:t>The value basis.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1978</Words>
  <Application>Microsoft Office PowerPoint</Application>
  <PresentationFormat>On-screen Show (4:3)</PresentationFormat>
  <Paragraphs>139</Paragraphs>
  <Slides>37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Bookman Old Style</vt:lpstr>
      <vt:lpstr>Calibri</vt:lpstr>
      <vt:lpstr>Cambria</vt:lpstr>
      <vt:lpstr>Constantia</vt:lpstr>
      <vt:lpstr>Courier New</vt:lpstr>
      <vt:lpstr>Georgia</vt:lpstr>
      <vt:lpstr>Gill Sans MT</vt:lpstr>
      <vt:lpstr>Trebuchet MS</vt:lpstr>
      <vt:lpstr>Wingdings</vt:lpstr>
      <vt:lpstr>Wingdings 2</vt:lpstr>
      <vt:lpstr>Wingdings 3</vt:lpstr>
      <vt:lpstr>Начальная</vt:lpstr>
      <vt:lpstr>Городская</vt:lpstr>
      <vt:lpstr>Поток</vt:lpstr>
      <vt:lpstr>Lessons from Russia: Hybrid Authoritarian Media System  </vt:lpstr>
      <vt:lpstr>Prerequisites and Diagnosis</vt:lpstr>
      <vt:lpstr>Authoritarian tradition</vt:lpstr>
      <vt:lpstr>Authoritarian tradition and authoritarian innovation</vt:lpstr>
      <vt:lpstr>Russian Media system in transition</vt:lpstr>
      <vt:lpstr>The value basis. Different approaches – the same meaning</vt:lpstr>
      <vt:lpstr>The value basis. Different approaches – the same meaning</vt:lpstr>
      <vt:lpstr>My version-  Hybrid Authoritarianism</vt:lpstr>
      <vt:lpstr>The value basis. </vt:lpstr>
      <vt:lpstr>Moscow consensus (Lewis+Gavra)</vt:lpstr>
      <vt:lpstr>Moscow consensus basic assumptions-1</vt:lpstr>
      <vt:lpstr>Moscow consensus basic assumptions-2 </vt:lpstr>
      <vt:lpstr>Communicative or hybrid authoritarianism</vt:lpstr>
      <vt:lpstr>Let us welcome the concept of the Hybrid Authoritarian Media System (HAMS)</vt:lpstr>
      <vt:lpstr>Hybrid Authoritariam Media System  </vt:lpstr>
      <vt:lpstr>Concept of the Hybrid Authoritarian Media System (HAMS)</vt:lpstr>
      <vt:lpstr>Concept of the Hybrid Authoritarian Media System (HAMS): Exchange Concept</vt:lpstr>
      <vt:lpstr>Concept of the Hybrid Authoritarian Media System (HAMS)</vt:lpstr>
      <vt:lpstr>HAMS: The word has changed. Authoritarianism as well</vt:lpstr>
      <vt:lpstr>HAMS: Reasons for Russia</vt:lpstr>
      <vt:lpstr>HAMS: WHY HYBRID?</vt:lpstr>
      <vt:lpstr>Russian media system: current situation</vt:lpstr>
      <vt:lpstr>Control over media: hybrid (Becker + Gavra)</vt:lpstr>
      <vt:lpstr>HAMS: islands of freedom in the ocean of control</vt:lpstr>
      <vt:lpstr>From theory to practice: OWNERSHIP</vt:lpstr>
      <vt:lpstr>From theoretical model to Russian practice 2014-2016</vt:lpstr>
      <vt:lpstr>Farewell to foreign media ownership</vt:lpstr>
      <vt:lpstr>Mass media law amendments Dec. 2015 </vt:lpstr>
      <vt:lpstr>Foreign funding under control</vt:lpstr>
      <vt:lpstr>New restriction for media founders</vt:lpstr>
      <vt:lpstr>Russian media system: Hybrid Web control</vt:lpstr>
      <vt:lpstr>Russian media system: Hybrid Web control</vt:lpstr>
      <vt:lpstr>Russian media system: Hybrid Web control</vt:lpstr>
      <vt:lpstr>Russian media system: Hybrid Web control</vt:lpstr>
      <vt:lpstr>Russian media system: Hybrid Web control</vt:lpstr>
      <vt:lpstr>Russian media system: Hybrid Authoritarian even on TV</vt:lpstr>
      <vt:lpstr>Lessons : 2016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Гавра</dc:creator>
  <cp:lastModifiedBy>Kaarle Nordenstreng</cp:lastModifiedBy>
  <cp:revision>88</cp:revision>
  <dcterms:created xsi:type="dcterms:W3CDTF">2014-04-24T15:04:11Z</dcterms:created>
  <dcterms:modified xsi:type="dcterms:W3CDTF">2016-08-28T09:22:42Z</dcterms:modified>
</cp:coreProperties>
</file>