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67" r:id="rId10"/>
    <p:sldId id="265" r:id="rId11"/>
    <p:sldId id="268" r:id="rId12"/>
    <p:sldId id="275" r:id="rId13"/>
    <p:sldId id="266" r:id="rId14"/>
    <p:sldId id="269" r:id="rId15"/>
    <p:sldId id="270" r:id="rId16"/>
    <p:sldId id="278" r:id="rId17"/>
    <p:sldId id="280" r:id="rId18"/>
    <p:sldId id="281" r:id="rId19"/>
    <p:sldId id="279" r:id="rId20"/>
    <p:sldId id="274" r:id="rId21"/>
    <p:sldId id="284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7" autoAdjust="0"/>
  </p:normalViewPr>
  <p:slideViewPr>
    <p:cSldViewPr snapToGrid="0" snapToObjects="1"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pt-BR"/>
            </a:pPr>
            <a:r>
              <a:rPr lang="en-US" dirty="0" smtClean="0"/>
              <a:t>Social Networks*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Redes Sociais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Plan1!$A$2:$A$4</c:f>
              <c:strCache>
                <c:ptCount val="3"/>
                <c:pt idx="0">
                  <c:v>Twitter</c:v>
                </c:pt>
                <c:pt idx="1">
                  <c:v>Facebook</c:v>
                </c:pt>
                <c:pt idx="2">
                  <c:v>Other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0.734</c:v>
                </c:pt>
                <c:pt idx="1">
                  <c:v>0.187</c:v>
                </c:pt>
                <c:pt idx="2">
                  <c:v>0.079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lang="pt-BR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First</a:t>
            </a:r>
            <a:r>
              <a:rPr lang="en-US" baseline="0" dirty="0" smtClean="0"/>
              <a:t> option of information source</a:t>
            </a:r>
            <a:r>
              <a:rPr lang="en-US" dirty="0" smtClean="0"/>
              <a:t>*</a:t>
            </a:r>
            <a:endParaRPr lang="en-US" dirty="0"/>
          </a:p>
        </c:rich>
      </c:tx>
      <c:layout>
        <c:manualLayout>
          <c:xMode val="edge"/>
          <c:yMode val="edge"/>
          <c:x val="0.173141435832261"/>
          <c:y val="0.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Fontes de Informação</c:v>
                </c:pt>
              </c:strCache>
            </c:strRef>
          </c:tx>
          <c:dLbls>
            <c:dLbl>
              <c:idx val="1"/>
              <c:layout>
                <c:manualLayout>
                  <c:x val="-0.00962481048786042"/>
                  <c:y val="0.03635154362653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986543075005697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90090007135243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Plan1!$A$2:$A$6</c:f>
              <c:strCache>
                <c:ptCount val="5"/>
                <c:pt idx="0">
                  <c:v>Broadcast TV</c:v>
                </c:pt>
                <c:pt idx="1">
                  <c:v>Internet</c:v>
                </c:pt>
                <c:pt idx="2">
                  <c:v>Radio</c:v>
                </c:pt>
                <c:pt idx="3">
                  <c:v>Press</c:v>
                </c:pt>
                <c:pt idx="4">
                  <c:v>Magazine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0.78</c:v>
                </c:pt>
                <c:pt idx="1">
                  <c:v>0.12</c:v>
                </c:pt>
                <c:pt idx="2">
                  <c:v>0.08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Press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Working area</c:v>
                </c:pt>
              </c:strCache>
            </c:strRef>
          </c:cat>
          <c:val>
            <c:numRef>
              <c:f>Plan1!$B$2</c:f>
              <c:numCache>
                <c:formatCode>0.00%</c:formatCode>
                <c:ptCount val="1"/>
                <c:pt idx="0">
                  <c:v>0.639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Working area</c:v>
                </c:pt>
              </c:strCache>
            </c:strRef>
          </c:cat>
          <c:val>
            <c:numRef>
              <c:f>Plan1!$C$2</c:f>
              <c:numCache>
                <c:formatCode>0.00%</c:formatCode>
                <c:ptCount val="1"/>
                <c:pt idx="0">
                  <c:v>0.446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Radio and TV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Working area</c:v>
                </c:pt>
              </c:strCache>
            </c:strRef>
          </c:cat>
          <c:val>
            <c:numRef>
              <c:f>Plan1!$D$2</c:f>
              <c:numCache>
                <c:formatCode>0.00%</c:formatCode>
                <c:ptCount val="1"/>
                <c:pt idx="0">
                  <c:v>0.336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cat>
            <c:strRef>
              <c:f>Plan1!$A$2</c:f>
              <c:strCache>
                <c:ptCount val="1"/>
                <c:pt idx="0">
                  <c:v>Working area</c:v>
                </c:pt>
              </c:strCache>
            </c:strRef>
          </c:cat>
          <c:val>
            <c:numRef>
              <c:f>Plan1!$E$2</c:f>
              <c:numCache>
                <c:formatCode>0.00%</c:formatCode>
                <c:ptCount val="1"/>
                <c:pt idx="0">
                  <c:v>0.205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452072"/>
        <c:axId val="2129128872"/>
      </c:barChart>
      <c:catAx>
        <c:axId val="2059452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9128872"/>
        <c:crosses val="autoZero"/>
        <c:auto val="1"/>
        <c:lblAlgn val="ctr"/>
        <c:lblOffset val="100"/>
        <c:noMultiLvlLbl val="0"/>
      </c:catAx>
      <c:valAx>
        <c:axId val="212912887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059452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B041C-DBEA-4FAD-AD8E-AEB4CF1FCD12}" type="datetimeFigureOut">
              <a:rPr lang="pt-BR" smtClean="0"/>
              <a:pPr/>
              <a:t>05/07/14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B0860-5A2F-46B7-9040-C3159B3CB1C4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56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0860-5A2F-46B7-9040-C3159B3CB1C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17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B0860-5A2F-46B7-9040-C3159B3CB1C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5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5,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.eco.ufrj.br/" TargetMode="External"/><Relationship Id="rId4" Type="http://schemas.openxmlformats.org/officeDocument/2006/relationships/hyperlink" Target="mailto:raquelpaiv@gmail.com" TargetMode="External"/><Relationship Id="rId5" Type="http://schemas.openxmlformats.org/officeDocument/2006/relationships/image" Target="../media/image14.jpeg"/><Relationship Id="rId6" Type="http://schemas.openxmlformats.org/officeDocument/2006/relationships/image" Target="../media/image15.gif"/><Relationship Id="rId7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ccufrj.wordpres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j.org.br/maiores-jornais-do-brasi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Journalism in Brazil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2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26415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Other Social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2950"/>
            <a:ext cx="6777317" cy="375330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 Newswire Study in 2012 with 305 Brazilian journalists</a:t>
            </a:r>
          </a:p>
          <a:p>
            <a:pPr marL="68580" indent="0">
              <a:spcAft>
                <a:spcPts val="600"/>
              </a:spcAft>
              <a:buFontTx/>
              <a:buChar char="-"/>
            </a:pPr>
            <a:r>
              <a:rPr lang="en-US" dirty="0" smtClean="0"/>
              <a:t> Most used:</a:t>
            </a:r>
          </a:p>
          <a:p>
            <a:pPr marL="68580" indent="0">
              <a:spcAft>
                <a:spcPts val="6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43518558"/>
              </p:ext>
            </p:extLst>
          </p:nvPr>
        </p:nvGraphicFramePr>
        <p:xfrm>
          <a:off x="2743200" y="3463987"/>
          <a:ext cx="4551122" cy="242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39035" y="5893687"/>
            <a:ext cx="7928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*Source: </a:t>
            </a:r>
            <a:r>
              <a:rPr lang="pt-BR" sz="1400" dirty="0"/>
              <a:t>http://www2.prnewswire.com.br/downloads/paper_pesquisa_portugues.pdf</a:t>
            </a:r>
          </a:p>
        </p:txBody>
      </p:sp>
    </p:spTree>
    <p:extLst>
      <p:ext uri="{BB962C8B-B14F-4D97-AF65-F5344CB8AC3E}">
        <p14:creationId xmlns:p14="http://schemas.microsoft.com/office/powerpoint/2010/main" val="420384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8642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Twitter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82243"/>
            <a:ext cx="6777317" cy="3508977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Source of information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Former agenda brought to the editor for publication- Person who listened to the radio constantly to try to find news stories</a:t>
            </a:r>
          </a:p>
          <a:p>
            <a:pPr marL="68580" indent="0">
              <a:spcAft>
                <a:spcPts val="1800"/>
              </a:spcAft>
              <a:buNone/>
            </a:pPr>
            <a:endParaRPr lang="en-US" sz="3200" dirty="0" smtClean="0"/>
          </a:p>
          <a:p>
            <a:pPr>
              <a:spcAft>
                <a:spcPts val="1800"/>
              </a:spcAft>
            </a:pPr>
            <a:r>
              <a:rPr lang="en-US" sz="3200" dirty="0" smtClean="0"/>
              <a:t>Distribution of the news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107" y="4245635"/>
            <a:ext cx="1467017" cy="146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7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5177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Phases of the Internet in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95394"/>
            <a:ext cx="7024741" cy="350897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Exists simultaneously with three phases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Online press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News tools and little interactivity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Numerous tools and high interactivity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1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88723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Other Media Outlets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452" y="2170665"/>
            <a:ext cx="6881357" cy="400016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/>
          </a:p>
          <a:p>
            <a:pPr marL="68580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9139" y="5924811"/>
            <a:ext cx="7849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*Source: file:///C:/Users/User/Downloads/PESQUISA%20BRASILEIRA%20MIDIA%202014.pdf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52217386"/>
              </p:ext>
            </p:extLst>
          </p:nvPr>
        </p:nvGraphicFramePr>
        <p:xfrm>
          <a:off x="2267211" y="1966586"/>
          <a:ext cx="5278026" cy="384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6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83924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Multitasking Journalist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61855"/>
            <a:ext cx="6777317" cy="350897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Joining of the newsrooms:</a:t>
            </a:r>
          </a:p>
          <a:p>
            <a:pPr marL="68580" indent="0">
              <a:spcAft>
                <a:spcPts val="1800"/>
              </a:spcAft>
              <a:buFontTx/>
              <a:buChar char="-"/>
            </a:pPr>
            <a:r>
              <a:rPr lang="en-US" dirty="0" smtClean="0"/>
              <a:t> Press + Online</a:t>
            </a:r>
          </a:p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sz="3200" dirty="0" smtClean="0"/>
              <a:t>Increasing roles</a:t>
            </a:r>
          </a:p>
          <a:p>
            <a:pPr marL="68580" indent="0">
              <a:spcAft>
                <a:spcPts val="1800"/>
              </a:spcAft>
              <a:buNone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/>
          </a:p>
          <a:p>
            <a:pPr marL="68580" indent="0">
              <a:spcAft>
                <a:spcPts val="1800"/>
              </a:spcAft>
              <a:buNone/>
            </a:pP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217" y="3670125"/>
            <a:ext cx="2703117" cy="218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1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5177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Facebook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95394"/>
            <a:ext cx="7024741" cy="350897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Great importance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72% of Brazilian population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People from all ages and social classes</a:t>
            </a:r>
          </a:p>
          <a:p>
            <a:pPr>
              <a:spcAft>
                <a:spcPts val="1800"/>
              </a:spcAft>
              <a:buFontTx/>
              <a:buChar char="-"/>
            </a:pPr>
            <a:r>
              <a:rPr lang="en-US" dirty="0" smtClean="0"/>
              <a:t>Significant daily use</a:t>
            </a:r>
            <a:endParaRPr lang="en-US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936" y="2469923"/>
            <a:ext cx="1285406" cy="128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1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/>
              <a:t>Blogs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97983" cy="4100899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 err="1" smtClean="0"/>
              <a:t>Most</a:t>
            </a:r>
            <a:r>
              <a:rPr lang="pt-BR" sz="3200" dirty="0" smtClean="0"/>
              <a:t> </a:t>
            </a:r>
            <a:r>
              <a:rPr lang="pt-BR" sz="3200" dirty="0" err="1" smtClean="0"/>
              <a:t>viable</a:t>
            </a:r>
            <a:r>
              <a:rPr lang="pt-BR" sz="3200" dirty="0" smtClean="0"/>
              <a:t> </a:t>
            </a:r>
            <a:r>
              <a:rPr lang="pt-BR" sz="3200" dirty="0" err="1" smtClean="0"/>
              <a:t>tool</a:t>
            </a:r>
            <a:endParaRPr lang="pt-BR" sz="3200" dirty="0" smtClean="0"/>
          </a:p>
          <a:p>
            <a:pPr>
              <a:buFontTx/>
              <a:buChar char="-"/>
            </a:pPr>
            <a:r>
              <a:rPr lang="pt-BR" sz="2800" dirty="0" err="1" smtClean="0"/>
              <a:t>Easy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cheap</a:t>
            </a:r>
            <a:endParaRPr lang="pt-BR" sz="2800" dirty="0" smtClean="0"/>
          </a:p>
          <a:p>
            <a:pPr>
              <a:buFontTx/>
              <a:buChar char="-"/>
            </a:pPr>
            <a:endParaRPr lang="pt-BR" dirty="0" smtClean="0"/>
          </a:p>
          <a:p>
            <a:r>
              <a:rPr lang="pt-BR" sz="3500" dirty="0" smtClean="0"/>
              <a:t>Blogs </a:t>
            </a:r>
            <a:r>
              <a:rPr lang="pt-BR" sz="3500" dirty="0" err="1" smtClean="0"/>
              <a:t>on</a:t>
            </a:r>
            <a:r>
              <a:rPr lang="pt-BR" sz="3500" dirty="0" smtClean="0"/>
              <a:t> </a:t>
            </a:r>
            <a:r>
              <a:rPr lang="pt-BR" sz="3500" dirty="0" err="1" smtClean="0"/>
              <a:t>newspaper</a:t>
            </a:r>
            <a:r>
              <a:rPr lang="pt-BR" sz="3500" dirty="0" smtClean="0"/>
              <a:t> sites</a:t>
            </a:r>
          </a:p>
          <a:p>
            <a:endParaRPr lang="pt-BR" sz="3500" dirty="0" smtClean="0"/>
          </a:p>
          <a:p>
            <a:r>
              <a:rPr lang="pt-BR" sz="3500" dirty="0" err="1" smtClean="0"/>
              <a:t>Independent</a:t>
            </a:r>
            <a:r>
              <a:rPr lang="pt-BR" sz="3500" dirty="0" smtClean="0"/>
              <a:t> Blogs – </a:t>
            </a:r>
            <a:r>
              <a:rPr lang="pt-BR" sz="3500" dirty="0" err="1" smtClean="0"/>
              <a:t>administered</a:t>
            </a:r>
            <a:r>
              <a:rPr lang="pt-BR" sz="3500" dirty="0" smtClean="0"/>
              <a:t> </a:t>
            </a:r>
            <a:r>
              <a:rPr lang="pt-BR" sz="3500" dirty="0" err="1" smtClean="0"/>
              <a:t>by</a:t>
            </a:r>
            <a:r>
              <a:rPr lang="pt-BR" sz="3500" dirty="0" smtClean="0"/>
              <a:t> </a:t>
            </a:r>
            <a:r>
              <a:rPr lang="pt-BR" sz="3500" dirty="0" err="1" smtClean="0"/>
              <a:t>the</a:t>
            </a:r>
            <a:r>
              <a:rPr lang="pt-BR" sz="3500" dirty="0" smtClean="0"/>
              <a:t> </a:t>
            </a:r>
            <a:r>
              <a:rPr lang="pt-BR" sz="3500" dirty="0" err="1" smtClean="0"/>
              <a:t>journalists</a:t>
            </a:r>
            <a:r>
              <a:rPr lang="pt-BR" sz="3500" dirty="0" smtClean="0"/>
              <a:t> </a:t>
            </a:r>
            <a:r>
              <a:rPr lang="pt-BR" sz="3500" dirty="0" err="1" smtClean="0"/>
              <a:t>themselves</a:t>
            </a:r>
            <a:endParaRPr lang="pt-BR" sz="35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2050" name="Picture 2" descr="http://explosivescience.com/wp-content/uploads/2009/11/blogger_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507" y="503790"/>
            <a:ext cx="1666874" cy="1666874"/>
          </a:xfrm>
          <a:prstGeom prst="rect">
            <a:avLst/>
          </a:prstGeom>
          <a:noFill/>
        </p:spPr>
      </p:pic>
      <p:pic>
        <p:nvPicPr>
          <p:cNvPr id="2052" name="Picture 4" descr="http://s.w.org/about/images/wordpress-logo-stacked-b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7337" y="653220"/>
            <a:ext cx="2130897" cy="175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43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524" y="355635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err="1" smtClean="0"/>
              <a:t>Most</a:t>
            </a:r>
            <a:r>
              <a:rPr lang="pt-BR" b="1" dirty="0" smtClean="0"/>
              <a:t> Popular Blogs*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7947" y="1498635"/>
            <a:ext cx="5277079" cy="4880132"/>
          </a:xfrm>
        </p:spPr>
        <p:txBody>
          <a:bodyPr>
            <a:noAutofit/>
          </a:bodyPr>
          <a:lstStyle/>
          <a:p>
            <a:pPr marL="6858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2200" dirty="0"/>
              <a:t>1° – </a:t>
            </a:r>
            <a:r>
              <a:rPr lang="pt-BR" sz="2200" dirty="0" err="1"/>
              <a:t>Kibe</a:t>
            </a:r>
            <a:r>
              <a:rPr lang="pt-BR" sz="2200" dirty="0"/>
              <a:t> Loco </a:t>
            </a:r>
            <a:br>
              <a:rPr lang="pt-BR" sz="2200" dirty="0"/>
            </a:br>
            <a:r>
              <a:rPr lang="pt-BR" sz="2200" dirty="0"/>
              <a:t>2° – Mundo das Tribos </a:t>
            </a:r>
            <a:br>
              <a:rPr lang="pt-BR" sz="2200" dirty="0"/>
            </a:br>
            <a:r>
              <a:rPr lang="pt-BR" sz="2200" dirty="0"/>
              <a:t>3° – Não Salvo </a:t>
            </a:r>
            <a:br>
              <a:rPr lang="pt-BR" sz="2200" dirty="0"/>
            </a:br>
            <a:r>
              <a:rPr lang="pt-BR" sz="2200" dirty="0"/>
              <a:t>4º – Ah </a:t>
            </a:r>
            <a:r>
              <a:rPr lang="pt-BR" sz="2200" dirty="0" err="1"/>
              <a:t>Negao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5° – Não Intendo</a:t>
            </a:r>
            <a:br>
              <a:rPr lang="pt-BR" sz="2200" dirty="0"/>
            </a:br>
            <a:r>
              <a:rPr lang="pt-BR" sz="2200" dirty="0"/>
              <a:t>6° – Testosterona</a:t>
            </a:r>
            <a:br>
              <a:rPr lang="pt-BR" sz="2200" dirty="0"/>
            </a:br>
            <a:r>
              <a:rPr lang="pt-BR" sz="2200" dirty="0"/>
              <a:t>7° – Jacaré Banguela</a:t>
            </a:r>
            <a:br>
              <a:rPr lang="pt-BR" sz="2200" dirty="0"/>
            </a:br>
            <a:r>
              <a:rPr lang="pt-BR" sz="2200" dirty="0"/>
              <a:t>8° – Sedentário e Hiperativo</a:t>
            </a:r>
            <a:br>
              <a:rPr lang="pt-BR" sz="2200" dirty="0"/>
            </a:br>
            <a:r>
              <a:rPr lang="pt-BR" sz="2200" dirty="0"/>
              <a:t>9° – </a:t>
            </a:r>
            <a:r>
              <a:rPr lang="pt-BR" sz="2200" dirty="0" err="1"/>
              <a:t>TecnoBlog</a:t>
            </a:r>
            <a:r>
              <a:rPr lang="pt-BR" sz="2200" dirty="0"/>
              <a:t> </a:t>
            </a:r>
            <a:br>
              <a:rPr lang="pt-BR" sz="2200" dirty="0"/>
            </a:br>
            <a:r>
              <a:rPr lang="pt-BR" sz="2200" dirty="0"/>
              <a:t>10° – </a:t>
            </a:r>
            <a:r>
              <a:rPr lang="pt-BR" sz="2200" dirty="0" err="1"/>
              <a:t>Insoonia</a:t>
            </a:r>
            <a:r>
              <a:rPr lang="pt-BR" sz="2200" dirty="0"/>
              <a:t/>
            </a:r>
            <a:br>
              <a:rPr lang="pt-BR" sz="2200" dirty="0"/>
            </a:br>
            <a:r>
              <a:rPr lang="pt-BR" sz="2200" dirty="0"/>
              <a:t>11° – Le Ninja </a:t>
            </a:r>
            <a:br>
              <a:rPr lang="pt-BR" sz="2200" dirty="0"/>
            </a:br>
            <a:r>
              <a:rPr lang="pt-BR" sz="2200" dirty="0"/>
              <a:t>12° – </a:t>
            </a:r>
            <a:r>
              <a:rPr lang="pt-BR" sz="2200" dirty="0" err="1"/>
              <a:t>Bobagento</a:t>
            </a:r>
            <a:endParaRPr lang="pt-BR" sz="2200" dirty="0" smtClean="0"/>
          </a:p>
          <a:p>
            <a:pPr>
              <a:lnSpc>
                <a:spcPct val="110000"/>
              </a:lnSpc>
              <a:buNone/>
            </a:pPr>
            <a:endParaRPr lang="pt-BR" sz="2200" dirty="0" smtClean="0"/>
          </a:p>
          <a:p>
            <a:pPr>
              <a:lnSpc>
                <a:spcPct val="110000"/>
              </a:lnSpc>
              <a:buNone/>
            </a:pPr>
            <a:endParaRPr lang="pt-BR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03383" y="6059973"/>
            <a:ext cx="7634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*Source:  </a:t>
            </a:r>
            <a:r>
              <a:rPr lang="pt-BR" sz="1400" dirty="0" err="1" smtClean="0"/>
              <a:t>Technorati</a:t>
            </a:r>
            <a:r>
              <a:rPr lang="pt-BR" sz="1400" dirty="0" smtClean="0"/>
              <a:t>. </a:t>
            </a:r>
            <a:r>
              <a:rPr lang="pt-BR" sz="1400" dirty="0" err="1" smtClean="0"/>
              <a:t>Views</a:t>
            </a:r>
            <a:r>
              <a:rPr lang="pt-BR" sz="1400" dirty="0" smtClean="0"/>
              <a:t> </a:t>
            </a:r>
            <a:r>
              <a:rPr lang="pt-BR" sz="1400" dirty="0" err="1" smtClean="0"/>
              <a:t>vary</a:t>
            </a:r>
            <a:r>
              <a:rPr lang="pt-BR" sz="1400" dirty="0" smtClean="0"/>
              <a:t> </a:t>
            </a:r>
            <a:r>
              <a:rPr lang="pt-BR" sz="1400" dirty="0" err="1" smtClean="0"/>
              <a:t>from</a:t>
            </a:r>
            <a:r>
              <a:rPr lang="pt-BR" sz="1400" dirty="0" smtClean="0"/>
              <a:t> 140,000 to 420,000 per </a:t>
            </a:r>
            <a:r>
              <a:rPr lang="pt-BR" sz="1400" dirty="0" err="1" smtClean="0"/>
              <a:t>day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46518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524" y="8841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err="1" smtClean="0"/>
              <a:t>Most</a:t>
            </a:r>
            <a:r>
              <a:rPr lang="pt-BR" b="1" dirty="0" smtClean="0"/>
              <a:t> Popular </a:t>
            </a:r>
            <a:r>
              <a:rPr lang="pt-BR" b="1" dirty="0" err="1" smtClean="0"/>
              <a:t>Journalist</a:t>
            </a:r>
            <a:r>
              <a:rPr lang="pt-BR" b="1" dirty="0" smtClean="0"/>
              <a:t> Blogs*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3879" y="2500829"/>
            <a:ext cx="4990641" cy="3116200"/>
          </a:xfrm>
        </p:spPr>
        <p:txBody>
          <a:bodyPr>
            <a:noAutofit/>
          </a:bodyPr>
          <a:lstStyle/>
          <a:p>
            <a:pPr marL="6858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t-BR" sz="2000" dirty="0"/>
              <a:t>1º - Ricardo </a:t>
            </a:r>
            <a:r>
              <a:rPr lang="pt-BR" sz="2000" dirty="0" err="1"/>
              <a:t>Noblat</a:t>
            </a:r>
            <a:r>
              <a:rPr lang="pt-BR" sz="2000" dirty="0"/>
              <a:t> (O Globo)</a:t>
            </a:r>
            <a:br>
              <a:rPr lang="pt-BR" sz="2000" dirty="0"/>
            </a:br>
            <a:r>
              <a:rPr lang="pt-BR" sz="2000" dirty="0"/>
              <a:t>2º - Reinaldo Azevedo (Veja)</a:t>
            </a:r>
            <a:br>
              <a:rPr lang="pt-BR" sz="2000" dirty="0"/>
            </a:br>
            <a:r>
              <a:rPr lang="pt-BR" sz="2000" dirty="0"/>
              <a:t>3º - Juca </a:t>
            </a:r>
            <a:r>
              <a:rPr lang="pt-BR" sz="2000" dirty="0" err="1"/>
              <a:t>Kfouri</a:t>
            </a:r>
            <a:r>
              <a:rPr lang="pt-BR" sz="2000" dirty="0"/>
              <a:t> (UOL)</a:t>
            </a:r>
            <a:br>
              <a:rPr lang="pt-BR" sz="2000" dirty="0"/>
            </a:br>
            <a:r>
              <a:rPr lang="pt-BR" sz="2000" dirty="0"/>
              <a:t>4º - Ricardo </a:t>
            </a:r>
            <a:r>
              <a:rPr lang="pt-BR" sz="2000" dirty="0" err="1"/>
              <a:t>Boechat</a:t>
            </a:r>
            <a:r>
              <a:rPr lang="pt-BR" sz="2000" dirty="0"/>
              <a:t> (Isto É)</a:t>
            </a:r>
            <a:br>
              <a:rPr lang="pt-BR" sz="2000" dirty="0"/>
            </a:br>
            <a:r>
              <a:rPr lang="pt-BR" sz="2000" dirty="0"/>
              <a:t>5º - Mirian Leitão (O Globo)</a:t>
            </a:r>
            <a:br>
              <a:rPr lang="pt-BR" sz="2000" dirty="0"/>
            </a:br>
            <a:r>
              <a:rPr lang="pt-BR" sz="2000" dirty="0"/>
              <a:t>6º - </a:t>
            </a:r>
            <a:r>
              <a:rPr lang="pt-BR" sz="2000" dirty="0" err="1"/>
              <a:t>Luis</a:t>
            </a:r>
            <a:r>
              <a:rPr lang="pt-BR" sz="2000" dirty="0"/>
              <a:t> Nassif (O Globo)</a:t>
            </a:r>
            <a:br>
              <a:rPr lang="pt-BR" sz="2000" dirty="0"/>
            </a:br>
            <a:r>
              <a:rPr lang="pt-BR" sz="2000" dirty="0"/>
              <a:t>7º - Cláudio Humberto (Diário do Poder)</a:t>
            </a:r>
            <a:endParaRPr lang="pt-BR" sz="2200" dirty="0" smtClean="0"/>
          </a:p>
          <a:p>
            <a:pPr>
              <a:lnSpc>
                <a:spcPct val="110000"/>
              </a:lnSpc>
              <a:buNone/>
            </a:pPr>
            <a:endParaRPr lang="pt-BR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05344" y="5936865"/>
            <a:ext cx="7647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</a:t>
            </a:r>
            <a:r>
              <a:rPr lang="pt-BR" sz="1400" dirty="0" err="1" smtClean="0"/>
              <a:t>Views</a:t>
            </a:r>
            <a:r>
              <a:rPr lang="pt-BR" sz="1400" dirty="0" smtClean="0"/>
              <a:t> </a:t>
            </a:r>
            <a:r>
              <a:rPr lang="pt-BR" sz="1400" dirty="0" err="1" smtClean="0"/>
              <a:t>vary</a:t>
            </a:r>
            <a:r>
              <a:rPr lang="pt-BR" sz="1400" dirty="0" smtClean="0"/>
              <a:t> </a:t>
            </a:r>
            <a:r>
              <a:rPr lang="pt-BR" sz="1400" dirty="0" err="1" smtClean="0"/>
              <a:t>from</a:t>
            </a:r>
            <a:r>
              <a:rPr lang="pt-BR" sz="1400" dirty="0" smtClean="0"/>
              <a:t> 80,000 to 110,000 per </a:t>
            </a:r>
            <a:r>
              <a:rPr lang="pt-BR" sz="1400" dirty="0" err="1" smtClean="0"/>
              <a:t>day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339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4754" y="623903"/>
            <a:ext cx="7024744" cy="1143000"/>
          </a:xfrm>
        </p:spPr>
        <p:txBody>
          <a:bodyPr/>
          <a:lstStyle/>
          <a:p>
            <a:r>
              <a:rPr lang="pt-BR" b="1" dirty="0" err="1" smtClean="0"/>
              <a:t>Profile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New</a:t>
            </a:r>
            <a:r>
              <a:rPr lang="pt-BR" b="1" dirty="0" smtClean="0"/>
              <a:t> </a:t>
            </a:r>
            <a:r>
              <a:rPr lang="pt-BR" b="1" dirty="0" err="1" smtClean="0"/>
              <a:t>Journalist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006930"/>
            <a:ext cx="6912976" cy="4453247"/>
          </a:xfrm>
        </p:spPr>
        <p:txBody>
          <a:bodyPr>
            <a:normAutofit lnSpcReduction="10000"/>
          </a:bodyPr>
          <a:lstStyle/>
          <a:p>
            <a:r>
              <a:rPr lang="pt-PT" sz="2800" dirty="0" smtClean="0"/>
              <a:t>145,000 </a:t>
            </a:r>
            <a:r>
              <a:rPr lang="pt-PT" sz="2800" dirty="0" err="1" smtClean="0"/>
              <a:t>journalists</a:t>
            </a:r>
            <a:r>
              <a:rPr lang="pt-PT" sz="2800" dirty="0" smtClean="0"/>
              <a:t>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Brazil</a:t>
            </a:r>
            <a:endParaRPr lang="pt-PT" sz="2800" dirty="0" smtClean="0"/>
          </a:p>
          <a:p>
            <a:endParaRPr lang="pt-PT" sz="2800" dirty="0" smtClean="0"/>
          </a:p>
          <a:p>
            <a:r>
              <a:rPr lang="pt-PT" sz="2800" dirty="0" smtClean="0"/>
              <a:t>Online media </a:t>
            </a:r>
            <a:r>
              <a:rPr lang="pt-PT" sz="2800" dirty="0" err="1" smtClean="0"/>
              <a:t>outlets</a:t>
            </a:r>
            <a:r>
              <a:rPr lang="pt-PT" sz="2800" dirty="0" smtClean="0"/>
              <a:t>: </a:t>
            </a:r>
            <a:r>
              <a:rPr lang="pt-PT" sz="2800" dirty="0" err="1" smtClean="0"/>
              <a:t>median</a:t>
            </a:r>
            <a:r>
              <a:rPr lang="pt-PT" sz="2800" dirty="0" smtClean="0"/>
              <a:t> age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journalists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25 </a:t>
            </a:r>
            <a:r>
              <a:rPr lang="pt-PT" sz="2800" dirty="0" err="1" smtClean="0"/>
              <a:t>years</a:t>
            </a:r>
            <a:r>
              <a:rPr lang="pt-PT" sz="2800" dirty="0" smtClean="0"/>
              <a:t> </a:t>
            </a:r>
            <a:r>
              <a:rPr lang="pt-PT" sz="2800" dirty="0" err="1" smtClean="0"/>
              <a:t>old</a:t>
            </a:r>
            <a:r>
              <a:rPr lang="pt-PT" sz="2800" dirty="0" smtClean="0"/>
              <a:t> </a:t>
            </a:r>
            <a:r>
              <a:rPr lang="pt-PT" sz="2800" dirty="0" err="1" smtClean="0"/>
              <a:t>and</a:t>
            </a:r>
            <a:r>
              <a:rPr lang="pt-PT" sz="2800" dirty="0" smtClean="0"/>
              <a:t> </a:t>
            </a:r>
            <a:r>
              <a:rPr lang="pt-PT" sz="2800" dirty="0" err="1" smtClean="0"/>
              <a:t>majority</a:t>
            </a:r>
            <a:r>
              <a:rPr lang="pt-PT" sz="2800" dirty="0" smtClean="0"/>
              <a:t> are </a:t>
            </a:r>
            <a:r>
              <a:rPr lang="pt-PT" sz="2800" dirty="0" err="1" smtClean="0"/>
              <a:t>women</a:t>
            </a:r>
            <a:endParaRPr lang="pt-PT" sz="2800" dirty="0" smtClean="0"/>
          </a:p>
          <a:p>
            <a:endParaRPr lang="pt-PT" sz="2800" dirty="0" smtClean="0"/>
          </a:p>
          <a:p>
            <a:r>
              <a:rPr lang="pt-PT" sz="2800" dirty="0" smtClean="0"/>
              <a:t> </a:t>
            </a:r>
            <a:r>
              <a:rPr lang="pt-PT" sz="2800" dirty="0" err="1" smtClean="0"/>
              <a:t>Study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analyzes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available</a:t>
            </a:r>
            <a:r>
              <a:rPr lang="pt-PT" sz="2800" dirty="0" smtClean="0"/>
              <a:t> data </a:t>
            </a:r>
            <a:r>
              <a:rPr lang="pt-PT" sz="2800" dirty="0" err="1" smtClean="0"/>
              <a:t>in</a:t>
            </a:r>
            <a:r>
              <a:rPr lang="pt-PT" sz="2800" dirty="0" smtClean="0"/>
              <a:t> </a:t>
            </a:r>
            <a:r>
              <a:rPr lang="pt-PT" sz="2800" dirty="0" err="1" smtClean="0"/>
              <a:t>Brazil</a:t>
            </a:r>
            <a:r>
              <a:rPr lang="pt-PT" sz="2800" dirty="0" smtClean="0"/>
              <a:t> to </a:t>
            </a:r>
            <a:r>
              <a:rPr lang="pt-PT" sz="2800" dirty="0" err="1" smtClean="0"/>
              <a:t>the</a:t>
            </a:r>
            <a:r>
              <a:rPr lang="pt-PT" sz="2800" dirty="0" smtClean="0"/>
              <a:t> global </a:t>
            </a:r>
            <a:r>
              <a:rPr lang="pt-PT" sz="2800" dirty="0" err="1" smtClean="0"/>
              <a:t>context</a:t>
            </a:r>
            <a:endParaRPr lang="pt-PT" sz="2800" dirty="0" smtClean="0"/>
          </a:p>
          <a:p>
            <a:pPr>
              <a:buFontTx/>
              <a:buChar char="-"/>
            </a:pPr>
            <a:r>
              <a:rPr lang="pt-PT" dirty="0" smtClean="0"/>
              <a:t>Determine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relation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volume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quality</a:t>
            </a:r>
            <a:r>
              <a:rPr lang="pt-PT" dirty="0" smtClean="0"/>
              <a:t>.</a:t>
            </a:r>
          </a:p>
          <a:p>
            <a:pPr marL="68580" indent="0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21734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173584" cy="1439963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20 Years of Online Journalism in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1995: </a:t>
            </a:r>
            <a:r>
              <a:rPr lang="en-US" sz="3200" dirty="0" err="1" smtClean="0"/>
              <a:t>Jornal</a:t>
            </a:r>
            <a:r>
              <a:rPr lang="en-US" sz="3200" dirty="0" smtClean="0"/>
              <a:t> do </a:t>
            </a:r>
            <a:r>
              <a:rPr lang="en-US" sz="3200" dirty="0" err="1" smtClean="0"/>
              <a:t>Brasil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dirty="0" smtClean="0"/>
              <a:t>Online content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200" dirty="0" err="1" smtClean="0"/>
              <a:t>Folha</a:t>
            </a:r>
            <a:r>
              <a:rPr lang="en-US" sz="3200" dirty="0" smtClean="0"/>
              <a:t> de São Paulo</a:t>
            </a:r>
          </a:p>
          <a:p>
            <a:pPr>
              <a:buFontTx/>
              <a:buChar char="-"/>
            </a:pPr>
            <a:r>
              <a:rPr lang="en-US" dirty="0" smtClean="0"/>
              <a:t>Real-time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717" y="2763292"/>
            <a:ext cx="1558092" cy="128313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803" y="4717095"/>
            <a:ext cx="23812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4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76" y="513567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Media Journalists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61855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spcAft>
                <a:spcPts val="1800"/>
              </a:spcAft>
              <a:buNone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 smtClean="0"/>
          </a:p>
          <a:p>
            <a:pPr>
              <a:spcAft>
                <a:spcPts val="1800"/>
              </a:spcAft>
              <a:buFontTx/>
              <a:buChar char="-"/>
            </a:pPr>
            <a:endParaRPr lang="en-US" dirty="0"/>
          </a:p>
          <a:p>
            <a:pPr marL="68580" indent="0"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8932" y="5909222"/>
            <a:ext cx="7853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*Source: http://perfildojornalista.ufsc.br/files/2013/04/Perfil-do-jornalista-brasileiro-Sintese.pdf</a:t>
            </a:r>
            <a:endParaRPr lang="pt-BR" sz="1400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1683057" y="1891430"/>
          <a:ext cx="6137752" cy="38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21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2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4081" y="454429"/>
            <a:ext cx="7024744" cy="1143000"/>
          </a:xfrm>
        </p:spPr>
        <p:txBody>
          <a:bodyPr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0499" y="1671299"/>
            <a:ext cx="6912976" cy="505223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t-PT" b="1" dirty="0" smtClean="0"/>
              <a:t>Professor Dr. Raquel Paiva</a:t>
            </a:r>
          </a:p>
          <a:p>
            <a:pPr marL="68580" indent="0" algn="ctr">
              <a:buNone/>
            </a:pPr>
            <a:r>
              <a:rPr lang="pt-PT" dirty="0" err="1" smtClean="0"/>
              <a:t>Associate</a:t>
            </a:r>
            <a:r>
              <a:rPr lang="pt-PT" dirty="0" smtClean="0"/>
              <a:t> Professor-</a:t>
            </a:r>
            <a:r>
              <a:rPr lang="pt-PT" dirty="0" err="1" smtClean="0"/>
              <a:t>Communications</a:t>
            </a:r>
            <a:r>
              <a:rPr lang="pt-PT" dirty="0" smtClean="0"/>
              <a:t> </a:t>
            </a:r>
            <a:r>
              <a:rPr lang="pt-PT" dirty="0" err="1" smtClean="0"/>
              <a:t>Department</a:t>
            </a:r>
            <a:r>
              <a:rPr lang="pt-PT" dirty="0" smtClean="0"/>
              <a:t> (ECO)</a:t>
            </a:r>
          </a:p>
          <a:p>
            <a:pPr marL="68580" indent="0" algn="ctr">
              <a:buNone/>
            </a:pPr>
            <a:r>
              <a:rPr lang="pt-PT" dirty="0" smtClean="0"/>
              <a:t>Federal </a:t>
            </a:r>
            <a:r>
              <a:rPr lang="pt-PT" dirty="0" err="1" smtClean="0"/>
              <a:t>University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Rio de Janeiro (UFRJ)</a:t>
            </a:r>
          </a:p>
          <a:p>
            <a:pPr marL="68580" indent="0" algn="ctr">
              <a:buNone/>
            </a:pPr>
            <a:r>
              <a:rPr lang="pt-PT" dirty="0" err="1" smtClean="0"/>
              <a:t>CNPq</a:t>
            </a:r>
            <a:r>
              <a:rPr lang="pt-PT" dirty="0" smtClean="0"/>
              <a:t> </a:t>
            </a:r>
            <a:r>
              <a:rPr lang="pt-PT" dirty="0" err="1" smtClean="0"/>
              <a:t>Research</a:t>
            </a:r>
            <a:r>
              <a:rPr lang="pt-PT" dirty="0" smtClean="0"/>
              <a:t> </a:t>
            </a:r>
            <a:r>
              <a:rPr lang="pt-PT" dirty="0" err="1" smtClean="0"/>
              <a:t>Fellow</a:t>
            </a:r>
            <a:endParaRPr lang="pt-PT" dirty="0" smtClean="0"/>
          </a:p>
          <a:p>
            <a:pPr marL="68580" indent="0" algn="ctr">
              <a:buNone/>
            </a:pPr>
            <a:r>
              <a:rPr lang="pt-PT" dirty="0" err="1" smtClean="0"/>
              <a:t>Coordinator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Laboratory</a:t>
            </a:r>
            <a:r>
              <a:rPr lang="pt-PT" dirty="0" smtClean="0"/>
              <a:t> </a:t>
            </a:r>
            <a:r>
              <a:rPr lang="pt-PT" dirty="0" err="1" smtClean="0"/>
              <a:t>Studies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Communal</a:t>
            </a:r>
            <a:r>
              <a:rPr lang="pt-PT" dirty="0" smtClean="0"/>
              <a:t> </a:t>
            </a:r>
            <a:r>
              <a:rPr lang="pt-PT" dirty="0" err="1" smtClean="0"/>
              <a:t>Communications</a:t>
            </a:r>
            <a:r>
              <a:rPr lang="pt-PT" dirty="0" smtClean="0"/>
              <a:t> (LECC)</a:t>
            </a:r>
          </a:p>
          <a:p>
            <a:pPr marL="68580" indent="0" algn="ctr">
              <a:buNone/>
            </a:pPr>
            <a:endParaRPr lang="pt-PT" dirty="0" smtClean="0"/>
          </a:p>
          <a:p>
            <a:pPr marL="68580" indent="0" algn="ctr">
              <a:buNone/>
            </a:pPr>
            <a:r>
              <a:rPr lang="pt-PT" sz="2000" dirty="0" smtClean="0">
                <a:hlinkClick r:id="rId2"/>
              </a:rPr>
              <a:t>http://leccufrj.wordpress.com/</a:t>
            </a:r>
            <a:endParaRPr lang="pt-PT" sz="2000" dirty="0" smtClean="0"/>
          </a:p>
          <a:p>
            <a:pPr marL="68580" indent="0" algn="ctr">
              <a:buNone/>
            </a:pPr>
            <a:r>
              <a:rPr lang="pt-PT" sz="2000" dirty="0" smtClean="0">
                <a:hlinkClick r:id="rId3"/>
              </a:rPr>
              <a:t>www.pos.eco.ufrj.br</a:t>
            </a:r>
            <a:endParaRPr lang="pt-PT" sz="2000" dirty="0" smtClean="0"/>
          </a:p>
          <a:p>
            <a:pPr marL="68580" indent="0" algn="ctr">
              <a:buNone/>
            </a:pPr>
            <a:r>
              <a:rPr lang="pt-PT" sz="2000" dirty="0" smtClean="0">
                <a:hlinkClick r:id="rId4"/>
              </a:rPr>
              <a:t>raquelpaiv@gmail.com</a:t>
            </a:r>
            <a:endParaRPr lang="pt-PT" sz="2000" dirty="0" smtClean="0"/>
          </a:p>
          <a:p>
            <a:pPr marL="68580" indent="0" algn="ctr">
              <a:buNone/>
            </a:pPr>
            <a:r>
              <a:rPr lang="pt-PT" sz="2000" dirty="0" smtClean="0"/>
              <a:t>Skype: raquelpaivasoares</a:t>
            </a:r>
          </a:p>
          <a:p>
            <a:pPr marL="68580" indent="0">
              <a:buNone/>
            </a:pPr>
            <a:endParaRPr lang="pt-PT" dirty="0" smtClean="0"/>
          </a:p>
          <a:p>
            <a:pPr marL="68580" indent="0">
              <a:buNone/>
            </a:pPr>
            <a:endParaRPr lang="pt-PT" dirty="0" smtClean="0"/>
          </a:p>
          <a:p>
            <a:pPr marL="68580" indent="0">
              <a:buNone/>
            </a:pPr>
            <a:endParaRPr lang="pt-PT" dirty="0" smtClean="0"/>
          </a:p>
          <a:p>
            <a:pPr marL="68580" indent="0" algn="ctr">
              <a:buNone/>
            </a:pPr>
            <a:endParaRPr lang="pt-PT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81" y="4659597"/>
            <a:ext cx="1230215" cy="12302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5" y="3029830"/>
            <a:ext cx="1290521" cy="1290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82" y="1149285"/>
            <a:ext cx="1202690" cy="141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42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82" y="789670"/>
            <a:ext cx="7386526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 Big Change: </a:t>
            </a:r>
            <a:r>
              <a:rPr lang="en-US" b="1" dirty="0" err="1" smtClean="0"/>
              <a:t>Whatsapp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282" y="2323652"/>
            <a:ext cx="6935589" cy="3508977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3200" dirty="0" smtClean="0"/>
              <a:t>June of 2013: Newspaper </a:t>
            </a:r>
            <a:r>
              <a:rPr lang="en-US" sz="3200" i="1" dirty="0" smtClean="0"/>
              <a:t>Extra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Tx/>
              <a:buChar char="-"/>
            </a:pPr>
            <a:r>
              <a:rPr lang="en-US" dirty="0" smtClean="0"/>
              <a:t>Introduced the application into the newsroom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Tx/>
              <a:buChar char="-"/>
            </a:pPr>
            <a:r>
              <a:rPr lang="en-US" dirty="0" smtClean="0"/>
              <a:t>Constantly shown on computers</a:t>
            </a:r>
          </a:p>
          <a:p>
            <a:r>
              <a:rPr lang="en-US" sz="3200" dirty="0" smtClean="0"/>
              <a:t>26,000 registered readers– C Class</a:t>
            </a:r>
            <a:endParaRPr lang="en-US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01" y="2790345"/>
            <a:ext cx="1676139" cy="167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2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88307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Newspaper </a:t>
            </a:r>
            <a:r>
              <a:rPr lang="en-US" b="1" i="1" dirty="0" smtClean="0"/>
              <a:t>Extra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23" y="1702912"/>
            <a:ext cx="5336087" cy="4773043"/>
          </a:xfrm>
        </p:spPr>
        <p:txBody>
          <a:bodyPr>
            <a:normAutofit lnSpcReduction="10000"/>
          </a:bodyPr>
          <a:lstStyle/>
          <a:p>
            <a:pPr>
              <a:spcAft>
                <a:spcPts val="2400"/>
              </a:spcAft>
            </a:pPr>
            <a:r>
              <a:rPr lang="en-US" sz="3200" dirty="0" smtClean="0"/>
              <a:t>Rio de Janeiro, 1998: 15 years</a:t>
            </a:r>
          </a:p>
          <a:p>
            <a:pPr>
              <a:spcAft>
                <a:spcPts val="2400"/>
              </a:spcAft>
            </a:pPr>
            <a:r>
              <a:rPr lang="en-US" sz="3200" dirty="0" err="1" smtClean="0"/>
              <a:t>InfoGlobo</a:t>
            </a:r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500" dirty="0" err="1" smtClean="0"/>
              <a:t>Hyperlocal</a:t>
            </a:r>
            <a:r>
              <a:rPr lang="en-US" sz="3500" dirty="0" smtClean="0"/>
              <a:t> news</a:t>
            </a:r>
            <a:endParaRPr lang="en-US" sz="3500" i="1" dirty="0" smtClean="0"/>
          </a:p>
          <a:p>
            <a:pPr>
              <a:spcBef>
                <a:spcPts val="2400"/>
              </a:spcBef>
            </a:pPr>
            <a:r>
              <a:rPr lang="en-US" sz="3200" dirty="0" smtClean="0"/>
              <a:t>Does not have subscriptions: print and online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10" y="1853852"/>
            <a:ext cx="2393515" cy="430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0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82358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Newspaper </a:t>
            </a:r>
            <a:r>
              <a:rPr lang="en-US" b="1" i="1" dirty="0" smtClean="0"/>
              <a:t>Extra</a:t>
            </a:r>
            <a:r>
              <a:rPr lang="en-US" b="1" dirty="0" smtClean="0"/>
              <a:t>: Distribution and  Audience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23" y="1966586"/>
            <a:ext cx="8192022" cy="3908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dirty="0" smtClean="0"/>
              <a:t>Distribution of the printed news: only in Rio de Janeiro 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dirty="0" smtClean="0"/>
              <a:t>Daily average in 2013: 225,622 copies*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dirty="0" smtClean="0"/>
              <a:t>Difference between 2012 and 2013: 7.67%*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Site viewers: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dirty="0" smtClean="0"/>
              <a:t>December, 2013: 347,366 single visitors**</a:t>
            </a:r>
          </a:p>
          <a:p>
            <a:pPr>
              <a:spcAft>
                <a:spcPts val="1200"/>
              </a:spcAft>
              <a:buFontTx/>
              <a:buChar char="-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939452" y="5624186"/>
            <a:ext cx="73653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*Source: </a:t>
            </a:r>
            <a:r>
              <a:rPr lang="pt-BR" sz="1400" dirty="0">
                <a:hlinkClick r:id="rId2"/>
              </a:rPr>
              <a:t>http://</a:t>
            </a:r>
            <a:r>
              <a:rPr lang="pt-BR" sz="1400" dirty="0" smtClean="0">
                <a:hlinkClick r:id="rId2"/>
              </a:rPr>
              <a:t>www.anj.org.br/maiores-jornais-do-brasil</a:t>
            </a:r>
            <a:endParaRPr lang="pt-BR" sz="1400" dirty="0" smtClean="0"/>
          </a:p>
          <a:p>
            <a:r>
              <a:rPr lang="pt-BR" sz="1400" dirty="0"/>
              <a:t>*</a:t>
            </a:r>
            <a:r>
              <a:rPr lang="pt-BR" sz="1400" dirty="0" smtClean="0"/>
              <a:t>*Source: </a:t>
            </a:r>
            <a:r>
              <a:rPr lang="pt-BR" sz="1400" dirty="0"/>
              <a:t>https://www.infoglobo.com.br/Anuncie/TabelaAudiencia.aspx</a:t>
            </a:r>
            <a:endParaRPr lang="pt-BR" sz="1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36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562" y="841364"/>
            <a:ext cx="7024744" cy="1143000"/>
          </a:xfrm>
        </p:spPr>
        <p:txBody>
          <a:bodyPr/>
          <a:lstStyle/>
          <a:p>
            <a:r>
              <a:rPr lang="en-US" b="1" i="1" dirty="0" smtClean="0"/>
              <a:t>Extra</a:t>
            </a:r>
            <a:r>
              <a:rPr lang="en-US" b="1" dirty="0" smtClean="0"/>
              <a:t>’s Newsroom</a:t>
            </a:r>
            <a:endParaRPr lang="en-US" b="1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62" y="2123684"/>
            <a:ext cx="6233889" cy="3508375"/>
          </a:xfrm>
        </p:spPr>
      </p:pic>
      <p:sp>
        <p:nvSpPr>
          <p:cNvPr id="8" name="CaixaDeTexto 7"/>
          <p:cNvSpPr txBox="1"/>
          <p:nvPr/>
        </p:nvSpPr>
        <p:spPr>
          <a:xfrm>
            <a:off x="912164" y="5912285"/>
            <a:ext cx="720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Social networks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screen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Whatsapp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computer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18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562" y="651883"/>
            <a:ext cx="7024744" cy="1143000"/>
          </a:xfrm>
        </p:spPr>
        <p:txBody>
          <a:bodyPr/>
          <a:lstStyle/>
          <a:p>
            <a:r>
              <a:rPr lang="en-US" b="1" i="1" dirty="0" smtClean="0"/>
              <a:t>Extra’s</a:t>
            </a:r>
            <a:r>
              <a:rPr lang="en-US" b="1" dirty="0" smtClean="0"/>
              <a:t> Newsroom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62" y="2023476"/>
            <a:ext cx="6233889" cy="3508375"/>
          </a:xfrm>
        </p:spPr>
      </p:pic>
      <p:sp>
        <p:nvSpPr>
          <p:cNvPr id="6" name="CaixaDeTexto 5"/>
          <p:cNvSpPr txBox="1"/>
          <p:nvPr/>
        </p:nvSpPr>
        <p:spPr>
          <a:xfrm>
            <a:off x="1314562" y="5824603"/>
            <a:ext cx="623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Extra</a:t>
            </a:r>
            <a:r>
              <a:rPr lang="pt-BR" dirty="0" smtClean="0"/>
              <a:t> </a:t>
            </a:r>
            <a:r>
              <a:rPr lang="pt-BR" dirty="0" err="1" smtClean="0"/>
              <a:t>journalist</a:t>
            </a:r>
            <a:r>
              <a:rPr lang="pt-BR" dirty="0" smtClean="0"/>
              <a:t> </a:t>
            </a:r>
            <a:r>
              <a:rPr lang="pt-BR" dirty="0" err="1" smtClean="0"/>
              <a:t>using</a:t>
            </a:r>
            <a:r>
              <a:rPr lang="pt-BR" dirty="0" smtClean="0"/>
              <a:t> </a:t>
            </a:r>
            <a:r>
              <a:rPr lang="pt-BR" dirty="0" err="1" smtClean="0"/>
              <a:t>Whatsapp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343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Advantages of Use of </a:t>
            </a:r>
            <a:r>
              <a:rPr lang="en-US" b="1" dirty="0" err="1" smtClean="0"/>
              <a:t>Whatsapp</a:t>
            </a:r>
            <a:r>
              <a:rPr lang="en-US" b="1" dirty="0" smtClean="0"/>
              <a:t> in Journalism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61855"/>
            <a:ext cx="6777317" cy="350897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/>
              <a:t>Stable platform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Cheaper than text messaging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User-friendly</a:t>
            </a:r>
          </a:p>
          <a:p>
            <a:pPr>
              <a:spcAft>
                <a:spcPts val="1800"/>
              </a:spcAft>
            </a:pPr>
            <a:r>
              <a:rPr lang="en-US" sz="2800" i="1" dirty="0" smtClean="0"/>
              <a:t>‘Hyper proximity’</a:t>
            </a:r>
            <a:r>
              <a:rPr lang="en-US" sz="2800" dirty="0" smtClean="0"/>
              <a:t> with the reader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Younger newsroom</a:t>
            </a:r>
          </a:p>
        </p:txBody>
      </p:sp>
    </p:spTree>
    <p:extLst>
      <p:ext uri="{BB962C8B-B14F-4D97-AF65-F5344CB8AC3E}">
        <p14:creationId xmlns:p14="http://schemas.microsoft.com/office/powerpoint/2010/main" val="308314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51353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Preference for </a:t>
            </a:r>
            <a:r>
              <a:rPr lang="en-US" b="1" dirty="0" err="1" smtClean="0"/>
              <a:t>Whatsapp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3492" y="2007827"/>
            <a:ext cx="7261264" cy="4163006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en-US" sz="3200" dirty="0" smtClean="0"/>
              <a:t>90% of population has a cell phone </a:t>
            </a:r>
          </a:p>
          <a:p>
            <a:pPr algn="just">
              <a:spcAft>
                <a:spcPts val="1800"/>
              </a:spcAft>
            </a:pPr>
            <a:r>
              <a:rPr lang="en-US" sz="3200" dirty="0" smtClean="0"/>
              <a:t>47% have a computer with internet access</a:t>
            </a:r>
          </a:p>
        </p:txBody>
      </p:sp>
      <p:pic>
        <p:nvPicPr>
          <p:cNvPr id="7" name="Imagem 6" descr="celu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6087" y="4412259"/>
            <a:ext cx="2732149" cy="175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1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1375</TotalTime>
  <Words>559</Words>
  <Application>Microsoft Macintosh PowerPoint</Application>
  <PresentationFormat>On-screen Show (4:3)</PresentationFormat>
  <Paragraphs>122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Online Journalism in Brazil</vt:lpstr>
      <vt:lpstr>20 Years of Online Journalism in Brazil</vt:lpstr>
      <vt:lpstr>A Big Change: Whatsapp</vt:lpstr>
      <vt:lpstr>Newspaper Extra</vt:lpstr>
      <vt:lpstr>Newspaper Extra: Distribution and  Audience</vt:lpstr>
      <vt:lpstr>Extra’s Newsroom</vt:lpstr>
      <vt:lpstr>Extra’s Newsroom</vt:lpstr>
      <vt:lpstr>Advantages of Use of Whatsapp in Journalism</vt:lpstr>
      <vt:lpstr>Preference for Whatsapp</vt:lpstr>
      <vt:lpstr>Other Social Networks</vt:lpstr>
      <vt:lpstr>Twitter</vt:lpstr>
      <vt:lpstr>Phases of the Internet in Brazil</vt:lpstr>
      <vt:lpstr>Other Media Outlets</vt:lpstr>
      <vt:lpstr>Multitasking Journalist</vt:lpstr>
      <vt:lpstr>Facebook</vt:lpstr>
      <vt:lpstr>Blogs</vt:lpstr>
      <vt:lpstr>Most Popular Blogs*</vt:lpstr>
      <vt:lpstr>Most Popular Journalist Blogs*</vt:lpstr>
      <vt:lpstr>Profile of the New Journalist</vt:lpstr>
      <vt:lpstr>Media Journalists</vt:lpstr>
      <vt:lpstr>    thank you!</vt:lpstr>
      <vt:lpstr>PowerPoint Presentation</vt:lpstr>
    </vt:vector>
  </TitlesOfParts>
  <Company>Escola de Comunicação da UFRJ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Brazilian Online Journalism</dc:title>
  <dc:creator>Raquel Paiva</dc:creator>
  <cp:lastModifiedBy>Raquel Paiva</cp:lastModifiedBy>
  <cp:revision>74</cp:revision>
  <dcterms:created xsi:type="dcterms:W3CDTF">2014-06-23T18:22:25Z</dcterms:created>
  <dcterms:modified xsi:type="dcterms:W3CDTF">2014-07-05T15:01:52Z</dcterms:modified>
</cp:coreProperties>
</file>