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63" r:id="rId5"/>
    <p:sldId id="259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-ty_kirja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-ty_kirja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-ty_kirja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905479889989545"/>
          <c:y val="1.6316989862267046E-2"/>
        </c:manualLayout>
      </c:layout>
      <c:overlay val="0"/>
      <c:txPr>
        <a:bodyPr/>
        <a:lstStyle/>
        <a:p>
          <a:pPr>
            <a:defRPr sz="2800" b="0"/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1980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Japan</c:v>
                </c:pt>
                <c:pt idx="6">
                  <c:v>United States</c:v>
                </c:pt>
                <c:pt idx="7">
                  <c:v>Rest of world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3.9209999999999998</c:v>
                </c:pt>
                <c:pt idx="1">
                  <c:v>0</c:v>
                </c:pt>
                <c:pt idx="2">
                  <c:v>2.528</c:v>
                </c:pt>
                <c:pt idx="3">
                  <c:v>2.19</c:v>
                </c:pt>
                <c:pt idx="4">
                  <c:v>1.012</c:v>
                </c:pt>
                <c:pt idx="5">
                  <c:v>8.6479999999999997</c:v>
                </c:pt>
                <c:pt idx="6">
                  <c:v>24.635000000000002</c:v>
                </c:pt>
                <c:pt idx="7">
                  <c:v>57.066000000000003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982894212300219"/>
          <c:y val="1.6277842694517018E-2"/>
        </c:manualLayout>
      </c:layout>
      <c:overlay val="0"/>
      <c:txPr>
        <a:bodyPr/>
        <a:lstStyle/>
        <a:p>
          <a:pPr>
            <a:defRPr sz="2800" b="0"/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2.9781636860158479E-2"/>
          <c:y val="0.18423719508417696"/>
          <c:w val="0.69426367727535332"/>
          <c:h val="0.695687439785867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Japan</c:v>
                </c:pt>
                <c:pt idx="6">
                  <c:v>United States</c:v>
                </c:pt>
                <c:pt idx="7">
                  <c:v>Rest of world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2.9289999999999998</c:v>
                </c:pt>
                <c:pt idx="1">
                  <c:v>2.9990000000000001</c:v>
                </c:pt>
                <c:pt idx="2">
                  <c:v>5.4550000000000001</c:v>
                </c:pt>
                <c:pt idx="3">
                  <c:v>13.605</c:v>
                </c:pt>
                <c:pt idx="4">
                  <c:v>0.70699999999999996</c:v>
                </c:pt>
                <c:pt idx="5">
                  <c:v>5.8120000000000003</c:v>
                </c:pt>
                <c:pt idx="6">
                  <c:v>19.529</c:v>
                </c:pt>
                <c:pt idx="7">
                  <c:v>48.963999999999999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401490615559847"/>
          <c:y val="3.0890247257226427E-2"/>
          <c:w val="0.24098301391571336"/>
          <c:h val="0.9614520247972860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  <c:pt idx="6">
                  <c:v>Finland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3171</c:v>
                </c:pt>
                <c:pt idx="1">
                  <c:v>3295</c:v>
                </c:pt>
                <c:pt idx="2">
                  <c:v>7574</c:v>
                </c:pt>
                <c:pt idx="3">
                  <c:v>20336</c:v>
                </c:pt>
                <c:pt idx="4">
                  <c:v>752</c:v>
                </c:pt>
                <c:pt idx="5">
                  <c:v>19704</c:v>
                </c:pt>
                <c:pt idx="6">
                  <c:v>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57"/>
        <c:axId val="197858432"/>
        <c:axId val="197859968"/>
      </c:barChart>
      <c:catAx>
        <c:axId val="197858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97859968"/>
        <c:crosses val="autoZero"/>
        <c:auto val="1"/>
        <c:lblAlgn val="ctr"/>
        <c:lblOffset val="100"/>
        <c:noMultiLvlLbl val="0"/>
      </c:catAx>
      <c:valAx>
        <c:axId val="197859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858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65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64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1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65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43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634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783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08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13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82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541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7105-CCA8-44BE-A20C-8B413B8CB0E5}" type="datetimeFigureOut">
              <a:rPr lang="fi-FI" smtClean="0"/>
              <a:t>15.11.2012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7B51A-3E42-4DA8-847C-4625E7A71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86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arle.nordenstreng@uta.fi" TargetMode="External"/><Relationship Id="rId2" Type="http://schemas.openxmlformats.org/officeDocument/2006/relationships/hyperlink" Target="http://uta.fi/cmt/tutkimus/BRIC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BRICS and Media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fi-FI" b="1" dirty="0" smtClean="0"/>
              <a:t>Media Systems in Flux:                                                  The Challenge of the BRICS Countries</a:t>
            </a:r>
          </a:p>
          <a:p>
            <a:pPr marL="0" indent="0" algn="ctr">
              <a:buNone/>
            </a:pPr>
            <a:r>
              <a:rPr lang="fi-FI" b="1" dirty="0" smtClean="0"/>
              <a:t>Project hosted at the University of Tampere</a:t>
            </a:r>
          </a:p>
          <a:p>
            <a:pPr marL="0" indent="0" algn="ctr">
              <a:buNone/>
            </a:pPr>
            <a:r>
              <a:rPr lang="fi-FI" b="1" dirty="0" smtClean="0">
                <a:hlinkClick r:id="rId2"/>
              </a:rPr>
              <a:t>http://uta.fi/cmt/tutkimus/BRICS.html</a:t>
            </a:r>
            <a:endParaRPr lang="fi-FI" b="1" dirty="0" smtClean="0"/>
          </a:p>
          <a:p>
            <a:pPr marL="0" indent="0" algn="ctr">
              <a:buNone/>
            </a:pPr>
            <a:r>
              <a:rPr lang="fi-FI" b="1" dirty="0" smtClean="0"/>
              <a:t>Funded by the Academy of Finland</a:t>
            </a:r>
          </a:p>
          <a:p>
            <a:pPr marL="0" indent="0" algn="ctr">
              <a:buNone/>
            </a:pPr>
            <a:r>
              <a:rPr lang="fi-FI" b="1" dirty="0" smtClean="0"/>
              <a:t>Coordinated by </a:t>
            </a:r>
            <a:r>
              <a:rPr lang="fi-FI" b="1" dirty="0" smtClean="0"/>
              <a:t>Professor emer</a:t>
            </a:r>
            <a:r>
              <a:rPr lang="fi-FI" b="1" dirty="0" smtClean="0"/>
              <a:t>. Kaarle Nordenstreng</a:t>
            </a:r>
          </a:p>
          <a:p>
            <a:pPr marL="0" indent="0" algn="ctr">
              <a:buNone/>
            </a:pPr>
            <a:r>
              <a:rPr lang="fi-FI" b="1" dirty="0">
                <a:hlinkClick r:id="rId3"/>
              </a:rPr>
              <a:t>k</a:t>
            </a:r>
            <a:r>
              <a:rPr lang="fi-FI" b="1" dirty="0" smtClean="0">
                <a:hlinkClick r:id="rId3"/>
              </a:rPr>
              <a:t>aarle.nordenstreng@uta.fi</a:t>
            </a:r>
            <a:endParaRPr lang="fi-FI" b="1" dirty="0" smtClean="0"/>
          </a:p>
          <a:p>
            <a:pPr marL="0" indent="0" algn="ctr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25379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7472363" cy="989013"/>
          </a:xfrm>
        </p:spPr>
        <p:txBody>
          <a:bodyPr/>
          <a:lstStyle/>
          <a:p>
            <a:r>
              <a:rPr lang="en-US" sz="3600" smtClean="0">
                <a:latin typeface="Book Antiqua" pitchFamily="18" charset="0"/>
              </a:rPr>
              <a:t>BRICS and Beyond</a:t>
            </a:r>
          </a:p>
        </p:txBody>
      </p:sp>
      <p:pic>
        <p:nvPicPr>
          <p:cNvPr id="8195" name="Picture 2" descr="C:\Users\Daya\Pictures\Teaching material\29-BRICS5-Indiaink-blog4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0" y="1714500"/>
            <a:ext cx="7650163" cy="4727575"/>
          </a:xfrm>
          <a:noFill/>
        </p:spPr>
      </p:pic>
    </p:spTree>
    <p:extLst>
      <p:ext uri="{BB962C8B-B14F-4D97-AF65-F5344CB8AC3E}">
        <p14:creationId xmlns:p14="http://schemas.microsoft.com/office/powerpoint/2010/main" val="12237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Percentages of World GDP for Selected Countries</a:t>
            </a:r>
            <a:r>
              <a:rPr lang="en-GB" sz="1200" dirty="0" smtClean="0"/>
              <a:t/>
            </a:r>
            <a:br>
              <a:rPr lang="en-GB" sz="1200" dirty="0" smtClean="0"/>
            </a:b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564927"/>
              </p:ext>
            </p:extLst>
          </p:nvPr>
        </p:nvGraphicFramePr>
        <p:xfrm>
          <a:off x="323528" y="1556792"/>
          <a:ext cx="3528392" cy="466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613204"/>
              </p:ext>
            </p:extLst>
          </p:nvPr>
        </p:nvGraphicFramePr>
        <p:xfrm>
          <a:off x="3851920" y="1622593"/>
          <a:ext cx="4690810" cy="468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6165304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IMF World Economic Outlook Database</a:t>
            </a:r>
            <a:endParaRPr lang="en-GB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School of Communication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B473-0741-453F-ACF6-CC2031828B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91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  <p:bldGraphic spid="7" grpId="0">
        <p:bldSub>
          <a:bldChart bld="category"/>
        </p:bldSub>
      </p:bldGraphic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2017 Projected GDPs </a:t>
            </a:r>
            <a:r>
              <a:rPr lang="en-GB" sz="3600" dirty="0"/>
              <a:t>in </a:t>
            </a:r>
            <a:r>
              <a:rPr lang="en-GB" sz="3600" dirty="0" err="1"/>
              <a:t>US$bn</a:t>
            </a:r>
            <a:r>
              <a:rPr lang="en-GB" sz="3600" dirty="0"/>
              <a:t> at PPPs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152419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School of Communication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B473-0741-453F-ACF6-CC2031828B45}" type="slidenum">
              <a:rPr lang="en-GB" smtClean="0"/>
              <a:t>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259632" y="5949280"/>
            <a:ext cx="57423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Source: IMF  World Economic Outlook Database</a:t>
            </a:r>
          </a:p>
        </p:txBody>
      </p:sp>
    </p:spTree>
    <p:extLst>
      <p:ext uri="{BB962C8B-B14F-4D97-AF65-F5344CB8AC3E}">
        <p14:creationId xmlns:p14="http://schemas.microsoft.com/office/powerpoint/2010/main" val="406883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Daya\Pictures\Teaching material\top20201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5" b="52155"/>
          <a:stretch>
            <a:fillRect/>
          </a:stretch>
        </p:blipFill>
        <p:spPr>
          <a:xfrm>
            <a:off x="714375" y="1428750"/>
            <a:ext cx="7646988" cy="4643438"/>
          </a:xfrm>
          <a:noFill/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Book Antiqua" pitchFamily="1" charset="0"/>
              </a:rPr>
              <a:t>Top ten Internet users, in millions</a:t>
            </a:r>
          </a:p>
        </p:txBody>
      </p:sp>
    </p:spTree>
    <p:extLst>
      <p:ext uri="{BB962C8B-B14F-4D97-AF65-F5344CB8AC3E}">
        <p14:creationId xmlns:p14="http://schemas.microsoft.com/office/powerpoint/2010/main" val="29925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Presentations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Jukka Pietiläinen (Tampere, Finland)</a:t>
            </a:r>
          </a:p>
          <a:p>
            <a:pPr marL="0" indent="0">
              <a:buNone/>
            </a:pPr>
            <a:r>
              <a:rPr lang="fi-FI" dirty="0" smtClean="0"/>
              <a:t>Raquel Paiva &amp; Leonardo Custodio (Rio, Brazil)</a:t>
            </a:r>
          </a:p>
          <a:p>
            <a:pPr marL="0" indent="0">
              <a:buNone/>
            </a:pPr>
            <a:r>
              <a:rPr lang="fi-FI" dirty="0" smtClean="0"/>
              <a:t>Dmitry Strovsky (Yekaterinburg,  Russia)</a:t>
            </a:r>
          </a:p>
          <a:p>
            <a:pPr marL="0" indent="0">
              <a:buNone/>
            </a:pPr>
            <a:r>
              <a:rPr lang="fi-FI" dirty="0" smtClean="0"/>
              <a:t>B.P. Sanjay (Tamil Nadu, India)</a:t>
            </a:r>
          </a:p>
          <a:p>
            <a:pPr marL="0" indent="0">
              <a:buNone/>
            </a:pPr>
            <a:r>
              <a:rPr lang="fi-FI" dirty="0" smtClean="0"/>
              <a:t>Yuezhi Zhao (Beijing, </a:t>
            </a:r>
            <a:r>
              <a:rPr lang="fi-FI" dirty="0" smtClean="0"/>
              <a:t>China </a:t>
            </a:r>
            <a:r>
              <a:rPr lang="fi-FI" dirty="0" smtClean="0"/>
              <a:t>&amp; Vancouver, Canada)</a:t>
            </a:r>
          </a:p>
          <a:p>
            <a:pPr marL="0" indent="0">
              <a:buNone/>
            </a:pPr>
            <a:r>
              <a:rPr lang="fi-FI" dirty="0" smtClean="0"/>
              <a:t>Herman Wasserman (Grahamstown, South Africa)</a:t>
            </a:r>
          </a:p>
        </p:txBody>
      </p:sp>
    </p:spTree>
    <p:extLst>
      <p:ext uri="{BB962C8B-B14F-4D97-AF65-F5344CB8AC3E}">
        <p14:creationId xmlns:p14="http://schemas.microsoft.com/office/powerpoint/2010/main" val="291917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139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BRICS and Media</vt:lpstr>
      <vt:lpstr>BRICS and Beyond</vt:lpstr>
      <vt:lpstr>Percentages of World GDP for Selected Countries </vt:lpstr>
      <vt:lpstr>2017 Projected GDPs in US$bn at PPPs</vt:lpstr>
      <vt:lpstr>Top ten Internet users, in millions</vt:lpstr>
      <vt:lpstr>Presentations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BRICS and Beyond</dc:title>
  <dc:creator>Kalle</dc:creator>
  <cp:lastModifiedBy>Kalle</cp:lastModifiedBy>
  <cp:revision>8</cp:revision>
  <dcterms:created xsi:type="dcterms:W3CDTF">2012-11-14T19:21:24Z</dcterms:created>
  <dcterms:modified xsi:type="dcterms:W3CDTF">2012-11-15T04:53:06Z</dcterms:modified>
</cp:coreProperties>
</file>