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sldIdLst>
    <p:sldId id="256" r:id="rId3"/>
    <p:sldId id="297" r:id="rId4"/>
    <p:sldId id="257" r:id="rId5"/>
    <p:sldId id="270" r:id="rId6"/>
    <p:sldId id="300" r:id="rId7"/>
    <p:sldId id="304" r:id="rId8"/>
    <p:sldId id="325" r:id="rId9"/>
    <p:sldId id="326" r:id="rId10"/>
    <p:sldId id="291" r:id="rId11"/>
    <p:sldId id="269" r:id="rId12"/>
    <p:sldId id="293" r:id="rId13"/>
    <p:sldId id="295" r:id="rId14"/>
    <p:sldId id="298" r:id="rId15"/>
    <p:sldId id="299" r:id="rId16"/>
    <p:sldId id="265" r:id="rId17"/>
    <p:sldId id="305" r:id="rId18"/>
    <p:sldId id="302" r:id="rId19"/>
    <p:sldId id="318" r:id="rId20"/>
    <p:sldId id="319" r:id="rId21"/>
    <p:sldId id="330" r:id="rId22"/>
    <p:sldId id="271" r:id="rId23"/>
    <p:sldId id="327" r:id="rId24"/>
    <p:sldId id="317" r:id="rId25"/>
    <p:sldId id="308" r:id="rId26"/>
    <p:sldId id="309" r:id="rId27"/>
    <p:sldId id="311" r:id="rId28"/>
    <p:sldId id="331" r:id="rId29"/>
    <p:sldId id="315" r:id="rId30"/>
    <p:sldId id="276" r:id="rId31"/>
    <p:sldId id="277" r:id="rId32"/>
    <p:sldId id="278" r:id="rId33"/>
    <p:sldId id="328" r:id="rId34"/>
    <p:sldId id="280" r:id="rId35"/>
    <p:sldId id="282" r:id="rId36"/>
    <p:sldId id="329" r:id="rId37"/>
    <p:sldId id="288" r:id="rId38"/>
    <p:sldId id="33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8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AF483-E7F7-4AC8-9FC6-5F276E528A65}" type="doc">
      <dgm:prSet loTypeId="urn:microsoft.com/office/officeart/2005/8/layout/pyramid2" loCatId="pyramid" qsTypeId="urn:microsoft.com/office/officeart/2005/8/quickstyle/3d8" qsCatId="3D" csTypeId="urn:microsoft.com/office/officeart/2005/8/colors/accent1_2" csCatId="accent1" phldr="1"/>
      <dgm:spPr/>
    </dgm:pt>
    <dgm:pt modelId="{4F41A8C6-1CD9-4588-8CDC-B65C2BB6F4BE}">
      <dgm:prSet phldrT="[Текст]"/>
      <dgm:spPr/>
      <dgm:t>
        <a:bodyPr/>
        <a:lstStyle/>
        <a:p>
          <a:r>
            <a:rPr lang="en-US" dirty="0" smtClean="0"/>
            <a:t>Well educated</a:t>
          </a:r>
          <a:endParaRPr lang="ru-RU" dirty="0"/>
        </a:p>
      </dgm:t>
    </dgm:pt>
    <dgm:pt modelId="{8EE05E47-08E4-4DB7-9907-A21174CE8A94}" type="parTrans" cxnId="{C4A933EE-62CE-4C25-9676-48CDC1E3F243}">
      <dgm:prSet/>
      <dgm:spPr/>
      <dgm:t>
        <a:bodyPr/>
        <a:lstStyle/>
        <a:p>
          <a:endParaRPr lang="ru-RU"/>
        </a:p>
      </dgm:t>
    </dgm:pt>
    <dgm:pt modelId="{0006EB51-5E46-4930-91B6-96C07E74A6B3}" type="sibTrans" cxnId="{C4A933EE-62CE-4C25-9676-48CDC1E3F243}">
      <dgm:prSet/>
      <dgm:spPr/>
      <dgm:t>
        <a:bodyPr/>
        <a:lstStyle/>
        <a:p>
          <a:endParaRPr lang="ru-RU"/>
        </a:p>
      </dgm:t>
    </dgm:pt>
    <dgm:pt modelId="{FCCEC896-2618-45B6-9F95-F7188579CCEC}">
      <dgm:prSet phldrT="[Текст]"/>
      <dgm:spPr/>
      <dgm:t>
        <a:bodyPr/>
        <a:lstStyle/>
        <a:p>
          <a:r>
            <a:rPr lang="en-US" dirty="0" smtClean="0"/>
            <a:t>Live in the capitals</a:t>
          </a:r>
          <a:endParaRPr lang="ru-RU" dirty="0"/>
        </a:p>
      </dgm:t>
    </dgm:pt>
    <dgm:pt modelId="{271E7A19-090B-40AC-9F88-209A5F1FC075}" type="parTrans" cxnId="{EDCEB04F-B9FF-4F3E-BFF4-3FAE42AAA7EB}">
      <dgm:prSet/>
      <dgm:spPr/>
      <dgm:t>
        <a:bodyPr/>
        <a:lstStyle/>
        <a:p>
          <a:endParaRPr lang="ru-RU"/>
        </a:p>
      </dgm:t>
    </dgm:pt>
    <dgm:pt modelId="{7CD2652D-0417-4C9E-8AE3-523EF6BB9CDA}" type="sibTrans" cxnId="{EDCEB04F-B9FF-4F3E-BFF4-3FAE42AAA7EB}">
      <dgm:prSet/>
      <dgm:spPr/>
      <dgm:t>
        <a:bodyPr/>
        <a:lstStyle/>
        <a:p>
          <a:endParaRPr lang="ru-RU"/>
        </a:p>
      </dgm:t>
    </dgm:pt>
    <dgm:pt modelId="{1217365C-0B04-4DB5-9D64-8F35A2C41324}">
      <dgm:prSet phldrT="[Текст]"/>
      <dgm:spPr/>
      <dgm:t>
        <a:bodyPr/>
        <a:lstStyle/>
        <a:p>
          <a:r>
            <a:rPr lang="ru-RU" dirty="0" smtClean="0"/>
            <a:t>25-34 </a:t>
          </a:r>
          <a:r>
            <a:rPr lang="en-US" dirty="0" smtClean="0"/>
            <a:t>years old</a:t>
          </a:r>
          <a:endParaRPr lang="ru-RU" dirty="0"/>
        </a:p>
      </dgm:t>
    </dgm:pt>
    <dgm:pt modelId="{CF316253-5850-4BAA-B214-96023E1777E8}" type="parTrans" cxnId="{CD337D27-6D89-4280-B37C-250D85C74D49}">
      <dgm:prSet/>
      <dgm:spPr/>
      <dgm:t>
        <a:bodyPr/>
        <a:lstStyle/>
        <a:p>
          <a:endParaRPr lang="ru-RU"/>
        </a:p>
      </dgm:t>
    </dgm:pt>
    <dgm:pt modelId="{72E75C70-5C2D-4867-AD62-24F2BF0316FE}" type="sibTrans" cxnId="{CD337D27-6D89-4280-B37C-250D85C74D49}">
      <dgm:prSet/>
      <dgm:spPr/>
      <dgm:t>
        <a:bodyPr/>
        <a:lstStyle/>
        <a:p>
          <a:endParaRPr lang="ru-RU"/>
        </a:p>
      </dgm:t>
    </dgm:pt>
    <dgm:pt modelId="{D39FF155-5DEF-4699-9C0A-6EFFD5EBD279}" type="pres">
      <dgm:prSet presAssocID="{9F7AF483-E7F7-4AC8-9FC6-5F276E528A65}" presName="compositeShape" presStyleCnt="0">
        <dgm:presLayoutVars>
          <dgm:dir/>
          <dgm:resizeHandles/>
        </dgm:presLayoutVars>
      </dgm:prSet>
      <dgm:spPr/>
    </dgm:pt>
    <dgm:pt modelId="{16570654-4CB7-4BB2-8260-3D5E137FD405}" type="pres">
      <dgm:prSet presAssocID="{9F7AF483-E7F7-4AC8-9FC6-5F276E528A65}" presName="pyramid" presStyleLbl="node1" presStyleIdx="0" presStyleCnt="1"/>
      <dgm:spPr>
        <a:solidFill>
          <a:schemeClr val="accent3">
            <a:lumMod val="50000"/>
          </a:schemeClr>
        </a:solidFill>
      </dgm:spPr>
    </dgm:pt>
    <dgm:pt modelId="{464E9AAA-1C2C-4648-BD6F-2C897DE0F461}" type="pres">
      <dgm:prSet presAssocID="{9F7AF483-E7F7-4AC8-9FC6-5F276E528A65}" presName="theList" presStyleCnt="0"/>
      <dgm:spPr/>
    </dgm:pt>
    <dgm:pt modelId="{8C466BE3-506A-42A8-9CED-8E1466AC5F93}" type="pres">
      <dgm:prSet presAssocID="{4F41A8C6-1CD9-4588-8CDC-B65C2BB6F4BE}" presName="aNode" presStyleLbl="fgAcc1" presStyleIdx="0" presStyleCnt="3">
        <dgm:presLayoutVars>
          <dgm:bulletEnabled val="1"/>
        </dgm:presLayoutVars>
      </dgm:prSet>
      <dgm:spPr/>
      <dgm:t>
        <a:bodyPr/>
        <a:lstStyle/>
        <a:p>
          <a:endParaRPr lang="ru-RU"/>
        </a:p>
      </dgm:t>
    </dgm:pt>
    <dgm:pt modelId="{30C9D6F5-7B9C-410B-8E82-55DEF24C9AC0}" type="pres">
      <dgm:prSet presAssocID="{4F41A8C6-1CD9-4588-8CDC-B65C2BB6F4BE}" presName="aSpace" presStyleCnt="0"/>
      <dgm:spPr/>
    </dgm:pt>
    <dgm:pt modelId="{A3CEBCE4-5BCD-4BA1-8AAB-B0A380489020}" type="pres">
      <dgm:prSet presAssocID="{FCCEC896-2618-45B6-9F95-F7188579CCEC}" presName="aNode" presStyleLbl="fgAcc1" presStyleIdx="1" presStyleCnt="3" custLinFactNeighborX="-5053" custLinFactNeighborY="-26696">
        <dgm:presLayoutVars>
          <dgm:bulletEnabled val="1"/>
        </dgm:presLayoutVars>
      </dgm:prSet>
      <dgm:spPr/>
      <dgm:t>
        <a:bodyPr/>
        <a:lstStyle/>
        <a:p>
          <a:endParaRPr lang="ru-RU"/>
        </a:p>
      </dgm:t>
    </dgm:pt>
    <dgm:pt modelId="{E4AC2CC4-78D8-4715-9726-E8962A13F36B}" type="pres">
      <dgm:prSet presAssocID="{FCCEC896-2618-45B6-9F95-F7188579CCEC}" presName="aSpace" presStyleCnt="0"/>
      <dgm:spPr/>
    </dgm:pt>
    <dgm:pt modelId="{963B8120-BE87-4BE4-BA75-18E08C4CE55B}" type="pres">
      <dgm:prSet presAssocID="{1217365C-0B04-4DB5-9D64-8F35A2C41324}" presName="aNode" presStyleLbl="fgAcc1" presStyleIdx="2" presStyleCnt="3">
        <dgm:presLayoutVars>
          <dgm:bulletEnabled val="1"/>
        </dgm:presLayoutVars>
      </dgm:prSet>
      <dgm:spPr/>
      <dgm:t>
        <a:bodyPr/>
        <a:lstStyle/>
        <a:p>
          <a:endParaRPr lang="ru-RU"/>
        </a:p>
      </dgm:t>
    </dgm:pt>
    <dgm:pt modelId="{FEB60BEA-6E2F-40F1-9CC5-CF227E40CF6A}" type="pres">
      <dgm:prSet presAssocID="{1217365C-0B04-4DB5-9D64-8F35A2C41324}" presName="aSpace" presStyleCnt="0"/>
      <dgm:spPr/>
    </dgm:pt>
  </dgm:ptLst>
  <dgm:cxnLst>
    <dgm:cxn modelId="{390F1EED-B435-40AD-99FF-7E7DFDE00E89}" type="presOf" srcId="{9F7AF483-E7F7-4AC8-9FC6-5F276E528A65}" destId="{D39FF155-5DEF-4699-9C0A-6EFFD5EBD279}" srcOrd="0" destOrd="0" presId="urn:microsoft.com/office/officeart/2005/8/layout/pyramid2"/>
    <dgm:cxn modelId="{E232BC3F-1E81-4237-A422-218F61D7148F}" type="presOf" srcId="{FCCEC896-2618-45B6-9F95-F7188579CCEC}" destId="{A3CEBCE4-5BCD-4BA1-8AAB-B0A380489020}" srcOrd="0" destOrd="0" presId="urn:microsoft.com/office/officeart/2005/8/layout/pyramid2"/>
    <dgm:cxn modelId="{C4A933EE-62CE-4C25-9676-48CDC1E3F243}" srcId="{9F7AF483-E7F7-4AC8-9FC6-5F276E528A65}" destId="{4F41A8C6-1CD9-4588-8CDC-B65C2BB6F4BE}" srcOrd="0" destOrd="0" parTransId="{8EE05E47-08E4-4DB7-9907-A21174CE8A94}" sibTransId="{0006EB51-5E46-4930-91B6-96C07E74A6B3}"/>
    <dgm:cxn modelId="{EDCEB04F-B9FF-4F3E-BFF4-3FAE42AAA7EB}" srcId="{9F7AF483-E7F7-4AC8-9FC6-5F276E528A65}" destId="{FCCEC896-2618-45B6-9F95-F7188579CCEC}" srcOrd="1" destOrd="0" parTransId="{271E7A19-090B-40AC-9F88-209A5F1FC075}" sibTransId="{7CD2652D-0417-4C9E-8AE3-523EF6BB9CDA}"/>
    <dgm:cxn modelId="{1B541A0D-24B9-410B-A3EE-3805A945028D}" type="presOf" srcId="{1217365C-0B04-4DB5-9D64-8F35A2C41324}" destId="{963B8120-BE87-4BE4-BA75-18E08C4CE55B}" srcOrd="0" destOrd="0" presId="urn:microsoft.com/office/officeart/2005/8/layout/pyramid2"/>
    <dgm:cxn modelId="{CD337D27-6D89-4280-B37C-250D85C74D49}" srcId="{9F7AF483-E7F7-4AC8-9FC6-5F276E528A65}" destId="{1217365C-0B04-4DB5-9D64-8F35A2C41324}" srcOrd="2" destOrd="0" parTransId="{CF316253-5850-4BAA-B214-96023E1777E8}" sibTransId="{72E75C70-5C2D-4867-AD62-24F2BF0316FE}"/>
    <dgm:cxn modelId="{2E06B70C-14DC-4A8F-B76D-BA67FE6C99E8}" type="presOf" srcId="{4F41A8C6-1CD9-4588-8CDC-B65C2BB6F4BE}" destId="{8C466BE3-506A-42A8-9CED-8E1466AC5F93}" srcOrd="0" destOrd="0" presId="urn:microsoft.com/office/officeart/2005/8/layout/pyramid2"/>
    <dgm:cxn modelId="{A6D6786D-032E-4B9E-BB65-C706FB6D3B26}" type="presParOf" srcId="{D39FF155-5DEF-4699-9C0A-6EFFD5EBD279}" destId="{16570654-4CB7-4BB2-8260-3D5E137FD405}" srcOrd="0" destOrd="0" presId="urn:microsoft.com/office/officeart/2005/8/layout/pyramid2"/>
    <dgm:cxn modelId="{AB4C9840-6D4B-46E6-943C-C69A2C42F66D}" type="presParOf" srcId="{D39FF155-5DEF-4699-9C0A-6EFFD5EBD279}" destId="{464E9AAA-1C2C-4648-BD6F-2C897DE0F461}" srcOrd="1" destOrd="0" presId="urn:microsoft.com/office/officeart/2005/8/layout/pyramid2"/>
    <dgm:cxn modelId="{A6488C84-9D18-40CF-83A6-F2483634DA92}" type="presParOf" srcId="{464E9AAA-1C2C-4648-BD6F-2C897DE0F461}" destId="{8C466BE3-506A-42A8-9CED-8E1466AC5F93}" srcOrd="0" destOrd="0" presId="urn:microsoft.com/office/officeart/2005/8/layout/pyramid2"/>
    <dgm:cxn modelId="{BE66C52E-0776-41CB-8DAB-D9A1DA101DC4}" type="presParOf" srcId="{464E9AAA-1C2C-4648-BD6F-2C897DE0F461}" destId="{30C9D6F5-7B9C-410B-8E82-55DEF24C9AC0}" srcOrd="1" destOrd="0" presId="urn:microsoft.com/office/officeart/2005/8/layout/pyramid2"/>
    <dgm:cxn modelId="{74CF9B64-77AA-4849-8E16-D42013EC4333}" type="presParOf" srcId="{464E9AAA-1C2C-4648-BD6F-2C897DE0F461}" destId="{A3CEBCE4-5BCD-4BA1-8AAB-B0A380489020}" srcOrd="2" destOrd="0" presId="urn:microsoft.com/office/officeart/2005/8/layout/pyramid2"/>
    <dgm:cxn modelId="{6DFF4C85-89B6-41FA-8E93-2DE3D7A0D478}" type="presParOf" srcId="{464E9AAA-1C2C-4648-BD6F-2C897DE0F461}" destId="{E4AC2CC4-78D8-4715-9726-E8962A13F36B}" srcOrd="3" destOrd="0" presId="urn:microsoft.com/office/officeart/2005/8/layout/pyramid2"/>
    <dgm:cxn modelId="{74AA0168-4168-4467-965F-EED76C859911}" type="presParOf" srcId="{464E9AAA-1C2C-4648-BD6F-2C897DE0F461}" destId="{963B8120-BE87-4BE4-BA75-18E08C4CE55B}" srcOrd="4" destOrd="0" presId="urn:microsoft.com/office/officeart/2005/8/layout/pyramid2"/>
    <dgm:cxn modelId="{11D3BAAD-AD23-497A-A015-2A8472A1B247}" type="presParOf" srcId="{464E9AAA-1C2C-4648-BD6F-2C897DE0F461}" destId="{FEB60BEA-6E2F-40F1-9CC5-CF227E40CF6A}"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7AF483-E7F7-4AC8-9FC6-5F276E528A65}" type="doc">
      <dgm:prSet loTypeId="urn:microsoft.com/office/officeart/2005/8/layout/pyramid2" loCatId="pyramid" qsTypeId="urn:microsoft.com/office/officeart/2005/8/quickstyle/3d8" qsCatId="3D" csTypeId="urn:microsoft.com/office/officeart/2005/8/colors/accent1_2" csCatId="accent1" phldr="1"/>
      <dgm:spPr/>
    </dgm:pt>
    <dgm:pt modelId="{4F41A8C6-1CD9-4588-8CDC-B65C2BB6F4BE}">
      <dgm:prSet phldrT="[Текст]" custT="1"/>
      <dgm:spPr/>
      <dgm:t>
        <a:bodyPr/>
        <a:lstStyle/>
        <a:p>
          <a:r>
            <a:rPr lang="en-US" sz="1700" dirty="0" smtClean="0"/>
            <a:t>Low level of education</a:t>
          </a:r>
          <a:endParaRPr lang="ru-RU" sz="1700" dirty="0"/>
        </a:p>
      </dgm:t>
    </dgm:pt>
    <dgm:pt modelId="{8EE05E47-08E4-4DB7-9907-A21174CE8A94}" type="parTrans" cxnId="{C4A933EE-62CE-4C25-9676-48CDC1E3F243}">
      <dgm:prSet/>
      <dgm:spPr/>
      <dgm:t>
        <a:bodyPr/>
        <a:lstStyle/>
        <a:p>
          <a:endParaRPr lang="ru-RU"/>
        </a:p>
      </dgm:t>
    </dgm:pt>
    <dgm:pt modelId="{0006EB51-5E46-4930-91B6-96C07E74A6B3}" type="sibTrans" cxnId="{C4A933EE-62CE-4C25-9676-48CDC1E3F243}">
      <dgm:prSet/>
      <dgm:spPr/>
      <dgm:t>
        <a:bodyPr/>
        <a:lstStyle/>
        <a:p>
          <a:endParaRPr lang="ru-RU"/>
        </a:p>
      </dgm:t>
    </dgm:pt>
    <dgm:pt modelId="{58F17F2A-E36A-4DB9-AFB5-A9754291E4FA}">
      <dgm:prSet phldrT="[Текст]" custT="1"/>
      <dgm:spPr/>
      <dgm:t>
        <a:bodyPr/>
        <a:lstStyle/>
        <a:p>
          <a:r>
            <a:rPr lang="en-US" sz="1700" dirty="0" smtClean="0"/>
            <a:t>Income more than average</a:t>
          </a:r>
          <a:endParaRPr lang="ru-RU" sz="1700" dirty="0"/>
        </a:p>
      </dgm:t>
    </dgm:pt>
    <dgm:pt modelId="{496AA96C-64FD-443D-9403-B49ECFD7FE40}" type="parTrans" cxnId="{87E4BA46-6373-4059-90D6-E316AFEA0880}">
      <dgm:prSet/>
      <dgm:spPr/>
      <dgm:t>
        <a:bodyPr/>
        <a:lstStyle/>
        <a:p>
          <a:endParaRPr lang="ru-RU"/>
        </a:p>
      </dgm:t>
    </dgm:pt>
    <dgm:pt modelId="{60D0DA77-15F4-4A16-8E4F-B29CB56D007F}" type="sibTrans" cxnId="{87E4BA46-6373-4059-90D6-E316AFEA0880}">
      <dgm:prSet/>
      <dgm:spPr/>
      <dgm:t>
        <a:bodyPr/>
        <a:lstStyle/>
        <a:p>
          <a:endParaRPr lang="ru-RU"/>
        </a:p>
      </dgm:t>
    </dgm:pt>
    <dgm:pt modelId="{E52AA7E3-44A3-4183-BFFA-970A5EB7C9FC}">
      <dgm:prSet custT="1"/>
      <dgm:spPr/>
      <dgm:t>
        <a:bodyPr/>
        <a:lstStyle/>
        <a:p>
          <a:r>
            <a:rPr lang="en-US" sz="1700" dirty="0" smtClean="0"/>
            <a:t>Old age pensioners</a:t>
          </a:r>
          <a:endParaRPr lang="ru-RU" sz="1700" dirty="0"/>
        </a:p>
      </dgm:t>
    </dgm:pt>
    <dgm:pt modelId="{4B4D6266-A1FB-4B44-A8DE-62308F2DF359}" type="parTrans" cxnId="{14FE8023-51EF-41F3-91B6-5C3B66FAB01B}">
      <dgm:prSet/>
      <dgm:spPr/>
      <dgm:t>
        <a:bodyPr/>
        <a:lstStyle/>
        <a:p>
          <a:endParaRPr lang="ru-RU"/>
        </a:p>
      </dgm:t>
    </dgm:pt>
    <dgm:pt modelId="{1DDBE190-1209-4DF6-9F29-38116310B97C}" type="sibTrans" cxnId="{14FE8023-51EF-41F3-91B6-5C3B66FAB01B}">
      <dgm:prSet/>
      <dgm:spPr/>
      <dgm:t>
        <a:bodyPr/>
        <a:lstStyle/>
        <a:p>
          <a:endParaRPr lang="ru-RU"/>
        </a:p>
      </dgm:t>
    </dgm:pt>
    <dgm:pt modelId="{D39FF155-5DEF-4699-9C0A-6EFFD5EBD279}" type="pres">
      <dgm:prSet presAssocID="{9F7AF483-E7F7-4AC8-9FC6-5F276E528A65}" presName="compositeShape" presStyleCnt="0">
        <dgm:presLayoutVars>
          <dgm:dir/>
          <dgm:resizeHandles/>
        </dgm:presLayoutVars>
      </dgm:prSet>
      <dgm:spPr/>
    </dgm:pt>
    <dgm:pt modelId="{16570654-4CB7-4BB2-8260-3D5E137FD405}" type="pres">
      <dgm:prSet presAssocID="{9F7AF483-E7F7-4AC8-9FC6-5F276E528A65}" presName="pyramid" presStyleLbl="node1" presStyleIdx="0" presStyleCnt="1"/>
      <dgm:spPr>
        <a:solidFill>
          <a:schemeClr val="accent5">
            <a:lumMod val="75000"/>
          </a:schemeClr>
        </a:solidFill>
      </dgm:spPr>
    </dgm:pt>
    <dgm:pt modelId="{464E9AAA-1C2C-4648-BD6F-2C897DE0F461}" type="pres">
      <dgm:prSet presAssocID="{9F7AF483-E7F7-4AC8-9FC6-5F276E528A65}" presName="theList" presStyleCnt="0"/>
      <dgm:spPr/>
    </dgm:pt>
    <dgm:pt modelId="{8C466BE3-506A-42A8-9CED-8E1466AC5F93}" type="pres">
      <dgm:prSet presAssocID="{4F41A8C6-1CD9-4588-8CDC-B65C2BB6F4BE}" presName="aNode" presStyleLbl="fgAcc1" presStyleIdx="0" presStyleCnt="3">
        <dgm:presLayoutVars>
          <dgm:bulletEnabled val="1"/>
        </dgm:presLayoutVars>
      </dgm:prSet>
      <dgm:spPr/>
      <dgm:t>
        <a:bodyPr/>
        <a:lstStyle/>
        <a:p>
          <a:endParaRPr lang="ru-RU"/>
        </a:p>
      </dgm:t>
    </dgm:pt>
    <dgm:pt modelId="{30C9D6F5-7B9C-410B-8E82-55DEF24C9AC0}" type="pres">
      <dgm:prSet presAssocID="{4F41A8C6-1CD9-4588-8CDC-B65C2BB6F4BE}" presName="aSpace" presStyleCnt="0"/>
      <dgm:spPr/>
    </dgm:pt>
    <dgm:pt modelId="{DFECAEE2-3EAA-4F3E-98DC-8E069CA2ADBB}" type="pres">
      <dgm:prSet presAssocID="{E52AA7E3-44A3-4183-BFFA-970A5EB7C9FC}" presName="aNode" presStyleLbl="fgAcc1" presStyleIdx="1" presStyleCnt="3">
        <dgm:presLayoutVars>
          <dgm:bulletEnabled val="1"/>
        </dgm:presLayoutVars>
      </dgm:prSet>
      <dgm:spPr/>
      <dgm:t>
        <a:bodyPr/>
        <a:lstStyle/>
        <a:p>
          <a:endParaRPr lang="ru-RU"/>
        </a:p>
      </dgm:t>
    </dgm:pt>
    <dgm:pt modelId="{A30041D0-161E-47A7-8F61-7DDD7EAA9DC1}" type="pres">
      <dgm:prSet presAssocID="{E52AA7E3-44A3-4183-BFFA-970A5EB7C9FC}" presName="aSpace" presStyleCnt="0"/>
      <dgm:spPr/>
    </dgm:pt>
    <dgm:pt modelId="{BC195967-3E4D-47C0-9CD2-B76BD4D1F9EF}" type="pres">
      <dgm:prSet presAssocID="{58F17F2A-E36A-4DB9-AFB5-A9754291E4FA}" presName="aNode" presStyleLbl="fgAcc1" presStyleIdx="2" presStyleCnt="3">
        <dgm:presLayoutVars>
          <dgm:bulletEnabled val="1"/>
        </dgm:presLayoutVars>
      </dgm:prSet>
      <dgm:spPr/>
      <dgm:t>
        <a:bodyPr/>
        <a:lstStyle/>
        <a:p>
          <a:endParaRPr lang="ru-RU"/>
        </a:p>
      </dgm:t>
    </dgm:pt>
    <dgm:pt modelId="{ECA002DE-11C6-49A2-A09D-B56831A80E65}" type="pres">
      <dgm:prSet presAssocID="{58F17F2A-E36A-4DB9-AFB5-A9754291E4FA}" presName="aSpace" presStyleCnt="0"/>
      <dgm:spPr/>
    </dgm:pt>
  </dgm:ptLst>
  <dgm:cxnLst>
    <dgm:cxn modelId="{6F060FC1-E232-4979-8159-E7065EA94294}" type="presOf" srcId="{9F7AF483-E7F7-4AC8-9FC6-5F276E528A65}" destId="{D39FF155-5DEF-4699-9C0A-6EFFD5EBD279}" srcOrd="0" destOrd="0" presId="urn:microsoft.com/office/officeart/2005/8/layout/pyramid2"/>
    <dgm:cxn modelId="{87E4BA46-6373-4059-90D6-E316AFEA0880}" srcId="{9F7AF483-E7F7-4AC8-9FC6-5F276E528A65}" destId="{58F17F2A-E36A-4DB9-AFB5-A9754291E4FA}" srcOrd="2" destOrd="0" parTransId="{496AA96C-64FD-443D-9403-B49ECFD7FE40}" sibTransId="{60D0DA77-15F4-4A16-8E4F-B29CB56D007F}"/>
    <dgm:cxn modelId="{14FE8023-51EF-41F3-91B6-5C3B66FAB01B}" srcId="{9F7AF483-E7F7-4AC8-9FC6-5F276E528A65}" destId="{E52AA7E3-44A3-4183-BFFA-970A5EB7C9FC}" srcOrd="1" destOrd="0" parTransId="{4B4D6266-A1FB-4B44-A8DE-62308F2DF359}" sibTransId="{1DDBE190-1209-4DF6-9F29-38116310B97C}"/>
    <dgm:cxn modelId="{49A4547A-4B06-41F0-8688-02C6BC674141}" type="presOf" srcId="{E52AA7E3-44A3-4183-BFFA-970A5EB7C9FC}" destId="{DFECAEE2-3EAA-4F3E-98DC-8E069CA2ADBB}" srcOrd="0" destOrd="0" presId="urn:microsoft.com/office/officeart/2005/8/layout/pyramid2"/>
    <dgm:cxn modelId="{C4A933EE-62CE-4C25-9676-48CDC1E3F243}" srcId="{9F7AF483-E7F7-4AC8-9FC6-5F276E528A65}" destId="{4F41A8C6-1CD9-4588-8CDC-B65C2BB6F4BE}" srcOrd="0" destOrd="0" parTransId="{8EE05E47-08E4-4DB7-9907-A21174CE8A94}" sibTransId="{0006EB51-5E46-4930-91B6-96C07E74A6B3}"/>
    <dgm:cxn modelId="{239056B9-4ECB-4076-9E0B-8C366E1736D3}" type="presOf" srcId="{4F41A8C6-1CD9-4588-8CDC-B65C2BB6F4BE}" destId="{8C466BE3-506A-42A8-9CED-8E1466AC5F93}" srcOrd="0" destOrd="0" presId="urn:microsoft.com/office/officeart/2005/8/layout/pyramid2"/>
    <dgm:cxn modelId="{3641326A-8000-4044-B525-8CFAD7224A78}" type="presOf" srcId="{58F17F2A-E36A-4DB9-AFB5-A9754291E4FA}" destId="{BC195967-3E4D-47C0-9CD2-B76BD4D1F9EF}" srcOrd="0" destOrd="0" presId="urn:microsoft.com/office/officeart/2005/8/layout/pyramid2"/>
    <dgm:cxn modelId="{D409C9A6-E5A3-454F-AAC1-80EE8C414810}" type="presParOf" srcId="{D39FF155-5DEF-4699-9C0A-6EFFD5EBD279}" destId="{16570654-4CB7-4BB2-8260-3D5E137FD405}" srcOrd="0" destOrd="0" presId="urn:microsoft.com/office/officeart/2005/8/layout/pyramid2"/>
    <dgm:cxn modelId="{9D963B84-1690-463C-8792-E9DA52BDDA96}" type="presParOf" srcId="{D39FF155-5DEF-4699-9C0A-6EFFD5EBD279}" destId="{464E9AAA-1C2C-4648-BD6F-2C897DE0F461}" srcOrd="1" destOrd="0" presId="urn:microsoft.com/office/officeart/2005/8/layout/pyramid2"/>
    <dgm:cxn modelId="{429647F3-1C35-4880-AB2C-2956D3235780}" type="presParOf" srcId="{464E9AAA-1C2C-4648-BD6F-2C897DE0F461}" destId="{8C466BE3-506A-42A8-9CED-8E1466AC5F93}" srcOrd="0" destOrd="0" presId="urn:microsoft.com/office/officeart/2005/8/layout/pyramid2"/>
    <dgm:cxn modelId="{03C05198-FDDD-45F4-95D1-FC089A5AB4AC}" type="presParOf" srcId="{464E9AAA-1C2C-4648-BD6F-2C897DE0F461}" destId="{30C9D6F5-7B9C-410B-8E82-55DEF24C9AC0}" srcOrd="1" destOrd="0" presId="urn:microsoft.com/office/officeart/2005/8/layout/pyramid2"/>
    <dgm:cxn modelId="{BEDAF29A-4EA7-46C3-82E7-8C91EC2B3C7E}" type="presParOf" srcId="{464E9AAA-1C2C-4648-BD6F-2C897DE0F461}" destId="{DFECAEE2-3EAA-4F3E-98DC-8E069CA2ADBB}" srcOrd="2" destOrd="0" presId="urn:microsoft.com/office/officeart/2005/8/layout/pyramid2"/>
    <dgm:cxn modelId="{DFCEA30A-A8A4-45F7-B059-F00FE7B84ABB}" type="presParOf" srcId="{464E9AAA-1C2C-4648-BD6F-2C897DE0F461}" destId="{A30041D0-161E-47A7-8F61-7DDD7EAA9DC1}" srcOrd="3" destOrd="0" presId="urn:microsoft.com/office/officeart/2005/8/layout/pyramid2"/>
    <dgm:cxn modelId="{FC8707B8-3676-4542-98C5-70E5C9C6F3FD}" type="presParOf" srcId="{464E9AAA-1C2C-4648-BD6F-2C897DE0F461}" destId="{BC195967-3E4D-47C0-9CD2-B76BD4D1F9EF}" srcOrd="4" destOrd="0" presId="urn:microsoft.com/office/officeart/2005/8/layout/pyramid2"/>
    <dgm:cxn modelId="{CE72B88E-C6A0-4C9E-B03D-BDFC6A82968A}" type="presParOf" srcId="{464E9AAA-1C2C-4648-BD6F-2C897DE0F461}" destId="{ECA002DE-11C6-49A2-A09D-B56831A80E65}" srcOrd="5"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7AF483-E7F7-4AC8-9FC6-5F276E528A65}" type="doc">
      <dgm:prSet loTypeId="urn:microsoft.com/office/officeart/2005/8/layout/pyramid2" loCatId="pyramid" qsTypeId="urn:microsoft.com/office/officeart/2005/8/quickstyle/3d8" qsCatId="3D" csTypeId="urn:microsoft.com/office/officeart/2005/8/colors/accent1_2" csCatId="accent1" phldr="1"/>
      <dgm:spPr/>
    </dgm:pt>
    <dgm:pt modelId="{4F41A8C6-1CD9-4588-8CDC-B65C2BB6F4BE}">
      <dgm:prSet phldrT="[Текст]" custT="1"/>
      <dgm:spPr/>
      <dgm:t>
        <a:bodyPr/>
        <a:lstStyle/>
        <a:p>
          <a:r>
            <a:rPr lang="en-US" sz="1400" dirty="0" smtClean="0"/>
            <a:t>Rural population</a:t>
          </a:r>
          <a:endParaRPr lang="ru-RU" sz="1400" dirty="0"/>
        </a:p>
      </dgm:t>
    </dgm:pt>
    <dgm:pt modelId="{8EE05E47-08E4-4DB7-9907-A21174CE8A94}" type="parTrans" cxnId="{C4A933EE-62CE-4C25-9676-48CDC1E3F243}">
      <dgm:prSet/>
      <dgm:spPr/>
      <dgm:t>
        <a:bodyPr/>
        <a:lstStyle/>
        <a:p>
          <a:endParaRPr lang="ru-RU"/>
        </a:p>
      </dgm:t>
    </dgm:pt>
    <dgm:pt modelId="{0006EB51-5E46-4930-91B6-96C07E74A6B3}" type="sibTrans" cxnId="{C4A933EE-62CE-4C25-9676-48CDC1E3F243}">
      <dgm:prSet/>
      <dgm:spPr/>
      <dgm:t>
        <a:bodyPr/>
        <a:lstStyle/>
        <a:p>
          <a:endParaRPr lang="ru-RU"/>
        </a:p>
      </dgm:t>
    </dgm:pt>
    <dgm:pt modelId="{FCCEC896-2618-45B6-9F95-F7188579CCEC}">
      <dgm:prSet phldrT="[Текст]" custT="1"/>
      <dgm:spPr/>
      <dgm:t>
        <a:bodyPr/>
        <a:lstStyle/>
        <a:p>
          <a:r>
            <a:rPr lang="en-US" sz="1400" dirty="0" smtClean="0"/>
            <a:t>Low income</a:t>
          </a:r>
          <a:endParaRPr lang="ru-RU" sz="1400" dirty="0"/>
        </a:p>
      </dgm:t>
    </dgm:pt>
    <dgm:pt modelId="{271E7A19-090B-40AC-9F88-209A5F1FC075}" type="parTrans" cxnId="{EDCEB04F-B9FF-4F3E-BFF4-3FAE42AAA7EB}">
      <dgm:prSet/>
      <dgm:spPr/>
      <dgm:t>
        <a:bodyPr/>
        <a:lstStyle/>
        <a:p>
          <a:endParaRPr lang="ru-RU"/>
        </a:p>
      </dgm:t>
    </dgm:pt>
    <dgm:pt modelId="{7CD2652D-0417-4C9E-8AE3-523EF6BB9CDA}" type="sibTrans" cxnId="{EDCEB04F-B9FF-4F3E-BFF4-3FAE42AAA7EB}">
      <dgm:prSet/>
      <dgm:spPr/>
      <dgm:t>
        <a:bodyPr/>
        <a:lstStyle/>
        <a:p>
          <a:endParaRPr lang="ru-RU"/>
        </a:p>
      </dgm:t>
    </dgm:pt>
    <dgm:pt modelId="{1217365C-0B04-4DB5-9D64-8F35A2C41324}">
      <dgm:prSet phldrT="[Текст]" custT="1"/>
      <dgm:spPr/>
      <dgm:t>
        <a:bodyPr/>
        <a:lstStyle/>
        <a:p>
          <a:r>
            <a:rPr lang="en-US" sz="1400" dirty="0" smtClean="0"/>
            <a:t>Pensioners</a:t>
          </a:r>
          <a:endParaRPr lang="ru-RU" sz="1400" dirty="0"/>
        </a:p>
      </dgm:t>
    </dgm:pt>
    <dgm:pt modelId="{CF316253-5850-4BAA-B214-96023E1777E8}" type="parTrans" cxnId="{CD337D27-6D89-4280-B37C-250D85C74D49}">
      <dgm:prSet/>
      <dgm:spPr/>
      <dgm:t>
        <a:bodyPr/>
        <a:lstStyle/>
        <a:p>
          <a:endParaRPr lang="ru-RU"/>
        </a:p>
      </dgm:t>
    </dgm:pt>
    <dgm:pt modelId="{72E75C70-5C2D-4867-AD62-24F2BF0316FE}" type="sibTrans" cxnId="{CD337D27-6D89-4280-B37C-250D85C74D49}">
      <dgm:prSet/>
      <dgm:spPr/>
      <dgm:t>
        <a:bodyPr/>
        <a:lstStyle/>
        <a:p>
          <a:endParaRPr lang="ru-RU"/>
        </a:p>
      </dgm:t>
    </dgm:pt>
    <dgm:pt modelId="{42048C21-0CC1-4C4D-B54F-3E039920AF46}">
      <dgm:prSet phldrT="[Текст]" custT="1"/>
      <dgm:spPr/>
      <dgm:t>
        <a:bodyPr/>
        <a:lstStyle/>
        <a:p>
          <a:r>
            <a:rPr lang="en-US" sz="1400" dirty="0" smtClean="0"/>
            <a:t>Low level of education</a:t>
          </a:r>
          <a:endParaRPr lang="ru-RU" sz="1400" dirty="0"/>
        </a:p>
      </dgm:t>
    </dgm:pt>
    <dgm:pt modelId="{08278D9A-8D45-40C5-944D-146863696D12}" type="parTrans" cxnId="{9D5BF544-8003-4E6C-953B-D163E4BB2A94}">
      <dgm:prSet/>
      <dgm:spPr/>
      <dgm:t>
        <a:bodyPr/>
        <a:lstStyle/>
        <a:p>
          <a:endParaRPr lang="ru-RU"/>
        </a:p>
      </dgm:t>
    </dgm:pt>
    <dgm:pt modelId="{D6F314ED-9350-428A-905F-EA7119E55952}" type="sibTrans" cxnId="{9D5BF544-8003-4E6C-953B-D163E4BB2A94}">
      <dgm:prSet/>
      <dgm:spPr/>
      <dgm:t>
        <a:bodyPr/>
        <a:lstStyle/>
        <a:p>
          <a:endParaRPr lang="ru-RU"/>
        </a:p>
      </dgm:t>
    </dgm:pt>
    <dgm:pt modelId="{4FCC876D-46D7-40EF-B95E-C12444A74746}">
      <dgm:prSet phldrT="[Текст]" custT="1"/>
      <dgm:spPr/>
      <dgm:t>
        <a:bodyPr/>
        <a:lstStyle/>
        <a:p>
          <a:r>
            <a:rPr lang="en-US" sz="1400" dirty="0" smtClean="0"/>
            <a:t>Women</a:t>
          </a:r>
          <a:endParaRPr lang="ru-RU" sz="1400" dirty="0"/>
        </a:p>
      </dgm:t>
    </dgm:pt>
    <dgm:pt modelId="{66F51848-FB5A-4EBB-9682-2D574B11C1C8}" type="parTrans" cxnId="{F67F3BB6-1F50-4ACB-9425-48FCBE0803D1}">
      <dgm:prSet/>
      <dgm:spPr/>
      <dgm:t>
        <a:bodyPr/>
        <a:lstStyle/>
        <a:p>
          <a:endParaRPr lang="ru-RU"/>
        </a:p>
      </dgm:t>
    </dgm:pt>
    <dgm:pt modelId="{2373D392-D8E4-4DC5-9D65-81F7CAC35E2F}" type="sibTrans" cxnId="{F67F3BB6-1F50-4ACB-9425-48FCBE0803D1}">
      <dgm:prSet/>
      <dgm:spPr/>
      <dgm:t>
        <a:bodyPr/>
        <a:lstStyle/>
        <a:p>
          <a:endParaRPr lang="ru-RU"/>
        </a:p>
      </dgm:t>
    </dgm:pt>
    <dgm:pt modelId="{D39FF155-5DEF-4699-9C0A-6EFFD5EBD279}" type="pres">
      <dgm:prSet presAssocID="{9F7AF483-E7F7-4AC8-9FC6-5F276E528A65}" presName="compositeShape" presStyleCnt="0">
        <dgm:presLayoutVars>
          <dgm:dir/>
          <dgm:resizeHandles/>
        </dgm:presLayoutVars>
      </dgm:prSet>
      <dgm:spPr/>
    </dgm:pt>
    <dgm:pt modelId="{16570654-4CB7-4BB2-8260-3D5E137FD405}" type="pres">
      <dgm:prSet presAssocID="{9F7AF483-E7F7-4AC8-9FC6-5F276E528A65}" presName="pyramid" presStyleLbl="node1" presStyleIdx="0" presStyleCnt="1"/>
      <dgm:spPr>
        <a:solidFill>
          <a:srgbClr val="00927B"/>
        </a:solidFill>
      </dgm:spPr>
    </dgm:pt>
    <dgm:pt modelId="{464E9AAA-1C2C-4648-BD6F-2C897DE0F461}" type="pres">
      <dgm:prSet presAssocID="{9F7AF483-E7F7-4AC8-9FC6-5F276E528A65}" presName="theList" presStyleCnt="0"/>
      <dgm:spPr/>
    </dgm:pt>
    <dgm:pt modelId="{8C466BE3-506A-42A8-9CED-8E1466AC5F93}" type="pres">
      <dgm:prSet presAssocID="{4F41A8C6-1CD9-4588-8CDC-B65C2BB6F4BE}" presName="aNode" presStyleLbl="fgAcc1" presStyleIdx="0" presStyleCnt="5">
        <dgm:presLayoutVars>
          <dgm:bulletEnabled val="1"/>
        </dgm:presLayoutVars>
      </dgm:prSet>
      <dgm:spPr/>
      <dgm:t>
        <a:bodyPr/>
        <a:lstStyle/>
        <a:p>
          <a:endParaRPr lang="ru-RU"/>
        </a:p>
      </dgm:t>
    </dgm:pt>
    <dgm:pt modelId="{30C9D6F5-7B9C-410B-8E82-55DEF24C9AC0}" type="pres">
      <dgm:prSet presAssocID="{4F41A8C6-1CD9-4588-8CDC-B65C2BB6F4BE}" presName="aSpace" presStyleCnt="0"/>
      <dgm:spPr/>
    </dgm:pt>
    <dgm:pt modelId="{A3CEBCE4-5BCD-4BA1-8AAB-B0A380489020}" type="pres">
      <dgm:prSet presAssocID="{FCCEC896-2618-45B6-9F95-F7188579CCEC}" presName="aNode" presStyleLbl="fgAcc1" presStyleIdx="1" presStyleCnt="5" custLinFactNeighborX="-5053" custLinFactNeighborY="-26696">
        <dgm:presLayoutVars>
          <dgm:bulletEnabled val="1"/>
        </dgm:presLayoutVars>
      </dgm:prSet>
      <dgm:spPr/>
      <dgm:t>
        <a:bodyPr/>
        <a:lstStyle/>
        <a:p>
          <a:endParaRPr lang="ru-RU"/>
        </a:p>
      </dgm:t>
    </dgm:pt>
    <dgm:pt modelId="{E4AC2CC4-78D8-4715-9726-E8962A13F36B}" type="pres">
      <dgm:prSet presAssocID="{FCCEC896-2618-45B6-9F95-F7188579CCEC}" presName="aSpace" presStyleCnt="0"/>
      <dgm:spPr/>
    </dgm:pt>
    <dgm:pt modelId="{963B8120-BE87-4BE4-BA75-18E08C4CE55B}" type="pres">
      <dgm:prSet presAssocID="{1217365C-0B04-4DB5-9D64-8F35A2C41324}" presName="aNode" presStyleLbl="fgAcc1" presStyleIdx="2" presStyleCnt="5">
        <dgm:presLayoutVars>
          <dgm:bulletEnabled val="1"/>
        </dgm:presLayoutVars>
      </dgm:prSet>
      <dgm:spPr/>
      <dgm:t>
        <a:bodyPr/>
        <a:lstStyle/>
        <a:p>
          <a:endParaRPr lang="ru-RU"/>
        </a:p>
      </dgm:t>
    </dgm:pt>
    <dgm:pt modelId="{FEB60BEA-6E2F-40F1-9CC5-CF227E40CF6A}" type="pres">
      <dgm:prSet presAssocID="{1217365C-0B04-4DB5-9D64-8F35A2C41324}" presName="aSpace" presStyleCnt="0"/>
      <dgm:spPr/>
    </dgm:pt>
    <dgm:pt modelId="{D2BA296E-E477-4E17-B986-89F3FB28C2C6}" type="pres">
      <dgm:prSet presAssocID="{42048C21-0CC1-4C4D-B54F-3E039920AF46}" presName="aNode" presStyleLbl="fgAcc1" presStyleIdx="3" presStyleCnt="5">
        <dgm:presLayoutVars>
          <dgm:bulletEnabled val="1"/>
        </dgm:presLayoutVars>
      </dgm:prSet>
      <dgm:spPr/>
      <dgm:t>
        <a:bodyPr/>
        <a:lstStyle/>
        <a:p>
          <a:endParaRPr lang="ru-RU"/>
        </a:p>
      </dgm:t>
    </dgm:pt>
    <dgm:pt modelId="{E059FDDF-E3B0-4DFA-80F8-07E7957A0598}" type="pres">
      <dgm:prSet presAssocID="{42048C21-0CC1-4C4D-B54F-3E039920AF46}" presName="aSpace" presStyleCnt="0"/>
      <dgm:spPr/>
    </dgm:pt>
    <dgm:pt modelId="{A73A121D-D1D7-4831-A662-87AE12663821}" type="pres">
      <dgm:prSet presAssocID="{4FCC876D-46D7-40EF-B95E-C12444A74746}" presName="aNode" presStyleLbl="fgAcc1" presStyleIdx="4" presStyleCnt="5">
        <dgm:presLayoutVars>
          <dgm:bulletEnabled val="1"/>
        </dgm:presLayoutVars>
      </dgm:prSet>
      <dgm:spPr/>
      <dgm:t>
        <a:bodyPr/>
        <a:lstStyle/>
        <a:p>
          <a:endParaRPr lang="ru-RU"/>
        </a:p>
      </dgm:t>
    </dgm:pt>
    <dgm:pt modelId="{D14A7A6D-D939-4BE0-B0CF-E9AC6E1AD4BA}" type="pres">
      <dgm:prSet presAssocID="{4FCC876D-46D7-40EF-B95E-C12444A74746}" presName="aSpace" presStyleCnt="0"/>
      <dgm:spPr/>
    </dgm:pt>
  </dgm:ptLst>
  <dgm:cxnLst>
    <dgm:cxn modelId="{F67F3BB6-1F50-4ACB-9425-48FCBE0803D1}" srcId="{9F7AF483-E7F7-4AC8-9FC6-5F276E528A65}" destId="{4FCC876D-46D7-40EF-B95E-C12444A74746}" srcOrd="4" destOrd="0" parTransId="{66F51848-FB5A-4EBB-9682-2D574B11C1C8}" sibTransId="{2373D392-D8E4-4DC5-9D65-81F7CAC35E2F}"/>
    <dgm:cxn modelId="{4AC99D30-0417-43D4-B182-47053424303D}" type="presOf" srcId="{9F7AF483-E7F7-4AC8-9FC6-5F276E528A65}" destId="{D39FF155-5DEF-4699-9C0A-6EFFD5EBD279}" srcOrd="0" destOrd="0" presId="urn:microsoft.com/office/officeart/2005/8/layout/pyramid2"/>
    <dgm:cxn modelId="{C4A933EE-62CE-4C25-9676-48CDC1E3F243}" srcId="{9F7AF483-E7F7-4AC8-9FC6-5F276E528A65}" destId="{4F41A8C6-1CD9-4588-8CDC-B65C2BB6F4BE}" srcOrd="0" destOrd="0" parTransId="{8EE05E47-08E4-4DB7-9907-A21174CE8A94}" sibTransId="{0006EB51-5E46-4930-91B6-96C07E74A6B3}"/>
    <dgm:cxn modelId="{EDCEB04F-B9FF-4F3E-BFF4-3FAE42AAA7EB}" srcId="{9F7AF483-E7F7-4AC8-9FC6-5F276E528A65}" destId="{FCCEC896-2618-45B6-9F95-F7188579CCEC}" srcOrd="1" destOrd="0" parTransId="{271E7A19-090B-40AC-9F88-209A5F1FC075}" sibTransId="{7CD2652D-0417-4C9E-8AE3-523EF6BB9CDA}"/>
    <dgm:cxn modelId="{ABE778B1-27EE-4911-A561-F6D8FC537A8B}" type="presOf" srcId="{1217365C-0B04-4DB5-9D64-8F35A2C41324}" destId="{963B8120-BE87-4BE4-BA75-18E08C4CE55B}" srcOrd="0" destOrd="0" presId="urn:microsoft.com/office/officeart/2005/8/layout/pyramid2"/>
    <dgm:cxn modelId="{CD337D27-6D89-4280-B37C-250D85C74D49}" srcId="{9F7AF483-E7F7-4AC8-9FC6-5F276E528A65}" destId="{1217365C-0B04-4DB5-9D64-8F35A2C41324}" srcOrd="2" destOrd="0" parTransId="{CF316253-5850-4BAA-B214-96023E1777E8}" sibTransId="{72E75C70-5C2D-4867-AD62-24F2BF0316FE}"/>
    <dgm:cxn modelId="{2B741A96-E995-4A16-8585-444B7697FB23}" type="presOf" srcId="{42048C21-0CC1-4C4D-B54F-3E039920AF46}" destId="{D2BA296E-E477-4E17-B986-89F3FB28C2C6}" srcOrd="0" destOrd="0" presId="urn:microsoft.com/office/officeart/2005/8/layout/pyramid2"/>
    <dgm:cxn modelId="{9D5BF544-8003-4E6C-953B-D163E4BB2A94}" srcId="{9F7AF483-E7F7-4AC8-9FC6-5F276E528A65}" destId="{42048C21-0CC1-4C4D-B54F-3E039920AF46}" srcOrd="3" destOrd="0" parTransId="{08278D9A-8D45-40C5-944D-146863696D12}" sibTransId="{D6F314ED-9350-428A-905F-EA7119E55952}"/>
    <dgm:cxn modelId="{22C7D1CA-2D26-4797-B31D-04444894403E}" type="presOf" srcId="{4FCC876D-46D7-40EF-B95E-C12444A74746}" destId="{A73A121D-D1D7-4831-A662-87AE12663821}" srcOrd="0" destOrd="0" presId="urn:microsoft.com/office/officeart/2005/8/layout/pyramid2"/>
    <dgm:cxn modelId="{A28DC683-CEB1-4F44-BB92-A1ABFB261893}" type="presOf" srcId="{4F41A8C6-1CD9-4588-8CDC-B65C2BB6F4BE}" destId="{8C466BE3-506A-42A8-9CED-8E1466AC5F93}" srcOrd="0" destOrd="0" presId="urn:microsoft.com/office/officeart/2005/8/layout/pyramid2"/>
    <dgm:cxn modelId="{746520A2-90B0-4A51-A6D8-F35D7CB77280}" type="presOf" srcId="{FCCEC896-2618-45B6-9F95-F7188579CCEC}" destId="{A3CEBCE4-5BCD-4BA1-8AAB-B0A380489020}" srcOrd="0" destOrd="0" presId="urn:microsoft.com/office/officeart/2005/8/layout/pyramid2"/>
    <dgm:cxn modelId="{A5FB7656-4820-4352-89FE-C3FE640C821D}" type="presParOf" srcId="{D39FF155-5DEF-4699-9C0A-6EFFD5EBD279}" destId="{16570654-4CB7-4BB2-8260-3D5E137FD405}" srcOrd="0" destOrd="0" presId="urn:microsoft.com/office/officeart/2005/8/layout/pyramid2"/>
    <dgm:cxn modelId="{D90A5A67-0DAC-4A4F-BDE3-4321C98F293E}" type="presParOf" srcId="{D39FF155-5DEF-4699-9C0A-6EFFD5EBD279}" destId="{464E9AAA-1C2C-4648-BD6F-2C897DE0F461}" srcOrd="1" destOrd="0" presId="urn:microsoft.com/office/officeart/2005/8/layout/pyramid2"/>
    <dgm:cxn modelId="{9BF36900-6BC2-48F4-9BE8-F599F709002A}" type="presParOf" srcId="{464E9AAA-1C2C-4648-BD6F-2C897DE0F461}" destId="{8C466BE3-506A-42A8-9CED-8E1466AC5F93}" srcOrd="0" destOrd="0" presId="urn:microsoft.com/office/officeart/2005/8/layout/pyramid2"/>
    <dgm:cxn modelId="{87E2CB75-BC76-4B57-9F9E-DB860586F889}" type="presParOf" srcId="{464E9AAA-1C2C-4648-BD6F-2C897DE0F461}" destId="{30C9D6F5-7B9C-410B-8E82-55DEF24C9AC0}" srcOrd="1" destOrd="0" presId="urn:microsoft.com/office/officeart/2005/8/layout/pyramid2"/>
    <dgm:cxn modelId="{A7CB14B3-690F-4B59-B561-621083B62E25}" type="presParOf" srcId="{464E9AAA-1C2C-4648-BD6F-2C897DE0F461}" destId="{A3CEBCE4-5BCD-4BA1-8AAB-B0A380489020}" srcOrd="2" destOrd="0" presId="urn:microsoft.com/office/officeart/2005/8/layout/pyramid2"/>
    <dgm:cxn modelId="{2BA6C93E-225F-4BDD-83B8-B25CB9C85E14}" type="presParOf" srcId="{464E9AAA-1C2C-4648-BD6F-2C897DE0F461}" destId="{E4AC2CC4-78D8-4715-9726-E8962A13F36B}" srcOrd="3" destOrd="0" presId="urn:microsoft.com/office/officeart/2005/8/layout/pyramid2"/>
    <dgm:cxn modelId="{EC1370B2-110B-4A18-AF9D-59F35A3C4CDD}" type="presParOf" srcId="{464E9AAA-1C2C-4648-BD6F-2C897DE0F461}" destId="{963B8120-BE87-4BE4-BA75-18E08C4CE55B}" srcOrd="4" destOrd="0" presId="urn:microsoft.com/office/officeart/2005/8/layout/pyramid2"/>
    <dgm:cxn modelId="{6428FF70-2C34-48C0-9781-DEDBCB3474B6}" type="presParOf" srcId="{464E9AAA-1C2C-4648-BD6F-2C897DE0F461}" destId="{FEB60BEA-6E2F-40F1-9CC5-CF227E40CF6A}" srcOrd="5" destOrd="0" presId="urn:microsoft.com/office/officeart/2005/8/layout/pyramid2"/>
    <dgm:cxn modelId="{DEF1C6A6-763B-4D8F-A6C7-51A535E79E7F}" type="presParOf" srcId="{464E9AAA-1C2C-4648-BD6F-2C897DE0F461}" destId="{D2BA296E-E477-4E17-B986-89F3FB28C2C6}" srcOrd="6" destOrd="0" presId="urn:microsoft.com/office/officeart/2005/8/layout/pyramid2"/>
    <dgm:cxn modelId="{1BCADFF1-6043-4C9B-AA70-8F3F379A4145}" type="presParOf" srcId="{464E9AAA-1C2C-4648-BD6F-2C897DE0F461}" destId="{E059FDDF-E3B0-4DFA-80F8-07E7957A0598}" srcOrd="7" destOrd="0" presId="urn:microsoft.com/office/officeart/2005/8/layout/pyramid2"/>
    <dgm:cxn modelId="{8C05D574-4717-4685-96C4-9B894D6580C1}" type="presParOf" srcId="{464E9AAA-1C2C-4648-BD6F-2C897DE0F461}" destId="{A73A121D-D1D7-4831-A662-87AE12663821}" srcOrd="8" destOrd="0" presId="urn:microsoft.com/office/officeart/2005/8/layout/pyramid2"/>
    <dgm:cxn modelId="{40E07BBE-A38C-4190-B5B1-AC16A7F7F447}" type="presParOf" srcId="{464E9AAA-1C2C-4648-BD6F-2C897DE0F461}" destId="{D14A7A6D-D939-4BE0-B0CF-E9AC6E1AD4BA}"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7AF483-E7F7-4AC8-9FC6-5F276E528A65}" type="doc">
      <dgm:prSet loTypeId="urn:microsoft.com/office/officeart/2005/8/layout/pyramid2" loCatId="pyramid" qsTypeId="urn:microsoft.com/office/officeart/2005/8/quickstyle/3d8" qsCatId="3D" csTypeId="urn:microsoft.com/office/officeart/2005/8/colors/accent1_2" csCatId="accent1" phldr="1"/>
      <dgm:spPr/>
    </dgm:pt>
    <dgm:pt modelId="{4F41A8C6-1CD9-4588-8CDC-B65C2BB6F4BE}">
      <dgm:prSet phldrT="[Текст]" custT="1"/>
      <dgm:spPr/>
      <dgm:t>
        <a:bodyPr/>
        <a:lstStyle/>
        <a:p>
          <a:r>
            <a:rPr lang="en-US" sz="1400" dirty="0" smtClean="0"/>
            <a:t>High income</a:t>
          </a:r>
          <a:endParaRPr lang="ru-RU" sz="1400" dirty="0"/>
        </a:p>
      </dgm:t>
    </dgm:pt>
    <dgm:pt modelId="{8EE05E47-08E4-4DB7-9907-A21174CE8A94}" type="parTrans" cxnId="{C4A933EE-62CE-4C25-9676-48CDC1E3F243}">
      <dgm:prSet/>
      <dgm:spPr/>
      <dgm:t>
        <a:bodyPr/>
        <a:lstStyle/>
        <a:p>
          <a:endParaRPr lang="ru-RU"/>
        </a:p>
      </dgm:t>
    </dgm:pt>
    <dgm:pt modelId="{0006EB51-5E46-4930-91B6-96C07E74A6B3}" type="sibTrans" cxnId="{C4A933EE-62CE-4C25-9676-48CDC1E3F243}">
      <dgm:prSet/>
      <dgm:spPr/>
      <dgm:t>
        <a:bodyPr/>
        <a:lstStyle/>
        <a:p>
          <a:endParaRPr lang="ru-RU"/>
        </a:p>
      </dgm:t>
    </dgm:pt>
    <dgm:pt modelId="{D91B20E2-5304-4899-9DD1-51C254430E25}">
      <dgm:prSet phldrT="[Текст]" custT="1"/>
      <dgm:spPr/>
      <dgm:t>
        <a:bodyPr/>
        <a:lstStyle/>
        <a:p>
          <a:r>
            <a:rPr lang="en-US" sz="1400" dirty="0" smtClean="0"/>
            <a:t>Moscow, St-Petersburg</a:t>
          </a:r>
          <a:endParaRPr lang="ru-RU" sz="1400" dirty="0"/>
        </a:p>
      </dgm:t>
    </dgm:pt>
    <dgm:pt modelId="{5AEF3F2F-0108-4108-AD50-2D09EF051A8B}" type="parTrans" cxnId="{2588CEBE-1ADF-4465-BB58-9AA71A47D039}">
      <dgm:prSet/>
      <dgm:spPr/>
      <dgm:t>
        <a:bodyPr/>
        <a:lstStyle/>
        <a:p>
          <a:endParaRPr lang="ru-RU"/>
        </a:p>
      </dgm:t>
    </dgm:pt>
    <dgm:pt modelId="{8B7CFCBC-9D7E-40DD-875D-59F83C008CBB}" type="sibTrans" cxnId="{2588CEBE-1ADF-4465-BB58-9AA71A47D039}">
      <dgm:prSet/>
      <dgm:spPr/>
      <dgm:t>
        <a:bodyPr/>
        <a:lstStyle/>
        <a:p>
          <a:endParaRPr lang="ru-RU"/>
        </a:p>
      </dgm:t>
    </dgm:pt>
    <dgm:pt modelId="{9DC92166-88E9-4639-B894-A374F8C59B2D}">
      <dgm:prSet phldrT="[Текст]" custT="1"/>
      <dgm:spPr/>
      <dgm:t>
        <a:bodyPr/>
        <a:lstStyle/>
        <a:p>
          <a:r>
            <a:rPr lang="en-US" sz="1400" dirty="0" smtClean="0"/>
            <a:t>Males</a:t>
          </a:r>
          <a:endParaRPr lang="ru-RU" sz="1400" dirty="0"/>
        </a:p>
      </dgm:t>
    </dgm:pt>
    <dgm:pt modelId="{D3F0A644-F314-41C6-AC7F-282123196E25}" type="parTrans" cxnId="{FBE6CB05-1734-446E-B285-9C5A162D52E1}">
      <dgm:prSet/>
      <dgm:spPr/>
      <dgm:t>
        <a:bodyPr/>
        <a:lstStyle/>
        <a:p>
          <a:endParaRPr lang="ru-RU"/>
        </a:p>
      </dgm:t>
    </dgm:pt>
    <dgm:pt modelId="{45E8D0BA-3440-44FD-AB23-79989F022EBE}" type="sibTrans" cxnId="{FBE6CB05-1734-446E-B285-9C5A162D52E1}">
      <dgm:prSet/>
      <dgm:spPr/>
      <dgm:t>
        <a:bodyPr/>
        <a:lstStyle/>
        <a:p>
          <a:endParaRPr lang="ru-RU"/>
        </a:p>
      </dgm:t>
    </dgm:pt>
    <dgm:pt modelId="{607FF31B-A3B3-4C46-974D-9EA200B524BE}">
      <dgm:prSet phldrT="[Текст]" custT="1"/>
      <dgm:spPr/>
      <dgm:t>
        <a:bodyPr/>
        <a:lstStyle/>
        <a:p>
          <a:endParaRPr lang="ru-RU" sz="1400" dirty="0"/>
        </a:p>
      </dgm:t>
    </dgm:pt>
    <dgm:pt modelId="{BC9636EB-D96A-4D5C-9418-71C0A38E344B}" type="parTrans" cxnId="{84957BD7-02BA-4E1C-88AF-D974D4EBE19C}">
      <dgm:prSet/>
      <dgm:spPr/>
      <dgm:t>
        <a:bodyPr/>
        <a:lstStyle/>
        <a:p>
          <a:endParaRPr lang="ru-RU"/>
        </a:p>
      </dgm:t>
    </dgm:pt>
    <dgm:pt modelId="{9888918C-0716-4673-8D60-FB7EAFE6D4BE}" type="sibTrans" cxnId="{84957BD7-02BA-4E1C-88AF-D974D4EBE19C}">
      <dgm:prSet/>
      <dgm:spPr/>
      <dgm:t>
        <a:bodyPr/>
        <a:lstStyle/>
        <a:p>
          <a:endParaRPr lang="ru-RU"/>
        </a:p>
      </dgm:t>
    </dgm:pt>
    <dgm:pt modelId="{D39FF155-5DEF-4699-9C0A-6EFFD5EBD279}" type="pres">
      <dgm:prSet presAssocID="{9F7AF483-E7F7-4AC8-9FC6-5F276E528A65}" presName="compositeShape" presStyleCnt="0">
        <dgm:presLayoutVars>
          <dgm:dir/>
          <dgm:resizeHandles/>
        </dgm:presLayoutVars>
      </dgm:prSet>
      <dgm:spPr/>
    </dgm:pt>
    <dgm:pt modelId="{16570654-4CB7-4BB2-8260-3D5E137FD405}" type="pres">
      <dgm:prSet presAssocID="{9F7AF483-E7F7-4AC8-9FC6-5F276E528A65}" presName="pyramid" presStyleLbl="node1" presStyleIdx="0" presStyleCnt="1"/>
      <dgm:spPr>
        <a:solidFill>
          <a:schemeClr val="tx2"/>
        </a:solidFill>
      </dgm:spPr>
    </dgm:pt>
    <dgm:pt modelId="{464E9AAA-1C2C-4648-BD6F-2C897DE0F461}" type="pres">
      <dgm:prSet presAssocID="{9F7AF483-E7F7-4AC8-9FC6-5F276E528A65}" presName="theList" presStyleCnt="0"/>
      <dgm:spPr/>
    </dgm:pt>
    <dgm:pt modelId="{7455B255-178D-49B9-8B48-C62B06102B75}" type="pres">
      <dgm:prSet presAssocID="{9DC92166-88E9-4639-B894-A374F8C59B2D}" presName="aNode" presStyleLbl="fgAcc1" presStyleIdx="0" presStyleCnt="4">
        <dgm:presLayoutVars>
          <dgm:bulletEnabled val="1"/>
        </dgm:presLayoutVars>
      </dgm:prSet>
      <dgm:spPr/>
      <dgm:t>
        <a:bodyPr/>
        <a:lstStyle/>
        <a:p>
          <a:endParaRPr lang="ru-RU"/>
        </a:p>
      </dgm:t>
    </dgm:pt>
    <dgm:pt modelId="{B0CC2FA1-352E-40A6-B160-1DC122401459}" type="pres">
      <dgm:prSet presAssocID="{9DC92166-88E9-4639-B894-A374F8C59B2D}" presName="aSpace" presStyleCnt="0"/>
      <dgm:spPr/>
    </dgm:pt>
    <dgm:pt modelId="{8C466BE3-506A-42A8-9CED-8E1466AC5F93}" type="pres">
      <dgm:prSet presAssocID="{4F41A8C6-1CD9-4588-8CDC-B65C2BB6F4BE}" presName="aNode" presStyleLbl="fgAcc1" presStyleIdx="1" presStyleCnt="4" custLinFactY="3089" custLinFactNeighborX="2079" custLinFactNeighborY="100000">
        <dgm:presLayoutVars>
          <dgm:bulletEnabled val="1"/>
        </dgm:presLayoutVars>
      </dgm:prSet>
      <dgm:spPr/>
      <dgm:t>
        <a:bodyPr/>
        <a:lstStyle/>
        <a:p>
          <a:endParaRPr lang="ru-RU"/>
        </a:p>
      </dgm:t>
    </dgm:pt>
    <dgm:pt modelId="{30C9D6F5-7B9C-410B-8E82-55DEF24C9AC0}" type="pres">
      <dgm:prSet presAssocID="{4F41A8C6-1CD9-4588-8CDC-B65C2BB6F4BE}" presName="aSpace" presStyleCnt="0"/>
      <dgm:spPr/>
    </dgm:pt>
    <dgm:pt modelId="{532357D2-1EB1-4A1D-9975-E5D7FF5F90CA}" type="pres">
      <dgm:prSet presAssocID="{D91B20E2-5304-4899-9DD1-51C254430E25}" presName="aNode" presStyleLbl="fgAcc1" presStyleIdx="2" presStyleCnt="4">
        <dgm:presLayoutVars>
          <dgm:bulletEnabled val="1"/>
        </dgm:presLayoutVars>
      </dgm:prSet>
      <dgm:spPr/>
      <dgm:t>
        <a:bodyPr/>
        <a:lstStyle/>
        <a:p>
          <a:endParaRPr lang="ru-RU"/>
        </a:p>
      </dgm:t>
    </dgm:pt>
    <dgm:pt modelId="{30A029FD-5705-4266-98B7-DE8DF441BBB5}" type="pres">
      <dgm:prSet presAssocID="{D91B20E2-5304-4899-9DD1-51C254430E25}" presName="aSpace" presStyleCnt="0"/>
      <dgm:spPr/>
    </dgm:pt>
    <dgm:pt modelId="{1271CA30-675D-420E-A327-3DB703264D8D}" type="pres">
      <dgm:prSet presAssocID="{607FF31B-A3B3-4C46-974D-9EA200B524BE}" presName="aNode" presStyleLbl="fgAcc1" presStyleIdx="3" presStyleCnt="4">
        <dgm:presLayoutVars>
          <dgm:bulletEnabled val="1"/>
        </dgm:presLayoutVars>
      </dgm:prSet>
      <dgm:spPr/>
      <dgm:t>
        <a:bodyPr/>
        <a:lstStyle/>
        <a:p>
          <a:endParaRPr lang="ru-RU"/>
        </a:p>
      </dgm:t>
    </dgm:pt>
    <dgm:pt modelId="{27623095-8AC3-4EF2-BE75-02D84232658A}" type="pres">
      <dgm:prSet presAssocID="{607FF31B-A3B3-4C46-974D-9EA200B524BE}" presName="aSpace" presStyleCnt="0"/>
      <dgm:spPr/>
    </dgm:pt>
  </dgm:ptLst>
  <dgm:cxnLst>
    <dgm:cxn modelId="{166FEE56-738F-4580-BCBA-673E3C134669}" type="presOf" srcId="{4F41A8C6-1CD9-4588-8CDC-B65C2BB6F4BE}" destId="{8C466BE3-506A-42A8-9CED-8E1466AC5F93}" srcOrd="0" destOrd="0" presId="urn:microsoft.com/office/officeart/2005/8/layout/pyramid2"/>
    <dgm:cxn modelId="{C4A933EE-62CE-4C25-9676-48CDC1E3F243}" srcId="{9F7AF483-E7F7-4AC8-9FC6-5F276E528A65}" destId="{4F41A8C6-1CD9-4588-8CDC-B65C2BB6F4BE}" srcOrd="1" destOrd="0" parTransId="{8EE05E47-08E4-4DB7-9907-A21174CE8A94}" sibTransId="{0006EB51-5E46-4930-91B6-96C07E74A6B3}"/>
    <dgm:cxn modelId="{FBE6CB05-1734-446E-B285-9C5A162D52E1}" srcId="{9F7AF483-E7F7-4AC8-9FC6-5F276E528A65}" destId="{9DC92166-88E9-4639-B894-A374F8C59B2D}" srcOrd="0" destOrd="0" parTransId="{D3F0A644-F314-41C6-AC7F-282123196E25}" sibTransId="{45E8D0BA-3440-44FD-AB23-79989F022EBE}"/>
    <dgm:cxn modelId="{58794F50-F6CD-4F94-B21B-5F119F4A14D1}" type="presOf" srcId="{607FF31B-A3B3-4C46-974D-9EA200B524BE}" destId="{1271CA30-675D-420E-A327-3DB703264D8D}" srcOrd="0" destOrd="0" presId="urn:microsoft.com/office/officeart/2005/8/layout/pyramid2"/>
    <dgm:cxn modelId="{510A087D-4BD0-466A-88D4-44414982011E}" type="presOf" srcId="{9F7AF483-E7F7-4AC8-9FC6-5F276E528A65}" destId="{D39FF155-5DEF-4699-9C0A-6EFFD5EBD279}" srcOrd="0" destOrd="0" presId="urn:microsoft.com/office/officeart/2005/8/layout/pyramid2"/>
    <dgm:cxn modelId="{84957BD7-02BA-4E1C-88AF-D974D4EBE19C}" srcId="{9F7AF483-E7F7-4AC8-9FC6-5F276E528A65}" destId="{607FF31B-A3B3-4C46-974D-9EA200B524BE}" srcOrd="3" destOrd="0" parTransId="{BC9636EB-D96A-4D5C-9418-71C0A38E344B}" sibTransId="{9888918C-0716-4673-8D60-FB7EAFE6D4BE}"/>
    <dgm:cxn modelId="{2588CEBE-1ADF-4465-BB58-9AA71A47D039}" srcId="{9F7AF483-E7F7-4AC8-9FC6-5F276E528A65}" destId="{D91B20E2-5304-4899-9DD1-51C254430E25}" srcOrd="2" destOrd="0" parTransId="{5AEF3F2F-0108-4108-AD50-2D09EF051A8B}" sibTransId="{8B7CFCBC-9D7E-40DD-875D-59F83C008CBB}"/>
    <dgm:cxn modelId="{C394EEFD-1F82-4E50-B3CA-E560BC2888FD}" type="presOf" srcId="{D91B20E2-5304-4899-9DD1-51C254430E25}" destId="{532357D2-1EB1-4A1D-9975-E5D7FF5F90CA}" srcOrd="0" destOrd="0" presId="urn:microsoft.com/office/officeart/2005/8/layout/pyramid2"/>
    <dgm:cxn modelId="{7D25E233-FD0B-49B1-BF6A-B906A74A9BEA}" type="presOf" srcId="{9DC92166-88E9-4639-B894-A374F8C59B2D}" destId="{7455B255-178D-49B9-8B48-C62B06102B75}" srcOrd="0" destOrd="0" presId="urn:microsoft.com/office/officeart/2005/8/layout/pyramid2"/>
    <dgm:cxn modelId="{06C93B80-D71D-44D5-BA40-41D9E95CE640}" type="presParOf" srcId="{D39FF155-5DEF-4699-9C0A-6EFFD5EBD279}" destId="{16570654-4CB7-4BB2-8260-3D5E137FD405}" srcOrd="0" destOrd="0" presId="urn:microsoft.com/office/officeart/2005/8/layout/pyramid2"/>
    <dgm:cxn modelId="{149341ED-C13A-47C7-BDF4-56AC8401C8DD}" type="presParOf" srcId="{D39FF155-5DEF-4699-9C0A-6EFFD5EBD279}" destId="{464E9AAA-1C2C-4648-BD6F-2C897DE0F461}" srcOrd="1" destOrd="0" presId="urn:microsoft.com/office/officeart/2005/8/layout/pyramid2"/>
    <dgm:cxn modelId="{5A923A4A-A637-4CBE-B609-37A86E263136}" type="presParOf" srcId="{464E9AAA-1C2C-4648-BD6F-2C897DE0F461}" destId="{7455B255-178D-49B9-8B48-C62B06102B75}" srcOrd="0" destOrd="0" presId="urn:microsoft.com/office/officeart/2005/8/layout/pyramid2"/>
    <dgm:cxn modelId="{C2389304-AC74-40D8-A68E-51229FB51380}" type="presParOf" srcId="{464E9AAA-1C2C-4648-BD6F-2C897DE0F461}" destId="{B0CC2FA1-352E-40A6-B160-1DC122401459}" srcOrd="1" destOrd="0" presId="urn:microsoft.com/office/officeart/2005/8/layout/pyramid2"/>
    <dgm:cxn modelId="{1B684973-C5A3-4AAA-9265-D672F6A6DABA}" type="presParOf" srcId="{464E9AAA-1C2C-4648-BD6F-2C897DE0F461}" destId="{8C466BE3-506A-42A8-9CED-8E1466AC5F93}" srcOrd="2" destOrd="0" presId="urn:microsoft.com/office/officeart/2005/8/layout/pyramid2"/>
    <dgm:cxn modelId="{F2661059-DF4D-460E-B300-F9861D1B60AB}" type="presParOf" srcId="{464E9AAA-1C2C-4648-BD6F-2C897DE0F461}" destId="{30C9D6F5-7B9C-410B-8E82-55DEF24C9AC0}" srcOrd="3" destOrd="0" presId="urn:microsoft.com/office/officeart/2005/8/layout/pyramid2"/>
    <dgm:cxn modelId="{0BCD04A7-F9ED-49F0-91E3-97B374A2C5F1}" type="presParOf" srcId="{464E9AAA-1C2C-4648-BD6F-2C897DE0F461}" destId="{532357D2-1EB1-4A1D-9975-E5D7FF5F90CA}" srcOrd="4" destOrd="0" presId="urn:microsoft.com/office/officeart/2005/8/layout/pyramid2"/>
    <dgm:cxn modelId="{45FDF2B0-A2AE-4B0E-91C8-DFE80130FFC8}" type="presParOf" srcId="{464E9AAA-1C2C-4648-BD6F-2C897DE0F461}" destId="{30A029FD-5705-4266-98B7-DE8DF441BBB5}" srcOrd="5" destOrd="0" presId="urn:microsoft.com/office/officeart/2005/8/layout/pyramid2"/>
    <dgm:cxn modelId="{0A0BD105-6410-45C8-BAAD-E04C6B1DF806}" type="presParOf" srcId="{464E9AAA-1C2C-4648-BD6F-2C897DE0F461}" destId="{1271CA30-675D-420E-A327-3DB703264D8D}" srcOrd="6" destOrd="0" presId="urn:microsoft.com/office/officeart/2005/8/layout/pyramid2"/>
    <dgm:cxn modelId="{20192A26-38D2-47B8-8849-956558B94FEF}" type="presParOf" srcId="{464E9AAA-1C2C-4648-BD6F-2C897DE0F461}" destId="{27623095-8AC3-4EF2-BE75-02D84232658A}" srcOrd="7"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7AF483-E7F7-4AC8-9FC6-5F276E528A65}" type="doc">
      <dgm:prSet loTypeId="urn:microsoft.com/office/officeart/2005/8/layout/pyramid2" loCatId="pyramid" qsTypeId="urn:microsoft.com/office/officeart/2005/8/quickstyle/3d8" qsCatId="3D" csTypeId="urn:microsoft.com/office/officeart/2005/8/colors/accent1_2" csCatId="accent1" phldr="1"/>
      <dgm:spPr/>
    </dgm:pt>
    <dgm:pt modelId="{4F41A8C6-1CD9-4588-8CDC-B65C2BB6F4BE}">
      <dgm:prSet phldrT="[Текст]" custT="1"/>
      <dgm:spPr/>
      <dgm:t>
        <a:bodyPr/>
        <a:lstStyle/>
        <a:p>
          <a:r>
            <a:rPr lang="en-US" sz="1100" dirty="0" smtClean="0"/>
            <a:t>Capitals, megapolis</a:t>
          </a:r>
          <a:endParaRPr lang="ru-RU" sz="1100" dirty="0"/>
        </a:p>
      </dgm:t>
    </dgm:pt>
    <dgm:pt modelId="{8EE05E47-08E4-4DB7-9907-A21174CE8A94}" type="parTrans" cxnId="{C4A933EE-62CE-4C25-9676-48CDC1E3F243}">
      <dgm:prSet/>
      <dgm:spPr/>
      <dgm:t>
        <a:bodyPr/>
        <a:lstStyle/>
        <a:p>
          <a:endParaRPr lang="ru-RU"/>
        </a:p>
      </dgm:t>
    </dgm:pt>
    <dgm:pt modelId="{0006EB51-5E46-4930-91B6-96C07E74A6B3}" type="sibTrans" cxnId="{C4A933EE-62CE-4C25-9676-48CDC1E3F243}">
      <dgm:prSet/>
      <dgm:spPr/>
      <dgm:t>
        <a:bodyPr/>
        <a:lstStyle/>
        <a:p>
          <a:endParaRPr lang="ru-RU"/>
        </a:p>
      </dgm:t>
    </dgm:pt>
    <dgm:pt modelId="{FCCEC896-2618-45B6-9F95-F7188579CCEC}">
      <dgm:prSet phldrT="[Текст]" custT="1"/>
      <dgm:spPr/>
      <dgm:t>
        <a:bodyPr/>
        <a:lstStyle/>
        <a:p>
          <a:r>
            <a:rPr lang="en-US" sz="1100" dirty="0" smtClean="0"/>
            <a:t>Well educated</a:t>
          </a:r>
          <a:endParaRPr lang="ru-RU" sz="1100" dirty="0"/>
        </a:p>
      </dgm:t>
    </dgm:pt>
    <dgm:pt modelId="{271E7A19-090B-40AC-9F88-209A5F1FC075}" type="parTrans" cxnId="{EDCEB04F-B9FF-4F3E-BFF4-3FAE42AAA7EB}">
      <dgm:prSet/>
      <dgm:spPr/>
      <dgm:t>
        <a:bodyPr/>
        <a:lstStyle/>
        <a:p>
          <a:endParaRPr lang="ru-RU"/>
        </a:p>
      </dgm:t>
    </dgm:pt>
    <dgm:pt modelId="{7CD2652D-0417-4C9E-8AE3-523EF6BB9CDA}" type="sibTrans" cxnId="{EDCEB04F-B9FF-4F3E-BFF4-3FAE42AAA7EB}">
      <dgm:prSet/>
      <dgm:spPr/>
      <dgm:t>
        <a:bodyPr/>
        <a:lstStyle/>
        <a:p>
          <a:endParaRPr lang="ru-RU"/>
        </a:p>
      </dgm:t>
    </dgm:pt>
    <dgm:pt modelId="{1217365C-0B04-4DB5-9D64-8F35A2C41324}">
      <dgm:prSet phldrT="[Текст]" custT="1"/>
      <dgm:spPr/>
      <dgm:t>
        <a:bodyPr/>
        <a:lstStyle/>
        <a:p>
          <a:r>
            <a:rPr lang="en-US" sz="1100" dirty="0" smtClean="0"/>
            <a:t>Young</a:t>
          </a:r>
          <a:endParaRPr lang="ru-RU" sz="1100" dirty="0"/>
        </a:p>
      </dgm:t>
    </dgm:pt>
    <dgm:pt modelId="{CF316253-5850-4BAA-B214-96023E1777E8}" type="parTrans" cxnId="{CD337D27-6D89-4280-B37C-250D85C74D49}">
      <dgm:prSet/>
      <dgm:spPr/>
      <dgm:t>
        <a:bodyPr/>
        <a:lstStyle/>
        <a:p>
          <a:endParaRPr lang="ru-RU"/>
        </a:p>
      </dgm:t>
    </dgm:pt>
    <dgm:pt modelId="{72E75C70-5C2D-4867-AD62-24F2BF0316FE}" type="sibTrans" cxnId="{CD337D27-6D89-4280-B37C-250D85C74D49}">
      <dgm:prSet/>
      <dgm:spPr/>
      <dgm:t>
        <a:bodyPr/>
        <a:lstStyle/>
        <a:p>
          <a:endParaRPr lang="ru-RU"/>
        </a:p>
      </dgm:t>
    </dgm:pt>
    <dgm:pt modelId="{D39FF155-5DEF-4699-9C0A-6EFFD5EBD279}" type="pres">
      <dgm:prSet presAssocID="{9F7AF483-E7F7-4AC8-9FC6-5F276E528A65}" presName="compositeShape" presStyleCnt="0">
        <dgm:presLayoutVars>
          <dgm:dir/>
          <dgm:resizeHandles/>
        </dgm:presLayoutVars>
      </dgm:prSet>
      <dgm:spPr/>
    </dgm:pt>
    <dgm:pt modelId="{16570654-4CB7-4BB2-8260-3D5E137FD405}" type="pres">
      <dgm:prSet presAssocID="{9F7AF483-E7F7-4AC8-9FC6-5F276E528A65}" presName="pyramid" presStyleLbl="node1" presStyleIdx="0" presStyleCnt="1"/>
      <dgm:spPr>
        <a:solidFill>
          <a:schemeClr val="bg2">
            <a:lumMod val="50000"/>
          </a:schemeClr>
        </a:solidFill>
      </dgm:spPr>
    </dgm:pt>
    <dgm:pt modelId="{464E9AAA-1C2C-4648-BD6F-2C897DE0F461}" type="pres">
      <dgm:prSet presAssocID="{9F7AF483-E7F7-4AC8-9FC6-5F276E528A65}" presName="theList" presStyleCnt="0"/>
      <dgm:spPr/>
    </dgm:pt>
    <dgm:pt modelId="{8C466BE3-506A-42A8-9CED-8E1466AC5F93}" type="pres">
      <dgm:prSet presAssocID="{4F41A8C6-1CD9-4588-8CDC-B65C2BB6F4BE}" presName="aNode" presStyleLbl="fgAcc1" presStyleIdx="0" presStyleCnt="3">
        <dgm:presLayoutVars>
          <dgm:bulletEnabled val="1"/>
        </dgm:presLayoutVars>
      </dgm:prSet>
      <dgm:spPr/>
      <dgm:t>
        <a:bodyPr/>
        <a:lstStyle/>
        <a:p>
          <a:endParaRPr lang="ru-RU"/>
        </a:p>
      </dgm:t>
    </dgm:pt>
    <dgm:pt modelId="{30C9D6F5-7B9C-410B-8E82-55DEF24C9AC0}" type="pres">
      <dgm:prSet presAssocID="{4F41A8C6-1CD9-4588-8CDC-B65C2BB6F4BE}" presName="aSpace" presStyleCnt="0"/>
      <dgm:spPr/>
    </dgm:pt>
    <dgm:pt modelId="{A3CEBCE4-5BCD-4BA1-8AAB-B0A380489020}" type="pres">
      <dgm:prSet presAssocID="{FCCEC896-2618-45B6-9F95-F7188579CCEC}" presName="aNode" presStyleLbl="fgAcc1" presStyleIdx="1" presStyleCnt="3" custLinFactNeighborX="-5053" custLinFactNeighborY="-26696">
        <dgm:presLayoutVars>
          <dgm:bulletEnabled val="1"/>
        </dgm:presLayoutVars>
      </dgm:prSet>
      <dgm:spPr/>
      <dgm:t>
        <a:bodyPr/>
        <a:lstStyle/>
        <a:p>
          <a:endParaRPr lang="ru-RU"/>
        </a:p>
      </dgm:t>
    </dgm:pt>
    <dgm:pt modelId="{E4AC2CC4-78D8-4715-9726-E8962A13F36B}" type="pres">
      <dgm:prSet presAssocID="{FCCEC896-2618-45B6-9F95-F7188579CCEC}" presName="aSpace" presStyleCnt="0"/>
      <dgm:spPr/>
    </dgm:pt>
    <dgm:pt modelId="{963B8120-BE87-4BE4-BA75-18E08C4CE55B}" type="pres">
      <dgm:prSet presAssocID="{1217365C-0B04-4DB5-9D64-8F35A2C41324}" presName="aNode" presStyleLbl="fgAcc1" presStyleIdx="2" presStyleCnt="3">
        <dgm:presLayoutVars>
          <dgm:bulletEnabled val="1"/>
        </dgm:presLayoutVars>
      </dgm:prSet>
      <dgm:spPr/>
      <dgm:t>
        <a:bodyPr/>
        <a:lstStyle/>
        <a:p>
          <a:endParaRPr lang="ru-RU"/>
        </a:p>
      </dgm:t>
    </dgm:pt>
    <dgm:pt modelId="{FEB60BEA-6E2F-40F1-9CC5-CF227E40CF6A}" type="pres">
      <dgm:prSet presAssocID="{1217365C-0B04-4DB5-9D64-8F35A2C41324}" presName="aSpace" presStyleCnt="0"/>
      <dgm:spPr/>
    </dgm:pt>
  </dgm:ptLst>
  <dgm:cxnLst>
    <dgm:cxn modelId="{B00DC667-6479-4745-9830-E50BDB403680}" type="presOf" srcId="{9F7AF483-E7F7-4AC8-9FC6-5F276E528A65}" destId="{D39FF155-5DEF-4699-9C0A-6EFFD5EBD279}" srcOrd="0" destOrd="0" presId="urn:microsoft.com/office/officeart/2005/8/layout/pyramid2"/>
    <dgm:cxn modelId="{C4A933EE-62CE-4C25-9676-48CDC1E3F243}" srcId="{9F7AF483-E7F7-4AC8-9FC6-5F276E528A65}" destId="{4F41A8C6-1CD9-4588-8CDC-B65C2BB6F4BE}" srcOrd="0" destOrd="0" parTransId="{8EE05E47-08E4-4DB7-9907-A21174CE8A94}" sibTransId="{0006EB51-5E46-4930-91B6-96C07E74A6B3}"/>
    <dgm:cxn modelId="{EDCEB04F-B9FF-4F3E-BFF4-3FAE42AAA7EB}" srcId="{9F7AF483-E7F7-4AC8-9FC6-5F276E528A65}" destId="{FCCEC896-2618-45B6-9F95-F7188579CCEC}" srcOrd="1" destOrd="0" parTransId="{271E7A19-090B-40AC-9F88-209A5F1FC075}" sibTransId="{7CD2652D-0417-4C9E-8AE3-523EF6BB9CDA}"/>
    <dgm:cxn modelId="{24317D3A-F977-4F68-9ED0-2CD2846D7E59}" type="presOf" srcId="{1217365C-0B04-4DB5-9D64-8F35A2C41324}" destId="{963B8120-BE87-4BE4-BA75-18E08C4CE55B}" srcOrd="0" destOrd="0" presId="urn:microsoft.com/office/officeart/2005/8/layout/pyramid2"/>
    <dgm:cxn modelId="{B4C5D041-4D02-466C-AB49-9A8124CC6818}" type="presOf" srcId="{4F41A8C6-1CD9-4588-8CDC-B65C2BB6F4BE}" destId="{8C466BE3-506A-42A8-9CED-8E1466AC5F93}" srcOrd="0" destOrd="0" presId="urn:microsoft.com/office/officeart/2005/8/layout/pyramid2"/>
    <dgm:cxn modelId="{3877B0BC-CDA3-43D7-9052-D9A6A06F9C7B}" type="presOf" srcId="{FCCEC896-2618-45B6-9F95-F7188579CCEC}" destId="{A3CEBCE4-5BCD-4BA1-8AAB-B0A380489020}" srcOrd="0" destOrd="0" presId="urn:microsoft.com/office/officeart/2005/8/layout/pyramid2"/>
    <dgm:cxn modelId="{CD337D27-6D89-4280-B37C-250D85C74D49}" srcId="{9F7AF483-E7F7-4AC8-9FC6-5F276E528A65}" destId="{1217365C-0B04-4DB5-9D64-8F35A2C41324}" srcOrd="2" destOrd="0" parTransId="{CF316253-5850-4BAA-B214-96023E1777E8}" sibTransId="{72E75C70-5C2D-4867-AD62-24F2BF0316FE}"/>
    <dgm:cxn modelId="{E04B7205-7507-4330-90CC-876B7BA0AB58}" type="presParOf" srcId="{D39FF155-5DEF-4699-9C0A-6EFFD5EBD279}" destId="{16570654-4CB7-4BB2-8260-3D5E137FD405}" srcOrd="0" destOrd="0" presId="urn:microsoft.com/office/officeart/2005/8/layout/pyramid2"/>
    <dgm:cxn modelId="{9065A3AE-D697-4C69-BFDB-F6456CFEDBD4}" type="presParOf" srcId="{D39FF155-5DEF-4699-9C0A-6EFFD5EBD279}" destId="{464E9AAA-1C2C-4648-BD6F-2C897DE0F461}" srcOrd="1" destOrd="0" presId="urn:microsoft.com/office/officeart/2005/8/layout/pyramid2"/>
    <dgm:cxn modelId="{02A2B96A-645A-44F9-A95C-5E98F3EDB050}" type="presParOf" srcId="{464E9AAA-1C2C-4648-BD6F-2C897DE0F461}" destId="{8C466BE3-506A-42A8-9CED-8E1466AC5F93}" srcOrd="0" destOrd="0" presId="urn:microsoft.com/office/officeart/2005/8/layout/pyramid2"/>
    <dgm:cxn modelId="{445093B3-D427-4272-BC15-B03706E3D3E6}" type="presParOf" srcId="{464E9AAA-1C2C-4648-BD6F-2C897DE0F461}" destId="{30C9D6F5-7B9C-410B-8E82-55DEF24C9AC0}" srcOrd="1" destOrd="0" presId="urn:microsoft.com/office/officeart/2005/8/layout/pyramid2"/>
    <dgm:cxn modelId="{1E8F5F9A-2A1C-44D7-87BA-087D2E82FAD2}" type="presParOf" srcId="{464E9AAA-1C2C-4648-BD6F-2C897DE0F461}" destId="{A3CEBCE4-5BCD-4BA1-8AAB-B0A380489020}" srcOrd="2" destOrd="0" presId="urn:microsoft.com/office/officeart/2005/8/layout/pyramid2"/>
    <dgm:cxn modelId="{2665EB57-B345-4B8F-BA5E-378445BCE2C8}" type="presParOf" srcId="{464E9AAA-1C2C-4648-BD6F-2C897DE0F461}" destId="{E4AC2CC4-78D8-4715-9726-E8962A13F36B}" srcOrd="3" destOrd="0" presId="urn:microsoft.com/office/officeart/2005/8/layout/pyramid2"/>
    <dgm:cxn modelId="{86B0CE88-0224-4165-82D8-06EADE2F5D76}" type="presParOf" srcId="{464E9AAA-1C2C-4648-BD6F-2C897DE0F461}" destId="{963B8120-BE87-4BE4-BA75-18E08C4CE55B}" srcOrd="4" destOrd="0" presId="urn:microsoft.com/office/officeart/2005/8/layout/pyramid2"/>
    <dgm:cxn modelId="{4EF01CE3-7122-4404-89E0-4C185A4FB1CA}" type="presParOf" srcId="{464E9AAA-1C2C-4648-BD6F-2C897DE0F461}" destId="{FEB60BEA-6E2F-40F1-9CC5-CF227E40CF6A}" srcOrd="5" destOrd="0" presId="urn:microsoft.com/office/officeart/2005/8/layout/pyramid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7AF483-E7F7-4AC8-9FC6-5F276E528A65}" type="doc">
      <dgm:prSet loTypeId="urn:microsoft.com/office/officeart/2005/8/layout/pyramid2" loCatId="pyramid" qsTypeId="urn:microsoft.com/office/officeart/2005/8/quickstyle/3d8" qsCatId="3D" csTypeId="urn:microsoft.com/office/officeart/2005/8/colors/accent1_2" csCatId="accent1" phldr="1"/>
      <dgm:spPr/>
    </dgm:pt>
    <dgm:pt modelId="{4F41A8C6-1CD9-4588-8CDC-B65C2BB6F4BE}">
      <dgm:prSet phldrT="[Текст]" custT="1"/>
      <dgm:spPr/>
      <dgm:t>
        <a:bodyPr/>
        <a:lstStyle/>
        <a:p>
          <a:r>
            <a:rPr lang="en-US" sz="1100" dirty="0" smtClean="0"/>
            <a:t>Rural population</a:t>
          </a:r>
          <a:endParaRPr lang="ru-RU" sz="1100" dirty="0"/>
        </a:p>
      </dgm:t>
    </dgm:pt>
    <dgm:pt modelId="{8EE05E47-08E4-4DB7-9907-A21174CE8A94}" type="parTrans" cxnId="{C4A933EE-62CE-4C25-9676-48CDC1E3F243}">
      <dgm:prSet/>
      <dgm:spPr/>
      <dgm:t>
        <a:bodyPr/>
        <a:lstStyle/>
        <a:p>
          <a:endParaRPr lang="ru-RU"/>
        </a:p>
      </dgm:t>
    </dgm:pt>
    <dgm:pt modelId="{0006EB51-5E46-4930-91B6-96C07E74A6B3}" type="sibTrans" cxnId="{C4A933EE-62CE-4C25-9676-48CDC1E3F243}">
      <dgm:prSet/>
      <dgm:spPr/>
      <dgm:t>
        <a:bodyPr/>
        <a:lstStyle/>
        <a:p>
          <a:endParaRPr lang="ru-RU"/>
        </a:p>
      </dgm:t>
    </dgm:pt>
    <dgm:pt modelId="{FCCEC896-2618-45B6-9F95-F7188579CCEC}">
      <dgm:prSet phldrT="[Текст]" custT="1"/>
      <dgm:spPr/>
      <dgm:t>
        <a:bodyPr/>
        <a:lstStyle/>
        <a:p>
          <a:r>
            <a:rPr lang="en-US" sz="1100" dirty="0" smtClean="0"/>
            <a:t>pensioners</a:t>
          </a:r>
          <a:endParaRPr lang="ru-RU" sz="1100" dirty="0"/>
        </a:p>
      </dgm:t>
    </dgm:pt>
    <dgm:pt modelId="{271E7A19-090B-40AC-9F88-209A5F1FC075}" type="parTrans" cxnId="{EDCEB04F-B9FF-4F3E-BFF4-3FAE42AAA7EB}">
      <dgm:prSet/>
      <dgm:spPr/>
      <dgm:t>
        <a:bodyPr/>
        <a:lstStyle/>
        <a:p>
          <a:endParaRPr lang="ru-RU"/>
        </a:p>
      </dgm:t>
    </dgm:pt>
    <dgm:pt modelId="{7CD2652D-0417-4C9E-8AE3-523EF6BB9CDA}" type="sibTrans" cxnId="{EDCEB04F-B9FF-4F3E-BFF4-3FAE42AAA7EB}">
      <dgm:prSet/>
      <dgm:spPr/>
      <dgm:t>
        <a:bodyPr/>
        <a:lstStyle/>
        <a:p>
          <a:endParaRPr lang="ru-RU"/>
        </a:p>
      </dgm:t>
    </dgm:pt>
    <dgm:pt modelId="{1217365C-0B04-4DB5-9D64-8F35A2C41324}">
      <dgm:prSet phldrT="[Текст]" custT="1"/>
      <dgm:spPr/>
      <dgm:t>
        <a:bodyPr/>
        <a:lstStyle/>
        <a:p>
          <a:r>
            <a:rPr lang="en-US" sz="1100" dirty="0" smtClean="0"/>
            <a:t>Low level of education</a:t>
          </a:r>
          <a:endParaRPr lang="ru-RU" sz="1100" dirty="0"/>
        </a:p>
      </dgm:t>
    </dgm:pt>
    <dgm:pt modelId="{CF316253-5850-4BAA-B214-96023E1777E8}" type="parTrans" cxnId="{CD337D27-6D89-4280-B37C-250D85C74D49}">
      <dgm:prSet/>
      <dgm:spPr/>
      <dgm:t>
        <a:bodyPr/>
        <a:lstStyle/>
        <a:p>
          <a:endParaRPr lang="ru-RU"/>
        </a:p>
      </dgm:t>
    </dgm:pt>
    <dgm:pt modelId="{72E75C70-5C2D-4867-AD62-24F2BF0316FE}" type="sibTrans" cxnId="{CD337D27-6D89-4280-B37C-250D85C74D49}">
      <dgm:prSet/>
      <dgm:spPr/>
      <dgm:t>
        <a:bodyPr/>
        <a:lstStyle/>
        <a:p>
          <a:endParaRPr lang="ru-RU"/>
        </a:p>
      </dgm:t>
    </dgm:pt>
    <dgm:pt modelId="{D39FF155-5DEF-4699-9C0A-6EFFD5EBD279}" type="pres">
      <dgm:prSet presAssocID="{9F7AF483-E7F7-4AC8-9FC6-5F276E528A65}" presName="compositeShape" presStyleCnt="0">
        <dgm:presLayoutVars>
          <dgm:dir/>
          <dgm:resizeHandles/>
        </dgm:presLayoutVars>
      </dgm:prSet>
      <dgm:spPr/>
    </dgm:pt>
    <dgm:pt modelId="{16570654-4CB7-4BB2-8260-3D5E137FD405}" type="pres">
      <dgm:prSet presAssocID="{9F7AF483-E7F7-4AC8-9FC6-5F276E528A65}" presName="pyramid" presStyleLbl="node1" presStyleIdx="0" presStyleCnt="1"/>
      <dgm:spPr>
        <a:solidFill>
          <a:schemeClr val="tx2">
            <a:lumMod val="50000"/>
          </a:schemeClr>
        </a:solidFill>
      </dgm:spPr>
    </dgm:pt>
    <dgm:pt modelId="{464E9AAA-1C2C-4648-BD6F-2C897DE0F461}" type="pres">
      <dgm:prSet presAssocID="{9F7AF483-E7F7-4AC8-9FC6-5F276E528A65}" presName="theList" presStyleCnt="0"/>
      <dgm:spPr/>
    </dgm:pt>
    <dgm:pt modelId="{8C466BE3-506A-42A8-9CED-8E1466AC5F93}" type="pres">
      <dgm:prSet presAssocID="{4F41A8C6-1CD9-4588-8CDC-B65C2BB6F4BE}" presName="aNode" presStyleLbl="fgAcc1" presStyleIdx="0" presStyleCnt="3">
        <dgm:presLayoutVars>
          <dgm:bulletEnabled val="1"/>
        </dgm:presLayoutVars>
      </dgm:prSet>
      <dgm:spPr/>
      <dgm:t>
        <a:bodyPr/>
        <a:lstStyle/>
        <a:p>
          <a:endParaRPr lang="ru-RU"/>
        </a:p>
      </dgm:t>
    </dgm:pt>
    <dgm:pt modelId="{30C9D6F5-7B9C-410B-8E82-55DEF24C9AC0}" type="pres">
      <dgm:prSet presAssocID="{4F41A8C6-1CD9-4588-8CDC-B65C2BB6F4BE}" presName="aSpace" presStyleCnt="0"/>
      <dgm:spPr/>
    </dgm:pt>
    <dgm:pt modelId="{A3CEBCE4-5BCD-4BA1-8AAB-B0A380489020}" type="pres">
      <dgm:prSet presAssocID="{FCCEC896-2618-45B6-9F95-F7188579CCEC}" presName="aNode" presStyleLbl="fgAcc1" presStyleIdx="1" presStyleCnt="3" custLinFactNeighborX="-5053" custLinFactNeighborY="-26696">
        <dgm:presLayoutVars>
          <dgm:bulletEnabled val="1"/>
        </dgm:presLayoutVars>
      </dgm:prSet>
      <dgm:spPr/>
      <dgm:t>
        <a:bodyPr/>
        <a:lstStyle/>
        <a:p>
          <a:endParaRPr lang="ru-RU"/>
        </a:p>
      </dgm:t>
    </dgm:pt>
    <dgm:pt modelId="{E4AC2CC4-78D8-4715-9726-E8962A13F36B}" type="pres">
      <dgm:prSet presAssocID="{FCCEC896-2618-45B6-9F95-F7188579CCEC}" presName="aSpace" presStyleCnt="0"/>
      <dgm:spPr/>
    </dgm:pt>
    <dgm:pt modelId="{963B8120-BE87-4BE4-BA75-18E08C4CE55B}" type="pres">
      <dgm:prSet presAssocID="{1217365C-0B04-4DB5-9D64-8F35A2C41324}" presName="aNode" presStyleLbl="fgAcc1" presStyleIdx="2" presStyleCnt="3">
        <dgm:presLayoutVars>
          <dgm:bulletEnabled val="1"/>
        </dgm:presLayoutVars>
      </dgm:prSet>
      <dgm:spPr/>
      <dgm:t>
        <a:bodyPr/>
        <a:lstStyle/>
        <a:p>
          <a:endParaRPr lang="ru-RU"/>
        </a:p>
      </dgm:t>
    </dgm:pt>
    <dgm:pt modelId="{FEB60BEA-6E2F-40F1-9CC5-CF227E40CF6A}" type="pres">
      <dgm:prSet presAssocID="{1217365C-0B04-4DB5-9D64-8F35A2C41324}" presName="aSpace" presStyleCnt="0"/>
      <dgm:spPr/>
    </dgm:pt>
  </dgm:ptLst>
  <dgm:cxnLst>
    <dgm:cxn modelId="{7F104697-38A6-4531-8079-3C184174298E}" type="presOf" srcId="{1217365C-0B04-4DB5-9D64-8F35A2C41324}" destId="{963B8120-BE87-4BE4-BA75-18E08C4CE55B}" srcOrd="0" destOrd="0" presId="urn:microsoft.com/office/officeart/2005/8/layout/pyramid2"/>
    <dgm:cxn modelId="{C4A933EE-62CE-4C25-9676-48CDC1E3F243}" srcId="{9F7AF483-E7F7-4AC8-9FC6-5F276E528A65}" destId="{4F41A8C6-1CD9-4588-8CDC-B65C2BB6F4BE}" srcOrd="0" destOrd="0" parTransId="{8EE05E47-08E4-4DB7-9907-A21174CE8A94}" sibTransId="{0006EB51-5E46-4930-91B6-96C07E74A6B3}"/>
    <dgm:cxn modelId="{EDCEB04F-B9FF-4F3E-BFF4-3FAE42AAA7EB}" srcId="{9F7AF483-E7F7-4AC8-9FC6-5F276E528A65}" destId="{FCCEC896-2618-45B6-9F95-F7188579CCEC}" srcOrd="1" destOrd="0" parTransId="{271E7A19-090B-40AC-9F88-209A5F1FC075}" sibTransId="{7CD2652D-0417-4C9E-8AE3-523EF6BB9CDA}"/>
    <dgm:cxn modelId="{E3EFBE53-AC82-4A7C-9AD4-62E8B2D8EA69}" type="presOf" srcId="{4F41A8C6-1CD9-4588-8CDC-B65C2BB6F4BE}" destId="{8C466BE3-506A-42A8-9CED-8E1466AC5F93}" srcOrd="0" destOrd="0" presId="urn:microsoft.com/office/officeart/2005/8/layout/pyramid2"/>
    <dgm:cxn modelId="{CD337D27-6D89-4280-B37C-250D85C74D49}" srcId="{9F7AF483-E7F7-4AC8-9FC6-5F276E528A65}" destId="{1217365C-0B04-4DB5-9D64-8F35A2C41324}" srcOrd="2" destOrd="0" parTransId="{CF316253-5850-4BAA-B214-96023E1777E8}" sibTransId="{72E75C70-5C2D-4867-AD62-24F2BF0316FE}"/>
    <dgm:cxn modelId="{8F95EBB6-3056-4488-B7FB-0C85BC43DB8A}" type="presOf" srcId="{FCCEC896-2618-45B6-9F95-F7188579CCEC}" destId="{A3CEBCE4-5BCD-4BA1-8AAB-B0A380489020}" srcOrd="0" destOrd="0" presId="urn:microsoft.com/office/officeart/2005/8/layout/pyramid2"/>
    <dgm:cxn modelId="{843A855B-37B3-40BB-B6F9-4CE6788DF451}" type="presOf" srcId="{9F7AF483-E7F7-4AC8-9FC6-5F276E528A65}" destId="{D39FF155-5DEF-4699-9C0A-6EFFD5EBD279}" srcOrd="0" destOrd="0" presId="urn:microsoft.com/office/officeart/2005/8/layout/pyramid2"/>
    <dgm:cxn modelId="{10645147-9B21-4718-A2B0-F17EDE9B1752}" type="presParOf" srcId="{D39FF155-5DEF-4699-9C0A-6EFFD5EBD279}" destId="{16570654-4CB7-4BB2-8260-3D5E137FD405}" srcOrd="0" destOrd="0" presId="urn:microsoft.com/office/officeart/2005/8/layout/pyramid2"/>
    <dgm:cxn modelId="{CF0B814B-F9EC-4C0E-8A7D-DFE3EE6052A4}" type="presParOf" srcId="{D39FF155-5DEF-4699-9C0A-6EFFD5EBD279}" destId="{464E9AAA-1C2C-4648-BD6F-2C897DE0F461}" srcOrd="1" destOrd="0" presId="urn:microsoft.com/office/officeart/2005/8/layout/pyramid2"/>
    <dgm:cxn modelId="{5BC23843-2C12-43E1-901C-492B18F10984}" type="presParOf" srcId="{464E9AAA-1C2C-4648-BD6F-2C897DE0F461}" destId="{8C466BE3-506A-42A8-9CED-8E1466AC5F93}" srcOrd="0" destOrd="0" presId="urn:microsoft.com/office/officeart/2005/8/layout/pyramid2"/>
    <dgm:cxn modelId="{40ABB7BE-6EBB-4C27-B49C-D5C1104A6798}" type="presParOf" srcId="{464E9AAA-1C2C-4648-BD6F-2C897DE0F461}" destId="{30C9D6F5-7B9C-410B-8E82-55DEF24C9AC0}" srcOrd="1" destOrd="0" presId="urn:microsoft.com/office/officeart/2005/8/layout/pyramid2"/>
    <dgm:cxn modelId="{DF15A477-8DFE-49B7-A722-0EA4F8F08809}" type="presParOf" srcId="{464E9AAA-1C2C-4648-BD6F-2C897DE0F461}" destId="{A3CEBCE4-5BCD-4BA1-8AAB-B0A380489020}" srcOrd="2" destOrd="0" presId="urn:microsoft.com/office/officeart/2005/8/layout/pyramid2"/>
    <dgm:cxn modelId="{1D89FA5C-F268-4B11-838E-0F35A0FA2805}" type="presParOf" srcId="{464E9AAA-1C2C-4648-BD6F-2C897DE0F461}" destId="{E4AC2CC4-78D8-4715-9726-E8962A13F36B}" srcOrd="3" destOrd="0" presId="urn:microsoft.com/office/officeart/2005/8/layout/pyramid2"/>
    <dgm:cxn modelId="{AF26945B-3E3D-494A-AD31-979224ABC7C2}" type="presParOf" srcId="{464E9AAA-1C2C-4648-BD6F-2C897DE0F461}" destId="{963B8120-BE87-4BE4-BA75-18E08C4CE55B}" srcOrd="4" destOrd="0" presId="urn:microsoft.com/office/officeart/2005/8/layout/pyramid2"/>
    <dgm:cxn modelId="{0728507B-C106-4949-94A3-F23C27830CA4}" type="presParOf" srcId="{464E9AAA-1C2C-4648-BD6F-2C897DE0F461}" destId="{FEB60BEA-6E2F-40F1-9CC5-CF227E40CF6A}" srcOrd="5" destOrd="0" presId="urn:microsoft.com/office/officeart/2005/8/layout/pyramid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70654-4CB7-4BB2-8260-3D5E137FD405}">
      <dsp:nvSpPr>
        <dsp:cNvPr id="0" name=""/>
        <dsp:cNvSpPr/>
      </dsp:nvSpPr>
      <dsp:spPr>
        <a:xfrm>
          <a:off x="155377" y="0"/>
          <a:ext cx="3643338" cy="3643338"/>
        </a:xfrm>
        <a:prstGeom prst="triangle">
          <a:avLst/>
        </a:prstGeom>
        <a:solidFill>
          <a:schemeClr val="accent3">
            <a:lumMod val="5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466BE3-506A-42A8-9CED-8E1466AC5F93}">
      <dsp:nvSpPr>
        <dsp:cNvPr id="0" name=""/>
        <dsp:cNvSpPr/>
      </dsp:nvSpPr>
      <dsp:spPr>
        <a:xfrm>
          <a:off x="1977046" y="366290"/>
          <a:ext cx="2368169" cy="862446"/>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Well educated</a:t>
          </a:r>
          <a:endParaRPr lang="ru-RU" sz="2200" kern="1200" dirty="0"/>
        </a:p>
      </dsp:txBody>
      <dsp:txXfrm>
        <a:off x="1977046" y="366290"/>
        <a:ext cx="2368169" cy="862446"/>
      </dsp:txXfrm>
    </dsp:sp>
    <dsp:sp modelId="{A3CEBCE4-5BCD-4BA1-8AAB-B0A380489020}">
      <dsp:nvSpPr>
        <dsp:cNvPr id="0" name=""/>
        <dsp:cNvSpPr/>
      </dsp:nvSpPr>
      <dsp:spPr>
        <a:xfrm>
          <a:off x="1857383" y="1307763"/>
          <a:ext cx="2368169" cy="862446"/>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Live in the capitals</a:t>
          </a:r>
          <a:endParaRPr lang="ru-RU" sz="2200" kern="1200" dirty="0"/>
        </a:p>
      </dsp:txBody>
      <dsp:txXfrm>
        <a:off x="1857383" y="1307763"/>
        <a:ext cx="2368169" cy="862446"/>
      </dsp:txXfrm>
    </dsp:sp>
    <dsp:sp modelId="{963B8120-BE87-4BE4-BA75-18E08C4CE55B}">
      <dsp:nvSpPr>
        <dsp:cNvPr id="0" name=""/>
        <dsp:cNvSpPr/>
      </dsp:nvSpPr>
      <dsp:spPr>
        <a:xfrm>
          <a:off x="1977046" y="2306795"/>
          <a:ext cx="2368169" cy="862446"/>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25-34 </a:t>
          </a:r>
          <a:r>
            <a:rPr lang="en-US" sz="2200" kern="1200" dirty="0" smtClean="0"/>
            <a:t>years old</a:t>
          </a:r>
          <a:endParaRPr lang="ru-RU" sz="2200" kern="1200" dirty="0"/>
        </a:p>
      </dsp:txBody>
      <dsp:txXfrm>
        <a:off x="1977046" y="2306795"/>
        <a:ext cx="2368169" cy="8624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70654-4CB7-4BB2-8260-3D5E137FD405}">
      <dsp:nvSpPr>
        <dsp:cNvPr id="0" name=""/>
        <dsp:cNvSpPr/>
      </dsp:nvSpPr>
      <dsp:spPr>
        <a:xfrm>
          <a:off x="0" y="0"/>
          <a:ext cx="4099919" cy="4143404"/>
        </a:xfrm>
        <a:prstGeom prst="triangle">
          <a:avLst/>
        </a:prstGeom>
        <a:solidFill>
          <a:schemeClr val="accent5">
            <a:lumMod val="75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466BE3-506A-42A8-9CED-8E1466AC5F93}">
      <dsp:nvSpPr>
        <dsp:cNvPr id="0" name=""/>
        <dsp:cNvSpPr/>
      </dsp:nvSpPr>
      <dsp:spPr>
        <a:xfrm>
          <a:off x="2049959" y="416565"/>
          <a:ext cx="2664947" cy="980821"/>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Low level of education</a:t>
          </a:r>
          <a:endParaRPr lang="ru-RU" sz="1700" kern="1200" dirty="0"/>
        </a:p>
      </dsp:txBody>
      <dsp:txXfrm>
        <a:off x="2049959" y="416565"/>
        <a:ext cx="2664947" cy="980821"/>
      </dsp:txXfrm>
    </dsp:sp>
    <dsp:sp modelId="{DFECAEE2-3EAA-4F3E-98DC-8E069CA2ADBB}">
      <dsp:nvSpPr>
        <dsp:cNvPr id="0" name=""/>
        <dsp:cNvSpPr/>
      </dsp:nvSpPr>
      <dsp:spPr>
        <a:xfrm>
          <a:off x="2049959" y="1519989"/>
          <a:ext cx="2664947" cy="980821"/>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Old age pensioners</a:t>
          </a:r>
          <a:endParaRPr lang="ru-RU" sz="1700" kern="1200" dirty="0"/>
        </a:p>
      </dsp:txBody>
      <dsp:txXfrm>
        <a:off x="2049959" y="1519989"/>
        <a:ext cx="2664947" cy="980821"/>
      </dsp:txXfrm>
    </dsp:sp>
    <dsp:sp modelId="{BC195967-3E4D-47C0-9CD2-B76BD4D1F9EF}">
      <dsp:nvSpPr>
        <dsp:cNvPr id="0" name=""/>
        <dsp:cNvSpPr/>
      </dsp:nvSpPr>
      <dsp:spPr>
        <a:xfrm>
          <a:off x="2049959" y="2623414"/>
          <a:ext cx="2664947" cy="980821"/>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Income more than average</a:t>
          </a:r>
          <a:endParaRPr lang="ru-RU" sz="1700" kern="1200" dirty="0"/>
        </a:p>
      </dsp:txBody>
      <dsp:txXfrm>
        <a:off x="2049959" y="2623414"/>
        <a:ext cx="2664947" cy="9808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70654-4CB7-4BB2-8260-3D5E137FD405}">
      <dsp:nvSpPr>
        <dsp:cNvPr id="0" name=""/>
        <dsp:cNvSpPr/>
      </dsp:nvSpPr>
      <dsp:spPr>
        <a:xfrm>
          <a:off x="0" y="0"/>
          <a:ext cx="2546920" cy="3214710"/>
        </a:xfrm>
        <a:prstGeom prst="triangle">
          <a:avLst/>
        </a:prstGeom>
        <a:solidFill>
          <a:srgbClr val="00927B"/>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466BE3-506A-42A8-9CED-8E1466AC5F93}">
      <dsp:nvSpPr>
        <dsp:cNvPr id="0" name=""/>
        <dsp:cNvSpPr/>
      </dsp:nvSpPr>
      <dsp:spPr>
        <a:xfrm>
          <a:off x="1273460" y="321784"/>
          <a:ext cx="1655498" cy="457091"/>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Rural population</a:t>
          </a:r>
          <a:endParaRPr lang="ru-RU" sz="1400" kern="1200" dirty="0"/>
        </a:p>
      </dsp:txBody>
      <dsp:txXfrm>
        <a:off x="1273460" y="321784"/>
        <a:ext cx="1655498" cy="457091"/>
      </dsp:txXfrm>
    </dsp:sp>
    <dsp:sp modelId="{A3CEBCE4-5BCD-4BA1-8AAB-B0A380489020}">
      <dsp:nvSpPr>
        <dsp:cNvPr id="0" name=""/>
        <dsp:cNvSpPr/>
      </dsp:nvSpPr>
      <dsp:spPr>
        <a:xfrm>
          <a:off x="1189807" y="820759"/>
          <a:ext cx="1655498" cy="457091"/>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Low income</a:t>
          </a:r>
          <a:endParaRPr lang="ru-RU" sz="1400" kern="1200" dirty="0"/>
        </a:p>
      </dsp:txBody>
      <dsp:txXfrm>
        <a:off x="1189807" y="820759"/>
        <a:ext cx="1655498" cy="457091"/>
      </dsp:txXfrm>
    </dsp:sp>
    <dsp:sp modelId="{963B8120-BE87-4BE4-BA75-18E08C4CE55B}">
      <dsp:nvSpPr>
        <dsp:cNvPr id="0" name=""/>
        <dsp:cNvSpPr/>
      </dsp:nvSpPr>
      <dsp:spPr>
        <a:xfrm>
          <a:off x="1273460" y="1350240"/>
          <a:ext cx="1655498" cy="457091"/>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Pensioners</a:t>
          </a:r>
          <a:endParaRPr lang="ru-RU" sz="1400" kern="1200" dirty="0"/>
        </a:p>
      </dsp:txBody>
      <dsp:txXfrm>
        <a:off x="1273460" y="1350240"/>
        <a:ext cx="1655498" cy="457091"/>
      </dsp:txXfrm>
    </dsp:sp>
    <dsp:sp modelId="{D2BA296E-E477-4E17-B986-89F3FB28C2C6}">
      <dsp:nvSpPr>
        <dsp:cNvPr id="0" name=""/>
        <dsp:cNvSpPr/>
      </dsp:nvSpPr>
      <dsp:spPr>
        <a:xfrm>
          <a:off x="1273460" y="1864469"/>
          <a:ext cx="1655498" cy="457091"/>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Low level of education</a:t>
          </a:r>
          <a:endParaRPr lang="ru-RU" sz="1400" kern="1200" dirty="0"/>
        </a:p>
      </dsp:txBody>
      <dsp:txXfrm>
        <a:off x="1273460" y="1864469"/>
        <a:ext cx="1655498" cy="457091"/>
      </dsp:txXfrm>
    </dsp:sp>
    <dsp:sp modelId="{A73A121D-D1D7-4831-A662-87AE12663821}">
      <dsp:nvSpPr>
        <dsp:cNvPr id="0" name=""/>
        <dsp:cNvSpPr/>
      </dsp:nvSpPr>
      <dsp:spPr>
        <a:xfrm>
          <a:off x="1273460" y="2378697"/>
          <a:ext cx="1655498" cy="457091"/>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Women</a:t>
          </a:r>
          <a:endParaRPr lang="ru-RU" sz="1400" kern="1200" dirty="0"/>
        </a:p>
      </dsp:txBody>
      <dsp:txXfrm>
        <a:off x="1273460" y="2378697"/>
        <a:ext cx="1655498" cy="45709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70654-4CB7-4BB2-8260-3D5E137FD405}">
      <dsp:nvSpPr>
        <dsp:cNvPr id="0" name=""/>
        <dsp:cNvSpPr/>
      </dsp:nvSpPr>
      <dsp:spPr>
        <a:xfrm>
          <a:off x="0" y="0"/>
          <a:ext cx="2360587" cy="3071834"/>
        </a:xfrm>
        <a:prstGeom prst="triangle">
          <a:avLst/>
        </a:prstGeom>
        <a:solidFill>
          <a:schemeClr val="tx2"/>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55B255-178D-49B9-8B48-C62B06102B75}">
      <dsp:nvSpPr>
        <dsp:cNvPr id="0" name=""/>
        <dsp:cNvSpPr/>
      </dsp:nvSpPr>
      <dsp:spPr>
        <a:xfrm>
          <a:off x="1180293" y="307483"/>
          <a:ext cx="1534382" cy="545970"/>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Males</a:t>
          </a:r>
          <a:endParaRPr lang="ru-RU" sz="1400" kern="1200" dirty="0"/>
        </a:p>
      </dsp:txBody>
      <dsp:txXfrm>
        <a:off x="1180293" y="307483"/>
        <a:ext cx="1534382" cy="545970"/>
      </dsp:txXfrm>
    </dsp:sp>
    <dsp:sp modelId="{8C466BE3-506A-42A8-9CED-8E1466AC5F93}">
      <dsp:nvSpPr>
        <dsp:cNvPr id="0" name=""/>
        <dsp:cNvSpPr/>
      </dsp:nvSpPr>
      <dsp:spPr>
        <a:xfrm>
          <a:off x="1180293" y="1006811"/>
          <a:ext cx="1534382" cy="545970"/>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High income</a:t>
          </a:r>
          <a:endParaRPr lang="ru-RU" sz="1400" kern="1200" dirty="0"/>
        </a:p>
      </dsp:txBody>
      <dsp:txXfrm>
        <a:off x="1180293" y="1006811"/>
        <a:ext cx="1534382" cy="545970"/>
      </dsp:txXfrm>
    </dsp:sp>
    <dsp:sp modelId="{532357D2-1EB1-4A1D-9975-E5D7FF5F90CA}">
      <dsp:nvSpPr>
        <dsp:cNvPr id="0" name=""/>
        <dsp:cNvSpPr/>
      </dsp:nvSpPr>
      <dsp:spPr>
        <a:xfrm>
          <a:off x="1180293" y="1535917"/>
          <a:ext cx="1534382" cy="545970"/>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Moscow, St-Petersburg</a:t>
          </a:r>
          <a:endParaRPr lang="ru-RU" sz="1400" kern="1200" dirty="0"/>
        </a:p>
      </dsp:txBody>
      <dsp:txXfrm>
        <a:off x="1180293" y="1535917"/>
        <a:ext cx="1534382" cy="545970"/>
      </dsp:txXfrm>
    </dsp:sp>
    <dsp:sp modelId="{1271CA30-675D-420E-A327-3DB703264D8D}">
      <dsp:nvSpPr>
        <dsp:cNvPr id="0" name=""/>
        <dsp:cNvSpPr/>
      </dsp:nvSpPr>
      <dsp:spPr>
        <a:xfrm>
          <a:off x="1180293" y="2150133"/>
          <a:ext cx="1534382" cy="545970"/>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dirty="0"/>
        </a:p>
      </dsp:txBody>
      <dsp:txXfrm>
        <a:off x="1180293" y="2150133"/>
        <a:ext cx="1534382" cy="54597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70654-4CB7-4BB2-8260-3D5E137FD405}">
      <dsp:nvSpPr>
        <dsp:cNvPr id="0" name=""/>
        <dsp:cNvSpPr/>
      </dsp:nvSpPr>
      <dsp:spPr>
        <a:xfrm>
          <a:off x="0" y="0"/>
          <a:ext cx="1739360" cy="2214578"/>
        </a:xfrm>
        <a:prstGeom prst="triangle">
          <a:avLst/>
        </a:prstGeom>
        <a:solidFill>
          <a:schemeClr val="bg2">
            <a:lumMod val="5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466BE3-506A-42A8-9CED-8E1466AC5F93}">
      <dsp:nvSpPr>
        <dsp:cNvPr id="0" name=""/>
        <dsp:cNvSpPr/>
      </dsp:nvSpPr>
      <dsp:spPr>
        <a:xfrm>
          <a:off x="869680" y="222647"/>
          <a:ext cx="1130584" cy="524232"/>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Capitals, megapolis</a:t>
          </a:r>
          <a:endParaRPr lang="ru-RU" sz="1100" kern="1200" dirty="0"/>
        </a:p>
      </dsp:txBody>
      <dsp:txXfrm>
        <a:off x="869680" y="222647"/>
        <a:ext cx="1130584" cy="524232"/>
      </dsp:txXfrm>
    </dsp:sp>
    <dsp:sp modelId="{A3CEBCE4-5BCD-4BA1-8AAB-B0A380489020}">
      <dsp:nvSpPr>
        <dsp:cNvPr id="0" name=""/>
        <dsp:cNvSpPr/>
      </dsp:nvSpPr>
      <dsp:spPr>
        <a:xfrm>
          <a:off x="812551" y="794914"/>
          <a:ext cx="1130584" cy="524232"/>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Well educated</a:t>
          </a:r>
          <a:endParaRPr lang="ru-RU" sz="1100" kern="1200" dirty="0"/>
        </a:p>
      </dsp:txBody>
      <dsp:txXfrm>
        <a:off x="812551" y="794914"/>
        <a:ext cx="1130584" cy="524232"/>
      </dsp:txXfrm>
    </dsp:sp>
    <dsp:sp modelId="{963B8120-BE87-4BE4-BA75-18E08C4CE55B}">
      <dsp:nvSpPr>
        <dsp:cNvPr id="0" name=""/>
        <dsp:cNvSpPr/>
      </dsp:nvSpPr>
      <dsp:spPr>
        <a:xfrm>
          <a:off x="869680" y="1402169"/>
          <a:ext cx="1130584" cy="524232"/>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Young</a:t>
          </a:r>
          <a:endParaRPr lang="ru-RU" sz="1100" kern="1200" dirty="0"/>
        </a:p>
      </dsp:txBody>
      <dsp:txXfrm>
        <a:off x="869680" y="1402169"/>
        <a:ext cx="1130584" cy="52423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70654-4CB7-4BB2-8260-3D5E137FD405}">
      <dsp:nvSpPr>
        <dsp:cNvPr id="0" name=""/>
        <dsp:cNvSpPr/>
      </dsp:nvSpPr>
      <dsp:spPr>
        <a:xfrm>
          <a:off x="0" y="0"/>
          <a:ext cx="1739360" cy="2214578"/>
        </a:xfrm>
        <a:prstGeom prst="triangle">
          <a:avLst/>
        </a:prstGeom>
        <a:solidFill>
          <a:schemeClr val="tx2">
            <a:lumMod val="5000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466BE3-506A-42A8-9CED-8E1466AC5F93}">
      <dsp:nvSpPr>
        <dsp:cNvPr id="0" name=""/>
        <dsp:cNvSpPr/>
      </dsp:nvSpPr>
      <dsp:spPr>
        <a:xfrm>
          <a:off x="869680" y="222647"/>
          <a:ext cx="1130584" cy="524232"/>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Rural population</a:t>
          </a:r>
          <a:endParaRPr lang="ru-RU" sz="1100" kern="1200" dirty="0"/>
        </a:p>
      </dsp:txBody>
      <dsp:txXfrm>
        <a:off x="869680" y="222647"/>
        <a:ext cx="1130584" cy="524232"/>
      </dsp:txXfrm>
    </dsp:sp>
    <dsp:sp modelId="{A3CEBCE4-5BCD-4BA1-8AAB-B0A380489020}">
      <dsp:nvSpPr>
        <dsp:cNvPr id="0" name=""/>
        <dsp:cNvSpPr/>
      </dsp:nvSpPr>
      <dsp:spPr>
        <a:xfrm>
          <a:off x="812551" y="794914"/>
          <a:ext cx="1130584" cy="524232"/>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pensioners</a:t>
          </a:r>
          <a:endParaRPr lang="ru-RU" sz="1100" kern="1200" dirty="0"/>
        </a:p>
      </dsp:txBody>
      <dsp:txXfrm>
        <a:off x="812551" y="794914"/>
        <a:ext cx="1130584" cy="524232"/>
      </dsp:txXfrm>
    </dsp:sp>
    <dsp:sp modelId="{963B8120-BE87-4BE4-BA75-18E08C4CE55B}">
      <dsp:nvSpPr>
        <dsp:cNvPr id="0" name=""/>
        <dsp:cNvSpPr/>
      </dsp:nvSpPr>
      <dsp:spPr>
        <a:xfrm>
          <a:off x="869680" y="1402169"/>
          <a:ext cx="1130584" cy="524232"/>
        </a:xfrm>
        <a:prstGeom prst="roundRect">
          <a:avLst/>
        </a:prstGeom>
        <a:solidFill>
          <a:schemeClr val="lt1">
            <a:alpha val="90000"/>
            <a:hueOff val="0"/>
            <a:satOff val="0"/>
            <a:lumOff val="0"/>
            <a:alphaOff val="0"/>
          </a:schemeClr>
        </a:soli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Low level of education</a:t>
          </a:r>
          <a:endParaRPr lang="ru-RU" sz="1100" kern="1200" dirty="0"/>
        </a:p>
      </dsp:txBody>
      <dsp:txXfrm>
        <a:off x="869680" y="1402169"/>
        <a:ext cx="1130584" cy="5242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7C5F38B4-5811-4062-BB77-564546C32A32}" type="datetimeFigureOut">
              <a:rPr lang="ru-RU" smtClean="0"/>
              <a:pPr/>
              <a:t>17.07.2014</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4D311E0B-7A56-469A-8E13-7D5C53279BDF}"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7C5F38B4-5811-4062-BB77-564546C32A32}" type="datetimeFigureOut">
              <a:rPr lang="ru-RU" smtClean="0"/>
              <a:pPr/>
              <a:t>17.07.2014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D311E0B-7A56-469A-8E13-7D5C53279BDF}"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7C5F38B4-5811-4062-BB77-564546C32A32}" type="datetimeFigureOut">
              <a:rPr lang="ru-RU" smtClean="0"/>
              <a:pPr/>
              <a:t>17.07.2014</a:t>
            </a:fld>
            <a:endParaRPr lang="ru-RU"/>
          </a:p>
        </p:txBody>
      </p:sp>
      <p:sp>
        <p:nvSpPr>
          <p:cNvPr id="27" name="Номер слайда 26"/>
          <p:cNvSpPr>
            <a:spLocks noGrp="1"/>
          </p:cNvSpPr>
          <p:nvPr>
            <p:ph type="sldNum" sz="quarter" idx="11"/>
          </p:nvPr>
        </p:nvSpPr>
        <p:spPr/>
        <p:txBody>
          <a:bodyPr rtlCol="0"/>
          <a:lstStyle/>
          <a:p>
            <a:fld id="{4D311E0B-7A56-469A-8E13-7D5C53279BDF}"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7C5F38B4-5811-4062-BB77-564546C32A32}" type="datetimeFigureOut">
              <a:rPr lang="ru-RU" smtClean="0"/>
              <a:pPr/>
              <a:t>17.07.2014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4D311E0B-7A56-469A-8E13-7D5C53279BDF}"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11E0B-7A56-469A-8E13-7D5C53279BD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7C5F38B4-5811-4062-BB77-564546C32A32}" type="datetimeFigureOut">
              <a:rPr lang="ru-RU" smtClean="0"/>
              <a:pPr/>
              <a:t>17.07.2014</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4D311E0B-7A56-469A-8E13-7D5C53279BDF}"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311E0B-7A56-469A-8E13-7D5C53279BDF}"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311E0B-7A56-469A-8E13-7D5C53279BDF}"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311E0B-7A56-469A-8E13-7D5C53279BDF}"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5F38B4-5811-4062-BB77-564546C32A32}" type="datetimeFigureOut">
              <a:rPr lang="ru-RU" smtClean="0"/>
              <a:pPr/>
              <a:t>17.07.2014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11E0B-7A56-469A-8E13-7D5C53279BDF}"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C5F38B4-5811-4062-BB77-564546C32A32}" type="datetimeFigureOut">
              <a:rPr lang="ru-RU" smtClean="0"/>
              <a:pPr/>
              <a:t>17.07.2014</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D311E0B-7A56-469A-8E13-7D5C53279BDF}"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C5F38B4-5811-4062-BB77-564546C32A32}" type="datetimeFigureOut">
              <a:rPr lang="ru-RU" smtClean="0"/>
              <a:pPr/>
              <a:t>17.07.2014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D311E0B-7A56-469A-8E13-7D5C53279B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Online media &amp; online journalism in Russia:</a:t>
            </a:r>
            <a:r>
              <a:rPr lang="ru-RU" dirty="0" smtClean="0"/>
              <a:t> </a:t>
            </a:r>
            <a:r>
              <a:rPr lang="en-US" dirty="0" smtClean="0"/>
              <a:t>problems, professionalism &amp; values</a:t>
            </a:r>
            <a:endParaRPr lang="ru-RU" dirty="0"/>
          </a:p>
        </p:txBody>
      </p:sp>
      <p:sp>
        <p:nvSpPr>
          <p:cNvPr id="3" name="Подзаголовок 2"/>
          <p:cNvSpPr>
            <a:spLocks noGrp="1"/>
          </p:cNvSpPr>
          <p:nvPr>
            <p:ph type="subTitle" idx="1"/>
          </p:nvPr>
        </p:nvSpPr>
        <p:spPr/>
        <p:txBody>
          <a:bodyPr>
            <a:normAutofit/>
          </a:bodyPr>
          <a:lstStyle/>
          <a:p>
            <a:r>
              <a:rPr lang="en-US" sz="2400" dirty="0" smtClean="0"/>
              <a:t>Prof. </a:t>
            </a:r>
            <a:r>
              <a:rPr lang="en-US" sz="2400" dirty="0" err="1" smtClean="0"/>
              <a:t>Dmitrii</a:t>
            </a:r>
            <a:r>
              <a:rPr lang="en-US" sz="2400" dirty="0" smtClean="0"/>
              <a:t> </a:t>
            </a:r>
            <a:r>
              <a:rPr lang="en-US" sz="2400" dirty="0" err="1" smtClean="0"/>
              <a:t>Gavra</a:t>
            </a:r>
            <a:endParaRPr lang="en-US" sz="2400" dirty="0" smtClean="0"/>
          </a:p>
          <a:p>
            <a:r>
              <a:rPr lang="en-US" sz="2400" dirty="0" smtClean="0"/>
              <a:t>St-Petersburg State University</a:t>
            </a:r>
            <a:endParaRPr lang="ru-RU" sz="2400" dirty="0"/>
          </a:p>
        </p:txBody>
      </p:sp>
      <p:pic>
        <p:nvPicPr>
          <p:cNvPr id="4" name="Picture 4" descr="IMG_3657"/>
          <p:cNvPicPr>
            <a:picLocks noChangeAspect="1" noChangeArrowheads="1"/>
          </p:cNvPicPr>
          <p:nvPr/>
        </p:nvPicPr>
        <p:blipFill>
          <a:blip r:embed="rId2" cstate="print"/>
          <a:srcRect/>
          <a:stretch>
            <a:fillRect/>
          </a:stretch>
        </p:blipFill>
        <p:spPr bwMode="auto">
          <a:xfrm>
            <a:off x="4822825" y="3617913"/>
            <a:ext cx="4321175" cy="32400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Most influential Russian Internet – Media </a:t>
            </a:r>
            <a:br>
              <a:rPr lang="en-US" dirty="0" smtClean="0"/>
            </a:br>
            <a:r>
              <a:rPr lang="en-US" dirty="0" smtClean="0"/>
              <a:t> – March 2014 (</a:t>
            </a:r>
            <a:r>
              <a:rPr lang="en-US" dirty="0" err="1" smtClean="0"/>
              <a:t>Medialogia</a:t>
            </a:r>
            <a:r>
              <a:rPr lang="en-US" dirty="0" smtClean="0"/>
              <a:t>)</a:t>
            </a:r>
            <a:endParaRPr lang="ru-RU" dirty="0"/>
          </a:p>
        </p:txBody>
      </p:sp>
      <p:graphicFrame>
        <p:nvGraphicFramePr>
          <p:cNvPr id="4" name="Содержимое 3"/>
          <p:cNvGraphicFramePr>
            <a:graphicFrameLocks noGrp="1"/>
          </p:cNvGraphicFramePr>
          <p:nvPr>
            <p:ph sz="quarter" idx="1"/>
          </p:nvPr>
        </p:nvGraphicFramePr>
        <p:xfrm>
          <a:off x="899592" y="1268760"/>
          <a:ext cx="7787209" cy="5069160"/>
        </p:xfrm>
        <a:graphic>
          <a:graphicData uri="http://schemas.openxmlformats.org/drawingml/2006/table">
            <a:tbl>
              <a:tblPr firstRow="1" bandRow="1">
                <a:tableStyleId>{5C22544A-7EE6-4342-B048-85BDC9FD1C3A}</a:tableStyleId>
              </a:tblPr>
              <a:tblGrid>
                <a:gridCol w="2259699"/>
                <a:gridCol w="2763755"/>
                <a:gridCol w="2763755"/>
              </a:tblGrid>
              <a:tr h="506916">
                <a:tc>
                  <a:txBody>
                    <a:bodyPr/>
                    <a:lstStyle/>
                    <a:p>
                      <a:pPr>
                        <a:spcAft>
                          <a:spcPts val="1200"/>
                        </a:spcAft>
                      </a:pPr>
                      <a:r>
                        <a:rPr lang="en-US" sz="1300" b="1" dirty="0" smtClean="0">
                          <a:latin typeface="Times"/>
                          <a:ea typeface="ＭＳ 明朝"/>
                          <a:cs typeface="Times New Roman"/>
                        </a:rPr>
                        <a:t>Position (Rating)</a:t>
                      </a:r>
                      <a:endParaRPr lang="ru-RU" sz="1200" dirty="0">
                        <a:latin typeface="Cambria"/>
                        <a:ea typeface="ＭＳ 明朝"/>
                        <a:cs typeface="Times New Roman"/>
                      </a:endParaRPr>
                    </a:p>
                  </a:txBody>
                  <a:tcPr marL="68580" marR="68580" marT="0" marB="0" anchor="ctr"/>
                </a:tc>
                <a:tc>
                  <a:txBody>
                    <a:bodyPr/>
                    <a:lstStyle/>
                    <a:p>
                      <a:pPr>
                        <a:spcAft>
                          <a:spcPts val="1200"/>
                        </a:spcAft>
                      </a:pPr>
                      <a:r>
                        <a:rPr lang="en-US" sz="2800" b="1" dirty="0" smtClean="0">
                          <a:latin typeface="Times"/>
                          <a:ea typeface="ＭＳ 明朝"/>
                          <a:cs typeface="Times New Roman"/>
                        </a:rPr>
                        <a:t>Media</a:t>
                      </a:r>
                      <a:endParaRPr lang="ru-RU" sz="2800" dirty="0">
                        <a:latin typeface="Cambria"/>
                        <a:ea typeface="ＭＳ 明朝"/>
                        <a:cs typeface="Times New Roman"/>
                      </a:endParaRPr>
                    </a:p>
                  </a:txBody>
                  <a:tcPr marL="68580" marR="68580" marT="0" marB="0" anchor="ctr"/>
                </a:tc>
                <a:tc>
                  <a:txBody>
                    <a:bodyPr/>
                    <a:lstStyle/>
                    <a:p>
                      <a:pPr>
                        <a:spcAft>
                          <a:spcPts val="1200"/>
                        </a:spcAft>
                      </a:pPr>
                      <a:r>
                        <a:rPr lang="en-US" sz="2800" b="1" dirty="0" smtClean="0">
                          <a:latin typeface="Times"/>
                          <a:ea typeface="ＭＳ 明朝"/>
                          <a:cs typeface="Times New Roman"/>
                        </a:rPr>
                        <a:t>Citation</a:t>
                      </a:r>
                      <a:r>
                        <a:rPr lang="en-US" sz="2800" b="1" baseline="0" dirty="0" smtClean="0">
                          <a:latin typeface="Times"/>
                          <a:ea typeface="ＭＳ 明朝"/>
                          <a:cs typeface="Times New Roman"/>
                        </a:rPr>
                        <a:t> index</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1</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Lenta.ru</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16 493,16</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2</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Gazeta.ru</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13 282,76</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3</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Lifenews.ru</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9 707,41</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4</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Vesti.ru</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4 547,46</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5</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Bfm.ru</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3 550,59</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6</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Newsru.com</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3 287,70</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7</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Fontanka.ru</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2 703,92</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8</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Mignews.com</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1 437,56</a:t>
                      </a:r>
                      <a:endParaRPr lang="ru-RU" sz="2800" dirty="0">
                        <a:latin typeface="Cambria"/>
                        <a:ea typeface="ＭＳ 明朝"/>
                        <a:cs typeface="Times New Roman"/>
                      </a:endParaRPr>
                    </a:p>
                  </a:txBody>
                  <a:tcPr marL="68580" marR="68580" marT="0" marB="0" anchor="ctr"/>
                </a:tc>
              </a:tr>
              <a:tr h="506916">
                <a:tc>
                  <a:txBody>
                    <a:bodyPr/>
                    <a:lstStyle/>
                    <a:p>
                      <a:pPr>
                        <a:spcAft>
                          <a:spcPts val="1200"/>
                        </a:spcAft>
                      </a:pPr>
                      <a:r>
                        <a:rPr lang="en-US" sz="1300">
                          <a:latin typeface="Times"/>
                          <a:ea typeface="ＭＳ 明朝"/>
                          <a:cs typeface="Times New Roman"/>
                        </a:rPr>
                        <a:t>9</a:t>
                      </a:r>
                      <a:endParaRPr lang="ru-RU" sz="1200">
                        <a:latin typeface="Cambria"/>
                        <a:ea typeface="ＭＳ 明朝"/>
                        <a:cs typeface="Times New Roman"/>
                      </a:endParaRPr>
                    </a:p>
                  </a:txBody>
                  <a:tcPr marL="68580" marR="68580" marT="0" marB="0" anchor="ctr"/>
                </a:tc>
                <a:tc>
                  <a:txBody>
                    <a:bodyPr/>
                    <a:lstStyle/>
                    <a:p>
                      <a:pPr>
                        <a:spcAft>
                          <a:spcPts val="1200"/>
                        </a:spcAft>
                      </a:pPr>
                      <a:r>
                        <a:rPr lang="en-US" sz="2800">
                          <a:latin typeface="Times"/>
                          <a:ea typeface="ＭＳ 明朝"/>
                          <a:cs typeface="Times New Roman"/>
                        </a:rPr>
                        <a:t>Slon.ru</a:t>
                      </a:r>
                      <a:endParaRPr lang="ru-RU" sz="2800">
                        <a:latin typeface="Cambria"/>
                        <a:ea typeface="ＭＳ 明朝"/>
                        <a:cs typeface="Times New Roman"/>
                      </a:endParaRPr>
                    </a:p>
                  </a:txBody>
                  <a:tcPr marL="68580" marR="68580" marT="0" marB="0" anchor="ctr"/>
                </a:tc>
                <a:tc>
                  <a:txBody>
                    <a:bodyPr/>
                    <a:lstStyle/>
                    <a:p>
                      <a:pPr>
                        <a:spcAft>
                          <a:spcPts val="1200"/>
                        </a:spcAft>
                      </a:pPr>
                      <a:r>
                        <a:rPr lang="en-US" sz="2800" dirty="0">
                          <a:latin typeface="Times"/>
                          <a:ea typeface="ＭＳ 明朝"/>
                          <a:cs typeface="Times New Roman"/>
                        </a:rPr>
                        <a:t>1 159,42</a:t>
                      </a:r>
                      <a:endParaRPr lang="ru-RU" sz="2800" dirty="0">
                        <a:latin typeface="Cambria"/>
                        <a:ea typeface="ＭＳ 明朝"/>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74638"/>
            <a:ext cx="8229600" cy="634082"/>
          </a:xfrm>
        </p:spPr>
        <p:txBody>
          <a:bodyPr>
            <a:normAutofit/>
          </a:bodyPr>
          <a:lstStyle/>
          <a:p>
            <a:pPr eaLnBrk="1" hangingPunct="1"/>
            <a:r>
              <a:rPr lang="en-US" sz="3200" dirty="0" smtClean="0"/>
              <a:t>Trust to the </a:t>
            </a:r>
            <a:r>
              <a:rPr lang="en-US" dirty="0" smtClean="0"/>
              <a:t>Online media</a:t>
            </a:r>
            <a:endParaRPr lang="ru-RU" sz="3200" dirty="0" smtClean="0"/>
          </a:p>
        </p:txBody>
      </p:sp>
      <p:graphicFrame>
        <p:nvGraphicFramePr>
          <p:cNvPr id="4" name="Схема 3"/>
          <p:cNvGraphicFramePr/>
          <p:nvPr/>
        </p:nvGraphicFramePr>
        <p:xfrm>
          <a:off x="-142908" y="1071546"/>
          <a:ext cx="4500594"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429092" y="2357430"/>
          <a:ext cx="4714908" cy="4143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Овал 5"/>
          <p:cNvSpPr/>
          <p:nvPr/>
        </p:nvSpPr>
        <p:spPr>
          <a:xfrm>
            <a:off x="3429000" y="1785938"/>
            <a:ext cx="571500" cy="500062"/>
          </a:xfrm>
          <a:prstGeom prst="ellipse">
            <a:avLst/>
          </a:prstGeom>
          <a:solidFill>
            <a:srgbClr val="E53F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34" name="TextBox 6"/>
          <p:cNvSpPr txBox="1">
            <a:spLocks noChangeArrowheads="1"/>
          </p:cNvSpPr>
          <p:nvPr/>
        </p:nvSpPr>
        <p:spPr bwMode="auto">
          <a:xfrm>
            <a:off x="3429000" y="1857375"/>
            <a:ext cx="1071563" cy="369888"/>
          </a:xfrm>
          <a:prstGeom prst="rect">
            <a:avLst/>
          </a:prstGeom>
          <a:noFill/>
          <a:ln w="9525">
            <a:noFill/>
            <a:miter lim="800000"/>
            <a:headEnd/>
            <a:tailEnd/>
          </a:ln>
        </p:spPr>
        <p:txBody>
          <a:bodyPr>
            <a:spAutoFit/>
          </a:bodyPr>
          <a:lstStyle/>
          <a:p>
            <a:r>
              <a:rPr lang="ru-RU" b="1">
                <a:solidFill>
                  <a:schemeClr val="bg1"/>
                </a:solidFill>
                <a:latin typeface="Franklin Gothic Book" pitchFamily="34" charset="0"/>
              </a:rPr>
              <a:t>65%</a:t>
            </a:r>
          </a:p>
        </p:txBody>
      </p:sp>
      <p:sp>
        <p:nvSpPr>
          <p:cNvPr id="8" name="Овал 7"/>
          <p:cNvSpPr/>
          <p:nvPr/>
        </p:nvSpPr>
        <p:spPr>
          <a:xfrm>
            <a:off x="3429000" y="2643188"/>
            <a:ext cx="571500" cy="428625"/>
          </a:xfrm>
          <a:prstGeom prst="ellipse">
            <a:avLst/>
          </a:prstGeom>
          <a:solidFill>
            <a:srgbClr val="E53F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36" name="TextBox 8"/>
          <p:cNvSpPr txBox="1">
            <a:spLocks noChangeArrowheads="1"/>
          </p:cNvSpPr>
          <p:nvPr/>
        </p:nvSpPr>
        <p:spPr bwMode="auto">
          <a:xfrm>
            <a:off x="3357563" y="2643188"/>
            <a:ext cx="623887" cy="369887"/>
          </a:xfrm>
          <a:prstGeom prst="rect">
            <a:avLst/>
          </a:prstGeom>
          <a:noFill/>
          <a:ln w="9525">
            <a:noFill/>
            <a:miter lim="800000"/>
            <a:headEnd/>
            <a:tailEnd/>
          </a:ln>
        </p:spPr>
        <p:txBody>
          <a:bodyPr wrap="none">
            <a:spAutoFit/>
          </a:bodyPr>
          <a:lstStyle/>
          <a:p>
            <a:r>
              <a:rPr lang="ru-RU" b="1">
                <a:solidFill>
                  <a:schemeClr val="bg1"/>
                </a:solidFill>
                <a:latin typeface="Franklin Gothic Book" pitchFamily="34" charset="0"/>
              </a:rPr>
              <a:t>67%</a:t>
            </a:r>
          </a:p>
        </p:txBody>
      </p:sp>
      <p:sp>
        <p:nvSpPr>
          <p:cNvPr id="10" name="Овал 9"/>
          <p:cNvSpPr/>
          <p:nvPr/>
        </p:nvSpPr>
        <p:spPr>
          <a:xfrm>
            <a:off x="3500438" y="3500438"/>
            <a:ext cx="571500" cy="500062"/>
          </a:xfrm>
          <a:prstGeom prst="ellipse">
            <a:avLst/>
          </a:prstGeom>
          <a:solidFill>
            <a:srgbClr val="E53F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38" name="TextBox 10"/>
          <p:cNvSpPr txBox="1">
            <a:spLocks noChangeArrowheads="1"/>
          </p:cNvSpPr>
          <p:nvPr/>
        </p:nvSpPr>
        <p:spPr bwMode="auto">
          <a:xfrm>
            <a:off x="3500438" y="3571875"/>
            <a:ext cx="623887" cy="369888"/>
          </a:xfrm>
          <a:prstGeom prst="rect">
            <a:avLst/>
          </a:prstGeom>
          <a:noFill/>
          <a:ln w="9525">
            <a:noFill/>
            <a:miter lim="800000"/>
            <a:headEnd/>
            <a:tailEnd/>
          </a:ln>
        </p:spPr>
        <p:txBody>
          <a:bodyPr wrap="none">
            <a:spAutoFit/>
          </a:bodyPr>
          <a:lstStyle/>
          <a:p>
            <a:r>
              <a:rPr lang="ru-RU" b="1">
                <a:solidFill>
                  <a:schemeClr val="bg1"/>
                </a:solidFill>
                <a:latin typeface="Franklin Gothic Book" pitchFamily="34" charset="0"/>
              </a:rPr>
              <a:t>67%</a:t>
            </a:r>
          </a:p>
        </p:txBody>
      </p:sp>
      <p:sp>
        <p:nvSpPr>
          <p:cNvPr id="14" name="Овал 13"/>
          <p:cNvSpPr/>
          <p:nvPr/>
        </p:nvSpPr>
        <p:spPr>
          <a:xfrm>
            <a:off x="6716713" y="1916113"/>
            <a:ext cx="561975" cy="500062"/>
          </a:xfrm>
          <a:prstGeom prst="ellipse">
            <a:avLst/>
          </a:prstGeom>
          <a:solidFill>
            <a:srgbClr val="0092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40" name="TextBox 14"/>
          <p:cNvSpPr txBox="1">
            <a:spLocks noChangeArrowheads="1"/>
          </p:cNvSpPr>
          <p:nvPr/>
        </p:nvSpPr>
        <p:spPr bwMode="auto">
          <a:xfrm>
            <a:off x="6643688" y="1987550"/>
            <a:ext cx="623887" cy="369888"/>
          </a:xfrm>
          <a:prstGeom prst="rect">
            <a:avLst/>
          </a:prstGeom>
          <a:noFill/>
          <a:ln w="9525">
            <a:noFill/>
            <a:miter lim="800000"/>
            <a:headEnd/>
            <a:tailEnd/>
          </a:ln>
        </p:spPr>
        <p:txBody>
          <a:bodyPr wrap="none">
            <a:spAutoFit/>
          </a:bodyPr>
          <a:lstStyle/>
          <a:p>
            <a:r>
              <a:rPr lang="ru-RU" b="1">
                <a:solidFill>
                  <a:schemeClr val="bg1"/>
                </a:solidFill>
                <a:latin typeface="Franklin Gothic Book" pitchFamily="34" charset="0"/>
              </a:rPr>
              <a:t>3</a:t>
            </a:r>
            <a:r>
              <a:rPr lang="en-US" b="1">
                <a:solidFill>
                  <a:schemeClr val="bg1"/>
                </a:solidFill>
                <a:latin typeface="Franklin Gothic Book" pitchFamily="34" charset="0"/>
              </a:rPr>
              <a:t>0</a:t>
            </a:r>
            <a:r>
              <a:rPr lang="ru-RU" b="1">
                <a:solidFill>
                  <a:schemeClr val="bg1"/>
                </a:solidFill>
                <a:latin typeface="Franklin Gothic Book" pitchFamily="34" charset="0"/>
              </a:rPr>
              <a:t>%</a:t>
            </a:r>
          </a:p>
        </p:txBody>
      </p:sp>
      <p:sp>
        <p:nvSpPr>
          <p:cNvPr id="22541" name="TextBox 16"/>
          <p:cNvSpPr txBox="1">
            <a:spLocks noChangeArrowheads="1"/>
          </p:cNvSpPr>
          <p:nvPr/>
        </p:nvSpPr>
        <p:spPr bwMode="auto">
          <a:xfrm>
            <a:off x="8355013" y="3863975"/>
            <a:ext cx="623887" cy="369888"/>
          </a:xfrm>
          <a:prstGeom prst="rect">
            <a:avLst/>
          </a:prstGeom>
          <a:noFill/>
          <a:ln w="9525">
            <a:noFill/>
            <a:miter lim="800000"/>
            <a:headEnd/>
            <a:tailEnd/>
          </a:ln>
        </p:spPr>
        <p:txBody>
          <a:bodyPr wrap="none">
            <a:spAutoFit/>
          </a:bodyPr>
          <a:lstStyle/>
          <a:p>
            <a:r>
              <a:rPr lang="ru-RU" b="1">
                <a:solidFill>
                  <a:schemeClr val="bg1"/>
                </a:solidFill>
                <a:latin typeface="Franklin Gothic Book" pitchFamily="34" charset="0"/>
              </a:rPr>
              <a:t>36%</a:t>
            </a:r>
          </a:p>
        </p:txBody>
      </p:sp>
      <p:sp>
        <p:nvSpPr>
          <p:cNvPr id="18" name="Овал 17"/>
          <p:cNvSpPr/>
          <p:nvPr/>
        </p:nvSpPr>
        <p:spPr>
          <a:xfrm>
            <a:off x="8439150" y="4071938"/>
            <a:ext cx="561975" cy="500062"/>
          </a:xfrm>
          <a:prstGeom prst="ellipse">
            <a:avLst/>
          </a:prstGeom>
          <a:solidFill>
            <a:srgbClr val="0092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0" name="Овал 19"/>
          <p:cNvSpPr/>
          <p:nvPr/>
        </p:nvSpPr>
        <p:spPr>
          <a:xfrm>
            <a:off x="8497888" y="5000625"/>
            <a:ext cx="561975" cy="500063"/>
          </a:xfrm>
          <a:prstGeom prst="ellipse">
            <a:avLst/>
          </a:prstGeom>
          <a:solidFill>
            <a:srgbClr val="0092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44" name="TextBox 20"/>
          <p:cNvSpPr txBox="1">
            <a:spLocks noChangeArrowheads="1"/>
          </p:cNvSpPr>
          <p:nvPr/>
        </p:nvSpPr>
        <p:spPr bwMode="auto">
          <a:xfrm>
            <a:off x="8497888" y="5072063"/>
            <a:ext cx="612775" cy="646112"/>
          </a:xfrm>
          <a:prstGeom prst="rect">
            <a:avLst/>
          </a:prstGeom>
          <a:noFill/>
          <a:ln w="9525">
            <a:noFill/>
            <a:miter lim="800000"/>
            <a:headEnd/>
            <a:tailEnd/>
          </a:ln>
        </p:spPr>
        <p:txBody>
          <a:bodyPr wrap="none">
            <a:spAutoFit/>
          </a:bodyPr>
          <a:lstStyle/>
          <a:p>
            <a:r>
              <a:rPr lang="ru-RU" b="1">
                <a:solidFill>
                  <a:schemeClr val="bg1"/>
                </a:solidFill>
                <a:latin typeface="Franklin Gothic Book" pitchFamily="34" charset="0"/>
              </a:rPr>
              <a:t>37%</a:t>
            </a:r>
          </a:p>
          <a:p>
            <a:endParaRPr lang="ru-RU" b="1">
              <a:solidFill>
                <a:schemeClr val="bg1"/>
              </a:solidFill>
              <a:latin typeface="Franklin Gothic Book" pitchFamily="34" charset="0"/>
            </a:endParaRPr>
          </a:p>
        </p:txBody>
      </p:sp>
      <p:sp>
        <p:nvSpPr>
          <p:cNvPr id="22545" name="TextBox 21"/>
          <p:cNvSpPr txBox="1">
            <a:spLocks noChangeArrowheads="1"/>
          </p:cNvSpPr>
          <p:nvPr/>
        </p:nvSpPr>
        <p:spPr bwMode="auto">
          <a:xfrm>
            <a:off x="714375" y="1000125"/>
            <a:ext cx="3571875" cy="400050"/>
          </a:xfrm>
          <a:prstGeom prst="rect">
            <a:avLst/>
          </a:prstGeom>
          <a:noFill/>
          <a:ln w="9525">
            <a:noFill/>
            <a:miter lim="800000"/>
            <a:headEnd/>
            <a:tailEnd/>
          </a:ln>
        </p:spPr>
        <p:txBody>
          <a:bodyPr>
            <a:spAutoFit/>
          </a:bodyPr>
          <a:lstStyle/>
          <a:p>
            <a:r>
              <a:rPr lang="en-US" sz="2000" b="1" dirty="0" smtClean="0">
                <a:latin typeface="Franklin Gothic Book" pitchFamily="34" charset="0"/>
              </a:rPr>
              <a:t>Trust</a:t>
            </a:r>
            <a:endParaRPr lang="ru-RU" sz="2000" b="1" dirty="0">
              <a:latin typeface="Franklin Gothic Book" pitchFamily="34" charset="0"/>
            </a:endParaRPr>
          </a:p>
        </p:txBody>
      </p:sp>
      <p:sp>
        <p:nvSpPr>
          <p:cNvPr id="22546" name="TextBox 21"/>
          <p:cNvSpPr txBox="1">
            <a:spLocks noChangeArrowheads="1"/>
          </p:cNvSpPr>
          <p:nvPr/>
        </p:nvSpPr>
        <p:spPr bwMode="auto">
          <a:xfrm>
            <a:off x="5072063" y="1928813"/>
            <a:ext cx="3571875" cy="369332"/>
          </a:xfrm>
          <a:prstGeom prst="rect">
            <a:avLst/>
          </a:prstGeom>
          <a:noFill/>
          <a:ln w="9525">
            <a:noFill/>
            <a:miter lim="800000"/>
            <a:headEnd/>
            <a:tailEnd/>
          </a:ln>
        </p:spPr>
        <p:txBody>
          <a:bodyPr>
            <a:spAutoFit/>
          </a:bodyPr>
          <a:lstStyle/>
          <a:p>
            <a:r>
              <a:rPr lang="en-US" b="1" dirty="0" smtClean="0">
                <a:latin typeface="Franklin Gothic Book" pitchFamily="34" charset="0"/>
              </a:rPr>
              <a:t>Distrust</a:t>
            </a:r>
            <a:endParaRPr lang="ru-RU" sz="2000" b="1" dirty="0">
              <a:latin typeface="Franklin Gothic Book" pitchFamily="34" charset="0"/>
            </a:endParaRPr>
          </a:p>
        </p:txBody>
      </p:sp>
      <p:sp>
        <p:nvSpPr>
          <p:cNvPr id="23" name="Овал 22"/>
          <p:cNvSpPr/>
          <p:nvPr/>
        </p:nvSpPr>
        <p:spPr>
          <a:xfrm>
            <a:off x="2071688" y="928688"/>
            <a:ext cx="571500" cy="500062"/>
          </a:xfrm>
          <a:prstGeom prst="ellipse">
            <a:avLst/>
          </a:prstGeom>
          <a:solidFill>
            <a:srgbClr val="E53F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48" name="TextBox 10"/>
          <p:cNvSpPr txBox="1">
            <a:spLocks noChangeArrowheads="1"/>
          </p:cNvSpPr>
          <p:nvPr/>
        </p:nvSpPr>
        <p:spPr bwMode="auto">
          <a:xfrm>
            <a:off x="2071688" y="990600"/>
            <a:ext cx="623887" cy="369888"/>
          </a:xfrm>
          <a:prstGeom prst="rect">
            <a:avLst/>
          </a:prstGeom>
          <a:noFill/>
          <a:ln w="9525">
            <a:noFill/>
            <a:miter lim="800000"/>
            <a:headEnd/>
            <a:tailEnd/>
          </a:ln>
        </p:spPr>
        <p:txBody>
          <a:bodyPr wrap="none">
            <a:spAutoFit/>
          </a:bodyPr>
          <a:lstStyle/>
          <a:p>
            <a:r>
              <a:rPr lang="en-US" b="1">
                <a:solidFill>
                  <a:schemeClr val="bg1"/>
                </a:solidFill>
                <a:latin typeface="Franklin Gothic Book" pitchFamily="34" charset="0"/>
              </a:rPr>
              <a:t>5</a:t>
            </a:r>
            <a:r>
              <a:rPr lang="ru-RU" b="1">
                <a:solidFill>
                  <a:schemeClr val="bg1"/>
                </a:solidFill>
                <a:latin typeface="Franklin Gothic Book" pitchFamily="34" charset="0"/>
              </a:rPr>
              <a:t>9%</a:t>
            </a:r>
          </a:p>
        </p:txBody>
      </p:sp>
      <p:sp>
        <p:nvSpPr>
          <p:cNvPr id="27" name="Овал 26"/>
          <p:cNvSpPr/>
          <p:nvPr/>
        </p:nvSpPr>
        <p:spPr>
          <a:xfrm>
            <a:off x="8316913" y="3141663"/>
            <a:ext cx="561975" cy="500062"/>
          </a:xfrm>
          <a:prstGeom prst="ellipse">
            <a:avLst/>
          </a:prstGeom>
          <a:solidFill>
            <a:srgbClr val="0092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550" name="TextBox 16"/>
          <p:cNvSpPr txBox="1">
            <a:spLocks noChangeArrowheads="1"/>
          </p:cNvSpPr>
          <p:nvPr/>
        </p:nvSpPr>
        <p:spPr bwMode="auto">
          <a:xfrm>
            <a:off x="8316913" y="3213100"/>
            <a:ext cx="609600" cy="369888"/>
          </a:xfrm>
          <a:prstGeom prst="rect">
            <a:avLst/>
          </a:prstGeom>
          <a:noFill/>
          <a:ln w="9525">
            <a:noFill/>
            <a:miter lim="800000"/>
            <a:headEnd/>
            <a:tailEnd/>
          </a:ln>
        </p:spPr>
        <p:txBody>
          <a:bodyPr wrap="none">
            <a:spAutoFit/>
          </a:bodyPr>
          <a:lstStyle/>
          <a:p>
            <a:r>
              <a:rPr lang="ru-RU" b="1">
                <a:solidFill>
                  <a:schemeClr val="bg1"/>
                </a:solidFill>
                <a:latin typeface="Franklin Gothic Book" pitchFamily="34" charset="0"/>
              </a:rPr>
              <a:t>47%</a:t>
            </a:r>
          </a:p>
        </p:txBody>
      </p:sp>
      <p:sp>
        <p:nvSpPr>
          <p:cNvPr id="22551" name="TextBox 16"/>
          <p:cNvSpPr txBox="1">
            <a:spLocks noChangeArrowheads="1"/>
          </p:cNvSpPr>
          <p:nvPr/>
        </p:nvSpPr>
        <p:spPr bwMode="auto">
          <a:xfrm>
            <a:off x="8358188" y="4143375"/>
            <a:ext cx="623887" cy="369888"/>
          </a:xfrm>
          <a:prstGeom prst="rect">
            <a:avLst/>
          </a:prstGeom>
          <a:noFill/>
          <a:ln w="9525">
            <a:noFill/>
            <a:miter lim="800000"/>
            <a:headEnd/>
            <a:tailEnd/>
          </a:ln>
        </p:spPr>
        <p:txBody>
          <a:bodyPr wrap="none">
            <a:spAutoFit/>
          </a:bodyPr>
          <a:lstStyle/>
          <a:p>
            <a:r>
              <a:rPr lang="ru-RU" b="1">
                <a:solidFill>
                  <a:schemeClr val="bg1"/>
                </a:solidFill>
                <a:latin typeface="Franklin Gothic Book" pitchFamily="34" charset="0"/>
              </a:rPr>
              <a:t>38%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274638"/>
            <a:ext cx="8229600" cy="778098"/>
          </a:xfrm>
        </p:spPr>
        <p:txBody>
          <a:bodyPr/>
          <a:lstStyle/>
          <a:p>
            <a:pPr eaLnBrk="1" hangingPunct="1"/>
            <a:r>
              <a:rPr lang="en-US" sz="1800" dirty="0" smtClean="0"/>
              <a:t>Media trust. Real Audience. Dec 2013, VSIOM</a:t>
            </a:r>
            <a:endParaRPr lang="ru-RU" sz="1800" dirty="0" smtClean="0"/>
          </a:p>
        </p:txBody>
      </p:sp>
      <p:graphicFrame>
        <p:nvGraphicFramePr>
          <p:cNvPr id="4" name="Схема 3"/>
          <p:cNvGraphicFramePr/>
          <p:nvPr/>
        </p:nvGraphicFramePr>
        <p:xfrm>
          <a:off x="642910" y="1412776"/>
          <a:ext cx="2928958" cy="3214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2627784" y="3786166"/>
          <a:ext cx="2714676" cy="3071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7653" name="TextBox 21"/>
          <p:cNvSpPr txBox="1">
            <a:spLocks noChangeArrowheads="1"/>
          </p:cNvSpPr>
          <p:nvPr/>
        </p:nvSpPr>
        <p:spPr bwMode="auto">
          <a:xfrm>
            <a:off x="0" y="1714500"/>
            <a:ext cx="1571625" cy="338138"/>
          </a:xfrm>
          <a:prstGeom prst="rect">
            <a:avLst/>
          </a:prstGeom>
          <a:noFill/>
          <a:ln w="9525">
            <a:noFill/>
            <a:miter lim="800000"/>
            <a:headEnd/>
            <a:tailEnd/>
          </a:ln>
        </p:spPr>
        <p:txBody>
          <a:bodyPr>
            <a:spAutoFit/>
          </a:bodyPr>
          <a:lstStyle/>
          <a:p>
            <a:r>
              <a:rPr lang="en-US" sz="1600" b="1" dirty="0" smtClean="0">
                <a:latin typeface="Franklin Gothic Book" pitchFamily="34" charset="0"/>
              </a:rPr>
              <a:t>Trust</a:t>
            </a:r>
            <a:endParaRPr lang="ru-RU" b="1" dirty="0">
              <a:solidFill>
                <a:srgbClr val="FF0000"/>
              </a:solidFill>
              <a:latin typeface="Franklin Gothic Book" pitchFamily="34" charset="0"/>
            </a:endParaRPr>
          </a:p>
        </p:txBody>
      </p:sp>
      <p:sp>
        <p:nvSpPr>
          <p:cNvPr id="27654" name="TextBox 21"/>
          <p:cNvSpPr txBox="1">
            <a:spLocks noChangeArrowheads="1"/>
          </p:cNvSpPr>
          <p:nvPr/>
        </p:nvSpPr>
        <p:spPr bwMode="auto">
          <a:xfrm>
            <a:off x="3214688" y="3571875"/>
            <a:ext cx="2000250" cy="369332"/>
          </a:xfrm>
          <a:prstGeom prst="rect">
            <a:avLst/>
          </a:prstGeom>
          <a:noFill/>
          <a:ln w="9525">
            <a:noFill/>
            <a:miter lim="800000"/>
            <a:headEnd/>
            <a:tailEnd/>
          </a:ln>
        </p:spPr>
        <p:txBody>
          <a:bodyPr>
            <a:spAutoFit/>
          </a:bodyPr>
          <a:lstStyle/>
          <a:p>
            <a:r>
              <a:rPr lang="en-US" b="1" dirty="0" smtClean="0">
                <a:latin typeface="Franklin Gothic Book" pitchFamily="34" charset="0"/>
              </a:rPr>
              <a:t>Distrust</a:t>
            </a:r>
            <a:endParaRPr lang="ru-RU" sz="2000" b="1" dirty="0">
              <a:latin typeface="Franklin Gothic Book" pitchFamily="34" charset="0"/>
            </a:endParaRPr>
          </a:p>
        </p:txBody>
      </p:sp>
      <p:graphicFrame>
        <p:nvGraphicFramePr>
          <p:cNvPr id="61" name="Схема 60"/>
          <p:cNvGraphicFramePr/>
          <p:nvPr/>
        </p:nvGraphicFramePr>
        <p:xfrm>
          <a:off x="5220072" y="1916832"/>
          <a:ext cx="2000264" cy="22145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5" name="TextBox 64"/>
          <p:cNvSpPr txBox="1"/>
          <p:nvPr/>
        </p:nvSpPr>
        <p:spPr>
          <a:xfrm>
            <a:off x="1403350" y="1268413"/>
            <a:ext cx="1955535" cy="307777"/>
          </a:xfrm>
          <a:prstGeom prst="rect">
            <a:avLst/>
          </a:prstGeom>
          <a:noFill/>
        </p:spPr>
        <p:txBody>
          <a:bodyPr wrap="none">
            <a:spAutoFit/>
          </a:bodyPr>
          <a:lstStyle/>
          <a:p>
            <a:pPr>
              <a:defRPr/>
            </a:pPr>
            <a:r>
              <a:rPr lang="en-US" sz="1400" b="1" dirty="0" smtClean="0">
                <a:solidFill>
                  <a:schemeClr val="bg1">
                    <a:lumMod val="50000"/>
                  </a:schemeClr>
                </a:solidFill>
              </a:rPr>
              <a:t>Russian TV, newspapers</a:t>
            </a:r>
            <a:endParaRPr lang="ru-RU" sz="1400" b="1" dirty="0">
              <a:solidFill>
                <a:schemeClr val="bg1">
                  <a:lumMod val="50000"/>
                </a:schemeClr>
              </a:solidFill>
            </a:endParaRPr>
          </a:p>
        </p:txBody>
      </p:sp>
      <p:sp>
        <p:nvSpPr>
          <p:cNvPr id="66" name="TextBox 65"/>
          <p:cNvSpPr txBox="1"/>
          <p:nvPr/>
        </p:nvSpPr>
        <p:spPr>
          <a:xfrm>
            <a:off x="5572125" y="1285875"/>
            <a:ext cx="2054152" cy="307777"/>
          </a:xfrm>
          <a:prstGeom prst="rect">
            <a:avLst/>
          </a:prstGeom>
          <a:noFill/>
        </p:spPr>
        <p:txBody>
          <a:bodyPr wrap="none">
            <a:spAutoFit/>
          </a:bodyPr>
          <a:lstStyle/>
          <a:p>
            <a:pPr>
              <a:defRPr/>
            </a:pPr>
            <a:r>
              <a:rPr lang="en-US" sz="1400" b="1" dirty="0" smtClean="0">
                <a:solidFill>
                  <a:schemeClr val="bg1">
                    <a:lumMod val="50000"/>
                  </a:schemeClr>
                </a:solidFill>
              </a:rPr>
              <a:t>Internet &amp; Foreign media</a:t>
            </a:r>
            <a:endParaRPr lang="ru-RU" sz="1400" b="1" dirty="0">
              <a:solidFill>
                <a:schemeClr val="bg1">
                  <a:lumMod val="50000"/>
                </a:schemeClr>
              </a:solidFill>
            </a:endParaRPr>
          </a:p>
        </p:txBody>
      </p:sp>
      <p:sp>
        <p:nvSpPr>
          <p:cNvPr id="27658" name="TextBox 21"/>
          <p:cNvSpPr txBox="1">
            <a:spLocks noChangeArrowheads="1"/>
          </p:cNvSpPr>
          <p:nvPr/>
        </p:nvSpPr>
        <p:spPr bwMode="auto">
          <a:xfrm>
            <a:off x="4572000" y="1785938"/>
            <a:ext cx="1571625" cy="400050"/>
          </a:xfrm>
          <a:prstGeom prst="rect">
            <a:avLst/>
          </a:prstGeom>
          <a:noFill/>
          <a:ln w="9525">
            <a:noFill/>
            <a:miter lim="800000"/>
            <a:headEnd/>
            <a:tailEnd/>
          </a:ln>
        </p:spPr>
        <p:txBody>
          <a:bodyPr>
            <a:spAutoFit/>
          </a:bodyPr>
          <a:lstStyle/>
          <a:p>
            <a:r>
              <a:rPr lang="en-US" sz="2000" b="1" dirty="0" smtClean="0">
                <a:latin typeface="Franklin Gothic Book" pitchFamily="34" charset="0"/>
              </a:rPr>
              <a:t>Trust</a:t>
            </a:r>
            <a:endParaRPr lang="ru-RU" sz="2000" b="1" dirty="0">
              <a:latin typeface="Franklin Gothic Book" pitchFamily="34" charset="0"/>
            </a:endParaRPr>
          </a:p>
        </p:txBody>
      </p:sp>
      <p:graphicFrame>
        <p:nvGraphicFramePr>
          <p:cNvPr id="68" name="Схема 67"/>
          <p:cNvGraphicFramePr/>
          <p:nvPr/>
        </p:nvGraphicFramePr>
        <p:xfrm>
          <a:off x="6929454" y="4357694"/>
          <a:ext cx="2000264" cy="221457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7660" name="TextBox 21"/>
          <p:cNvSpPr txBox="1">
            <a:spLocks noChangeArrowheads="1"/>
          </p:cNvSpPr>
          <p:nvPr/>
        </p:nvSpPr>
        <p:spPr bwMode="auto">
          <a:xfrm>
            <a:off x="7358063" y="3857625"/>
            <a:ext cx="1785937" cy="400110"/>
          </a:xfrm>
          <a:prstGeom prst="rect">
            <a:avLst/>
          </a:prstGeom>
          <a:noFill/>
          <a:ln w="9525">
            <a:noFill/>
            <a:miter lim="800000"/>
            <a:headEnd/>
            <a:tailEnd/>
          </a:ln>
        </p:spPr>
        <p:txBody>
          <a:bodyPr>
            <a:spAutoFit/>
          </a:bodyPr>
          <a:lstStyle/>
          <a:p>
            <a:r>
              <a:rPr lang="en-US" sz="2000" b="1" dirty="0" smtClean="0">
                <a:latin typeface="Franklin Gothic Book" pitchFamily="34" charset="0"/>
              </a:rPr>
              <a:t>Distrust</a:t>
            </a:r>
            <a:endParaRPr lang="ru-RU" sz="2000" b="1" dirty="0">
              <a:latin typeface="Franklin Gothic Boo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It becomes powerful, produces political risks</a:t>
            </a:r>
            <a:endParaRPr lang="ru-RU" dirty="0"/>
          </a:p>
        </p:txBody>
      </p:sp>
      <p:sp>
        <p:nvSpPr>
          <p:cNvPr id="3" name="Содержимое 2"/>
          <p:cNvSpPr>
            <a:spLocks noGrp="1"/>
          </p:cNvSpPr>
          <p:nvPr>
            <p:ph sz="quarter" idx="1"/>
          </p:nvPr>
        </p:nvSpPr>
        <p:spPr/>
        <p:txBody>
          <a:bodyPr>
            <a:normAutofit fontScale="92500" lnSpcReduction="10000"/>
          </a:bodyPr>
          <a:lstStyle/>
          <a:p>
            <a:r>
              <a:rPr lang="en-US" dirty="0" smtClean="0"/>
              <a:t>if the credibility of the Internet as a source of information will continue to grow, the elections to the State Duma in year 2016 and 2018 presidential elections will take place in completely new information realities, where the main role will be the Internet (Civil Society Development Foundation 2013: 4). </a:t>
            </a:r>
            <a:endParaRPr lang="ru-RU" dirty="0" smtClean="0"/>
          </a:p>
          <a:p>
            <a:r>
              <a:rPr lang="en-US" dirty="0" smtClean="0"/>
              <a:t>And government reacts - s</a:t>
            </a:r>
            <a:r>
              <a:rPr lang="en-GB" dirty="0" err="1" smtClean="0"/>
              <a:t>ince</a:t>
            </a:r>
            <a:r>
              <a:rPr lang="en-GB" dirty="0" smtClean="0"/>
              <a:t> May 2012 recriminalized defamation, expanded blacklisting websites, bloggers faced detention and criminal prosecutions.  </a:t>
            </a:r>
            <a:endParaRPr lang="ru-RU" dirty="0" smtClean="0"/>
          </a:p>
          <a:p>
            <a:r>
              <a:rPr lang="en-US" dirty="0" smtClean="0"/>
              <a:t>Government seriously intends to control the media and the Internet, to systematically monitor all information which appears not only in the media but also on forums, blogs and social networks (FARMC 2013: 79-86)</a:t>
            </a:r>
          </a:p>
          <a:p>
            <a:endParaRPr lang="en-US" dirty="0" smtClean="0"/>
          </a:p>
          <a:p>
            <a:endParaRPr lang="en-US"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And the Government reacts</a:t>
            </a:r>
            <a:endParaRPr lang="ru-RU" dirty="0"/>
          </a:p>
        </p:txBody>
      </p:sp>
      <p:sp>
        <p:nvSpPr>
          <p:cNvPr id="3" name="Содержимое 2"/>
          <p:cNvSpPr>
            <a:spLocks noGrp="1"/>
          </p:cNvSpPr>
          <p:nvPr>
            <p:ph sz="quarter" idx="1"/>
          </p:nvPr>
        </p:nvSpPr>
        <p:spPr/>
        <p:txBody>
          <a:bodyPr/>
          <a:lstStyle/>
          <a:p>
            <a:r>
              <a:rPr lang="en-US" dirty="0" smtClean="0"/>
              <a:t>As a response, the authorities </a:t>
            </a:r>
            <a:r>
              <a:rPr lang="en-US" dirty="0" err="1" smtClean="0"/>
              <a:t>s</a:t>
            </a:r>
            <a:r>
              <a:rPr lang="en-GB" dirty="0" smtClean="0"/>
              <a:t>ince May 2012 recriminalized defamation, expanded blacklisting websites, bloggers faced detention and criminal prosecutions.  </a:t>
            </a:r>
            <a:endParaRPr lang="ru-RU" dirty="0" smtClean="0"/>
          </a:p>
          <a:p>
            <a:r>
              <a:rPr lang="en-US" dirty="0" smtClean="0"/>
              <a:t>Government seriously intends to control the media and the Internet, to systematically monitor all information which appears not only in the media but also on forums, </a:t>
            </a:r>
            <a:r>
              <a:rPr lang="en-US" dirty="0" err="1" smtClean="0"/>
              <a:t>blogs</a:t>
            </a:r>
            <a:r>
              <a:rPr lang="en-US" dirty="0" smtClean="0"/>
              <a:t> and social networks (FARMC 2012: 79-86)</a:t>
            </a:r>
          </a:p>
          <a:p>
            <a:r>
              <a:rPr lang="en-US" dirty="0" smtClean="0"/>
              <a:t>Legal innovations on </a:t>
            </a:r>
            <a:r>
              <a:rPr lang="en-US" dirty="0" err="1" smtClean="0"/>
              <a:t>bloging</a:t>
            </a:r>
            <a:r>
              <a:rPr lang="en-US" dirty="0" smtClean="0"/>
              <a:t> regulation of April 2014</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Sample</a:t>
            </a:r>
            <a:endParaRPr lang="ru-RU" dirty="0"/>
          </a:p>
        </p:txBody>
      </p:sp>
      <p:sp>
        <p:nvSpPr>
          <p:cNvPr id="3" name="Содержимое 2"/>
          <p:cNvSpPr>
            <a:spLocks noGrp="1"/>
          </p:cNvSpPr>
          <p:nvPr>
            <p:ph sz="quarter" idx="1"/>
          </p:nvPr>
        </p:nvSpPr>
        <p:spPr/>
        <p:txBody>
          <a:bodyPr>
            <a:normAutofit/>
          </a:bodyPr>
          <a:lstStyle/>
          <a:p>
            <a:r>
              <a:rPr lang="en-US" b="1" dirty="0"/>
              <a:t>Sample  </a:t>
            </a:r>
            <a:r>
              <a:rPr lang="en-US" dirty="0"/>
              <a:t>(based on Worlds of Journalism Study approach</a:t>
            </a:r>
            <a:r>
              <a:rPr lang="en-US" dirty="0" smtClean="0"/>
              <a:t>)</a:t>
            </a:r>
          </a:p>
          <a:p>
            <a:r>
              <a:rPr lang="en-GB" dirty="0" smtClean="0"/>
              <a:t>24 </a:t>
            </a:r>
            <a:r>
              <a:rPr lang="en-GB" dirty="0"/>
              <a:t>journalists from </a:t>
            </a:r>
            <a:r>
              <a:rPr lang="en-GB" dirty="0" smtClean="0"/>
              <a:t>12 </a:t>
            </a:r>
            <a:r>
              <a:rPr lang="en-GB" dirty="0"/>
              <a:t>traditional media and </a:t>
            </a:r>
            <a:r>
              <a:rPr lang="en-GB" dirty="0" smtClean="0"/>
              <a:t>24 </a:t>
            </a:r>
            <a:r>
              <a:rPr lang="en-GB" dirty="0"/>
              <a:t>journalists from </a:t>
            </a:r>
            <a:r>
              <a:rPr lang="en-GB" dirty="0" smtClean="0"/>
              <a:t>12 </a:t>
            </a:r>
            <a:r>
              <a:rPr lang="en-GB" dirty="0"/>
              <a:t>new online media (2 journalists per media) in each of four cities (capital, 2</a:t>
            </a:r>
            <a:r>
              <a:rPr lang="en-GB" baseline="30000" dirty="0"/>
              <a:t>nd</a:t>
            </a:r>
            <a:r>
              <a:rPr lang="en-GB" dirty="0"/>
              <a:t> metropolis, 2 provincial cities</a:t>
            </a:r>
            <a:r>
              <a:rPr lang="en-GB" dirty="0" smtClean="0"/>
              <a:t>) = 48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Localization &amp; Relevance</a:t>
            </a:r>
            <a:endParaRPr lang="ru-RU" dirty="0"/>
          </a:p>
        </p:txBody>
      </p:sp>
      <p:sp>
        <p:nvSpPr>
          <p:cNvPr id="3" name="Содержимое 2"/>
          <p:cNvSpPr>
            <a:spLocks noGrp="1"/>
          </p:cNvSpPr>
          <p:nvPr>
            <p:ph sz="quarter" idx="1"/>
          </p:nvPr>
        </p:nvSpPr>
        <p:spPr/>
        <p:txBody>
          <a:bodyPr>
            <a:normAutofit/>
          </a:bodyPr>
          <a:lstStyle/>
          <a:p>
            <a:r>
              <a:rPr lang="en-US" sz="2800" dirty="0" smtClean="0"/>
              <a:t>The capital – Moscow – the global city</a:t>
            </a:r>
          </a:p>
          <a:p>
            <a:r>
              <a:rPr lang="en-US" sz="2800" dirty="0" smtClean="0"/>
              <a:t>Metropolitan city – St-Petersburg</a:t>
            </a:r>
          </a:p>
          <a:p>
            <a:r>
              <a:rPr lang="en-US" sz="2800" dirty="0" smtClean="0"/>
              <a:t>Large city (over 1 000 000) – </a:t>
            </a:r>
            <a:r>
              <a:rPr lang="en-US" sz="2800" dirty="0" err="1" smtClean="0"/>
              <a:t>Ekaterinburg</a:t>
            </a:r>
            <a:endParaRPr lang="en-US" sz="2800" dirty="0" smtClean="0"/>
          </a:p>
          <a:p>
            <a:r>
              <a:rPr lang="en-US" sz="2800" dirty="0" smtClean="0"/>
              <a:t>Middle scale city (more than 100 000) – Petrozavodsk</a:t>
            </a:r>
          </a:p>
          <a:p>
            <a:r>
              <a:rPr lang="en-US" sz="2800" dirty="0" smtClean="0"/>
              <a:t>Different cities – different social structure, different media structures &amp; different media communities</a:t>
            </a:r>
          </a:p>
          <a:p>
            <a:r>
              <a:rPr lang="en-US" sz="2800" dirty="0" smtClean="0"/>
              <a:t>Still – relevant for the  Russian urban media communities typology</a:t>
            </a:r>
            <a:endParaRPr lang="ru-RU"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Basic hypothesis: not Twins, even not Brothers. But Cousins. </a:t>
            </a:r>
            <a:endParaRPr lang="ru-RU" dirty="0"/>
          </a:p>
        </p:txBody>
      </p:sp>
      <p:sp>
        <p:nvSpPr>
          <p:cNvPr id="3" name="Содержимое 2"/>
          <p:cNvSpPr>
            <a:spLocks noGrp="1"/>
          </p:cNvSpPr>
          <p:nvPr>
            <p:ph sz="quarter" idx="1"/>
          </p:nvPr>
        </p:nvSpPr>
        <p:spPr/>
        <p:txBody>
          <a:bodyPr/>
          <a:lstStyle/>
          <a:p>
            <a:r>
              <a:rPr lang="en-US" dirty="0" smtClean="0"/>
              <a:t>BH - Online media journalists differ from traditional media journalists in three dimensions of </a:t>
            </a:r>
          </a:p>
          <a:p>
            <a:r>
              <a:rPr lang="en-US" dirty="0" smtClean="0"/>
              <a:t>Social-demographic parameters</a:t>
            </a:r>
          </a:p>
          <a:p>
            <a:r>
              <a:rPr lang="en-US" dirty="0" smtClean="0"/>
              <a:t>Professionalism and professional values</a:t>
            </a:r>
          </a:p>
          <a:p>
            <a:r>
              <a:rPr lang="en-US" dirty="0" smtClean="0"/>
              <a:t>Political values</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836440"/>
          </a:xfrm>
        </p:spPr>
        <p:txBody>
          <a:bodyPr>
            <a:normAutofit/>
          </a:bodyPr>
          <a:lstStyle/>
          <a:p>
            <a:r>
              <a:rPr lang="en-US" dirty="0" smtClean="0"/>
              <a:t>What do they think themselves? Is there any difference between online and traditional media journalists?</a:t>
            </a:r>
            <a:endParaRPr lang="ru-RU" dirty="0"/>
          </a:p>
        </p:txBody>
      </p:sp>
      <p:graphicFrame>
        <p:nvGraphicFramePr>
          <p:cNvPr id="4" name="Содержимое 3"/>
          <p:cNvGraphicFramePr>
            <a:graphicFrameLocks noGrp="1"/>
          </p:cNvGraphicFramePr>
          <p:nvPr>
            <p:ph idx="1"/>
          </p:nvPr>
        </p:nvGraphicFramePr>
        <p:xfrm>
          <a:off x="539552" y="2852936"/>
          <a:ext cx="8229600" cy="2836913"/>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633317">
                <a:tc>
                  <a:txBody>
                    <a:bodyPr/>
                    <a:lstStyle/>
                    <a:p>
                      <a:pPr marL="0" algn="ctr">
                        <a:lnSpc>
                          <a:spcPct val="100000"/>
                        </a:lnSpc>
                        <a:spcAft>
                          <a:spcPts val="0"/>
                        </a:spcAft>
                      </a:pPr>
                      <a:r>
                        <a:rPr lang="ru-RU" sz="1800" dirty="0" err="1">
                          <a:latin typeface="Times New Roman"/>
                          <a:ea typeface="Calibri"/>
                          <a:cs typeface="Times New Roman"/>
                        </a:rPr>
                        <a:t>City</a:t>
                      </a:r>
                      <a:endParaRPr lang="ru-RU" sz="1800" dirty="0">
                        <a:latin typeface="Calibri"/>
                        <a:ea typeface="Calibri"/>
                        <a:cs typeface="Times New Roman"/>
                      </a:endParaRPr>
                    </a:p>
                  </a:txBody>
                  <a:tcPr marL="68580" marR="68580" marT="0" marB="0"/>
                </a:tc>
                <a:tc gridSpan="2">
                  <a:txBody>
                    <a:bodyPr/>
                    <a:lstStyle/>
                    <a:p>
                      <a:pPr marL="0" algn="ctr">
                        <a:lnSpc>
                          <a:spcPct val="100000"/>
                        </a:lnSpc>
                        <a:spcAft>
                          <a:spcPts val="0"/>
                        </a:spcAft>
                      </a:pPr>
                      <a:r>
                        <a:rPr lang="en-US" sz="1800" dirty="0">
                          <a:latin typeface="Times New Roman"/>
                          <a:ea typeface="Calibri"/>
                          <a:cs typeface="Times New Roman"/>
                        </a:rPr>
                        <a:t>Middle</a:t>
                      </a:r>
                      <a:endParaRPr lang="ru-RU" sz="1800" dirty="0">
                        <a:latin typeface="Calibri"/>
                        <a:ea typeface="Calibri"/>
                        <a:cs typeface="Times New Roman"/>
                      </a:endParaRPr>
                    </a:p>
                  </a:txBody>
                  <a:tcPr marL="68580" marR="68580" marT="0" marB="0"/>
                </a:tc>
                <a:tc hMerge="1">
                  <a:txBody>
                    <a:bodyPr/>
                    <a:lstStyle/>
                    <a:p>
                      <a:endParaRPr lang="ru-RU"/>
                    </a:p>
                  </a:txBody>
                  <a:tcPr/>
                </a:tc>
                <a:tc gridSpan="2">
                  <a:txBody>
                    <a:bodyPr/>
                    <a:lstStyle/>
                    <a:p>
                      <a:pPr marL="0" algn="ctr">
                        <a:lnSpc>
                          <a:spcPct val="100000"/>
                        </a:lnSpc>
                        <a:spcAft>
                          <a:spcPts val="0"/>
                        </a:spcAft>
                      </a:pPr>
                      <a:r>
                        <a:rPr lang="en-US" sz="1800">
                          <a:latin typeface="Times New Roman"/>
                          <a:ea typeface="Calibri"/>
                          <a:cs typeface="Times New Roman"/>
                        </a:rPr>
                        <a:t>Metropolitan</a:t>
                      </a:r>
                      <a:endParaRPr lang="ru-RU" sz="1800">
                        <a:latin typeface="Calibri"/>
                        <a:ea typeface="Calibri"/>
                        <a:cs typeface="Times New Roman"/>
                      </a:endParaRPr>
                    </a:p>
                  </a:txBody>
                  <a:tcPr marL="68580" marR="68580" marT="0" marB="0"/>
                </a:tc>
                <a:tc hMerge="1">
                  <a:txBody>
                    <a:bodyPr/>
                    <a:lstStyle/>
                    <a:p>
                      <a:endParaRPr lang="ru-RU"/>
                    </a:p>
                  </a:txBody>
                  <a:tcPr/>
                </a:tc>
                <a:tc gridSpan="2">
                  <a:txBody>
                    <a:bodyPr/>
                    <a:lstStyle/>
                    <a:p>
                      <a:pPr marL="0" algn="ctr">
                        <a:lnSpc>
                          <a:spcPct val="100000"/>
                        </a:lnSpc>
                        <a:spcAft>
                          <a:spcPts val="0"/>
                        </a:spcAft>
                      </a:pPr>
                      <a:r>
                        <a:rPr lang="en-US" sz="1800">
                          <a:latin typeface="Times New Roman"/>
                          <a:ea typeface="Calibri"/>
                          <a:cs typeface="Times New Roman"/>
                        </a:rPr>
                        <a:t>Large</a:t>
                      </a:r>
                      <a:endParaRPr lang="ru-RU" sz="1800">
                        <a:latin typeface="Calibri"/>
                        <a:ea typeface="Calibri"/>
                        <a:cs typeface="Times New Roman"/>
                      </a:endParaRPr>
                    </a:p>
                  </a:txBody>
                  <a:tcPr marL="68580" marR="68580" marT="0" marB="0"/>
                </a:tc>
                <a:tc hMerge="1">
                  <a:txBody>
                    <a:bodyPr/>
                    <a:lstStyle/>
                    <a:p>
                      <a:endParaRPr lang="ru-RU"/>
                    </a:p>
                  </a:txBody>
                  <a:tcPr/>
                </a:tc>
                <a:tc gridSpan="2">
                  <a:txBody>
                    <a:bodyPr/>
                    <a:lstStyle/>
                    <a:p>
                      <a:pPr marL="0" algn="ctr">
                        <a:lnSpc>
                          <a:spcPct val="100000"/>
                        </a:lnSpc>
                        <a:spcAft>
                          <a:spcPts val="0"/>
                        </a:spcAft>
                      </a:pPr>
                      <a:r>
                        <a:rPr lang="en-US" sz="1800" dirty="0">
                          <a:latin typeface="Times New Roman"/>
                          <a:ea typeface="Calibri"/>
                          <a:cs typeface="Times New Roman"/>
                        </a:rPr>
                        <a:t>Russia general</a:t>
                      </a:r>
                      <a:endParaRPr lang="ru-RU" sz="1800" dirty="0">
                        <a:latin typeface="Calibri"/>
                        <a:ea typeface="Calibri"/>
                        <a:cs typeface="Times New Roman"/>
                      </a:endParaRPr>
                    </a:p>
                  </a:txBody>
                  <a:tcPr marL="68580" marR="68580" marT="0" marB="0"/>
                </a:tc>
                <a:tc hMerge="1">
                  <a:txBody>
                    <a:bodyPr/>
                    <a:lstStyle/>
                    <a:p>
                      <a:endParaRPr lang="ru-RU"/>
                    </a:p>
                  </a:txBody>
                  <a:tcPr/>
                </a:tc>
              </a:tr>
              <a:tr h="936962">
                <a:tc>
                  <a:txBody>
                    <a:bodyPr/>
                    <a:lstStyle/>
                    <a:p>
                      <a:pPr marL="0" algn="r">
                        <a:lnSpc>
                          <a:spcPct val="100000"/>
                        </a:lnSpc>
                        <a:spcAft>
                          <a:spcPts val="0"/>
                        </a:spcAft>
                      </a:pPr>
                      <a:r>
                        <a:rPr lang="en-US" sz="1800">
                          <a:latin typeface="Times New Roman"/>
                          <a:cs typeface="Times New Roman"/>
                        </a:rPr>
                        <a:t>Media type</a:t>
                      </a:r>
                      <a:endParaRPr lang="ru-RU" sz="1800">
                        <a:latin typeface="Calibri"/>
                        <a:cs typeface="Times New Roman"/>
                      </a:endParaRPr>
                    </a:p>
                  </a:txBody>
                  <a:tcPr marL="68580" marR="68580" marT="0" marB="0"/>
                </a:tc>
                <a:tc>
                  <a:txBody>
                    <a:bodyPr/>
                    <a:lstStyle/>
                    <a:p>
                      <a:pPr marL="0">
                        <a:lnSpc>
                          <a:spcPct val="100000"/>
                        </a:lnSpc>
                        <a:spcAft>
                          <a:spcPts val="0"/>
                        </a:spcAft>
                      </a:pPr>
                      <a:r>
                        <a:rPr lang="en-US" sz="1800">
                          <a:latin typeface="Times New Roman"/>
                          <a:ea typeface="Calibri"/>
                          <a:cs typeface="Times New Roman"/>
                        </a:rPr>
                        <a:t>Online</a:t>
                      </a:r>
                      <a:endParaRPr lang="ru-RU" sz="1800">
                        <a:latin typeface="Calibri"/>
                        <a:ea typeface="Calibri"/>
                        <a:cs typeface="Times New Roman"/>
                      </a:endParaRPr>
                    </a:p>
                  </a:txBody>
                  <a:tcPr marL="68580" marR="68580" marT="0" marB="0"/>
                </a:tc>
                <a:tc>
                  <a:txBody>
                    <a:bodyPr/>
                    <a:lstStyle/>
                    <a:p>
                      <a:pPr marL="0" algn="ctr">
                        <a:lnSpc>
                          <a:spcPct val="100000"/>
                        </a:lnSpc>
                        <a:spcAft>
                          <a:spcPts val="0"/>
                        </a:spcAft>
                      </a:pPr>
                      <a:r>
                        <a:rPr lang="en-US" sz="1800">
                          <a:latin typeface="Times New Roman"/>
                          <a:ea typeface="Calibri"/>
                          <a:cs typeface="Times New Roman"/>
                        </a:rPr>
                        <a:t>Tradit</a:t>
                      </a:r>
                      <a:endParaRPr lang="ru-RU" sz="1800">
                        <a:latin typeface="Calibri"/>
                        <a:ea typeface="Calibri"/>
                        <a:cs typeface="Times New Roman"/>
                      </a:endParaRPr>
                    </a:p>
                  </a:txBody>
                  <a:tcPr marL="68580" marR="68580" marT="0" marB="0"/>
                </a:tc>
                <a:tc>
                  <a:txBody>
                    <a:bodyPr/>
                    <a:lstStyle/>
                    <a:p>
                      <a:pPr marL="0" algn="ctr">
                        <a:lnSpc>
                          <a:spcPct val="100000"/>
                        </a:lnSpc>
                        <a:spcAft>
                          <a:spcPts val="0"/>
                        </a:spcAft>
                      </a:pPr>
                      <a:r>
                        <a:rPr lang="en-US" sz="1800">
                          <a:latin typeface="Times New Roman"/>
                          <a:ea typeface="Calibri"/>
                          <a:cs typeface="Times New Roman"/>
                        </a:rPr>
                        <a:t>Online</a:t>
                      </a:r>
                      <a:endParaRPr lang="ru-RU" sz="1800">
                        <a:latin typeface="Calibri"/>
                        <a:ea typeface="Calibri"/>
                        <a:cs typeface="Times New Roman"/>
                      </a:endParaRPr>
                    </a:p>
                  </a:txBody>
                  <a:tcPr marL="68580" marR="68580" marT="0" marB="0"/>
                </a:tc>
                <a:tc>
                  <a:txBody>
                    <a:bodyPr/>
                    <a:lstStyle/>
                    <a:p>
                      <a:pPr marL="0" algn="ctr">
                        <a:lnSpc>
                          <a:spcPct val="100000"/>
                        </a:lnSpc>
                        <a:spcAft>
                          <a:spcPts val="0"/>
                        </a:spcAft>
                      </a:pPr>
                      <a:r>
                        <a:rPr lang="en-US" sz="1800">
                          <a:latin typeface="Times New Roman"/>
                          <a:ea typeface="Calibri"/>
                          <a:cs typeface="Times New Roman"/>
                        </a:rPr>
                        <a:t>Tradit</a:t>
                      </a:r>
                      <a:endParaRPr lang="ru-RU" sz="1800">
                        <a:latin typeface="Calibri"/>
                        <a:ea typeface="Calibri"/>
                        <a:cs typeface="Times New Roman"/>
                      </a:endParaRPr>
                    </a:p>
                  </a:txBody>
                  <a:tcPr marL="68580" marR="68580" marT="0" marB="0"/>
                </a:tc>
                <a:tc>
                  <a:txBody>
                    <a:bodyPr/>
                    <a:lstStyle/>
                    <a:p>
                      <a:pPr marL="0" algn="ctr">
                        <a:lnSpc>
                          <a:spcPct val="100000"/>
                        </a:lnSpc>
                        <a:spcAft>
                          <a:spcPts val="0"/>
                        </a:spcAft>
                      </a:pPr>
                      <a:r>
                        <a:rPr lang="en-US" sz="1800">
                          <a:latin typeface="Times New Roman"/>
                          <a:ea typeface="Calibri"/>
                          <a:cs typeface="Times New Roman"/>
                        </a:rPr>
                        <a:t>Online</a:t>
                      </a:r>
                      <a:endParaRPr lang="ru-RU" sz="1800">
                        <a:latin typeface="Calibri"/>
                        <a:ea typeface="Calibri"/>
                        <a:cs typeface="Times New Roman"/>
                      </a:endParaRPr>
                    </a:p>
                  </a:txBody>
                  <a:tcPr marL="68580" marR="68580" marT="0" marB="0"/>
                </a:tc>
                <a:tc>
                  <a:txBody>
                    <a:bodyPr/>
                    <a:lstStyle/>
                    <a:p>
                      <a:pPr marL="0" algn="ctr">
                        <a:lnSpc>
                          <a:spcPct val="100000"/>
                        </a:lnSpc>
                        <a:spcAft>
                          <a:spcPts val="0"/>
                        </a:spcAft>
                      </a:pPr>
                      <a:r>
                        <a:rPr lang="en-US" sz="1800">
                          <a:latin typeface="Times New Roman"/>
                          <a:ea typeface="Calibri"/>
                          <a:cs typeface="Times New Roman"/>
                        </a:rPr>
                        <a:t>Tradit</a:t>
                      </a:r>
                      <a:endParaRPr lang="ru-RU" sz="1800">
                        <a:latin typeface="Calibri"/>
                        <a:ea typeface="Calibri"/>
                        <a:cs typeface="Times New Roman"/>
                      </a:endParaRPr>
                    </a:p>
                  </a:txBody>
                  <a:tcPr marL="68580" marR="68580" marT="0" marB="0"/>
                </a:tc>
                <a:tc>
                  <a:txBody>
                    <a:bodyPr/>
                    <a:lstStyle/>
                    <a:p>
                      <a:pPr marL="0" algn="ctr">
                        <a:lnSpc>
                          <a:spcPct val="100000"/>
                        </a:lnSpc>
                        <a:spcAft>
                          <a:spcPts val="0"/>
                        </a:spcAft>
                      </a:pPr>
                      <a:r>
                        <a:rPr lang="en-US" sz="1800" b="1">
                          <a:latin typeface="Times New Roman"/>
                          <a:ea typeface="Calibri"/>
                          <a:cs typeface="Times New Roman"/>
                        </a:rPr>
                        <a:t>New</a:t>
                      </a:r>
                      <a:endParaRPr lang="ru-RU" sz="1800">
                        <a:latin typeface="Calibri"/>
                        <a:ea typeface="Calibri"/>
                        <a:cs typeface="Times New Roman"/>
                      </a:endParaRPr>
                    </a:p>
                  </a:txBody>
                  <a:tcPr marL="68580" marR="68580" marT="0" marB="0"/>
                </a:tc>
                <a:tc>
                  <a:txBody>
                    <a:bodyPr/>
                    <a:lstStyle/>
                    <a:p>
                      <a:pPr marL="0" algn="ctr">
                        <a:lnSpc>
                          <a:spcPct val="100000"/>
                        </a:lnSpc>
                        <a:spcAft>
                          <a:spcPts val="0"/>
                        </a:spcAft>
                      </a:pPr>
                      <a:r>
                        <a:rPr lang="en-US" sz="1800" b="1" dirty="0" err="1">
                          <a:latin typeface="Times New Roman"/>
                          <a:ea typeface="Calibri"/>
                          <a:cs typeface="Times New Roman"/>
                        </a:rPr>
                        <a:t>Tradit</a:t>
                      </a:r>
                      <a:endParaRPr lang="ru-RU" sz="1800" dirty="0">
                        <a:latin typeface="Calibri"/>
                        <a:ea typeface="Calibri"/>
                        <a:cs typeface="Times New Roman"/>
                      </a:endParaRPr>
                    </a:p>
                  </a:txBody>
                  <a:tcPr marL="68580" marR="68580" marT="0" marB="0"/>
                </a:tc>
              </a:tr>
              <a:tr h="633317">
                <a:tc>
                  <a:txBody>
                    <a:bodyPr/>
                    <a:lstStyle/>
                    <a:p>
                      <a:pPr marL="0" algn="just">
                        <a:lnSpc>
                          <a:spcPct val="100000"/>
                        </a:lnSpc>
                        <a:spcAft>
                          <a:spcPts val="0"/>
                        </a:spcAft>
                      </a:pPr>
                      <a:r>
                        <a:rPr lang="en-US" sz="2400" dirty="0">
                          <a:latin typeface="Times New Roman"/>
                          <a:cs typeface="Times New Roman"/>
                        </a:rPr>
                        <a:t>No</a:t>
                      </a:r>
                      <a:endParaRPr lang="ru-RU" sz="2400" dirty="0">
                        <a:latin typeface="Calibri"/>
                        <a:cs typeface="Times New Roman"/>
                      </a:endParaRPr>
                    </a:p>
                  </a:txBody>
                  <a:tcPr marL="68580" marR="68580" marT="0" marB="0"/>
                </a:tc>
                <a:tc>
                  <a:txBody>
                    <a:bodyPr/>
                    <a:lstStyle/>
                    <a:p>
                      <a:pPr marL="0" algn="ctr">
                        <a:lnSpc>
                          <a:spcPct val="100000"/>
                        </a:lnSpc>
                        <a:spcAft>
                          <a:spcPts val="0"/>
                        </a:spcAft>
                      </a:pPr>
                      <a:r>
                        <a:rPr lang="ru-RU" sz="2400" dirty="0">
                          <a:latin typeface="Times New Roman"/>
                          <a:ea typeface="Calibri"/>
                          <a:cs typeface="Times New Roman"/>
                        </a:rPr>
                        <a:t>18,2</a:t>
                      </a:r>
                      <a:endParaRPr lang="ru-RU" sz="2400"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dirty="0">
                          <a:latin typeface="Times New Roman"/>
                          <a:ea typeface="Calibri"/>
                          <a:cs typeface="Times New Roman"/>
                        </a:rPr>
                        <a:t>25</a:t>
                      </a:r>
                      <a:endParaRPr lang="ru-RU" sz="2400"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67</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50</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dirty="0">
                          <a:latin typeface="Times New Roman"/>
                          <a:ea typeface="Calibri"/>
                          <a:cs typeface="Times New Roman"/>
                        </a:rPr>
                        <a:t>22,2</a:t>
                      </a:r>
                      <a:endParaRPr lang="ru-RU" sz="2400"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dirty="0">
                          <a:latin typeface="Times New Roman"/>
                          <a:ea typeface="Calibri"/>
                          <a:cs typeface="Times New Roman"/>
                        </a:rPr>
                        <a:t>10</a:t>
                      </a:r>
                      <a:endParaRPr lang="ru-RU" sz="2400"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35,8</a:t>
                      </a:r>
                      <a:endParaRPr lang="ru-RU" sz="2400"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28,3</a:t>
                      </a:r>
                      <a:endParaRPr lang="ru-RU" sz="2400" dirty="0">
                        <a:latin typeface="Calibri"/>
                        <a:ea typeface="Calibri"/>
                        <a:cs typeface="Times New Roman"/>
                      </a:endParaRPr>
                    </a:p>
                  </a:txBody>
                  <a:tcPr marL="68580" marR="68580" marT="0" marB="0"/>
                </a:tc>
              </a:tr>
              <a:tr h="633317">
                <a:tc>
                  <a:txBody>
                    <a:bodyPr/>
                    <a:lstStyle/>
                    <a:p>
                      <a:pPr marL="0" algn="just">
                        <a:lnSpc>
                          <a:spcPct val="100000"/>
                        </a:lnSpc>
                        <a:spcAft>
                          <a:spcPts val="0"/>
                        </a:spcAft>
                      </a:pPr>
                      <a:r>
                        <a:rPr lang="en-US" sz="2400">
                          <a:latin typeface="Times New Roman"/>
                          <a:cs typeface="Times New Roman"/>
                        </a:rPr>
                        <a:t>Yes</a:t>
                      </a:r>
                      <a:endParaRPr lang="ru-RU" sz="2400">
                        <a:latin typeface="Calibri"/>
                        <a:cs typeface="Times New Roman"/>
                      </a:endParaRPr>
                    </a:p>
                  </a:txBody>
                  <a:tcPr marL="68580" marR="68580" marT="0" marB="0"/>
                </a:tc>
                <a:tc>
                  <a:txBody>
                    <a:bodyPr/>
                    <a:lstStyle/>
                    <a:p>
                      <a:pPr marL="0" algn="ctr">
                        <a:lnSpc>
                          <a:spcPct val="100000"/>
                        </a:lnSpc>
                        <a:spcAft>
                          <a:spcPts val="0"/>
                        </a:spcAft>
                      </a:pPr>
                      <a:r>
                        <a:rPr lang="ru-RU" sz="2400">
                          <a:latin typeface="Times New Roman"/>
                          <a:ea typeface="Calibri"/>
                          <a:cs typeface="Times New Roman"/>
                        </a:rPr>
                        <a:t>81,8</a:t>
                      </a:r>
                      <a:endParaRPr lang="ru-RU" sz="240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a:latin typeface="Times New Roman"/>
                          <a:ea typeface="Calibri"/>
                          <a:cs typeface="Times New Roman"/>
                        </a:rPr>
                        <a:t>75</a:t>
                      </a:r>
                      <a:endParaRPr lang="ru-RU" sz="240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a:latin typeface="Times New Roman"/>
                          <a:ea typeface="Calibri"/>
                          <a:cs typeface="Times New Roman"/>
                        </a:rPr>
                        <a:t>33</a:t>
                      </a:r>
                      <a:endParaRPr lang="ru-RU" sz="2400" b="1">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50</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a:latin typeface="Times New Roman"/>
                          <a:ea typeface="Calibri"/>
                          <a:cs typeface="Times New Roman"/>
                        </a:rPr>
                        <a:t>77,8</a:t>
                      </a:r>
                      <a:endParaRPr lang="ru-RU" sz="240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a:latin typeface="Times New Roman"/>
                          <a:ea typeface="Calibri"/>
                          <a:cs typeface="Times New Roman"/>
                        </a:rPr>
                        <a:t>90</a:t>
                      </a:r>
                      <a:endParaRPr lang="ru-RU" sz="240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a:latin typeface="Times New Roman"/>
                          <a:ea typeface="Calibri"/>
                          <a:cs typeface="Times New Roman"/>
                        </a:rPr>
                        <a:t>64,2</a:t>
                      </a:r>
                      <a:endParaRPr lang="ru-RU" sz="240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71,7</a:t>
                      </a:r>
                      <a:endParaRPr lang="ru-RU"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28328"/>
          </a:xfrm>
        </p:spPr>
        <p:txBody>
          <a:bodyPr>
            <a:normAutofit fontScale="90000"/>
          </a:bodyPr>
          <a:lstStyle/>
          <a:p>
            <a:r>
              <a:rPr lang="en-US" dirty="0" smtClean="0"/>
              <a:t>H1 – Confirmed. The difference: self-portrait</a:t>
            </a:r>
            <a:endParaRPr lang="ru-RU" dirty="0"/>
          </a:p>
        </p:txBody>
      </p:sp>
      <p:sp>
        <p:nvSpPr>
          <p:cNvPr id="3" name="Содержимое 2"/>
          <p:cNvSpPr>
            <a:spLocks noGrp="1"/>
          </p:cNvSpPr>
          <p:nvPr>
            <p:ph sz="quarter" idx="1"/>
          </p:nvPr>
        </p:nvSpPr>
        <p:spPr>
          <a:xfrm>
            <a:off x="251520" y="1052736"/>
            <a:ext cx="8435280" cy="5544616"/>
          </a:xfrm>
        </p:spPr>
        <p:txBody>
          <a:bodyPr>
            <a:normAutofit lnSpcReduction="10000"/>
          </a:bodyPr>
          <a:lstStyle/>
          <a:p>
            <a:r>
              <a:rPr lang="en-US" dirty="0" smtClean="0"/>
              <a:t>Online </a:t>
            </a:r>
            <a:r>
              <a:rPr lang="en-US" dirty="0"/>
              <a:t>journalist: </a:t>
            </a:r>
            <a:endParaRPr lang="en-US" dirty="0" smtClean="0"/>
          </a:p>
          <a:p>
            <a:r>
              <a:rPr lang="en-US" dirty="0" smtClean="0"/>
              <a:t>We </a:t>
            </a:r>
            <a:r>
              <a:rPr lang="en-US" dirty="0"/>
              <a:t>are younger, </a:t>
            </a:r>
            <a:r>
              <a:rPr lang="en-US" dirty="0" smtClean="0"/>
              <a:t>around </a:t>
            </a:r>
            <a:r>
              <a:rPr lang="en-US" dirty="0"/>
              <a:t>30. </a:t>
            </a:r>
            <a:endParaRPr lang="en-US" dirty="0" smtClean="0"/>
          </a:p>
          <a:p>
            <a:r>
              <a:rPr lang="en-US" dirty="0" smtClean="0"/>
              <a:t>We </a:t>
            </a:r>
            <a:r>
              <a:rPr lang="en-US" dirty="0"/>
              <a:t>are faster in perceptions, response time, in the </a:t>
            </a:r>
            <a:r>
              <a:rPr lang="en-US" dirty="0" smtClean="0"/>
              <a:t>everyday work</a:t>
            </a:r>
            <a:r>
              <a:rPr lang="en-US" dirty="0"/>
              <a:t>. </a:t>
            </a:r>
            <a:endParaRPr lang="en-US" dirty="0" smtClean="0"/>
          </a:p>
          <a:p>
            <a:r>
              <a:rPr lang="en-US" dirty="0" smtClean="0"/>
              <a:t>The </a:t>
            </a:r>
            <a:r>
              <a:rPr lang="en-US" dirty="0" err="1"/>
              <a:t>internet</a:t>
            </a:r>
            <a:r>
              <a:rPr lang="en-US" dirty="0"/>
              <a:t> media is like a news agency: we are available 24/7. </a:t>
            </a:r>
            <a:endParaRPr lang="en-US" dirty="0" smtClean="0"/>
          </a:p>
          <a:p>
            <a:r>
              <a:rPr lang="en-US" dirty="0" smtClean="0"/>
              <a:t>We </a:t>
            </a:r>
            <a:r>
              <a:rPr lang="en-US" dirty="0"/>
              <a:t>have long working hours, and there is no border between work and private life. </a:t>
            </a:r>
            <a:endParaRPr lang="en-US" dirty="0" smtClean="0"/>
          </a:p>
          <a:p>
            <a:r>
              <a:rPr lang="en-US" dirty="0" smtClean="0"/>
              <a:t>Our online </a:t>
            </a:r>
            <a:r>
              <a:rPr lang="en-US" dirty="0"/>
              <a:t>media often represents multi-platforms combining the </a:t>
            </a:r>
            <a:r>
              <a:rPr lang="en-US" dirty="0" err="1"/>
              <a:t>internet</a:t>
            </a:r>
            <a:r>
              <a:rPr lang="en-US" dirty="0"/>
              <a:t> newspaper, television, radio, news agency and advertising agency. </a:t>
            </a:r>
            <a:endParaRPr lang="en-US" dirty="0" smtClean="0"/>
          </a:p>
          <a:p>
            <a:r>
              <a:rPr lang="en-US" dirty="0" smtClean="0"/>
              <a:t>Owing </a:t>
            </a:r>
            <a:r>
              <a:rPr lang="en-US" dirty="0"/>
              <a:t>to this, journalistic work becomes multi-functional that sometimes works against </a:t>
            </a:r>
            <a:r>
              <a:rPr lang="en-US" dirty="0" smtClean="0"/>
              <a:t>quality </a:t>
            </a:r>
            <a:r>
              <a:rPr lang="en-US" dirty="0"/>
              <a:t>- lost depth</a:t>
            </a:r>
            <a:r>
              <a:rPr lang="en-US" dirty="0" smtClean="0"/>
              <a:t>, </a:t>
            </a:r>
            <a:r>
              <a:rPr lang="en-US" dirty="0"/>
              <a:t>no idea, often bloopers. </a:t>
            </a:r>
            <a:endParaRPr lang="ru-RU"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1066800"/>
          </a:xfrm>
        </p:spPr>
        <p:txBody>
          <a:bodyPr/>
          <a:lstStyle/>
          <a:p>
            <a:r>
              <a:rPr lang="en-US" dirty="0" smtClean="0"/>
              <a:t>It’s already here</a:t>
            </a:r>
            <a:endParaRPr lang="ru-RU" dirty="0"/>
          </a:p>
        </p:txBody>
      </p:sp>
      <p:sp>
        <p:nvSpPr>
          <p:cNvPr id="3" name="Содержимое 2"/>
          <p:cNvSpPr>
            <a:spLocks noGrp="1"/>
          </p:cNvSpPr>
          <p:nvPr>
            <p:ph idx="1"/>
          </p:nvPr>
        </p:nvSpPr>
        <p:spPr>
          <a:xfrm>
            <a:off x="457200" y="1700808"/>
            <a:ext cx="8229600" cy="4873728"/>
          </a:xfrm>
        </p:spPr>
        <p:txBody>
          <a:bodyPr>
            <a:normAutofit/>
          </a:bodyPr>
          <a:lstStyle/>
          <a:p>
            <a:r>
              <a:rPr lang="en-US" dirty="0" smtClean="0"/>
              <a:t>The poll by VCIOM in November 2013 on media preferences:</a:t>
            </a:r>
          </a:p>
          <a:p>
            <a:r>
              <a:rPr lang="en-US" dirty="0" smtClean="0"/>
              <a:t> 68 percent of the population used the Internet as a source of information </a:t>
            </a:r>
          </a:p>
          <a:p>
            <a:r>
              <a:rPr lang="en-US" dirty="0" smtClean="0"/>
              <a:t>and 38 percent - as media. </a:t>
            </a:r>
          </a:p>
          <a:p>
            <a:r>
              <a:rPr lang="en-US" dirty="0" smtClean="0"/>
              <a:t>That is, by the popularity of the Internet is starting to catch up with the press, </a:t>
            </a:r>
          </a:p>
          <a:p>
            <a:r>
              <a:rPr lang="en-US" dirty="0" smtClean="0"/>
              <a:t>but no with television, which still remains the principal and as a source of information (</a:t>
            </a:r>
            <a:r>
              <a:rPr lang="en-US" dirty="0" smtClean="0"/>
              <a:t>7</a:t>
            </a:r>
            <a:r>
              <a:rPr lang="ru-RU" dirty="0" smtClean="0"/>
              <a:t>4</a:t>
            </a:r>
            <a:r>
              <a:rPr lang="en-US" dirty="0" smtClean="0"/>
              <a:t>%) </a:t>
            </a:r>
            <a:r>
              <a:rPr lang="en-US" dirty="0" smtClean="0"/>
              <a:t>and as media (73%)</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Distinctions </a:t>
            </a:r>
            <a:r>
              <a:rPr lang="en-US" dirty="0"/>
              <a:t>between online and </a:t>
            </a:r>
            <a:r>
              <a:rPr lang="en-US" dirty="0" smtClean="0"/>
              <a:t>off line </a:t>
            </a:r>
            <a:r>
              <a:rPr lang="en-US" dirty="0"/>
              <a:t>journalists</a:t>
            </a:r>
            <a:endParaRPr lang="ru-RU" dirty="0"/>
          </a:p>
        </p:txBody>
      </p:sp>
      <p:sp>
        <p:nvSpPr>
          <p:cNvPr id="3" name="Содержимое 2"/>
          <p:cNvSpPr>
            <a:spLocks noGrp="1"/>
          </p:cNvSpPr>
          <p:nvPr>
            <p:ph sz="quarter" idx="1"/>
          </p:nvPr>
        </p:nvSpPr>
        <p:spPr/>
        <p:txBody>
          <a:bodyPr>
            <a:normAutofit/>
          </a:bodyPr>
          <a:lstStyle/>
          <a:p>
            <a:r>
              <a:rPr lang="en-US" dirty="0" smtClean="0"/>
              <a:t>Age and experience (in </a:t>
            </a:r>
            <a:r>
              <a:rPr lang="en-US" dirty="0"/>
              <a:t>the new media an overwhelming number of journalists were very young, under 31 representing a new post-2000 </a:t>
            </a:r>
            <a:r>
              <a:rPr lang="en-US" dirty="0" smtClean="0"/>
              <a:t>generation).</a:t>
            </a:r>
          </a:p>
          <a:p>
            <a:r>
              <a:rPr lang="en-US" dirty="0" smtClean="0"/>
              <a:t>In </a:t>
            </a:r>
            <a:r>
              <a:rPr lang="en-US" dirty="0"/>
              <a:t>terms of education both online and </a:t>
            </a:r>
            <a:r>
              <a:rPr lang="en-US" dirty="0" smtClean="0"/>
              <a:t>off line </a:t>
            </a:r>
            <a:r>
              <a:rPr lang="en-US" dirty="0"/>
              <a:t>journalists </a:t>
            </a:r>
            <a:r>
              <a:rPr lang="en-US" dirty="0" smtClean="0"/>
              <a:t>are </a:t>
            </a:r>
            <a:r>
              <a:rPr lang="en-US" dirty="0"/>
              <a:t>highly educated, some of them with two </a:t>
            </a:r>
            <a:r>
              <a:rPr lang="en-US" dirty="0" smtClean="0"/>
              <a:t>diplomas.</a:t>
            </a:r>
          </a:p>
          <a:p>
            <a:pPr>
              <a:buNone/>
            </a:pPr>
            <a:endParaRPr lang="en-US" dirty="0" smtClean="0"/>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404392"/>
          </a:xfrm>
        </p:spPr>
        <p:txBody>
          <a:bodyPr>
            <a:normAutofit fontScale="90000"/>
          </a:bodyPr>
          <a:lstStyle/>
          <a:p>
            <a:r>
              <a:rPr lang="en-US" sz="3600" i="1" dirty="0" smtClean="0"/>
              <a:t>Hypothesis </a:t>
            </a:r>
            <a:r>
              <a:rPr lang="en-US" b="1" i="1" dirty="0" smtClean="0"/>
              <a:t>H2: </a:t>
            </a:r>
            <a:r>
              <a:rPr lang="en-US" i="1" dirty="0" smtClean="0"/>
              <a:t>online media journalists – less paid, less professional – not true</a:t>
            </a:r>
            <a:endParaRPr lang="ru-RU" dirty="0"/>
          </a:p>
        </p:txBody>
      </p:sp>
      <p:sp>
        <p:nvSpPr>
          <p:cNvPr id="3" name="Содержимое 2"/>
          <p:cNvSpPr>
            <a:spLocks noGrp="1"/>
          </p:cNvSpPr>
          <p:nvPr>
            <p:ph sz="quarter" idx="1"/>
          </p:nvPr>
        </p:nvSpPr>
        <p:spPr>
          <a:xfrm>
            <a:off x="457200" y="1844824"/>
            <a:ext cx="8229600" cy="4312136"/>
          </a:xfrm>
        </p:spPr>
        <p:txBody>
          <a:bodyPr>
            <a:normAutofit lnSpcReduction="10000"/>
          </a:bodyPr>
          <a:lstStyle/>
          <a:p>
            <a:r>
              <a:rPr lang="en-US" dirty="0"/>
              <a:t>In the literature </a:t>
            </a:r>
            <a:r>
              <a:rPr lang="en-US" dirty="0" smtClean="0"/>
              <a:t>we can find the </a:t>
            </a:r>
            <a:r>
              <a:rPr lang="en-US" dirty="0"/>
              <a:t>opinion about online journalism as less professional than </a:t>
            </a:r>
            <a:r>
              <a:rPr lang="en-US" dirty="0" smtClean="0"/>
              <a:t>offline </a:t>
            </a:r>
            <a:r>
              <a:rPr lang="en-US" dirty="0"/>
              <a:t>journalism. </a:t>
            </a:r>
            <a:endParaRPr lang="en-US" dirty="0" smtClean="0"/>
          </a:p>
          <a:p>
            <a:r>
              <a:rPr lang="en-US" dirty="0" smtClean="0"/>
              <a:t>Traditional </a:t>
            </a:r>
            <a:r>
              <a:rPr lang="en-US" dirty="0"/>
              <a:t>media are </a:t>
            </a:r>
            <a:r>
              <a:rPr lang="en-US" dirty="0" smtClean="0"/>
              <a:t>regarded as producing barriers  </a:t>
            </a:r>
            <a:r>
              <a:rPr lang="en-US" dirty="0"/>
              <a:t>to </a:t>
            </a:r>
            <a:r>
              <a:rPr lang="en-US" dirty="0" smtClean="0"/>
              <a:t>low qualified </a:t>
            </a:r>
            <a:r>
              <a:rPr lang="en-US" dirty="0" smtClean="0"/>
              <a:t>bad </a:t>
            </a:r>
            <a:r>
              <a:rPr lang="en-US" dirty="0" smtClean="0"/>
              <a:t>professionals. </a:t>
            </a:r>
          </a:p>
          <a:p>
            <a:r>
              <a:rPr lang="en-US" dirty="0" smtClean="0"/>
              <a:t>There is a stereotype that solid professionals </a:t>
            </a:r>
            <a:r>
              <a:rPr lang="en-US" dirty="0"/>
              <a:t>prefer to work in the </a:t>
            </a:r>
            <a:r>
              <a:rPr lang="en-US" dirty="0" smtClean="0"/>
              <a:t>professional \understand traditional\ </a:t>
            </a:r>
            <a:r>
              <a:rPr lang="en-US" dirty="0"/>
              <a:t>media, whereas </a:t>
            </a:r>
            <a:r>
              <a:rPr lang="en-US" dirty="0" smtClean="0"/>
              <a:t>weak and non-professionals</a:t>
            </a:r>
            <a:r>
              <a:rPr lang="en-US" dirty="0"/>
              <a:t>, </a:t>
            </a:r>
            <a:r>
              <a:rPr lang="en-US" dirty="0" smtClean="0"/>
              <a:t>come to social media and online media.</a:t>
            </a:r>
          </a:p>
          <a:p>
            <a:pPr algn="ctr"/>
            <a:r>
              <a:rPr lang="en-US" sz="2800" dirty="0" smtClean="0">
                <a:solidFill>
                  <a:srgbClr val="FF0000"/>
                </a:solidFill>
              </a:rPr>
              <a:t>Not verified.</a:t>
            </a:r>
            <a:endParaRPr lang="ru-RU"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Salary: online - better</a:t>
            </a:r>
            <a:endParaRPr lang="ru-RU" dirty="0"/>
          </a:p>
        </p:txBody>
      </p:sp>
      <p:graphicFrame>
        <p:nvGraphicFramePr>
          <p:cNvPr id="4" name="Содержимое 3"/>
          <p:cNvGraphicFramePr>
            <a:graphicFrameLocks noGrp="1"/>
          </p:cNvGraphicFramePr>
          <p:nvPr>
            <p:ph sz="quarter" idx="1"/>
          </p:nvPr>
        </p:nvGraphicFramePr>
        <p:xfrm>
          <a:off x="827584" y="1556792"/>
          <a:ext cx="7863223" cy="4672719"/>
        </p:xfrm>
        <a:graphic>
          <a:graphicData uri="http://schemas.openxmlformats.org/drawingml/2006/table">
            <a:tbl>
              <a:tblPr firstRow="1" bandRow="1">
                <a:tableStyleId>{5C22544A-7EE6-4342-B048-85BDC9FD1C3A}</a:tableStyleId>
              </a:tblPr>
              <a:tblGrid>
                <a:gridCol w="2937235"/>
                <a:gridCol w="2462994"/>
                <a:gridCol w="2462994"/>
              </a:tblGrid>
              <a:tr h="677145">
                <a:tc>
                  <a:txBody>
                    <a:bodyPr/>
                    <a:lstStyle/>
                    <a:p>
                      <a:pPr algn="ctr">
                        <a:lnSpc>
                          <a:spcPct val="115000"/>
                        </a:lnSpc>
                        <a:spcAft>
                          <a:spcPts val="0"/>
                        </a:spcAft>
                      </a:pPr>
                      <a:endParaRPr lang="ru-RU" sz="2400" dirty="0">
                        <a:latin typeface="Calibri"/>
                        <a:ea typeface="Calibri"/>
                        <a:cs typeface="Times New Roman"/>
                      </a:endParaRPr>
                    </a:p>
                  </a:txBody>
                  <a:tcPr marL="68580" marR="68580" marT="0" marB="0"/>
                </a:tc>
                <a:tc gridSpan="2">
                  <a:txBody>
                    <a:bodyPr/>
                    <a:lstStyle/>
                    <a:p>
                      <a:pPr marL="457200" algn="ctr">
                        <a:lnSpc>
                          <a:spcPct val="115000"/>
                        </a:lnSpc>
                        <a:spcAft>
                          <a:spcPts val="0"/>
                        </a:spcAft>
                      </a:pPr>
                      <a:r>
                        <a:rPr lang="en-US" sz="2400" b="1" dirty="0">
                          <a:latin typeface="Times New Roman"/>
                          <a:ea typeface="Calibri"/>
                          <a:cs typeface="Times New Roman"/>
                        </a:rPr>
                        <a:t>Russia general</a:t>
                      </a:r>
                      <a:endParaRPr lang="ru-RU" sz="2400" b="1" dirty="0">
                        <a:latin typeface="Calibri"/>
                        <a:ea typeface="Calibri"/>
                        <a:cs typeface="Times New Roman"/>
                      </a:endParaRPr>
                    </a:p>
                  </a:txBody>
                  <a:tcPr marL="68580" marR="68580" marT="0" marB="0"/>
                </a:tc>
                <a:tc hMerge="1">
                  <a:txBody>
                    <a:bodyPr/>
                    <a:lstStyle/>
                    <a:p>
                      <a:endParaRPr lang="ru-RU"/>
                    </a:p>
                  </a:txBody>
                  <a:tcPr/>
                </a:tc>
              </a:tr>
              <a:tr h="662425">
                <a:tc>
                  <a:txBody>
                    <a:bodyPr/>
                    <a:lstStyle/>
                    <a:p>
                      <a:pPr marL="0" algn="r">
                        <a:lnSpc>
                          <a:spcPct val="100000"/>
                        </a:lnSpc>
                        <a:spcAft>
                          <a:spcPts val="0"/>
                        </a:spcAft>
                      </a:pPr>
                      <a:r>
                        <a:rPr lang="en-US" sz="2400" dirty="0">
                          <a:latin typeface="Times New Roman"/>
                          <a:cs typeface="Times New Roman"/>
                        </a:rPr>
                        <a:t>Media type</a:t>
                      </a:r>
                      <a:endParaRPr lang="ru-RU" sz="2400" dirty="0">
                        <a:latin typeface="Calibri"/>
                        <a:cs typeface="Times New Roman"/>
                      </a:endParaRPr>
                    </a:p>
                  </a:txBody>
                  <a:tcPr marL="68580" marR="68580" marT="0" marB="0"/>
                </a:tc>
                <a:tc>
                  <a:txBody>
                    <a:bodyPr/>
                    <a:lstStyle/>
                    <a:p>
                      <a:pPr marL="0" algn="ctr">
                        <a:lnSpc>
                          <a:spcPct val="100000"/>
                        </a:lnSpc>
                        <a:spcAft>
                          <a:spcPts val="0"/>
                        </a:spcAft>
                      </a:pPr>
                      <a:r>
                        <a:rPr lang="en-US" sz="2400" b="1" dirty="0">
                          <a:latin typeface="Times New Roman"/>
                          <a:ea typeface="Calibri"/>
                          <a:cs typeface="Times New Roman"/>
                        </a:rPr>
                        <a:t>New</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en-US" sz="2400" b="1" dirty="0" err="1">
                          <a:latin typeface="Times New Roman"/>
                          <a:ea typeface="Calibri"/>
                          <a:cs typeface="Times New Roman"/>
                        </a:rPr>
                        <a:t>Tradit</a:t>
                      </a:r>
                      <a:endParaRPr lang="ru-RU" sz="2400" b="1" dirty="0">
                        <a:latin typeface="Calibri"/>
                        <a:ea typeface="Calibri"/>
                        <a:cs typeface="Times New Roman"/>
                      </a:endParaRPr>
                    </a:p>
                  </a:txBody>
                  <a:tcPr marL="68580" marR="68580" marT="0" marB="0"/>
                </a:tc>
              </a:tr>
              <a:tr h="388622">
                <a:tc>
                  <a:txBody>
                    <a:bodyPr/>
                    <a:lstStyle/>
                    <a:p>
                      <a:pPr marL="0" algn="just">
                        <a:lnSpc>
                          <a:spcPct val="100000"/>
                        </a:lnSpc>
                        <a:spcAft>
                          <a:spcPts val="0"/>
                        </a:spcAft>
                      </a:pPr>
                      <a:r>
                        <a:rPr lang="en-US" sz="2400" dirty="0">
                          <a:latin typeface="Times New Roman"/>
                          <a:ea typeface="Calibri"/>
                          <a:cs typeface="Times New Roman"/>
                        </a:rPr>
                        <a:t>two &amp; more times less than average</a:t>
                      </a:r>
                      <a:endParaRPr lang="ru-RU" sz="2400"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6,1</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0</a:t>
                      </a:r>
                      <a:endParaRPr lang="ru-RU" sz="2400" b="1" dirty="0">
                        <a:latin typeface="Calibri"/>
                        <a:ea typeface="Calibri"/>
                        <a:cs typeface="Times New Roman"/>
                      </a:endParaRPr>
                    </a:p>
                  </a:txBody>
                  <a:tcPr marL="68580" marR="68580" marT="0" marB="0"/>
                </a:tc>
              </a:tr>
              <a:tr h="504056">
                <a:tc>
                  <a:txBody>
                    <a:bodyPr/>
                    <a:lstStyle/>
                    <a:p>
                      <a:pPr marL="0" algn="just">
                        <a:lnSpc>
                          <a:spcPct val="100000"/>
                        </a:lnSpc>
                        <a:spcAft>
                          <a:spcPts val="0"/>
                        </a:spcAft>
                      </a:pPr>
                      <a:r>
                        <a:rPr lang="en-US" sz="2400">
                          <a:latin typeface="Times New Roman"/>
                          <a:cs typeface="Times New Roman"/>
                        </a:rPr>
                        <a:t>less than average (less than 2 times) </a:t>
                      </a:r>
                      <a:endParaRPr lang="ru-RU" sz="2400">
                        <a:latin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4,4</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16,7</a:t>
                      </a:r>
                      <a:endParaRPr lang="ru-RU" sz="2400" b="1" dirty="0">
                        <a:latin typeface="Calibri"/>
                        <a:ea typeface="Calibri"/>
                        <a:cs typeface="Times New Roman"/>
                      </a:endParaRPr>
                    </a:p>
                  </a:txBody>
                  <a:tcPr marL="68580" marR="68580" marT="0" marB="0"/>
                </a:tc>
              </a:tr>
              <a:tr h="360040">
                <a:tc>
                  <a:txBody>
                    <a:bodyPr/>
                    <a:lstStyle/>
                    <a:p>
                      <a:pPr marL="0" algn="just">
                        <a:lnSpc>
                          <a:spcPct val="100000"/>
                        </a:lnSpc>
                        <a:spcAft>
                          <a:spcPts val="0"/>
                        </a:spcAft>
                      </a:pPr>
                      <a:r>
                        <a:rPr lang="en-US" sz="2400">
                          <a:latin typeface="Times New Roman"/>
                          <a:cs typeface="Times New Roman"/>
                        </a:rPr>
                        <a:t>about average</a:t>
                      </a:r>
                      <a:endParaRPr lang="ru-RU" sz="2400">
                        <a:latin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13,3</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18,9</a:t>
                      </a:r>
                      <a:endParaRPr lang="ru-RU" sz="2400" b="1" dirty="0">
                        <a:latin typeface="Calibri"/>
                        <a:ea typeface="Calibri"/>
                        <a:cs typeface="Times New Roman"/>
                      </a:endParaRPr>
                    </a:p>
                  </a:txBody>
                  <a:tcPr marL="68580" marR="68580" marT="0" marB="0"/>
                </a:tc>
              </a:tr>
              <a:tr h="504056">
                <a:tc>
                  <a:txBody>
                    <a:bodyPr/>
                    <a:lstStyle/>
                    <a:p>
                      <a:pPr marL="0" algn="just">
                        <a:lnSpc>
                          <a:spcPct val="100000"/>
                        </a:lnSpc>
                        <a:spcAft>
                          <a:spcPts val="0"/>
                        </a:spcAft>
                      </a:pPr>
                      <a:r>
                        <a:rPr lang="en-US" sz="2400" dirty="0">
                          <a:latin typeface="Times New Roman"/>
                          <a:cs typeface="Times New Roman"/>
                        </a:rPr>
                        <a:t>higher than average (less than 2 times) </a:t>
                      </a:r>
                      <a:endParaRPr lang="ru-RU" sz="2400" dirty="0">
                        <a:latin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49,3</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31,1</a:t>
                      </a:r>
                      <a:endParaRPr lang="ru-RU" sz="2400" b="1" dirty="0">
                        <a:solidFill>
                          <a:srgbClr val="FF0000"/>
                        </a:solidFill>
                        <a:latin typeface="Calibri"/>
                        <a:ea typeface="Calibri"/>
                        <a:cs typeface="Times New Roman"/>
                      </a:endParaRPr>
                    </a:p>
                  </a:txBody>
                  <a:tcPr marL="68580" marR="68580" marT="0" marB="0"/>
                </a:tc>
              </a:tr>
              <a:tr h="772829">
                <a:tc>
                  <a:txBody>
                    <a:bodyPr/>
                    <a:lstStyle/>
                    <a:p>
                      <a:pPr marL="0" algn="just">
                        <a:lnSpc>
                          <a:spcPct val="100000"/>
                        </a:lnSpc>
                        <a:spcAft>
                          <a:spcPts val="0"/>
                        </a:spcAft>
                      </a:pPr>
                      <a:r>
                        <a:rPr lang="en-US" sz="2400" dirty="0" smtClean="0">
                          <a:latin typeface="Times New Roman"/>
                          <a:cs typeface="Times New Roman"/>
                        </a:rPr>
                        <a:t>More than </a:t>
                      </a:r>
                      <a:r>
                        <a:rPr lang="en-US" sz="2400" dirty="0">
                          <a:latin typeface="Times New Roman"/>
                          <a:cs typeface="Times New Roman"/>
                        </a:rPr>
                        <a:t>2 times higher than average</a:t>
                      </a:r>
                      <a:endParaRPr lang="ru-RU" sz="2400" dirty="0">
                        <a:latin typeface="Calibri"/>
                        <a:cs typeface="Times New Roman"/>
                      </a:endParaRPr>
                    </a:p>
                  </a:txBody>
                  <a:tcPr marL="68580" marR="68580" marT="0" marB="0"/>
                </a:tc>
                <a:tc>
                  <a:txBody>
                    <a:bodyPr/>
                    <a:lstStyle/>
                    <a:p>
                      <a:pPr marL="0" algn="ctr">
                        <a:lnSpc>
                          <a:spcPct val="100000"/>
                        </a:lnSpc>
                        <a:spcAft>
                          <a:spcPts val="0"/>
                        </a:spcAft>
                      </a:pPr>
                      <a:r>
                        <a:rPr lang="ru-RU" sz="2400" b="1">
                          <a:solidFill>
                            <a:srgbClr val="FF0000"/>
                          </a:solidFill>
                          <a:latin typeface="Times New Roman"/>
                          <a:ea typeface="Calibri"/>
                          <a:cs typeface="Times New Roman"/>
                        </a:rPr>
                        <a:t>27,9</a:t>
                      </a:r>
                      <a:endParaRPr lang="ru-RU" sz="2400" b="1">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24,2</a:t>
                      </a:r>
                      <a:endParaRPr lang="ru-RU" sz="2400" b="1" dirty="0">
                        <a:solidFill>
                          <a:srgbClr val="FF0000"/>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fontScale="90000"/>
          </a:bodyPr>
          <a:lstStyle/>
          <a:p>
            <a:r>
              <a:rPr lang="en-US" dirty="0" smtClean="0"/>
              <a:t>What makes professionalism of the journalist? Very close. But…</a:t>
            </a:r>
            <a:endParaRPr lang="ru-RU" dirty="0"/>
          </a:p>
        </p:txBody>
      </p:sp>
      <p:graphicFrame>
        <p:nvGraphicFramePr>
          <p:cNvPr id="4" name="Содержимое 3"/>
          <p:cNvGraphicFramePr>
            <a:graphicFrameLocks noGrp="1"/>
          </p:cNvGraphicFramePr>
          <p:nvPr>
            <p:ph idx="1"/>
          </p:nvPr>
        </p:nvGraphicFramePr>
        <p:xfrm>
          <a:off x="611560" y="1340768"/>
          <a:ext cx="8208912" cy="4650804"/>
        </p:xfrm>
        <a:graphic>
          <a:graphicData uri="http://schemas.openxmlformats.org/drawingml/2006/table">
            <a:tbl>
              <a:tblPr firstRow="1" bandRow="1">
                <a:tableStyleId>{5C22544A-7EE6-4342-B048-85BDC9FD1C3A}</a:tableStyleId>
              </a:tblPr>
              <a:tblGrid>
                <a:gridCol w="4104456"/>
                <a:gridCol w="1774740"/>
                <a:gridCol w="2329716"/>
              </a:tblGrid>
              <a:tr h="466756">
                <a:tc>
                  <a:txBody>
                    <a:bodyPr/>
                    <a:lstStyle/>
                    <a:p>
                      <a:pPr algn="ctr">
                        <a:lnSpc>
                          <a:spcPct val="115000"/>
                        </a:lnSpc>
                        <a:spcAft>
                          <a:spcPts val="0"/>
                        </a:spcAft>
                      </a:pPr>
                      <a:endParaRPr lang="ru-RU" sz="1400" dirty="0">
                        <a:latin typeface="Calibri"/>
                        <a:ea typeface="Calibri"/>
                        <a:cs typeface="Times New Roman"/>
                      </a:endParaRPr>
                    </a:p>
                  </a:txBody>
                  <a:tcPr marL="68580" marR="68580" marT="0" marB="0"/>
                </a:tc>
                <a:tc gridSpan="2">
                  <a:txBody>
                    <a:bodyPr/>
                    <a:lstStyle/>
                    <a:p>
                      <a:pPr marL="457200" algn="ctr">
                        <a:lnSpc>
                          <a:spcPct val="115000"/>
                        </a:lnSpc>
                        <a:spcAft>
                          <a:spcPts val="0"/>
                        </a:spcAft>
                      </a:pPr>
                      <a:r>
                        <a:rPr lang="en-US" sz="1600" b="1" dirty="0">
                          <a:latin typeface="Times New Roman"/>
                          <a:ea typeface="Calibri"/>
                          <a:cs typeface="Times New Roman"/>
                        </a:rPr>
                        <a:t>Russia general</a:t>
                      </a:r>
                      <a:endParaRPr lang="ru-RU" sz="1400" b="1" dirty="0">
                        <a:latin typeface="Calibri"/>
                        <a:ea typeface="Calibri"/>
                        <a:cs typeface="Times New Roman"/>
                      </a:endParaRPr>
                    </a:p>
                  </a:txBody>
                  <a:tcPr marL="68580" marR="68580" marT="0" marB="0"/>
                </a:tc>
                <a:tc hMerge="1">
                  <a:txBody>
                    <a:bodyPr/>
                    <a:lstStyle/>
                    <a:p>
                      <a:endParaRPr lang="ru-RU"/>
                    </a:p>
                  </a:txBody>
                  <a:tcPr/>
                </a:tc>
              </a:tr>
              <a:tr h="602871">
                <a:tc>
                  <a:txBody>
                    <a:bodyPr/>
                    <a:lstStyle/>
                    <a:p>
                      <a:pPr marL="0" algn="r">
                        <a:lnSpc>
                          <a:spcPct val="100000"/>
                        </a:lnSpc>
                        <a:spcAft>
                          <a:spcPts val="0"/>
                        </a:spcAft>
                      </a:pPr>
                      <a:r>
                        <a:rPr lang="en-US" sz="2400" dirty="0">
                          <a:latin typeface="Times New Roman"/>
                          <a:cs typeface="Times New Roman"/>
                        </a:rPr>
                        <a:t>Media type</a:t>
                      </a:r>
                      <a:endParaRPr lang="ru-RU" sz="2400" dirty="0">
                        <a:latin typeface="Calibri"/>
                        <a:cs typeface="Times New Roman"/>
                      </a:endParaRPr>
                    </a:p>
                  </a:txBody>
                  <a:tcPr marL="68580" marR="68580" marT="0" marB="0"/>
                </a:tc>
                <a:tc>
                  <a:txBody>
                    <a:bodyPr/>
                    <a:lstStyle/>
                    <a:p>
                      <a:pPr marL="0" algn="ctr">
                        <a:lnSpc>
                          <a:spcPct val="100000"/>
                        </a:lnSpc>
                        <a:spcAft>
                          <a:spcPts val="0"/>
                        </a:spcAft>
                      </a:pPr>
                      <a:r>
                        <a:rPr lang="en-US" sz="2400" b="1" dirty="0">
                          <a:latin typeface="Times New Roman"/>
                          <a:ea typeface="Calibri"/>
                          <a:cs typeface="Times New Roman"/>
                        </a:rPr>
                        <a:t>New</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en-US" sz="2400" b="1" dirty="0" err="1">
                          <a:latin typeface="Times New Roman"/>
                          <a:ea typeface="Calibri"/>
                          <a:cs typeface="Times New Roman"/>
                        </a:rPr>
                        <a:t>Tradit</a:t>
                      </a:r>
                      <a:endParaRPr lang="ru-RU" sz="2400" b="1" dirty="0">
                        <a:latin typeface="Calibri"/>
                        <a:ea typeface="Calibri"/>
                        <a:cs typeface="Times New Roman"/>
                      </a:endParaRPr>
                    </a:p>
                  </a:txBody>
                  <a:tcPr marL="68580" marR="68580" marT="0" marB="0"/>
                </a:tc>
              </a:tr>
              <a:tr h="514549">
                <a:tc>
                  <a:txBody>
                    <a:bodyPr/>
                    <a:lstStyle/>
                    <a:p>
                      <a:pPr marL="0" algn="just">
                        <a:lnSpc>
                          <a:spcPct val="100000"/>
                        </a:lnSpc>
                        <a:spcAft>
                          <a:spcPts val="0"/>
                        </a:spcAft>
                      </a:pPr>
                      <a:r>
                        <a:rPr lang="en-US" sz="2400" dirty="0">
                          <a:latin typeface="Times New Roman"/>
                          <a:cs typeface="Times New Roman"/>
                        </a:rPr>
                        <a:t>general culture &amp; education</a:t>
                      </a:r>
                      <a:endParaRPr lang="ru-RU" sz="2400" dirty="0">
                        <a:latin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20,5</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10,7</a:t>
                      </a:r>
                      <a:endParaRPr lang="ru-RU" sz="2400" b="1" dirty="0">
                        <a:latin typeface="Calibri"/>
                        <a:ea typeface="Calibri"/>
                        <a:cs typeface="Times New Roman"/>
                      </a:endParaRPr>
                    </a:p>
                  </a:txBody>
                  <a:tcPr marL="68580" marR="68580" marT="0" marB="0"/>
                </a:tc>
              </a:tr>
              <a:tr h="466756">
                <a:tc>
                  <a:txBody>
                    <a:bodyPr/>
                    <a:lstStyle/>
                    <a:p>
                      <a:pPr marL="0" algn="just">
                        <a:lnSpc>
                          <a:spcPct val="100000"/>
                        </a:lnSpc>
                        <a:spcAft>
                          <a:spcPts val="0"/>
                        </a:spcAft>
                      </a:pPr>
                      <a:r>
                        <a:rPr lang="en-US" sz="2400">
                          <a:latin typeface="Times New Roman"/>
                          <a:cs typeface="Times New Roman"/>
                        </a:rPr>
                        <a:t>honesty </a:t>
                      </a:r>
                      <a:endParaRPr lang="ru-RU" sz="2400">
                        <a:latin typeface="Calibri"/>
                        <a:cs typeface="Times New Roman"/>
                      </a:endParaRPr>
                    </a:p>
                  </a:txBody>
                  <a:tcPr marL="68580" marR="68580" marT="0" marB="0"/>
                </a:tc>
                <a:tc>
                  <a:txBody>
                    <a:bodyPr/>
                    <a:lstStyle/>
                    <a:p>
                      <a:pPr marL="0" algn="ctr">
                        <a:lnSpc>
                          <a:spcPct val="100000"/>
                        </a:lnSpc>
                        <a:spcAft>
                          <a:spcPts val="0"/>
                        </a:spcAft>
                      </a:pPr>
                      <a:r>
                        <a:rPr lang="ru-RU" sz="2400" b="1">
                          <a:latin typeface="Times New Roman"/>
                          <a:ea typeface="Calibri"/>
                          <a:cs typeface="Times New Roman"/>
                        </a:rPr>
                        <a:t>15,1</a:t>
                      </a:r>
                      <a:endParaRPr lang="ru-RU" sz="2400" b="1">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22,3</a:t>
                      </a:r>
                      <a:endParaRPr lang="ru-RU" sz="2400" b="1" dirty="0">
                        <a:solidFill>
                          <a:srgbClr val="FF0000"/>
                        </a:solidFill>
                        <a:latin typeface="Calibri"/>
                        <a:ea typeface="Calibri"/>
                        <a:cs typeface="Times New Roman"/>
                      </a:endParaRPr>
                    </a:p>
                  </a:txBody>
                  <a:tcPr marL="68580" marR="68580" marT="0" marB="0"/>
                </a:tc>
              </a:tr>
              <a:tr h="904307">
                <a:tc>
                  <a:txBody>
                    <a:bodyPr/>
                    <a:lstStyle/>
                    <a:p>
                      <a:pPr marL="0" algn="just">
                        <a:lnSpc>
                          <a:spcPct val="100000"/>
                        </a:lnSpc>
                        <a:spcAft>
                          <a:spcPts val="0"/>
                        </a:spcAft>
                      </a:pPr>
                      <a:r>
                        <a:rPr lang="en-US" sz="2400">
                          <a:latin typeface="Times New Roman"/>
                          <a:cs typeface="Times New Roman"/>
                        </a:rPr>
                        <a:t>competence, understanding of the subject</a:t>
                      </a:r>
                      <a:endParaRPr lang="ru-RU" sz="2400">
                        <a:latin typeface="Calibri"/>
                        <a:cs typeface="Times New Roman"/>
                      </a:endParaRPr>
                    </a:p>
                  </a:txBody>
                  <a:tcPr marL="68580" marR="68580" marT="0" marB="0"/>
                </a:tc>
                <a:tc>
                  <a:txBody>
                    <a:bodyPr/>
                    <a:lstStyle/>
                    <a:p>
                      <a:pPr marL="0" algn="ctr">
                        <a:lnSpc>
                          <a:spcPct val="100000"/>
                        </a:lnSpc>
                        <a:spcAft>
                          <a:spcPts val="0"/>
                        </a:spcAft>
                      </a:pPr>
                      <a:r>
                        <a:rPr lang="ru-RU" sz="2400" b="1">
                          <a:latin typeface="Times New Roman"/>
                          <a:ea typeface="Calibri"/>
                          <a:cs typeface="Times New Roman"/>
                        </a:rPr>
                        <a:t>18,6</a:t>
                      </a:r>
                      <a:endParaRPr lang="ru-RU" sz="2400" b="1">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17,4</a:t>
                      </a:r>
                      <a:endParaRPr lang="ru-RU" sz="2400" b="1" dirty="0">
                        <a:solidFill>
                          <a:srgbClr val="FF0000"/>
                        </a:solidFill>
                        <a:latin typeface="Calibri"/>
                        <a:ea typeface="Calibri"/>
                        <a:cs typeface="Times New Roman"/>
                      </a:endParaRPr>
                    </a:p>
                  </a:txBody>
                  <a:tcPr marL="68580" marR="68580" marT="0" marB="0"/>
                </a:tc>
              </a:tr>
              <a:tr h="395629">
                <a:tc>
                  <a:txBody>
                    <a:bodyPr/>
                    <a:lstStyle/>
                    <a:p>
                      <a:pPr marL="0" algn="just">
                        <a:lnSpc>
                          <a:spcPct val="100000"/>
                        </a:lnSpc>
                        <a:spcAft>
                          <a:spcPts val="0"/>
                        </a:spcAft>
                      </a:pPr>
                      <a:r>
                        <a:rPr lang="en-US" sz="2400">
                          <a:latin typeface="Times New Roman"/>
                          <a:cs typeface="Times New Roman"/>
                        </a:rPr>
                        <a:t>writing scills</a:t>
                      </a:r>
                      <a:endParaRPr lang="ru-RU" sz="2400">
                        <a:latin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19,2</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11,6</a:t>
                      </a:r>
                      <a:endParaRPr lang="ru-RU" sz="2400" b="1" dirty="0">
                        <a:latin typeface="Calibri"/>
                        <a:ea typeface="Calibri"/>
                        <a:cs typeface="Times New Roman"/>
                      </a:endParaRPr>
                    </a:p>
                  </a:txBody>
                  <a:tcPr marL="68580" marR="68580" marT="0" marB="0"/>
                </a:tc>
              </a:tr>
              <a:tr h="395629">
                <a:tc>
                  <a:txBody>
                    <a:bodyPr/>
                    <a:lstStyle/>
                    <a:p>
                      <a:pPr marL="0" algn="just">
                        <a:lnSpc>
                          <a:spcPct val="100000"/>
                        </a:lnSpc>
                        <a:spcAft>
                          <a:spcPts val="0"/>
                        </a:spcAft>
                      </a:pPr>
                      <a:r>
                        <a:rPr lang="en-US" sz="2400">
                          <a:latin typeface="Times New Roman"/>
                          <a:cs typeface="Times New Roman"/>
                        </a:rPr>
                        <a:t>independence</a:t>
                      </a:r>
                      <a:endParaRPr lang="ru-RU" sz="2400">
                        <a:latin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10,3</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10,6</a:t>
                      </a:r>
                      <a:endParaRPr lang="ru-RU" sz="2400" b="1" dirty="0">
                        <a:latin typeface="Calibri"/>
                        <a:ea typeface="Calibri"/>
                        <a:cs typeface="Times New Roman"/>
                      </a:endParaRPr>
                    </a:p>
                  </a:txBody>
                  <a:tcPr marL="68580" marR="68580" marT="0" marB="0"/>
                </a:tc>
              </a:tr>
              <a:tr h="904307">
                <a:tc>
                  <a:txBody>
                    <a:bodyPr/>
                    <a:lstStyle/>
                    <a:p>
                      <a:pPr marL="0" algn="just">
                        <a:lnSpc>
                          <a:spcPct val="100000"/>
                        </a:lnSpc>
                        <a:spcAft>
                          <a:spcPts val="0"/>
                        </a:spcAft>
                      </a:pPr>
                      <a:r>
                        <a:rPr lang="en-US" sz="2400">
                          <a:latin typeface="Times New Roman"/>
                          <a:cs typeface="Times New Roman"/>
                        </a:rPr>
                        <a:t>following ethical standards</a:t>
                      </a:r>
                      <a:endParaRPr lang="ru-RU" sz="2400">
                        <a:latin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14,2</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13,8</a:t>
                      </a:r>
                      <a:endParaRPr lang="ru-RU" sz="24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435280" cy="980728"/>
          </a:xfrm>
        </p:spPr>
        <p:txBody>
          <a:bodyPr>
            <a:normAutofit fontScale="90000"/>
          </a:bodyPr>
          <a:lstStyle/>
          <a:p>
            <a:r>
              <a:rPr lang="en-US" dirty="0" smtClean="0"/>
              <a:t>What brings professional satisfaction? Similar!</a:t>
            </a:r>
            <a:endParaRPr lang="ru-RU" dirty="0"/>
          </a:p>
        </p:txBody>
      </p:sp>
      <p:graphicFrame>
        <p:nvGraphicFramePr>
          <p:cNvPr id="4" name="Содержимое 3"/>
          <p:cNvGraphicFramePr>
            <a:graphicFrameLocks noGrp="1"/>
          </p:cNvGraphicFramePr>
          <p:nvPr>
            <p:ph idx="1"/>
          </p:nvPr>
        </p:nvGraphicFramePr>
        <p:xfrm>
          <a:off x="251520" y="980728"/>
          <a:ext cx="8136904" cy="4724468"/>
        </p:xfrm>
        <a:graphic>
          <a:graphicData uri="http://schemas.openxmlformats.org/drawingml/2006/table">
            <a:tbl>
              <a:tblPr firstRow="1" bandRow="1">
                <a:tableStyleId>{5C22544A-7EE6-4342-B048-85BDC9FD1C3A}</a:tableStyleId>
              </a:tblPr>
              <a:tblGrid>
                <a:gridCol w="5328592"/>
                <a:gridCol w="1368152"/>
                <a:gridCol w="1440160"/>
              </a:tblGrid>
              <a:tr h="576064">
                <a:tc>
                  <a:txBody>
                    <a:bodyPr/>
                    <a:lstStyle/>
                    <a:p>
                      <a:pPr algn="ctr">
                        <a:lnSpc>
                          <a:spcPct val="115000"/>
                        </a:lnSpc>
                        <a:spcAft>
                          <a:spcPts val="0"/>
                        </a:spcAft>
                      </a:pPr>
                      <a:endParaRPr lang="ru-RU" sz="1400" dirty="0">
                        <a:latin typeface="Calibri"/>
                        <a:ea typeface="Calibri"/>
                        <a:cs typeface="Times New Roman"/>
                      </a:endParaRPr>
                    </a:p>
                  </a:txBody>
                  <a:tcPr marL="68580" marR="68580" marT="0" marB="0"/>
                </a:tc>
                <a:tc gridSpan="2">
                  <a:txBody>
                    <a:bodyPr/>
                    <a:lstStyle/>
                    <a:p>
                      <a:pPr marL="457200" algn="ctr">
                        <a:lnSpc>
                          <a:spcPct val="150000"/>
                        </a:lnSpc>
                        <a:spcAft>
                          <a:spcPts val="0"/>
                        </a:spcAft>
                      </a:pPr>
                      <a:r>
                        <a:rPr lang="en-US" sz="1800" dirty="0" smtClean="0">
                          <a:latin typeface="Times New Roman"/>
                          <a:ea typeface="Calibri"/>
                          <a:cs typeface="Times New Roman"/>
                        </a:rPr>
                        <a:t>Russia General</a:t>
                      </a:r>
                      <a:endParaRPr lang="ru-RU" sz="1600" dirty="0">
                        <a:latin typeface="Calibri"/>
                        <a:ea typeface="Calibri"/>
                        <a:cs typeface="Times New Roman"/>
                      </a:endParaRPr>
                    </a:p>
                  </a:txBody>
                  <a:tcPr marL="68580" marR="68580" marT="0" marB="0"/>
                </a:tc>
                <a:tc hMerge="1">
                  <a:txBody>
                    <a:bodyPr/>
                    <a:lstStyle/>
                    <a:p>
                      <a:endParaRPr lang="ru-RU"/>
                    </a:p>
                  </a:txBody>
                  <a:tcPr/>
                </a:tc>
              </a:tr>
              <a:tr h="440111">
                <a:tc>
                  <a:txBody>
                    <a:bodyPr/>
                    <a:lstStyle/>
                    <a:p>
                      <a:pPr algn="r">
                        <a:lnSpc>
                          <a:spcPct val="115000"/>
                        </a:lnSpc>
                        <a:spcAft>
                          <a:spcPts val="0"/>
                        </a:spcAft>
                      </a:pPr>
                      <a:r>
                        <a:rPr lang="en-US" sz="2400" dirty="0" smtClean="0">
                          <a:latin typeface="Calibri"/>
                          <a:ea typeface="Calibri"/>
                          <a:cs typeface="Times New Roman"/>
                        </a:rPr>
                        <a:t>Media Type</a:t>
                      </a:r>
                      <a:endParaRPr lang="ru-RU" sz="2400" dirty="0">
                        <a:latin typeface="Calibri"/>
                        <a:ea typeface="Calibri"/>
                        <a:cs typeface="Times New Roman"/>
                      </a:endParaRPr>
                    </a:p>
                  </a:txBody>
                  <a:tcPr marL="68580" marR="68580" marT="0" marB="0"/>
                </a:tc>
                <a:tc>
                  <a:txBody>
                    <a:bodyPr/>
                    <a:lstStyle/>
                    <a:p>
                      <a:pPr marL="0" algn="ctr">
                        <a:lnSpc>
                          <a:spcPct val="150000"/>
                        </a:lnSpc>
                        <a:spcAft>
                          <a:spcPts val="0"/>
                        </a:spcAft>
                      </a:pPr>
                      <a:r>
                        <a:rPr lang="en-US" sz="2400" b="1" dirty="0" smtClean="0">
                          <a:latin typeface="Times New Roman"/>
                          <a:ea typeface="Calibri"/>
                          <a:cs typeface="Times New Roman"/>
                        </a:rPr>
                        <a:t>New</a:t>
                      </a:r>
                      <a:endParaRPr lang="ru-RU" sz="2400" b="1" dirty="0">
                        <a:latin typeface="Calibri"/>
                        <a:ea typeface="Calibri"/>
                        <a:cs typeface="Times New Roman"/>
                      </a:endParaRPr>
                    </a:p>
                  </a:txBody>
                  <a:tcPr marL="68580" marR="68580" marT="0" marB="0"/>
                </a:tc>
                <a:tc>
                  <a:txBody>
                    <a:bodyPr/>
                    <a:lstStyle/>
                    <a:p>
                      <a:pPr marL="0" algn="ctr">
                        <a:lnSpc>
                          <a:spcPct val="150000"/>
                        </a:lnSpc>
                        <a:spcAft>
                          <a:spcPts val="0"/>
                        </a:spcAft>
                      </a:pPr>
                      <a:r>
                        <a:rPr lang="en-US" sz="2400" b="1" dirty="0" err="1" smtClean="0">
                          <a:latin typeface="Times New Roman"/>
                          <a:ea typeface="Calibri"/>
                          <a:cs typeface="Times New Roman"/>
                        </a:rPr>
                        <a:t>Trad</a:t>
                      </a:r>
                      <a:endParaRPr lang="en-US" sz="2400" b="1" dirty="0" smtClean="0">
                        <a:latin typeface="Times New Roman"/>
                        <a:ea typeface="Calibri"/>
                        <a:cs typeface="Times New Roman"/>
                      </a:endParaRPr>
                    </a:p>
                  </a:txBody>
                  <a:tcPr marL="68580" marR="68580" marT="0" marB="0"/>
                </a:tc>
              </a:tr>
              <a:tr h="585492">
                <a:tc>
                  <a:txBody>
                    <a:bodyPr/>
                    <a:lstStyle/>
                    <a:p>
                      <a:pPr algn="just">
                        <a:lnSpc>
                          <a:spcPct val="100000"/>
                        </a:lnSpc>
                        <a:spcAft>
                          <a:spcPts val="0"/>
                        </a:spcAft>
                      </a:pPr>
                      <a:r>
                        <a:rPr lang="en-US" sz="2400" b="1" dirty="0" smtClean="0">
                          <a:latin typeface="Times New Roman"/>
                          <a:ea typeface="Calibri"/>
                          <a:cs typeface="Times New Roman"/>
                        </a:rPr>
                        <a:t>High</a:t>
                      </a:r>
                      <a:r>
                        <a:rPr lang="en-US" sz="2400" b="1" baseline="0" dirty="0" smtClean="0">
                          <a:latin typeface="Times New Roman"/>
                          <a:ea typeface="Calibri"/>
                          <a:cs typeface="Times New Roman"/>
                        </a:rPr>
                        <a:t> quality of publications</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17,0</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14,6</a:t>
                      </a:r>
                      <a:endParaRPr lang="ru-RU" sz="2400" b="1" dirty="0">
                        <a:latin typeface="Calibri"/>
                        <a:ea typeface="Calibri"/>
                        <a:cs typeface="Times New Roman"/>
                      </a:endParaRPr>
                    </a:p>
                  </a:txBody>
                  <a:tcPr marL="68580" marR="68580" marT="0" marB="0"/>
                </a:tc>
              </a:tr>
              <a:tr h="785729">
                <a:tc>
                  <a:txBody>
                    <a:bodyPr/>
                    <a:lstStyle/>
                    <a:p>
                      <a:pPr algn="just">
                        <a:lnSpc>
                          <a:spcPct val="100000"/>
                        </a:lnSpc>
                        <a:spcAft>
                          <a:spcPts val="0"/>
                        </a:spcAft>
                      </a:pPr>
                      <a:r>
                        <a:rPr lang="en-US" sz="2400" b="1" dirty="0" smtClean="0">
                          <a:latin typeface="Times New Roman"/>
                          <a:ea typeface="Calibri"/>
                          <a:cs typeface="Times New Roman"/>
                        </a:rPr>
                        <a:t>Creative</a:t>
                      </a:r>
                      <a:r>
                        <a:rPr lang="en-US" sz="2400" b="1" baseline="0" dirty="0" smtClean="0">
                          <a:latin typeface="Times New Roman"/>
                          <a:ea typeface="Calibri"/>
                          <a:cs typeface="Times New Roman"/>
                        </a:rPr>
                        <a:t> activities and self </a:t>
                      </a:r>
                      <a:r>
                        <a:rPr lang="en-US" sz="2400" b="1" baseline="0" dirty="0" err="1" smtClean="0">
                          <a:latin typeface="Times New Roman"/>
                          <a:ea typeface="Calibri"/>
                          <a:cs typeface="Times New Roman"/>
                        </a:rPr>
                        <a:t>realisation</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31</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33,8</a:t>
                      </a:r>
                      <a:endParaRPr lang="ru-RU" sz="2400" b="1" dirty="0">
                        <a:solidFill>
                          <a:srgbClr val="FF0000"/>
                        </a:solidFill>
                        <a:latin typeface="Calibri"/>
                        <a:ea typeface="Calibri"/>
                        <a:cs typeface="Times New Roman"/>
                      </a:endParaRPr>
                    </a:p>
                  </a:txBody>
                  <a:tcPr marL="68580" marR="68580" marT="0" marB="0"/>
                </a:tc>
              </a:tr>
              <a:tr h="552596">
                <a:tc>
                  <a:txBody>
                    <a:bodyPr/>
                    <a:lstStyle/>
                    <a:p>
                      <a:pPr algn="just">
                        <a:lnSpc>
                          <a:spcPct val="100000"/>
                        </a:lnSpc>
                        <a:spcAft>
                          <a:spcPts val="0"/>
                        </a:spcAft>
                      </a:pPr>
                      <a:r>
                        <a:rPr lang="en-US" sz="2400" b="1" dirty="0" smtClean="0">
                          <a:latin typeface="Times New Roman"/>
                          <a:ea typeface="Calibri"/>
                          <a:cs typeface="Times New Roman"/>
                        </a:rPr>
                        <a:t>Feedback</a:t>
                      </a:r>
                      <a:r>
                        <a:rPr lang="en-US" sz="2400" b="1" baseline="0" dirty="0" smtClean="0">
                          <a:latin typeface="Times New Roman"/>
                          <a:ea typeface="Calibri"/>
                          <a:cs typeface="Times New Roman"/>
                        </a:rPr>
                        <a:t> from the audience</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24</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24,6</a:t>
                      </a:r>
                      <a:endParaRPr lang="ru-RU" sz="2400" b="1" dirty="0">
                        <a:solidFill>
                          <a:srgbClr val="FF0000"/>
                        </a:solidFill>
                        <a:latin typeface="Calibri"/>
                        <a:ea typeface="Calibri"/>
                        <a:cs typeface="Times New Roman"/>
                      </a:endParaRPr>
                    </a:p>
                  </a:txBody>
                  <a:tcPr marL="68580" marR="68580" marT="0" marB="0"/>
                </a:tc>
              </a:tr>
              <a:tr h="523819">
                <a:tc>
                  <a:txBody>
                    <a:bodyPr/>
                    <a:lstStyle/>
                    <a:p>
                      <a:pPr algn="just">
                        <a:lnSpc>
                          <a:spcPct val="100000"/>
                        </a:lnSpc>
                        <a:spcAft>
                          <a:spcPts val="0"/>
                        </a:spcAft>
                      </a:pPr>
                      <a:r>
                        <a:rPr lang="en-US" sz="2400" b="1" dirty="0" smtClean="0">
                          <a:latin typeface="Times New Roman"/>
                          <a:ea typeface="Calibri"/>
                          <a:cs typeface="Times New Roman"/>
                        </a:rPr>
                        <a:t>Ability</a:t>
                      </a:r>
                      <a:r>
                        <a:rPr lang="en-US" sz="2400" b="1" baseline="0" dirty="0" smtClean="0">
                          <a:latin typeface="Times New Roman"/>
                          <a:ea typeface="Calibri"/>
                          <a:cs typeface="Times New Roman"/>
                        </a:rPr>
                        <a:t> to influence </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4,4</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9,9</a:t>
                      </a:r>
                      <a:endParaRPr lang="ru-RU" sz="2400" b="1" dirty="0">
                        <a:latin typeface="Calibri"/>
                        <a:ea typeface="Calibri"/>
                        <a:cs typeface="Times New Roman"/>
                      </a:endParaRPr>
                    </a:p>
                  </a:txBody>
                  <a:tcPr marL="68580" marR="68580" marT="0" marB="0"/>
                </a:tc>
              </a:tr>
              <a:tr h="628309">
                <a:tc>
                  <a:txBody>
                    <a:bodyPr/>
                    <a:lstStyle/>
                    <a:p>
                      <a:pPr algn="just">
                        <a:lnSpc>
                          <a:spcPct val="100000"/>
                        </a:lnSpc>
                        <a:spcAft>
                          <a:spcPts val="0"/>
                        </a:spcAft>
                      </a:pPr>
                      <a:r>
                        <a:rPr lang="en-US" sz="2400" b="1" dirty="0" smtClean="0">
                          <a:latin typeface="Times New Roman"/>
                          <a:ea typeface="Calibri"/>
                          <a:cs typeface="Times New Roman"/>
                        </a:rPr>
                        <a:t>Respect</a:t>
                      </a:r>
                      <a:r>
                        <a:rPr lang="en-US" sz="2400" b="1" baseline="0" dirty="0" smtClean="0">
                          <a:latin typeface="Times New Roman"/>
                          <a:ea typeface="Calibri"/>
                          <a:cs typeface="Times New Roman"/>
                        </a:rPr>
                        <a:t> from the colleagues</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10,4</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7,8</a:t>
                      </a:r>
                      <a:endParaRPr lang="ru-RU" sz="2400" b="1" dirty="0">
                        <a:latin typeface="Calibri"/>
                        <a:ea typeface="Calibri"/>
                        <a:cs typeface="Times New Roman"/>
                      </a:endParaRPr>
                    </a:p>
                  </a:txBody>
                  <a:tcPr marL="68580" marR="68580" marT="0" marB="0"/>
                </a:tc>
              </a:tr>
              <a:tr h="523819">
                <a:tc>
                  <a:txBody>
                    <a:bodyPr/>
                    <a:lstStyle/>
                    <a:p>
                      <a:pPr algn="just">
                        <a:lnSpc>
                          <a:spcPct val="100000"/>
                        </a:lnSpc>
                        <a:spcAft>
                          <a:spcPts val="0"/>
                        </a:spcAft>
                      </a:pPr>
                      <a:r>
                        <a:rPr lang="en-US" sz="2400" b="1" dirty="0" smtClean="0">
                          <a:latin typeface="Times New Roman"/>
                          <a:ea typeface="Calibri"/>
                          <a:cs typeface="Times New Roman"/>
                        </a:rPr>
                        <a:t>New</a:t>
                      </a:r>
                      <a:r>
                        <a:rPr lang="en-US" sz="2400" b="1" baseline="0" dirty="0" smtClean="0">
                          <a:latin typeface="Times New Roman"/>
                          <a:ea typeface="Calibri"/>
                          <a:cs typeface="Times New Roman"/>
                        </a:rPr>
                        <a:t> impressions</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9,1</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8,3</a:t>
                      </a:r>
                      <a:endParaRPr lang="ru-RU" sz="24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720080"/>
          </a:xfrm>
        </p:spPr>
        <p:txBody>
          <a:bodyPr>
            <a:normAutofit/>
          </a:bodyPr>
          <a:lstStyle/>
          <a:p>
            <a:r>
              <a:rPr lang="en-US" dirty="0" smtClean="0"/>
              <a:t>Reasons of dissatisfaction. Close.</a:t>
            </a:r>
            <a:endParaRPr lang="ru-RU" dirty="0"/>
          </a:p>
        </p:txBody>
      </p:sp>
      <p:graphicFrame>
        <p:nvGraphicFramePr>
          <p:cNvPr id="4" name="Содержимое 3"/>
          <p:cNvGraphicFramePr>
            <a:graphicFrameLocks noGrp="1"/>
          </p:cNvGraphicFramePr>
          <p:nvPr>
            <p:ph idx="1"/>
          </p:nvPr>
        </p:nvGraphicFramePr>
        <p:xfrm>
          <a:off x="251520" y="1268761"/>
          <a:ext cx="8496943" cy="3209133"/>
        </p:xfrm>
        <a:graphic>
          <a:graphicData uri="http://schemas.openxmlformats.org/drawingml/2006/table">
            <a:tbl>
              <a:tblPr firstRow="1" bandRow="1">
                <a:tableStyleId>{5C22544A-7EE6-4342-B048-85BDC9FD1C3A}</a:tableStyleId>
              </a:tblPr>
              <a:tblGrid>
                <a:gridCol w="3845833"/>
                <a:gridCol w="2325555"/>
                <a:gridCol w="2325555"/>
              </a:tblGrid>
              <a:tr h="394440">
                <a:tc>
                  <a:txBody>
                    <a:bodyPr/>
                    <a:lstStyle/>
                    <a:p>
                      <a:pPr marL="0" algn="ctr">
                        <a:lnSpc>
                          <a:spcPct val="100000"/>
                        </a:lnSpc>
                        <a:spcAft>
                          <a:spcPts val="0"/>
                        </a:spcAft>
                      </a:pPr>
                      <a:endParaRPr lang="ru-RU" sz="2400" dirty="0">
                        <a:latin typeface="Calibri"/>
                        <a:ea typeface="Calibri"/>
                        <a:cs typeface="Times New Roman"/>
                      </a:endParaRPr>
                    </a:p>
                  </a:txBody>
                  <a:tcPr marL="68580" marR="68580" marT="0" marB="0"/>
                </a:tc>
                <a:tc gridSpan="2">
                  <a:txBody>
                    <a:bodyPr/>
                    <a:lstStyle/>
                    <a:p>
                      <a:pPr marL="0" algn="ctr">
                        <a:lnSpc>
                          <a:spcPct val="100000"/>
                        </a:lnSpc>
                        <a:spcAft>
                          <a:spcPts val="0"/>
                        </a:spcAft>
                      </a:pPr>
                      <a:r>
                        <a:rPr lang="en-US" sz="2400" b="1" dirty="0">
                          <a:latin typeface="Times New Roman"/>
                          <a:ea typeface="Calibri"/>
                          <a:cs typeface="Times New Roman"/>
                        </a:rPr>
                        <a:t>Russia general</a:t>
                      </a:r>
                      <a:endParaRPr lang="ru-RU" sz="2400" b="1" dirty="0">
                        <a:latin typeface="Calibri"/>
                        <a:ea typeface="Calibri"/>
                        <a:cs typeface="Times New Roman"/>
                      </a:endParaRPr>
                    </a:p>
                  </a:txBody>
                  <a:tcPr marL="68580" marR="68580" marT="0" marB="0"/>
                </a:tc>
                <a:tc hMerge="1">
                  <a:txBody>
                    <a:bodyPr/>
                    <a:lstStyle/>
                    <a:p>
                      <a:endParaRPr lang="ru-RU"/>
                    </a:p>
                  </a:txBody>
                  <a:tcPr/>
                </a:tc>
              </a:tr>
              <a:tr h="447393">
                <a:tc>
                  <a:txBody>
                    <a:bodyPr/>
                    <a:lstStyle/>
                    <a:p>
                      <a:pPr marL="0" algn="r">
                        <a:lnSpc>
                          <a:spcPct val="100000"/>
                        </a:lnSpc>
                        <a:spcAft>
                          <a:spcPts val="0"/>
                        </a:spcAft>
                      </a:pPr>
                      <a:r>
                        <a:rPr lang="en-US" sz="2400">
                          <a:latin typeface="Times New Roman"/>
                          <a:ea typeface="Calibri"/>
                          <a:cs typeface="Times New Roman"/>
                        </a:rPr>
                        <a:t>Media type</a:t>
                      </a:r>
                      <a:endParaRPr lang="ru-RU" sz="2400">
                        <a:latin typeface="Calibri"/>
                        <a:ea typeface="Calibri"/>
                        <a:cs typeface="Times New Roman"/>
                      </a:endParaRPr>
                    </a:p>
                  </a:txBody>
                  <a:tcPr marL="68580" marR="68580" marT="0" marB="0"/>
                </a:tc>
                <a:tc>
                  <a:txBody>
                    <a:bodyPr/>
                    <a:lstStyle/>
                    <a:p>
                      <a:pPr marL="0" algn="ctr">
                        <a:lnSpc>
                          <a:spcPct val="100000"/>
                        </a:lnSpc>
                        <a:spcAft>
                          <a:spcPts val="0"/>
                        </a:spcAft>
                      </a:pPr>
                      <a:r>
                        <a:rPr lang="en-US" sz="2400" b="1" dirty="0">
                          <a:latin typeface="Times New Roman"/>
                          <a:ea typeface="Calibri"/>
                          <a:cs typeface="Times New Roman"/>
                        </a:rPr>
                        <a:t>New</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en-US" sz="2400" b="1" dirty="0" err="1">
                          <a:latin typeface="Times New Roman"/>
                          <a:ea typeface="Calibri"/>
                          <a:cs typeface="Times New Roman"/>
                        </a:rPr>
                        <a:t>Tradit</a:t>
                      </a:r>
                      <a:endParaRPr lang="ru-RU" sz="2400" b="1" dirty="0">
                        <a:latin typeface="Calibri"/>
                        <a:ea typeface="Calibri"/>
                        <a:cs typeface="Times New Roman"/>
                      </a:endParaRPr>
                    </a:p>
                  </a:txBody>
                  <a:tcPr marL="68580" marR="68580" marT="0" marB="0"/>
                </a:tc>
              </a:tr>
              <a:tr h="382302">
                <a:tc>
                  <a:txBody>
                    <a:bodyPr/>
                    <a:lstStyle/>
                    <a:p>
                      <a:pPr marL="0" algn="just">
                        <a:lnSpc>
                          <a:spcPct val="100000"/>
                        </a:lnSpc>
                        <a:spcAft>
                          <a:spcPts val="0"/>
                        </a:spcAft>
                      </a:pPr>
                      <a:r>
                        <a:rPr lang="en-US" sz="2400" b="1" dirty="0">
                          <a:latin typeface="Times New Roman"/>
                          <a:ea typeface="Calibri"/>
                          <a:cs typeface="Times New Roman"/>
                        </a:rPr>
                        <a:t>Low salary</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8,1</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5,4</a:t>
                      </a:r>
                      <a:endParaRPr lang="ru-RU" sz="2400" b="1" dirty="0">
                        <a:latin typeface="Calibri"/>
                        <a:ea typeface="Calibri"/>
                        <a:cs typeface="Times New Roman"/>
                      </a:endParaRPr>
                    </a:p>
                  </a:txBody>
                  <a:tcPr marL="68580" marR="68580" marT="0" marB="0"/>
                </a:tc>
              </a:tr>
              <a:tr h="504056">
                <a:tc>
                  <a:txBody>
                    <a:bodyPr/>
                    <a:lstStyle/>
                    <a:p>
                      <a:pPr marL="0" algn="just">
                        <a:lnSpc>
                          <a:spcPct val="100000"/>
                        </a:lnSpc>
                        <a:spcAft>
                          <a:spcPts val="0"/>
                        </a:spcAft>
                      </a:pPr>
                      <a:r>
                        <a:rPr lang="en-US" sz="2400" b="1" dirty="0">
                          <a:latin typeface="Times New Roman"/>
                          <a:ea typeface="Calibri"/>
                          <a:cs typeface="Times New Roman"/>
                        </a:rPr>
                        <a:t>Pressure from the owners, state, lack of freedom</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14,2</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16,6</a:t>
                      </a:r>
                      <a:endParaRPr lang="ru-RU" sz="2400" b="1" dirty="0">
                        <a:latin typeface="Calibri"/>
                        <a:ea typeface="Calibri"/>
                        <a:cs typeface="Times New Roman"/>
                      </a:endParaRPr>
                    </a:p>
                  </a:txBody>
                  <a:tcPr marL="68580" marR="68580" marT="0" marB="0"/>
                </a:tc>
              </a:tr>
              <a:tr h="531480">
                <a:tc>
                  <a:txBody>
                    <a:bodyPr/>
                    <a:lstStyle/>
                    <a:p>
                      <a:pPr marL="0" algn="just">
                        <a:lnSpc>
                          <a:spcPct val="100000"/>
                        </a:lnSpc>
                        <a:spcAft>
                          <a:spcPts val="0"/>
                        </a:spcAft>
                      </a:pPr>
                      <a:r>
                        <a:rPr lang="en-US" sz="2400" b="1" dirty="0">
                          <a:latin typeface="Times New Roman"/>
                          <a:ea typeface="Calibri"/>
                          <a:cs typeface="Times New Roman"/>
                        </a:rPr>
                        <a:t>Bad </a:t>
                      </a:r>
                      <a:r>
                        <a:rPr lang="en-US" sz="2400" b="1" dirty="0" smtClean="0">
                          <a:latin typeface="Times New Roman"/>
                          <a:ea typeface="Calibri"/>
                          <a:cs typeface="Times New Roman"/>
                        </a:rPr>
                        <a:t>management bureaucracy</a:t>
                      </a:r>
                      <a:endParaRPr lang="ru-RU" sz="2400" b="1"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effectLst>
                            <a:outerShdw blurRad="38100" dist="38100" dir="2700000" algn="tl">
                              <a:srgbClr val="000000">
                                <a:alpha val="43137"/>
                              </a:srgbClr>
                            </a:outerShdw>
                          </a:effectLst>
                          <a:latin typeface="Times New Roman"/>
                          <a:ea typeface="Calibri"/>
                          <a:cs typeface="Times New Roman"/>
                        </a:rPr>
                        <a:t>15,4</a:t>
                      </a:r>
                      <a:endParaRPr lang="ru-RU"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9,9</a:t>
                      </a:r>
                      <a:endParaRPr lang="ru-RU" sz="2400" b="1" dirty="0">
                        <a:latin typeface="Calibri"/>
                        <a:ea typeface="Calibri"/>
                        <a:cs typeface="Times New Roman"/>
                      </a:endParaRPr>
                    </a:p>
                  </a:txBody>
                  <a:tcPr marL="68580" marR="68580" marT="0" marB="0"/>
                </a:tc>
              </a:tr>
              <a:tr h="521958">
                <a:tc>
                  <a:txBody>
                    <a:bodyPr/>
                    <a:lstStyle/>
                    <a:p>
                      <a:pPr marL="0" algn="just">
                        <a:lnSpc>
                          <a:spcPct val="100000"/>
                        </a:lnSpc>
                        <a:spcAft>
                          <a:spcPts val="0"/>
                        </a:spcAft>
                      </a:pPr>
                      <a:r>
                        <a:rPr lang="en-US" sz="2400" b="1" dirty="0">
                          <a:solidFill>
                            <a:srgbClr val="FF0000"/>
                          </a:solidFill>
                          <a:latin typeface="Times New Roman"/>
                          <a:ea typeface="Calibri"/>
                          <a:cs typeface="Times New Roman"/>
                        </a:rPr>
                        <a:t>Ethical disorders</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3,9</a:t>
                      </a:r>
                      <a:endParaRPr lang="ru-RU" sz="2400" b="1"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0</a:t>
                      </a:r>
                      <a:endParaRPr lang="ru-RU" sz="2400" b="1" dirty="0">
                        <a:solidFill>
                          <a:srgbClr val="FF0000"/>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Attitude to the social media. Unexpected!</a:t>
            </a:r>
            <a:endParaRPr lang="ru-RU" dirty="0"/>
          </a:p>
        </p:txBody>
      </p:sp>
      <p:graphicFrame>
        <p:nvGraphicFramePr>
          <p:cNvPr id="4" name="Содержимое 3"/>
          <p:cNvGraphicFramePr>
            <a:graphicFrameLocks noGrp="1"/>
          </p:cNvGraphicFramePr>
          <p:nvPr>
            <p:ph idx="1"/>
          </p:nvPr>
        </p:nvGraphicFramePr>
        <p:xfrm>
          <a:off x="179513" y="1196974"/>
          <a:ext cx="8496942" cy="3024115"/>
        </p:xfrm>
        <a:graphic>
          <a:graphicData uri="http://schemas.openxmlformats.org/drawingml/2006/table">
            <a:tbl>
              <a:tblPr firstRow="1" bandRow="1">
                <a:tableStyleId>{5C22544A-7EE6-4342-B048-85BDC9FD1C3A}</a:tableStyleId>
              </a:tblPr>
              <a:tblGrid>
                <a:gridCol w="2832314"/>
                <a:gridCol w="2832314"/>
                <a:gridCol w="2832314"/>
              </a:tblGrid>
              <a:tr h="469703">
                <a:tc>
                  <a:txBody>
                    <a:bodyPr/>
                    <a:lstStyle/>
                    <a:p>
                      <a:pPr marL="0" algn="ctr">
                        <a:lnSpc>
                          <a:spcPct val="100000"/>
                        </a:lnSpc>
                        <a:spcAft>
                          <a:spcPts val="0"/>
                        </a:spcAft>
                      </a:pPr>
                      <a:endParaRPr lang="ru-RU" sz="2400" dirty="0">
                        <a:latin typeface="Calibri"/>
                        <a:ea typeface="Calibri"/>
                        <a:cs typeface="Times New Roman"/>
                      </a:endParaRPr>
                    </a:p>
                  </a:txBody>
                  <a:tcPr marL="68580" marR="68580" marT="0" marB="0"/>
                </a:tc>
                <a:tc gridSpan="2">
                  <a:txBody>
                    <a:bodyPr/>
                    <a:lstStyle/>
                    <a:p>
                      <a:pPr marL="0" algn="ctr">
                        <a:lnSpc>
                          <a:spcPct val="100000"/>
                        </a:lnSpc>
                        <a:spcAft>
                          <a:spcPts val="0"/>
                        </a:spcAft>
                      </a:pPr>
                      <a:r>
                        <a:rPr lang="en-US" sz="2400" b="1" dirty="0">
                          <a:latin typeface="Times New Roman"/>
                          <a:ea typeface="Calibri"/>
                          <a:cs typeface="Times New Roman"/>
                        </a:rPr>
                        <a:t>Russia general</a:t>
                      </a:r>
                      <a:endParaRPr lang="ru-RU" sz="2400" dirty="0">
                        <a:latin typeface="Calibri"/>
                        <a:ea typeface="Calibri"/>
                        <a:cs typeface="Times New Roman"/>
                      </a:endParaRPr>
                    </a:p>
                  </a:txBody>
                  <a:tcPr marL="68580" marR="68580" marT="0" marB="0"/>
                </a:tc>
                <a:tc hMerge="1">
                  <a:txBody>
                    <a:bodyPr/>
                    <a:lstStyle/>
                    <a:p>
                      <a:endParaRPr lang="ru-RU"/>
                    </a:p>
                  </a:txBody>
                  <a:tcPr/>
                </a:tc>
              </a:tr>
              <a:tr h="694903">
                <a:tc>
                  <a:txBody>
                    <a:bodyPr/>
                    <a:lstStyle/>
                    <a:p>
                      <a:pPr marL="0" algn="r">
                        <a:lnSpc>
                          <a:spcPct val="100000"/>
                        </a:lnSpc>
                        <a:spcAft>
                          <a:spcPts val="0"/>
                        </a:spcAft>
                      </a:pPr>
                      <a:r>
                        <a:rPr lang="en-US" sz="2400">
                          <a:latin typeface="Times New Roman"/>
                          <a:ea typeface="Calibri"/>
                          <a:cs typeface="Times New Roman"/>
                        </a:rPr>
                        <a:t>Media type</a:t>
                      </a:r>
                      <a:endParaRPr lang="ru-RU" sz="2400">
                        <a:latin typeface="Calibri"/>
                        <a:ea typeface="Calibri"/>
                        <a:cs typeface="Times New Roman"/>
                      </a:endParaRPr>
                    </a:p>
                  </a:txBody>
                  <a:tcPr marL="68580" marR="68580" marT="0" marB="0"/>
                </a:tc>
                <a:tc>
                  <a:txBody>
                    <a:bodyPr/>
                    <a:lstStyle/>
                    <a:p>
                      <a:pPr marL="0" algn="ctr">
                        <a:lnSpc>
                          <a:spcPct val="100000"/>
                        </a:lnSpc>
                        <a:spcAft>
                          <a:spcPts val="0"/>
                        </a:spcAft>
                      </a:pPr>
                      <a:r>
                        <a:rPr lang="en-US" sz="2400" b="1">
                          <a:latin typeface="Times New Roman"/>
                          <a:ea typeface="Calibri"/>
                          <a:cs typeface="Times New Roman"/>
                        </a:rPr>
                        <a:t>New</a:t>
                      </a:r>
                      <a:endParaRPr lang="ru-RU" sz="2400">
                        <a:latin typeface="Calibri"/>
                        <a:ea typeface="Calibri"/>
                        <a:cs typeface="Times New Roman"/>
                      </a:endParaRPr>
                    </a:p>
                  </a:txBody>
                  <a:tcPr marL="68580" marR="68580" marT="0" marB="0"/>
                </a:tc>
                <a:tc>
                  <a:txBody>
                    <a:bodyPr/>
                    <a:lstStyle/>
                    <a:p>
                      <a:pPr marL="0" algn="ctr">
                        <a:lnSpc>
                          <a:spcPct val="100000"/>
                        </a:lnSpc>
                        <a:spcAft>
                          <a:spcPts val="0"/>
                        </a:spcAft>
                      </a:pPr>
                      <a:r>
                        <a:rPr lang="en-US" sz="2400" b="1" dirty="0" err="1">
                          <a:latin typeface="Times New Roman"/>
                          <a:ea typeface="Calibri"/>
                          <a:cs typeface="Times New Roman"/>
                        </a:rPr>
                        <a:t>Tradit</a:t>
                      </a:r>
                      <a:endParaRPr lang="ru-RU" sz="2400" dirty="0">
                        <a:latin typeface="Calibri"/>
                        <a:ea typeface="Calibri"/>
                        <a:cs typeface="Times New Roman"/>
                      </a:endParaRPr>
                    </a:p>
                  </a:txBody>
                  <a:tcPr marL="68580" marR="68580" marT="0" marB="0"/>
                </a:tc>
              </a:tr>
              <a:tr h="469703">
                <a:tc>
                  <a:txBody>
                    <a:bodyPr/>
                    <a:lstStyle/>
                    <a:p>
                      <a:pPr marL="0">
                        <a:lnSpc>
                          <a:spcPct val="100000"/>
                        </a:lnSpc>
                        <a:spcAft>
                          <a:spcPts val="0"/>
                        </a:spcAft>
                      </a:pPr>
                      <a:r>
                        <a:rPr lang="en-US" sz="2400">
                          <a:latin typeface="Calibri"/>
                          <a:ea typeface="Times New Roman"/>
                          <a:cs typeface="Times New Roman"/>
                        </a:rPr>
                        <a:t>Positive</a:t>
                      </a:r>
                      <a:endParaRPr lang="ru-RU" sz="2400">
                        <a:latin typeface="Calibri"/>
                        <a:ea typeface="Times New Roman"/>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68,8</a:t>
                      </a:r>
                      <a:endParaRPr lang="ru-RU" sz="2400"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79,5</a:t>
                      </a:r>
                      <a:endParaRPr lang="ru-RU" sz="2400" dirty="0">
                        <a:latin typeface="Calibri"/>
                        <a:ea typeface="Calibri"/>
                        <a:cs typeface="Times New Roman"/>
                      </a:endParaRPr>
                    </a:p>
                  </a:txBody>
                  <a:tcPr marL="68580" marR="68580" marT="0" marB="0"/>
                </a:tc>
              </a:tr>
              <a:tr h="694903">
                <a:tc>
                  <a:txBody>
                    <a:bodyPr/>
                    <a:lstStyle/>
                    <a:p>
                      <a:pPr marL="0">
                        <a:lnSpc>
                          <a:spcPct val="100000"/>
                        </a:lnSpc>
                        <a:spcAft>
                          <a:spcPts val="0"/>
                        </a:spcAft>
                      </a:pPr>
                      <a:r>
                        <a:rPr lang="en-US" sz="2400" dirty="0">
                          <a:latin typeface="Calibri"/>
                          <a:ea typeface="Times New Roman"/>
                          <a:cs typeface="Times New Roman"/>
                        </a:rPr>
                        <a:t>Negative</a:t>
                      </a:r>
                      <a:endParaRPr lang="ru-RU" sz="2400" dirty="0">
                        <a:latin typeface="Calibri"/>
                        <a:ea typeface="Times New Roman"/>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3</a:t>
                      </a:r>
                      <a:endParaRPr lang="ru-RU" sz="2400" dirty="0">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latin typeface="Times New Roman"/>
                          <a:ea typeface="Calibri"/>
                          <a:cs typeface="Times New Roman"/>
                        </a:rPr>
                        <a:t>0</a:t>
                      </a:r>
                      <a:endParaRPr lang="ru-RU" sz="2400" dirty="0">
                        <a:latin typeface="Calibri"/>
                        <a:ea typeface="Calibri"/>
                        <a:cs typeface="Times New Roman"/>
                      </a:endParaRPr>
                    </a:p>
                  </a:txBody>
                  <a:tcPr marL="68580" marR="68580" marT="0" marB="0"/>
                </a:tc>
              </a:tr>
              <a:tr h="694903">
                <a:tc>
                  <a:txBody>
                    <a:bodyPr/>
                    <a:lstStyle/>
                    <a:p>
                      <a:pPr marL="0">
                        <a:lnSpc>
                          <a:spcPct val="100000"/>
                        </a:lnSpc>
                        <a:spcAft>
                          <a:spcPts val="0"/>
                        </a:spcAft>
                      </a:pPr>
                      <a:r>
                        <a:rPr lang="en-US" sz="2400" dirty="0">
                          <a:latin typeface="Calibri"/>
                          <a:ea typeface="Times New Roman"/>
                          <a:cs typeface="Times New Roman"/>
                        </a:rPr>
                        <a:t>Ambivalent</a:t>
                      </a:r>
                      <a:endParaRPr lang="ru-RU" sz="2400" dirty="0">
                        <a:latin typeface="Calibri"/>
                        <a:ea typeface="Times New Roman"/>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26,8</a:t>
                      </a:r>
                      <a:endParaRPr lang="ru-RU" sz="2400" dirty="0">
                        <a:solidFill>
                          <a:srgbClr val="FF0000"/>
                        </a:solidFill>
                        <a:latin typeface="Calibri"/>
                        <a:ea typeface="Calibri"/>
                        <a:cs typeface="Times New Roman"/>
                      </a:endParaRPr>
                    </a:p>
                  </a:txBody>
                  <a:tcPr marL="68580" marR="68580" marT="0" marB="0"/>
                </a:tc>
                <a:tc>
                  <a:txBody>
                    <a:bodyPr/>
                    <a:lstStyle/>
                    <a:p>
                      <a:pPr marL="0" algn="ctr">
                        <a:lnSpc>
                          <a:spcPct val="100000"/>
                        </a:lnSpc>
                        <a:spcAft>
                          <a:spcPts val="0"/>
                        </a:spcAft>
                      </a:pPr>
                      <a:r>
                        <a:rPr lang="ru-RU" sz="2400" b="1" dirty="0">
                          <a:solidFill>
                            <a:srgbClr val="FF0000"/>
                          </a:solidFill>
                          <a:latin typeface="Times New Roman"/>
                          <a:ea typeface="Calibri"/>
                          <a:cs typeface="Times New Roman"/>
                        </a:rPr>
                        <a:t>15,3</a:t>
                      </a:r>
                      <a:endParaRPr lang="ru-RU" sz="2400" dirty="0">
                        <a:solidFill>
                          <a:srgbClr val="FF0000"/>
                        </a:solidFill>
                        <a:latin typeface="Calibri"/>
                        <a:ea typeface="Calibri"/>
                        <a:cs typeface="Times New Roman"/>
                      </a:endParaRPr>
                    </a:p>
                  </a:txBody>
                  <a:tcPr marL="68580" marR="68580" marT="0" marB="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Discussion: dimension 2 - professionalism </a:t>
            </a:r>
            <a:endParaRPr lang="ru-RU" dirty="0"/>
          </a:p>
        </p:txBody>
      </p:sp>
      <p:sp>
        <p:nvSpPr>
          <p:cNvPr id="3" name="Содержимое 2"/>
          <p:cNvSpPr>
            <a:spLocks noGrp="1"/>
          </p:cNvSpPr>
          <p:nvPr>
            <p:ph sz="quarter" idx="1"/>
          </p:nvPr>
        </p:nvSpPr>
        <p:spPr/>
        <p:txBody>
          <a:bodyPr>
            <a:normAutofit/>
          </a:bodyPr>
          <a:lstStyle/>
          <a:p>
            <a:r>
              <a:rPr lang="en-US" dirty="0" smtClean="0"/>
              <a:t>Now </a:t>
            </a:r>
            <a:r>
              <a:rPr lang="en-US" dirty="0"/>
              <a:t>we can argue that the leading online media do not differ from the leading mainstream media as far as their professional profile is concerned. Both are run by professional </a:t>
            </a:r>
            <a:r>
              <a:rPr lang="en-US" dirty="0" smtClean="0"/>
              <a:t>journalists with close understanding of professionalism</a:t>
            </a:r>
          </a:p>
          <a:p>
            <a:r>
              <a:rPr lang="en-US" dirty="0"/>
              <a:t>Moreover, the </a:t>
            </a:r>
            <a:r>
              <a:rPr lang="en-US" dirty="0" smtClean="0"/>
              <a:t>journalists interviewed did </a:t>
            </a:r>
            <a:r>
              <a:rPr lang="en-US" dirty="0"/>
              <a:t>not see difference between themselves, those working in the new media and those from the traditional media.</a:t>
            </a:r>
            <a:endParaRPr lang="ru-RU" dirty="0"/>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40296"/>
          </a:xfrm>
        </p:spPr>
        <p:txBody>
          <a:bodyPr>
            <a:normAutofit fontScale="90000"/>
          </a:bodyPr>
          <a:lstStyle/>
          <a:p>
            <a:r>
              <a:rPr lang="en-US" i="1" dirty="0" smtClean="0"/>
              <a:t>The third distinction – political values</a:t>
            </a:r>
            <a:endParaRPr lang="ru-RU" dirty="0"/>
          </a:p>
        </p:txBody>
      </p:sp>
      <p:sp>
        <p:nvSpPr>
          <p:cNvPr id="3" name="Содержимое 2"/>
          <p:cNvSpPr>
            <a:spLocks noGrp="1"/>
          </p:cNvSpPr>
          <p:nvPr>
            <p:ph sz="quarter" idx="1"/>
          </p:nvPr>
        </p:nvSpPr>
        <p:spPr>
          <a:xfrm>
            <a:off x="457200" y="1600200"/>
            <a:ext cx="8435280" cy="4925144"/>
          </a:xfrm>
        </p:spPr>
        <p:txBody>
          <a:bodyPr>
            <a:normAutofit/>
          </a:bodyPr>
          <a:lstStyle/>
          <a:p>
            <a:r>
              <a:rPr lang="en-US" b="1" i="1" dirty="0" smtClean="0"/>
              <a:t>Reasonable to suppose </a:t>
            </a:r>
            <a:r>
              <a:rPr lang="en-US" dirty="0" smtClean="0"/>
              <a:t>that Russian new </a:t>
            </a:r>
            <a:r>
              <a:rPr lang="en-US" dirty="0"/>
              <a:t>media </a:t>
            </a:r>
            <a:r>
              <a:rPr lang="en-US" dirty="0" smtClean="0"/>
              <a:t>journalists </a:t>
            </a:r>
          </a:p>
          <a:p>
            <a:r>
              <a:rPr lang="en-US" dirty="0" smtClean="0"/>
              <a:t>would be more likely to share liberal political values, </a:t>
            </a:r>
          </a:p>
          <a:p>
            <a:r>
              <a:rPr lang="en-US" dirty="0" smtClean="0"/>
              <a:t>that they are more ready to support political protests, </a:t>
            </a:r>
          </a:p>
          <a:p>
            <a:r>
              <a:rPr lang="en-US" dirty="0" smtClean="0"/>
              <a:t>that they are more reluctant about any kinds of censorship </a:t>
            </a:r>
            <a:r>
              <a:rPr lang="en-US" dirty="0" smtClean="0"/>
              <a:t>and </a:t>
            </a:r>
            <a:r>
              <a:rPr lang="en-US" dirty="0" smtClean="0"/>
              <a:t>press freedom restrictions, </a:t>
            </a:r>
          </a:p>
          <a:p>
            <a:r>
              <a:rPr lang="en-US" dirty="0" smtClean="0"/>
              <a:t>that they are more integrated with the civil society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Political values of online journalists </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a:bodyPr>
          <a:lstStyle/>
          <a:p>
            <a:r>
              <a:rPr lang="en-US" dirty="0" smtClean="0"/>
              <a:t>Questions</a:t>
            </a:r>
            <a:r>
              <a:rPr lang="en-US" dirty="0"/>
              <a:t>:</a:t>
            </a:r>
            <a:endParaRPr lang="ru-RU" dirty="0"/>
          </a:p>
          <a:p>
            <a:pPr lvl="0"/>
            <a:r>
              <a:rPr lang="en-US" dirty="0"/>
              <a:t>Do you agree that 'journalists should not cover subjects that play into the hands of our country's enemies?'</a:t>
            </a:r>
            <a:endParaRPr lang="ru-RU" dirty="0"/>
          </a:p>
          <a:p>
            <a:pPr lvl="0"/>
            <a:r>
              <a:rPr lang="en-GB" u="sng" dirty="0" smtClean="0"/>
              <a:t>What do you think about control of Internet and </a:t>
            </a:r>
          </a:p>
          <a:p>
            <a:pPr lvl="0"/>
            <a:r>
              <a:rPr lang="en-GB" u="sng" dirty="0" smtClean="0"/>
              <a:t>Is </a:t>
            </a:r>
            <a:r>
              <a:rPr lang="en-GB" u="sng" dirty="0"/>
              <a:t>there a need to control the content of political </a:t>
            </a:r>
            <a:r>
              <a:rPr lang="en-GB" dirty="0"/>
              <a:t>materials in media? </a:t>
            </a:r>
            <a:endParaRPr lang="ru-RU" dirty="0"/>
          </a:p>
          <a:p>
            <a:pPr lvl="0"/>
            <a:r>
              <a:rPr lang="en-GB" i="1" dirty="0" smtClean="0"/>
              <a:t>Your attitude to active political protest.</a:t>
            </a:r>
            <a:endParaRPr lang="ru-RU" dirty="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FAPMC Report on Internet in Russia - 2013</a:t>
            </a:r>
            <a:endParaRPr lang="ru-RU" dirty="0"/>
          </a:p>
        </p:txBody>
      </p:sp>
      <p:pic>
        <p:nvPicPr>
          <p:cNvPr id="4" name="Содержимое 3"/>
          <p:cNvPicPr>
            <a:picLocks noGrp="1"/>
          </p:cNvPicPr>
          <p:nvPr>
            <p:ph sz="quarter" idx="1"/>
          </p:nvPr>
        </p:nvPicPr>
        <p:blipFill>
          <a:blip r:embed="rId2"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9552" y="2060848"/>
            <a:ext cx="7992888" cy="439248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440160"/>
          </a:xfrm>
        </p:spPr>
        <p:txBody>
          <a:bodyPr>
            <a:noAutofit/>
          </a:bodyPr>
          <a:lstStyle/>
          <a:p>
            <a:r>
              <a:rPr lang="en-US" sz="2800" dirty="0"/>
              <a:t>Q: “Do you agree that 'journalists should not cover subjects that play into the hands of our country's enemies?</a:t>
            </a:r>
            <a:endParaRPr lang="ru-RU" sz="3600" dirty="0"/>
          </a:p>
        </p:txBody>
      </p:sp>
      <p:graphicFrame>
        <p:nvGraphicFramePr>
          <p:cNvPr id="6" name="Содержимое 5"/>
          <p:cNvGraphicFramePr>
            <a:graphicFrameLocks noGrp="1"/>
          </p:cNvGraphicFramePr>
          <p:nvPr>
            <p:ph sz="quarter" idx="1"/>
          </p:nvPr>
        </p:nvGraphicFramePr>
        <p:xfrm>
          <a:off x="179512" y="2132856"/>
          <a:ext cx="8424937" cy="3605900"/>
        </p:xfrm>
        <a:graphic>
          <a:graphicData uri="http://schemas.openxmlformats.org/drawingml/2006/table">
            <a:tbl>
              <a:tblPr firstRow="1" bandRow="1">
                <a:tableStyleId>{5C22544A-7EE6-4342-B048-85BDC9FD1C3A}</a:tableStyleId>
              </a:tblPr>
              <a:tblGrid>
                <a:gridCol w="5328592"/>
                <a:gridCol w="1241312"/>
                <a:gridCol w="1855033"/>
              </a:tblGrid>
              <a:tr h="286895">
                <a:tc>
                  <a:txBody>
                    <a:bodyPr/>
                    <a:lstStyle/>
                    <a:p>
                      <a:pPr algn="ctr">
                        <a:lnSpc>
                          <a:spcPct val="115000"/>
                        </a:lnSpc>
                        <a:spcAft>
                          <a:spcPts val="0"/>
                        </a:spcAft>
                      </a:pPr>
                      <a:r>
                        <a:rPr lang="en-US" sz="2000" dirty="0" smtClean="0">
                          <a:latin typeface="Times New Roman"/>
                          <a:ea typeface="Calibri"/>
                          <a:cs typeface="Times New Roman"/>
                        </a:rPr>
                        <a:t>Answer</a:t>
                      </a:r>
                      <a:endParaRPr lang="ru-RU" sz="2000" dirty="0">
                        <a:latin typeface="Calibri"/>
                        <a:ea typeface="Calibri"/>
                        <a:cs typeface="Times New Roman"/>
                      </a:endParaRPr>
                    </a:p>
                  </a:txBody>
                  <a:tcPr marL="68580" marR="68580" marT="0" marB="0"/>
                </a:tc>
                <a:tc gridSpan="2">
                  <a:txBody>
                    <a:bodyPr/>
                    <a:lstStyle/>
                    <a:p>
                      <a:pPr marL="457200" algn="ctr">
                        <a:lnSpc>
                          <a:spcPct val="115000"/>
                        </a:lnSpc>
                        <a:spcAft>
                          <a:spcPts val="0"/>
                        </a:spcAft>
                      </a:pPr>
                      <a:r>
                        <a:rPr lang="en-US" sz="2000" dirty="0">
                          <a:latin typeface="Times New Roman"/>
                          <a:ea typeface="Calibri"/>
                          <a:cs typeface="Times New Roman"/>
                        </a:rPr>
                        <a:t>Russia general</a:t>
                      </a:r>
                      <a:endParaRPr lang="ru-RU" sz="2000" dirty="0">
                        <a:latin typeface="Calibri"/>
                        <a:ea typeface="Calibri"/>
                        <a:cs typeface="Times New Roman"/>
                      </a:endParaRPr>
                    </a:p>
                  </a:txBody>
                  <a:tcPr marL="68580" marR="68580" marT="0" marB="0"/>
                </a:tc>
                <a:tc hMerge="1">
                  <a:txBody>
                    <a:bodyPr/>
                    <a:lstStyle/>
                    <a:p>
                      <a:endParaRPr lang="ru-RU"/>
                    </a:p>
                  </a:txBody>
                  <a:tcPr/>
                </a:tc>
              </a:tr>
              <a:tr h="325409">
                <a:tc>
                  <a:txBody>
                    <a:bodyPr/>
                    <a:lstStyle/>
                    <a:p>
                      <a:pPr algn="r">
                        <a:lnSpc>
                          <a:spcPct val="115000"/>
                        </a:lnSpc>
                        <a:spcAft>
                          <a:spcPts val="0"/>
                        </a:spcAft>
                      </a:pPr>
                      <a:r>
                        <a:rPr lang="en-US" sz="2000" dirty="0">
                          <a:latin typeface="Times New Roman"/>
                          <a:ea typeface="Calibri"/>
                          <a:cs typeface="Times New Roman"/>
                        </a:rPr>
                        <a:t>Media type</a:t>
                      </a:r>
                      <a:endParaRPr lang="ru-RU" sz="20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000" dirty="0">
                          <a:latin typeface="Times New Roman"/>
                          <a:ea typeface="Calibri"/>
                          <a:cs typeface="Times New Roman"/>
                        </a:rPr>
                        <a:t>New</a:t>
                      </a:r>
                      <a:endParaRPr lang="ru-RU" sz="20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000" dirty="0" err="1">
                          <a:latin typeface="Times New Roman"/>
                          <a:ea typeface="Calibri"/>
                          <a:cs typeface="Times New Roman"/>
                        </a:rPr>
                        <a:t>Tradit</a:t>
                      </a:r>
                      <a:endParaRPr lang="ru-RU" sz="2000" dirty="0">
                        <a:latin typeface="Calibri"/>
                        <a:ea typeface="Calibri"/>
                        <a:cs typeface="Times New Roman"/>
                      </a:endParaRPr>
                    </a:p>
                  </a:txBody>
                  <a:tcPr marL="68580" marR="68580" marT="0" marB="0"/>
                </a:tc>
              </a:tr>
              <a:tr h="395808">
                <a:tc>
                  <a:txBody>
                    <a:bodyPr/>
                    <a:lstStyle/>
                    <a:p>
                      <a:pPr algn="just">
                        <a:lnSpc>
                          <a:spcPct val="115000"/>
                        </a:lnSpc>
                        <a:spcAft>
                          <a:spcPts val="0"/>
                        </a:spcAft>
                      </a:pPr>
                      <a:r>
                        <a:rPr lang="en-US" sz="2400" dirty="0">
                          <a:latin typeface="Times New Roman"/>
                          <a:ea typeface="Calibri"/>
                          <a:cs typeface="Times New Roman"/>
                        </a:rPr>
                        <a:t>False question</a:t>
                      </a:r>
                      <a:r>
                        <a:rPr lang="ru-RU" sz="2400" dirty="0">
                          <a:latin typeface="Times New Roman"/>
                          <a:ea typeface="Calibri"/>
                          <a:cs typeface="Times New Roman"/>
                        </a:rPr>
                        <a:t>. </a:t>
                      </a:r>
                      <a:r>
                        <a:rPr lang="en-US" sz="2400" dirty="0">
                          <a:latin typeface="Times New Roman"/>
                          <a:ea typeface="Calibri"/>
                          <a:cs typeface="Times New Roman"/>
                        </a:rPr>
                        <a:t>We have no enemies</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latin typeface="Times New Roman"/>
                          <a:ea typeface="Calibri"/>
                          <a:cs typeface="Times New Roman"/>
                        </a:rPr>
                        <a:t>11,7</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latin typeface="Times New Roman"/>
                          <a:ea typeface="Calibri"/>
                          <a:cs typeface="Times New Roman"/>
                        </a:rPr>
                        <a:t>16,8</a:t>
                      </a:r>
                      <a:endParaRPr lang="ru-RU" sz="2400" dirty="0">
                        <a:latin typeface="Calibri"/>
                        <a:ea typeface="Calibri"/>
                        <a:cs typeface="Times New Roman"/>
                      </a:endParaRPr>
                    </a:p>
                  </a:txBody>
                  <a:tcPr marL="68580" marR="68580" marT="0" marB="0"/>
                </a:tc>
              </a:tr>
              <a:tr h="576064">
                <a:tc>
                  <a:txBody>
                    <a:bodyPr/>
                    <a:lstStyle/>
                    <a:p>
                      <a:pPr algn="just">
                        <a:lnSpc>
                          <a:spcPct val="115000"/>
                        </a:lnSpc>
                        <a:spcAft>
                          <a:spcPts val="0"/>
                        </a:spcAft>
                      </a:pPr>
                      <a:r>
                        <a:rPr lang="en-US" sz="2400">
                          <a:latin typeface="Times New Roman"/>
                          <a:ea typeface="Calibri"/>
                          <a:cs typeface="Times New Roman"/>
                        </a:rPr>
                        <a:t>Yes, journalists should play in their country team</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10,2</a:t>
                      </a:r>
                      <a:endParaRPr lang="ru-RU" sz="2400" dirty="0">
                        <a:solidFill>
                          <a:srgbClr val="FF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18,9</a:t>
                      </a:r>
                      <a:endParaRPr lang="ru-RU" sz="2400" dirty="0">
                        <a:solidFill>
                          <a:srgbClr val="FF0000"/>
                        </a:solidFill>
                        <a:latin typeface="Calibri"/>
                        <a:ea typeface="Calibri"/>
                        <a:cs typeface="Times New Roman"/>
                      </a:endParaRPr>
                    </a:p>
                  </a:txBody>
                  <a:tcPr marL="68580" marR="68580" marT="0" marB="0"/>
                </a:tc>
              </a:tr>
              <a:tr h="504056">
                <a:tc>
                  <a:txBody>
                    <a:bodyPr/>
                    <a:lstStyle/>
                    <a:p>
                      <a:pPr algn="just">
                        <a:lnSpc>
                          <a:spcPct val="115000"/>
                        </a:lnSpc>
                        <a:spcAft>
                          <a:spcPts val="0"/>
                        </a:spcAft>
                      </a:pPr>
                      <a:r>
                        <a:rPr lang="en-US" sz="2400" dirty="0">
                          <a:latin typeface="Times New Roman"/>
                          <a:ea typeface="Calibri"/>
                          <a:cs typeface="Times New Roman"/>
                        </a:rPr>
                        <a:t>No. We should write about everything. </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57,7</a:t>
                      </a:r>
                      <a:endParaRPr lang="ru-RU" sz="2400" dirty="0">
                        <a:solidFill>
                          <a:srgbClr val="FF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47,8</a:t>
                      </a:r>
                      <a:endParaRPr lang="ru-RU" sz="2400" dirty="0">
                        <a:solidFill>
                          <a:srgbClr val="FF0000"/>
                        </a:solidFill>
                        <a:latin typeface="Calibri"/>
                        <a:ea typeface="Calibri"/>
                        <a:cs typeface="Times New Roman"/>
                      </a:endParaRPr>
                    </a:p>
                  </a:txBody>
                  <a:tcPr marL="68580" marR="68580" marT="0" marB="0"/>
                </a:tc>
              </a:tr>
              <a:tr h="1138932">
                <a:tc>
                  <a:txBody>
                    <a:bodyPr/>
                    <a:lstStyle/>
                    <a:p>
                      <a:pPr algn="just">
                        <a:lnSpc>
                          <a:spcPct val="115000"/>
                        </a:lnSpc>
                        <a:spcAft>
                          <a:spcPts val="0"/>
                        </a:spcAft>
                      </a:pPr>
                      <a:r>
                        <a:rPr lang="en-US" sz="2400" dirty="0">
                          <a:latin typeface="Times New Roman"/>
                          <a:ea typeface="Calibri"/>
                          <a:cs typeface="Times New Roman"/>
                        </a:rPr>
                        <a:t>Sometimes yes, sometimes no. It depends….</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a:latin typeface="Times New Roman"/>
                          <a:ea typeface="Calibri"/>
                          <a:cs typeface="Times New Roman"/>
                        </a:rPr>
                        <a:t>19,1</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latin typeface="Times New Roman"/>
                          <a:ea typeface="Calibri"/>
                          <a:cs typeface="Times New Roman"/>
                        </a:rPr>
                        <a:t>14,5</a:t>
                      </a:r>
                      <a:endParaRPr lang="ru-RU"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Citations</a:t>
            </a:r>
            <a:endParaRPr lang="ru-RU" dirty="0"/>
          </a:p>
        </p:txBody>
      </p:sp>
      <p:sp>
        <p:nvSpPr>
          <p:cNvPr id="3" name="Содержимое 2"/>
          <p:cNvSpPr>
            <a:spLocks noGrp="1"/>
          </p:cNvSpPr>
          <p:nvPr>
            <p:ph sz="quarter" idx="1"/>
          </p:nvPr>
        </p:nvSpPr>
        <p:spPr/>
        <p:txBody>
          <a:bodyPr/>
          <a:lstStyle/>
          <a:p>
            <a:r>
              <a:rPr lang="en-US" dirty="0" smtClean="0"/>
              <a:t>1. (online </a:t>
            </a:r>
            <a:r>
              <a:rPr lang="en-US" dirty="0"/>
              <a:t>media, female, 22 years old, in journalism since 2005) “Today the very term “country’s enemy doesn’t exist. It’ somewhere from 1940-th”. </a:t>
            </a:r>
            <a:endParaRPr lang="en-US" dirty="0" smtClean="0"/>
          </a:p>
          <a:p>
            <a:r>
              <a:rPr lang="en-US" dirty="0" smtClean="0"/>
              <a:t>2. “</a:t>
            </a:r>
            <a:r>
              <a:rPr lang="en-US" dirty="0"/>
              <a:t>We have no enemies, but we have particular problems to write about” (online media, female, 24 years old, in journalism since 2008)</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Q: “Sometimes </a:t>
            </a:r>
            <a:r>
              <a:rPr lang="en-US" dirty="0" smtClean="0"/>
              <a:t>banning of the Internet could be </a:t>
            </a:r>
            <a:r>
              <a:rPr lang="en-US" dirty="0" smtClean="0"/>
              <a:t>useful”</a:t>
            </a:r>
            <a:endParaRPr lang="ru-RU" dirty="0"/>
          </a:p>
        </p:txBody>
      </p:sp>
      <p:graphicFrame>
        <p:nvGraphicFramePr>
          <p:cNvPr id="4" name="Содержимое 3"/>
          <p:cNvGraphicFramePr>
            <a:graphicFrameLocks noGrp="1"/>
          </p:cNvGraphicFramePr>
          <p:nvPr>
            <p:ph sz="quarter" idx="1"/>
          </p:nvPr>
        </p:nvGraphicFramePr>
        <p:xfrm>
          <a:off x="0" y="1268760"/>
          <a:ext cx="8106111" cy="2834640"/>
        </p:xfrm>
        <a:graphic>
          <a:graphicData uri="http://schemas.openxmlformats.org/drawingml/2006/table">
            <a:tbl>
              <a:tblPr firstRow="1" bandRow="1">
                <a:tableStyleId>{5C22544A-7EE6-4342-B048-85BDC9FD1C3A}</a:tableStyleId>
              </a:tblPr>
              <a:tblGrid>
                <a:gridCol w="4824535"/>
                <a:gridCol w="1440160"/>
                <a:gridCol w="1841416"/>
              </a:tblGrid>
              <a:tr h="370840">
                <a:tc>
                  <a:txBody>
                    <a:bodyPr/>
                    <a:lstStyle/>
                    <a:p>
                      <a:pPr algn="ctr">
                        <a:lnSpc>
                          <a:spcPct val="115000"/>
                        </a:lnSpc>
                        <a:spcAft>
                          <a:spcPts val="0"/>
                        </a:spcAft>
                      </a:pPr>
                      <a:r>
                        <a:rPr lang="en-US" sz="2400" dirty="0">
                          <a:latin typeface="Times New Roman"/>
                          <a:ea typeface="Calibri"/>
                          <a:cs typeface="Times New Roman"/>
                        </a:rPr>
                        <a:t>Answer</a:t>
                      </a:r>
                      <a:endParaRPr lang="ru-RU" sz="2400" dirty="0">
                        <a:latin typeface="Calibri"/>
                        <a:ea typeface="Calibri"/>
                        <a:cs typeface="Times New Roman"/>
                      </a:endParaRPr>
                    </a:p>
                  </a:txBody>
                  <a:tcPr marL="68580" marR="68580" marT="0" marB="0"/>
                </a:tc>
                <a:tc gridSpan="2">
                  <a:txBody>
                    <a:bodyPr/>
                    <a:lstStyle/>
                    <a:p>
                      <a:pPr marL="457200" algn="ctr">
                        <a:lnSpc>
                          <a:spcPct val="115000"/>
                        </a:lnSpc>
                        <a:spcAft>
                          <a:spcPts val="0"/>
                        </a:spcAft>
                      </a:pPr>
                      <a:r>
                        <a:rPr lang="en-US" sz="2400" dirty="0">
                          <a:latin typeface="Times New Roman"/>
                          <a:ea typeface="Calibri"/>
                          <a:cs typeface="Times New Roman"/>
                        </a:rPr>
                        <a:t>Russia general</a:t>
                      </a:r>
                      <a:endParaRPr lang="ru-RU" sz="2400" dirty="0">
                        <a:latin typeface="Calibri"/>
                        <a:ea typeface="Calibri"/>
                        <a:cs typeface="Times New Roman"/>
                      </a:endParaRPr>
                    </a:p>
                  </a:txBody>
                  <a:tcPr marL="68580" marR="68580" marT="0" marB="0"/>
                </a:tc>
                <a:tc hMerge="1">
                  <a:txBody>
                    <a:bodyPr/>
                    <a:lstStyle/>
                    <a:p>
                      <a:endParaRPr lang="ru-RU"/>
                    </a:p>
                  </a:txBody>
                  <a:tcPr/>
                </a:tc>
              </a:tr>
              <a:tr h="370840">
                <a:tc>
                  <a:txBody>
                    <a:bodyPr/>
                    <a:lstStyle/>
                    <a:p>
                      <a:pPr algn="r">
                        <a:spcAft>
                          <a:spcPts val="0"/>
                        </a:spcAft>
                      </a:pPr>
                      <a:r>
                        <a:rPr lang="en-US" sz="2400">
                          <a:latin typeface="Times New Roman"/>
                          <a:cs typeface="Times New Roman"/>
                        </a:rPr>
                        <a:t>Media type</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en-US" sz="2400">
                          <a:latin typeface="Times New Roman"/>
                          <a:ea typeface="Calibri"/>
                          <a:cs typeface="Times New Roman"/>
                        </a:rPr>
                        <a:t>New</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400" dirty="0" smtClean="0">
                          <a:latin typeface="Times New Roman"/>
                          <a:ea typeface="Calibri"/>
                          <a:cs typeface="Times New Roman"/>
                        </a:rPr>
                        <a:t>Tradition</a:t>
                      </a:r>
                      <a:endParaRPr lang="ru-RU" sz="2400" dirty="0">
                        <a:latin typeface="Calibri"/>
                        <a:ea typeface="Calibri"/>
                        <a:cs typeface="Times New Roman"/>
                      </a:endParaRPr>
                    </a:p>
                  </a:txBody>
                  <a:tcPr marL="68580" marR="68580" marT="0" marB="0"/>
                </a:tc>
              </a:tr>
              <a:tr h="370840">
                <a:tc>
                  <a:txBody>
                    <a:bodyPr/>
                    <a:lstStyle/>
                    <a:p>
                      <a:pPr algn="just">
                        <a:spcAft>
                          <a:spcPts val="0"/>
                        </a:spcAft>
                      </a:pPr>
                      <a:r>
                        <a:rPr lang="en-US" sz="2400" dirty="0">
                          <a:latin typeface="Times New Roman"/>
                          <a:cs typeface="Times New Roman"/>
                        </a:rPr>
                        <a:t>Never</a:t>
                      </a:r>
                      <a:endParaRPr lang="ru-RU" sz="2400" dirty="0">
                        <a:latin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42,1</a:t>
                      </a:r>
                      <a:endParaRPr lang="ru-RU" sz="2400" dirty="0">
                        <a:solidFill>
                          <a:srgbClr val="FF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34,8</a:t>
                      </a:r>
                      <a:endParaRPr lang="ru-RU" sz="2400" dirty="0">
                        <a:solidFill>
                          <a:srgbClr val="FF0000"/>
                        </a:solidFill>
                        <a:latin typeface="Calibri"/>
                        <a:ea typeface="Calibri"/>
                        <a:cs typeface="Times New Roman"/>
                      </a:endParaRPr>
                    </a:p>
                  </a:txBody>
                  <a:tcPr marL="68580" marR="68580" marT="0" marB="0"/>
                </a:tc>
              </a:tr>
              <a:tr h="370840">
                <a:tc>
                  <a:txBody>
                    <a:bodyPr/>
                    <a:lstStyle/>
                    <a:p>
                      <a:pPr algn="just">
                        <a:spcAft>
                          <a:spcPts val="0"/>
                        </a:spcAft>
                      </a:pPr>
                      <a:r>
                        <a:rPr lang="ru-RU" sz="2400">
                          <a:latin typeface="Times New Roman"/>
                          <a:cs typeface="Times New Roman"/>
                        </a:rPr>
                        <a:t>Ban – no,</a:t>
                      </a:r>
                      <a:r>
                        <a:rPr lang="en-US" sz="2400">
                          <a:latin typeface="Times New Roman"/>
                          <a:cs typeface="Times New Roman"/>
                        </a:rPr>
                        <a:t> control - yes</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ru-RU" sz="2400" dirty="0">
                          <a:latin typeface="Times New Roman"/>
                          <a:ea typeface="Calibri"/>
                          <a:cs typeface="Times New Roman"/>
                        </a:rPr>
                        <a:t>8,1</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23,3</a:t>
                      </a:r>
                      <a:endParaRPr lang="ru-RU" sz="2400" dirty="0">
                        <a:solidFill>
                          <a:srgbClr val="FF0000"/>
                        </a:solidFill>
                        <a:latin typeface="Calibri"/>
                        <a:ea typeface="Calibri"/>
                        <a:cs typeface="Times New Roman"/>
                      </a:endParaRPr>
                    </a:p>
                  </a:txBody>
                  <a:tcPr marL="68580" marR="68580" marT="0" marB="0"/>
                </a:tc>
              </a:tr>
              <a:tr h="370840">
                <a:tc>
                  <a:txBody>
                    <a:bodyPr/>
                    <a:lstStyle/>
                    <a:p>
                      <a:pPr algn="just">
                        <a:spcAft>
                          <a:spcPts val="0"/>
                        </a:spcAft>
                      </a:pPr>
                      <a:r>
                        <a:rPr lang="en-US" sz="2400">
                          <a:latin typeface="Times New Roman"/>
                          <a:cs typeface="Times New Roman"/>
                        </a:rPr>
                        <a:t>Banning only dangerous content – pornography, extremism, etc.</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ru-RU" sz="2400">
                          <a:latin typeface="Times New Roman"/>
                          <a:ea typeface="Calibri"/>
                          <a:cs typeface="Times New Roman"/>
                        </a:rPr>
                        <a:t>26,8</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39,5</a:t>
                      </a:r>
                      <a:endParaRPr lang="ru-RU" sz="2400" dirty="0">
                        <a:solidFill>
                          <a:srgbClr val="FF0000"/>
                        </a:solidFill>
                        <a:latin typeface="Calibri"/>
                        <a:ea typeface="Calibri"/>
                        <a:cs typeface="Times New Roman"/>
                      </a:endParaRPr>
                    </a:p>
                  </a:txBody>
                  <a:tcPr marL="68580" marR="68580" marT="0" marB="0"/>
                </a:tc>
              </a:tr>
              <a:tr h="370840">
                <a:tc>
                  <a:txBody>
                    <a:bodyPr/>
                    <a:lstStyle/>
                    <a:p>
                      <a:pPr algn="just">
                        <a:spcAft>
                          <a:spcPts val="0"/>
                        </a:spcAft>
                      </a:pPr>
                      <a:r>
                        <a:rPr lang="en-US" sz="2400">
                          <a:latin typeface="Times New Roman"/>
                          <a:cs typeface="Times New Roman"/>
                        </a:rPr>
                        <a:t>Yes in general</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ru-RU" sz="2400">
                          <a:latin typeface="Times New Roman"/>
                          <a:ea typeface="Calibri"/>
                          <a:cs typeface="Times New Roman"/>
                        </a:rPr>
                        <a:t>11,3</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latin typeface="Times New Roman"/>
                          <a:ea typeface="Calibri"/>
                          <a:cs typeface="Times New Roman"/>
                        </a:rPr>
                        <a:t>2,7</a:t>
                      </a:r>
                      <a:endParaRPr lang="ru-RU"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Citations</a:t>
            </a:r>
            <a:endParaRPr lang="ru-RU" dirty="0"/>
          </a:p>
        </p:txBody>
      </p:sp>
      <p:sp>
        <p:nvSpPr>
          <p:cNvPr id="3" name="Содержимое 2"/>
          <p:cNvSpPr>
            <a:spLocks noGrp="1"/>
          </p:cNvSpPr>
          <p:nvPr>
            <p:ph sz="quarter" idx="1"/>
          </p:nvPr>
        </p:nvSpPr>
        <p:spPr/>
        <p:txBody>
          <a:bodyPr>
            <a:normAutofit/>
          </a:bodyPr>
          <a:lstStyle/>
          <a:p>
            <a:r>
              <a:rPr lang="en-US" dirty="0"/>
              <a:t>“Nobody has the right to tell grown-up citizen what to read and what not to” (on-line media, male, 40 years old, in journalism since 1995</a:t>
            </a:r>
            <a:r>
              <a:rPr lang="en-US" dirty="0" smtClean="0"/>
              <a:t>).. </a:t>
            </a:r>
          </a:p>
          <a:p>
            <a:r>
              <a:rPr lang="en-US" dirty="0" smtClean="0"/>
              <a:t>“</a:t>
            </a:r>
            <a:r>
              <a:rPr lang="en-US" dirty="0"/>
              <a:t>Limitation of the Internet by the state bureaucrats is evil. It’ll bring political censorship and corruption” (online media, male. 22 years old, in journalism since 2008).</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686800" cy="1156990"/>
          </a:xfrm>
        </p:spPr>
        <p:txBody>
          <a:bodyPr>
            <a:normAutofit/>
          </a:bodyPr>
          <a:lstStyle/>
          <a:p>
            <a:r>
              <a:rPr lang="en-US" dirty="0" smtClean="0"/>
              <a:t>Q: </a:t>
            </a:r>
            <a:r>
              <a:rPr lang="en-US" dirty="0"/>
              <a:t>“</a:t>
            </a:r>
            <a:r>
              <a:rPr lang="en-GB" dirty="0"/>
              <a:t>Is there a need to control the content of political materials in media?</a:t>
            </a:r>
            <a:r>
              <a:rPr lang="en-US" dirty="0"/>
              <a:t>'</a:t>
            </a:r>
            <a:endParaRPr lang="ru-RU" dirty="0"/>
          </a:p>
        </p:txBody>
      </p:sp>
      <p:graphicFrame>
        <p:nvGraphicFramePr>
          <p:cNvPr id="6" name="Содержимое 5"/>
          <p:cNvGraphicFramePr>
            <a:graphicFrameLocks noGrp="1"/>
          </p:cNvGraphicFramePr>
          <p:nvPr>
            <p:ph sz="quarter" idx="1"/>
          </p:nvPr>
        </p:nvGraphicFramePr>
        <p:xfrm>
          <a:off x="395536" y="1556792"/>
          <a:ext cx="8229600" cy="3675888"/>
        </p:xfrm>
        <a:graphic>
          <a:graphicData uri="http://schemas.openxmlformats.org/drawingml/2006/table">
            <a:tbl>
              <a:tblPr firstRow="1" bandRow="1">
                <a:tableStyleId>{5C22544A-7EE6-4342-B048-85BDC9FD1C3A}</a:tableStyleId>
              </a:tblPr>
              <a:tblGrid>
                <a:gridCol w="3384376"/>
                <a:gridCol w="2102024"/>
                <a:gridCol w="2743200"/>
              </a:tblGrid>
              <a:tr h="370840">
                <a:tc>
                  <a:txBody>
                    <a:bodyPr/>
                    <a:lstStyle/>
                    <a:p>
                      <a:pPr>
                        <a:lnSpc>
                          <a:spcPct val="115000"/>
                        </a:lnSpc>
                        <a:spcAft>
                          <a:spcPts val="0"/>
                        </a:spcAft>
                      </a:pPr>
                      <a:r>
                        <a:rPr lang="en-US" sz="2400" dirty="0">
                          <a:latin typeface="Times New Roman"/>
                          <a:ea typeface="Calibri"/>
                          <a:cs typeface="Times New Roman"/>
                        </a:rPr>
                        <a:t>Answer</a:t>
                      </a:r>
                      <a:endParaRPr lang="ru-RU" sz="2400" dirty="0">
                        <a:latin typeface="Calibri"/>
                        <a:ea typeface="Calibri"/>
                        <a:cs typeface="Times New Roman"/>
                      </a:endParaRPr>
                    </a:p>
                  </a:txBody>
                  <a:tcPr marL="68580" marR="68580" marT="0" marB="0"/>
                </a:tc>
                <a:tc gridSpan="2">
                  <a:txBody>
                    <a:bodyPr/>
                    <a:lstStyle/>
                    <a:p>
                      <a:pPr marL="457200" algn="ctr">
                        <a:lnSpc>
                          <a:spcPct val="115000"/>
                        </a:lnSpc>
                        <a:spcAft>
                          <a:spcPts val="0"/>
                        </a:spcAft>
                      </a:pPr>
                      <a:r>
                        <a:rPr lang="en-US" sz="2400">
                          <a:latin typeface="Times New Roman"/>
                          <a:ea typeface="Calibri"/>
                          <a:cs typeface="Times New Roman"/>
                        </a:rPr>
                        <a:t>Russia general</a:t>
                      </a:r>
                      <a:endParaRPr lang="ru-RU" sz="2400">
                        <a:latin typeface="Calibri"/>
                        <a:ea typeface="Calibri"/>
                        <a:cs typeface="Times New Roman"/>
                      </a:endParaRPr>
                    </a:p>
                  </a:txBody>
                  <a:tcPr marL="68580" marR="68580" marT="0" marB="0"/>
                </a:tc>
                <a:tc hMerge="1">
                  <a:txBody>
                    <a:bodyPr/>
                    <a:lstStyle/>
                    <a:p>
                      <a:endParaRPr lang="ru-RU"/>
                    </a:p>
                  </a:txBody>
                  <a:tcPr/>
                </a:tc>
              </a:tr>
              <a:tr h="370840">
                <a:tc>
                  <a:txBody>
                    <a:bodyPr/>
                    <a:lstStyle/>
                    <a:p>
                      <a:pPr algn="r">
                        <a:spcAft>
                          <a:spcPts val="0"/>
                        </a:spcAft>
                      </a:pPr>
                      <a:r>
                        <a:rPr lang="en-US" sz="2400">
                          <a:latin typeface="Times New Roman"/>
                          <a:cs typeface="Times New Roman"/>
                        </a:rPr>
                        <a:t>Media type</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en-US" sz="2400" dirty="0">
                          <a:latin typeface="Times New Roman"/>
                          <a:ea typeface="Calibri"/>
                          <a:cs typeface="Times New Roman"/>
                        </a:rPr>
                        <a:t>New</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400">
                          <a:latin typeface="Times New Roman"/>
                          <a:ea typeface="Calibri"/>
                          <a:cs typeface="Times New Roman"/>
                        </a:rPr>
                        <a:t>Tradit</a:t>
                      </a:r>
                      <a:endParaRPr lang="ru-RU" sz="2400">
                        <a:latin typeface="Calibri"/>
                        <a:ea typeface="Calibri"/>
                        <a:cs typeface="Times New Roman"/>
                      </a:endParaRPr>
                    </a:p>
                  </a:txBody>
                  <a:tcPr marL="68580" marR="68580" marT="0" marB="0"/>
                </a:tc>
              </a:tr>
              <a:tr h="370840">
                <a:tc>
                  <a:txBody>
                    <a:bodyPr/>
                    <a:lstStyle/>
                    <a:p>
                      <a:pPr algn="just">
                        <a:spcAft>
                          <a:spcPts val="0"/>
                        </a:spcAft>
                      </a:pPr>
                      <a:r>
                        <a:rPr lang="en-US" sz="2400" b="1">
                          <a:latin typeface="Times New Roman"/>
                          <a:cs typeface="Times New Roman"/>
                        </a:rPr>
                        <a:t>No, never</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ru-RU" sz="2400" b="1" dirty="0">
                          <a:latin typeface="Times New Roman"/>
                          <a:ea typeface="Calibri"/>
                          <a:cs typeface="Times New Roman"/>
                        </a:rPr>
                        <a:t>52,3</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b="1" dirty="0">
                          <a:latin typeface="Times New Roman"/>
                          <a:ea typeface="Calibri"/>
                          <a:cs typeface="Times New Roman"/>
                        </a:rPr>
                        <a:t>45,9</a:t>
                      </a:r>
                      <a:endParaRPr lang="ru-RU" sz="2400" dirty="0">
                        <a:latin typeface="Calibri"/>
                        <a:ea typeface="Calibri"/>
                        <a:cs typeface="Times New Roman"/>
                      </a:endParaRPr>
                    </a:p>
                  </a:txBody>
                  <a:tcPr marL="68580" marR="68580" marT="0" marB="0"/>
                </a:tc>
              </a:tr>
              <a:tr h="370840">
                <a:tc>
                  <a:txBody>
                    <a:bodyPr/>
                    <a:lstStyle/>
                    <a:p>
                      <a:pPr algn="just">
                        <a:spcAft>
                          <a:spcPts val="0"/>
                        </a:spcAft>
                      </a:pPr>
                      <a:r>
                        <a:rPr lang="en-US" sz="2400" b="1">
                          <a:latin typeface="Times New Roman"/>
                          <a:cs typeface="Times New Roman"/>
                        </a:rPr>
                        <a:t>Yes</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en-US" sz="2400" b="1" dirty="0">
                          <a:solidFill>
                            <a:srgbClr val="FF0000"/>
                          </a:solidFill>
                          <a:latin typeface="Times New Roman"/>
                          <a:ea typeface="Calibri"/>
                          <a:cs typeface="Times New Roman"/>
                        </a:rPr>
                        <a:t>29,1</a:t>
                      </a:r>
                      <a:endParaRPr lang="ru-RU" sz="2400" dirty="0">
                        <a:solidFill>
                          <a:srgbClr val="FF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400" b="1" dirty="0">
                          <a:solidFill>
                            <a:srgbClr val="FF0000"/>
                          </a:solidFill>
                          <a:latin typeface="Times New Roman"/>
                          <a:ea typeface="Calibri"/>
                          <a:cs typeface="Times New Roman"/>
                        </a:rPr>
                        <a:t>49,5</a:t>
                      </a:r>
                      <a:endParaRPr lang="ru-RU" sz="2400" dirty="0">
                        <a:solidFill>
                          <a:srgbClr val="FF0000"/>
                        </a:solidFill>
                        <a:latin typeface="Calibri"/>
                        <a:ea typeface="Calibri"/>
                        <a:cs typeface="Times New Roman"/>
                      </a:endParaRPr>
                    </a:p>
                  </a:txBody>
                  <a:tcPr marL="68580" marR="68580" marT="0" marB="0"/>
                </a:tc>
              </a:tr>
              <a:tr h="370840">
                <a:tc>
                  <a:txBody>
                    <a:bodyPr/>
                    <a:lstStyle/>
                    <a:p>
                      <a:pPr algn="r">
                        <a:spcAft>
                          <a:spcPts val="0"/>
                        </a:spcAft>
                      </a:pPr>
                      <a:r>
                        <a:rPr lang="en-US" sz="2400">
                          <a:latin typeface="Times New Roman"/>
                          <a:cs typeface="Times New Roman"/>
                        </a:rPr>
                        <a:t>Yes, from the state</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en-US" sz="2400">
                          <a:latin typeface="Times New Roman"/>
                          <a:ea typeface="Calibri"/>
                          <a:cs typeface="Times New Roman"/>
                        </a:rPr>
                        <a:t>1,3</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400" dirty="0">
                          <a:latin typeface="Times New Roman"/>
                          <a:ea typeface="Calibri"/>
                          <a:cs typeface="Times New Roman"/>
                        </a:rPr>
                        <a:t>17,1</a:t>
                      </a:r>
                      <a:endParaRPr lang="ru-RU" sz="2400" dirty="0">
                        <a:latin typeface="Calibri"/>
                        <a:ea typeface="Calibri"/>
                        <a:cs typeface="Times New Roman"/>
                      </a:endParaRPr>
                    </a:p>
                  </a:txBody>
                  <a:tcPr marL="68580" marR="68580" marT="0" marB="0"/>
                </a:tc>
              </a:tr>
              <a:tr h="370840">
                <a:tc>
                  <a:txBody>
                    <a:bodyPr/>
                    <a:lstStyle/>
                    <a:p>
                      <a:pPr algn="r">
                        <a:spcAft>
                          <a:spcPts val="0"/>
                        </a:spcAft>
                      </a:pPr>
                      <a:r>
                        <a:rPr lang="en-US" sz="2400">
                          <a:latin typeface="Times New Roman"/>
                          <a:cs typeface="Times New Roman"/>
                        </a:rPr>
                        <a:t>Yes from the civil society </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en-US" sz="2400">
                          <a:latin typeface="Times New Roman"/>
                          <a:ea typeface="Calibri"/>
                          <a:cs typeface="Times New Roman"/>
                        </a:rPr>
                        <a:t>1,3</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400" dirty="0">
                          <a:latin typeface="Times New Roman"/>
                          <a:ea typeface="Calibri"/>
                          <a:cs typeface="Times New Roman"/>
                        </a:rPr>
                        <a:t>2,3</a:t>
                      </a:r>
                      <a:endParaRPr lang="ru-RU" sz="2400" dirty="0">
                        <a:latin typeface="Calibri"/>
                        <a:ea typeface="Calibri"/>
                        <a:cs typeface="Times New Roman"/>
                      </a:endParaRPr>
                    </a:p>
                  </a:txBody>
                  <a:tcPr marL="68580" marR="68580" marT="0" marB="0"/>
                </a:tc>
              </a:tr>
              <a:tr h="370840">
                <a:tc>
                  <a:txBody>
                    <a:bodyPr/>
                    <a:lstStyle/>
                    <a:p>
                      <a:pPr algn="r">
                        <a:spcAft>
                          <a:spcPts val="0"/>
                        </a:spcAft>
                      </a:pPr>
                      <a:r>
                        <a:rPr lang="en-US" sz="2400">
                          <a:latin typeface="Times New Roman"/>
                          <a:cs typeface="Times New Roman"/>
                        </a:rPr>
                        <a:t>Yes from the professional community</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en-US" sz="2400">
                          <a:latin typeface="Times New Roman"/>
                          <a:ea typeface="Calibri"/>
                          <a:cs typeface="Times New Roman"/>
                        </a:rPr>
                        <a:t>14,1</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400" dirty="0">
                          <a:latin typeface="Times New Roman"/>
                          <a:ea typeface="Calibri"/>
                          <a:cs typeface="Times New Roman"/>
                        </a:rPr>
                        <a:t>10,7</a:t>
                      </a:r>
                      <a:endParaRPr lang="ru-RU" sz="2400" dirty="0">
                        <a:latin typeface="Calibri"/>
                        <a:ea typeface="Calibri"/>
                        <a:cs typeface="Times New Roman"/>
                      </a:endParaRPr>
                    </a:p>
                  </a:txBody>
                  <a:tcPr marL="68580" marR="68580" marT="0" marB="0"/>
                </a:tc>
              </a:tr>
              <a:tr h="370840">
                <a:tc>
                  <a:txBody>
                    <a:bodyPr/>
                    <a:lstStyle/>
                    <a:p>
                      <a:pPr algn="just">
                        <a:spcAft>
                          <a:spcPts val="0"/>
                        </a:spcAft>
                      </a:pPr>
                      <a:r>
                        <a:rPr lang="en-US" sz="2400">
                          <a:latin typeface="Times New Roman"/>
                          <a:cs typeface="Times New Roman"/>
                        </a:rPr>
                        <a:t>Self control </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9,3</a:t>
                      </a:r>
                      <a:endParaRPr lang="ru-RU" sz="2400" dirty="0">
                        <a:solidFill>
                          <a:srgbClr val="FF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dirty="0">
                          <a:solidFill>
                            <a:srgbClr val="FF0000"/>
                          </a:solidFill>
                          <a:latin typeface="Times New Roman"/>
                          <a:ea typeface="Calibri"/>
                          <a:cs typeface="Times New Roman"/>
                        </a:rPr>
                        <a:t>2,3</a:t>
                      </a:r>
                      <a:endParaRPr lang="ru-RU" sz="2400" dirty="0">
                        <a:solidFill>
                          <a:srgbClr val="FF0000"/>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i="1" dirty="0" smtClean="0"/>
              <a:t>Your attitude to active political protest</a:t>
            </a:r>
            <a:r>
              <a:rPr lang="ru-RU" dirty="0" smtClean="0"/>
              <a:t/>
            </a:r>
            <a:br>
              <a:rPr lang="ru-RU" dirty="0" smtClean="0"/>
            </a:br>
            <a:endParaRPr lang="ru-RU" dirty="0"/>
          </a:p>
        </p:txBody>
      </p:sp>
      <p:graphicFrame>
        <p:nvGraphicFramePr>
          <p:cNvPr id="4" name="Содержимое 3"/>
          <p:cNvGraphicFramePr>
            <a:graphicFrameLocks noGrp="1"/>
          </p:cNvGraphicFramePr>
          <p:nvPr>
            <p:ph sz="quarter" idx="1"/>
          </p:nvPr>
        </p:nvGraphicFramePr>
        <p:xfrm>
          <a:off x="457200" y="1219200"/>
          <a:ext cx="8229600" cy="3145536"/>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lnSpc>
                          <a:spcPct val="115000"/>
                        </a:lnSpc>
                        <a:spcAft>
                          <a:spcPts val="0"/>
                        </a:spcAft>
                      </a:pPr>
                      <a:r>
                        <a:rPr lang="en-US" sz="2400" dirty="0">
                          <a:latin typeface="Times New Roman"/>
                          <a:ea typeface="Calibri"/>
                          <a:cs typeface="Times New Roman"/>
                        </a:rPr>
                        <a:t>Answer</a:t>
                      </a:r>
                      <a:endParaRPr lang="ru-RU" sz="2400" dirty="0">
                        <a:latin typeface="Calibri"/>
                        <a:ea typeface="Calibri"/>
                        <a:cs typeface="Times New Roman"/>
                      </a:endParaRPr>
                    </a:p>
                  </a:txBody>
                  <a:tcPr marL="68580" marR="68580" marT="0" marB="0"/>
                </a:tc>
                <a:tc gridSpan="2">
                  <a:txBody>
                    <a:bodyPr/>
                    <a:lstStyle/>
                    <a:p>
                      <a:pPr marL="457200" algn="ctr">
                        <a:lnSpc>
                          <a:spcPct val="115000"/>
                        </a:lnSpc>
                        <a:spcAft>
                          <a:spcPts val="0"/>
                        </a:spcAft>
                      </a:pPr>
                      <a:r>
                        <a:rPr lang="en-US" sz="2400" b="1">
                          <a:latin typeface="Times New Roman"/>
                          <a:ea typeface="Calibri"/>
                          <a:cs typeface="Times New Roman"/>
                        </a:rPr>
                        <a:t>Russia general</a:t>
                      </a:r>
                      <a:endParaRPr lang="ru-RU" sz="2400">
                        <a:latin typeface="Calibri"/>
                        <a:ea typeface="Calibri"/>
                        <a:cs typeface="Times New Roman"/>
                      </a:endParaRPr>
                    </a:p>
                  </a:txBody>
                  <a:tcPr marL="68580" marR="68580" marT="0" marB="0"/>
                </a:tc>
                <a:tc hMerge="1">
                  <a:txBody>
                    <a:bodyPr/>
                    <a:lstStyle/>
                    <a:p>
                      <a:endParaRPr lang="ru-RU"/>
                    </a:p>
                  </a:txBody>
                  <a:tcPr/>
                </a:tc>
              </a:tr>
              <a:tr h="370840">
                <a:tc>
                  <a:txBody>
                    <a:bodyPr/>
                    <a:lstStyle/>
                    <a:p>
                      <a:pPr algn="r">
                        <a:spcAft>
                          <a:spcPts val="0"/>
                        </a:spcAft>
                      </a:pPr>
                      <a:r>
                        <a:rPr lang="en-US" sz="2400">
                          <a:latin typeface="Times New Roman"/>
                          <a:cs typeface="Times New Roman"/>
                        </a:rPr>
                        <a:t>Media type</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en-US" sz="2400" b="1">
                          <a:latin typeface="Times New Roman"/>
                          <a:ea typeface="Calibri"/>
                          <a:cs typeface="Times New Roman"/>
                        </a:rPr>
                        <a:t>New</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en-US" sz="2400" b="1">
                          <a:latin typeface="Times New Roman"/>
                          <a:ea typeface="Calibri"/>
                          <a:cs typeface="Times New Roman"/>
                        </a:rPr>
                        <a:t>Tradit</a:t>
                      </a:r>
                      <a:endParaRPr lang="ru-RU" sz="2400">
                        <a:latin typeface="Calibri"/>
                        <a:ea typeface="Calibri"/>
                        <a:cs typeface="Times New Roman"/>
                      </a:endParaRPr>
                    </a:p>
                  </a:txBody>
                  <a:tcPr marL="68580" marR="68580" marT="0" marB="0"/>
                </a:tc>
              </a:tr>
              <a:tr h="370840">
                <a:tc>
                  <a:txBody>
                    <a:bodyPr/>
                    <a:lstStyle/>
                    <a:p>
                      <a:pPr algn="just">
                        <a:spcAft>
                          <a:spcPts val="0"/>
                        </a:spcAft>
                      </a:pPr>
                      <a:r>
                        <a:rPr lang="en-US" sz="2400">
                          <a:latin typeface="Times New Roman"/>
                          <a:cs typeface="Times New Roman"/>
                        </a:rPr>
                        <a:t>positive</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ru-RU" sz="2400" b="1" dirty="0">
                          <a:latin typeface="Times New Roman"/>
                          <a:ea typeface="Calibri"/>
                          <a:cs typeface="Times New Roman"/>
                        </a:rPr>
                        <a:t>35,3</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b="1">
                          <a:latin typeface="Times New Roman"/>
                          <a:ea typeface="Calibri"/>
                          <a:cs typeface="Times New Roman"/>
                        </a:rPr>
                        <a:t>32,8</a:t>
                      </a:r>
                      <a:endParaRPr lang="ru-RU" sz="2400">
                        <a:latin typeface="Calibri"/>
                        <a:ea typeface="Calibri"/>
                        <a:cs typeface="Times New Roman"/>
                      </a:endParaRPr>
                    </a:p>
                  </a:txBody>
                  <a:tcPr marL="68580" marR="68580" marT="0" marB="0"/>
                </a:tc>
              </a:tr>
              <a:tr h="370840">
                <a:tc>
                  <a:txBody>
                    <a:bodyPr/>
                    <a:lstStyle/>
                    <a:p>
                      <a:pPr algn="just">
                        <a:spcAft>
                          <a:spcPts val="0"/>
                        </a:spcAft>
                      </a:pPr>
                      <a:r>
                        <a:rPr lang="en-US" sz="2400">
                          <a:latin typeface="Times New Roman"/>
                          <a:cs typeface="Times New Roman"/>
                        </a:rPr>
                        <a:t>conventionally positive</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ru-RU" sz="2400" b="1">
                          <a:latin typeface="Times New Roman"/>
                          <a:ea typeface="Calibri"/>
                          <a:cs typeface="Times New Roman"/>
                        </a:rPr>
                        <a:t>19,9</a:t>
                      </a:r>
                      <a:endParaRPr lang="ru-RU" sz="240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b="1">
                          <a:latin typeface="Times New Roman"/>
                          <a:ea typeface="Calibri"/>
                          <a:cs typeface="Times New Roman"/>
                        </a:rPr>
                        <a:t>16</a:t>
                      </a:r>
                      <a:endParaRPr lang="ru-RU" sz="2400">
                        <a:latin typeface="Calibri"/>
                        <a:ea typeface="Calibri"/>
                        <a:cs typeface="Times New Roman"/>
                      </a:endParaRPr>
                    </a:p>
                  </a:txBody>
                  <a:tcPr marL="68580" marR="68580" marT="0" marB="0"/>
                </a:tc>
              </a:tr>
              <a:tr h="370840">
                <a:tc>
                  <a:txBody>
                    <a:bodyPr/>
                    <a:lstStyle/>
                    <a:p>
                      <a:pPr algn="just">
                        <a:spcAft>
                          <a:spcPts val="0"/>
                        </a:spcAft>
                      </a:pPr>
                      <a:r>
                        <a:rPr lang="en-US" sz="2400">
                          <a:latin typeface="Times New Roman"/>
                          <a:cs typeface="Times New Roman"/>
                        </a:rPr>
                        <a:t>negative</a:t>
                      </a:r>
                      <a:endParaRPr lang="ru-RU" sz="2400">
                        <a:latin typeface="Calibri"/>
                        <a:cs typeface="Times New Roman"/>
                      </a:endParaRPr>
                    </a:p>
                  </a:txBody>
                  <a:tcPr marL="68580" marR="68580" marT="0" marB="0"/>
                </a:tc>
                <a:tc>
                  <a:txBody>
                    <a:bodyPr/>
                    <a:lstStyle/>
                    <a:p>
                      <a:pPr marL="457200" algn="ctr">
                        <a:lnSpc>
                          <a:spcPct val="115000"/>
                        </a:lnSpc>
                        <a:spcAft>
                          <a:spcPts val="0"/>
                        </a:spcAft>
                      </a:pPr>
                      <a:r>
                        <a:rPr lang="ru-RU" sz="2400" b="1" dirty="0">
                          <a:solidFill>
                            <a:srgbClr val="FF0000"/>
                          </a:solidFill>
                          <a:latin typeface="Times New Roman"/>
                          <a:ea typeface="Calibri"/>
                          <a:cs typeface="Times New Roman"/>
                        </a:rPr>
                        <a:t>0</a:t>
                      </a:r>
                      <a:endParaRPr lang="ru-RU" sz="2400" dirty="0">
                        <a:solidFill>
                          <a:srgbClr val="FF0000"/>
                        </a:solidFill>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b="1" dirty="0">
                          <a:solidFill>
                            <a:srgbClr val="FF0000"/>
                          </a:solidFill>
                          <a:latin typeface="Times New Roman"/>
                          <a:ea typeface="Calibri"/>
                          <a:cs typeface="Times New Roman"/>
                        </a:rPr>
                        <a:t>11,9</a:t>
                      </a:r>
                      <a:endParaRPr lang="ru-RU" sz="2400" dirty="0">
                        <a:solidFill>
                          <a:srgbClr val="FF0000"/>
                        </a:solidFill>
                        <a:latin typeface="Calibri"/>
                        <a:ea typeface="Calibri"/>
                        <a:cs typeface="Times New Roman"/>
                      </a:endParaRPr>
                    </a:p>
                  </a:txBody>
                  <a:tcPr marL="68580" marR="68580" marT="0" marB="0"/>
                </a:tc>
              </a:tr>
              <a:tr h="370840">
                <a:tc>
                  <a:txBody>
                    <a:bodyPr/>
                    <a:lstStyle/>
                    <a:p>
                      <a:pPr algn="just">
                        <a:spcAft>
                          <a:spcPts val="0"/>
                        </a:spcAft>
                      </a:pPr>
                      <a:r>
                        <a:rPr lang="en-US" sz="2400" dirty="0">
                          <a:latin typeface="Times New Roman"/>
                          <a:cs typeface="Times New Roman"/>
                        </a:rPr>
                        <a:t>conventionally negative</a:t>
                      </a:r>
                      <a:endParaRPr lang="ru-RU" sz="2400" dirty="0">
                        <a:latin typeface="Calibri"/>
                        <a:cs typeface="Times New Roman"/>
                      </a:endParaRPr>
                    </a:p>
                  </a:txBody>
                  <a:tcPr marL="68580" marR="68580" marT="0" marB="0"/>
                </a:tc>
                <a:tc>
                  <a:txBody>
                    <a:bodyPr/>
                    <a:lstStyle/>
                    <a:p>
                      <a:pPr marL="457200" algn="ctr">
                        <a:lnSpc>
                          <a:spcPct val="115000"/>
                        </a:lnSpc>
                        <a:spcAft>
                          <a:spcPts val="0"/>
                        </a:spcAft>
                      </a:pPr>
                      <a:r>
                        <a:rPr lang="ru-RU" sz="2400" b="1" dirty="0">
                          <a:latin typeface="Times New Roman"/>
                          <a:ea typeface="Calibri"/>
                          <a:cs typeface="Times New Roman"/>
                        </a:rPr>
                        <a:t>6,5</a:t>
                      </a:r>
                      <a:endParaRPr lang="ru-RU" sz="2400" dirty="0">
                        <a:latin typeface="Calibri"/>
                        <a:ea typeface="Calibri"/>
                        <a:cs typeface="Times New Roman"/>
                      </a:endParaRPr>
                    </a:p>
                  </a:txBody>
                  <a:tcPr marL="68580" marR="68580" marT="0" marB="0"/>
                </a:tc>
                <a:tc>
                  <a:txBody>
                    <a:bodyPr/>
                    <a:lstStyle/>
                    <a:p>
                      <a:pPr marL="457200" algn="ctr">
                        <a:lnSpc>
                          <a:spcPct val="115000"/>
                        </a:lnSpc>
                        <a:spcAft>
                          <a:spcPts val="0"/>
                        </a:spcAft>
                      </a:pPr>
                      <a:r>
                        <a:rPr lang="ru-RU" sz="2400" b="1" dirty="0">
                          <a:latin typeface="Times New Roman"/>
                          <a:ea typeface="Calibri"/>
                          <a:cs typeface="Times New Roman"/>
                        </a:rPr>
                        <a:t>2</a:t>
                      </a:r>
                      <a:endParaRPr lang="ru-RU"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third dimension – political values. Difference is significant</a:t>
            </a:r>
            <a:endParaRPr lang="ru-RU" dirty="0"/>
          </a:p>
        </p:txBody>
      </p:sp>
      <p:sp>
        <p:nvSpPr>
          <p:cNvPr id="3" name="Содержимое 2"/>
          <p:cNvSpPr>
            <a:spLocks noGrp="1"/>
          </p:cNvSpPr>
          <p:nvPr>
            <p:ph sz="quarter" idx="1"/>
          </p:nvPr>
        </p:nvSpPr>
        <p:spPr/>
        <p:txBody>
          <a:bodyPr>
            <a:normAutofit/>
          </a:bodyPr>
          <a:lstStyle/>
          <a:p>
            <a:r>
              <a:rPr lang="en-US" i="1" dirty="0" smtClean="0"/>
              <a:t>Russian </a:t>
            </a:r>
            <a:r>
              <a:rPr lang="en-US" i="1" dirty="0"/>
              <a:t>online media journalists are more integrated with the civil society and protests than the traditional media </a:t>
            </a:r>
            <a:r>
              <a:rPr lang="en-US" i="1" dirty="0" smtClean="0"/>
              <a:t>journalists </a:t>
            </a:r>
            <a:r>
              <a:rPr lang="en-US" dirty="0" smtClean="0"/>
              <a:t>was also confirmed by the results of the analysis. </a:t>
            </a:r>
          </a:p>
          <a:p>
            <a:r>
              <a:rPr lang="en-US" dirty="0" smtClean="0"/>
              <a:t>In </a:t>
            </a:r>
            <a:r>
              <a:rPr lang="en-US" dirty="0"/>
              <a:t>terms of political values online journalists in general </a:t>
            </a:r>
            <a:r>
              <a:rPr lang="en-US" i="1" dirty="0"/>
              <a:t>are </a:t>
            </a:r>
            <a:r>
              <a:rPr lang="en-US" i="1" dirty="0" smtClean="0"/>
              <a:t>sharing liberal </a:t>
            </a:r>
            <a:r>
              <a:rPr lang="en-US" i="1" dirty="0"/>
              <a:t>ideas and values of civil society to a greater extent </a:t>
            </a:r>
            <a:r>
              <a:rPr lang="en-US" dirty="0"/>
              <a:t>than their colleagues from traditional media. </a:t>
            </a:r>
            <a:endParaRPr lang="en-US" dirty="0" smtClean="0"/>
          </a:p>
          <a:p>
            <a:r>
              <a:rPr lang="en-US" dirty="0" smtClean="0"/>
              <a:t>Representatives </a:t>
            </a:r>
            <a:r>
              <a:rPr lang="en-US" dirty="0"/>
              <a:t>of online journalistic community are radically opposing the very idea of the state control of the political media content.</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Thank you for your attention!</a:t>
            </a:r>
            <a:endParaRPr lang="ru-RU" dirty="0"/>
          </a:p>
        </p:txBody>
      </p:sp>
      <p:pic>
        <p:nvPicPr>
          <p:cNvPr id="1026" name="Picture 2" descr="C:\Users\профессор  Гавра\Pictures\2013-08-06\300.jpg"/>
          <p:cNvPicPr>
            <a:picLocks noGrp="1" noChangeAspect="1" noChangeArrowheads="1"/>
          </p:cNvPicPr>
          <p:nvPr>
            <p:ph sz="quarter" idx="1"/>
          </p:nvPr>
        </p:nvPicPr>
        <p:blipFill>
          <a:blip r:embed="rId2" cstate="print"/>
          <a:srcRect/>
          <a:stretch>
            <a:fillRect/>
          </a:stretch>
        </p:blipFill>
        <p:spPr bwMode="auto">
          <a:xfrm>
            <a:off x="179512" y="1412776"/>
            <a:ext cx="3702844" cy="4937125"/>
          </a:xfrm>
          <a:prstGeom prst="rect">
            <a:avLst/>
          </a:prstGeom>
          <a:noFill/>
        </p:spPr>
      </p:pic>
      <p:pic>
        <p:nvPicPr>
          <p:cNvPr id="1027" name="Picture 3" descr="C:\Users\профессор  Гавра\Pictures\2013-08-06\373.jpg"/>
          <p:cNvPicPr>
            <a:picLocks noChangeAspect="1" noChangeArrowheads="1"/>
          </p:cNvPicPr>
          <p:nvPr/>
        </p:nvPicPr>
        <p:blipFill>
          <a:blip r:embed="rId3" cstate="print"/>
          <a:srcRect/>
          <a:stretch>
            <a:fillRect/>
          </a:stretch>
        </p:blipFill>
        <p:spPr bwMode="auto">
          <a:xfrm>
            <a:off x="4499992" y="1628800"/>
            <a:ext cx="3672408" cy="48965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Online media legal definition according to the Russian Federal Law</a:t>
            </a:r>
            <a:endParaRPr lang="ru-RU" dirty="0"/>
          </a:p>
        </p:txBody>
      </p:sp>
      <p:sp>
        <p:nvSpPr>
          <p:cNvPr id="3" name="Содержимое 2"/>
          <p:cNvSpPr>
            <a:spLocks noGrp="1"/>
          </p:cNvSpPr>
          <p:nvPr>
            <p:ph sz="quarter" idx="1"/>
          </p:nvPr>
        </p:nvSpPr>
        <p:spPr/>
        <p:txBody>
          <a:bodyPr>
            <a:normAutofit fontScale="92500" lnSpcReduction="10000"/>
          </a:bodyPr>
          <a:lstStyle/>
          <a:p>
            <a:r>
              <a:rPr lang="en-US" sz="2800" dirty="0"/>
              <a:t>The definition of online media is legalized by the amendment to the main Federal Media Law in 2011. </a:t>
            </a:r>
            <a:endParaRPr lang="en-US" sz="2800" dirty="0" smtClean="0"/>
          </a:p>
          <a:p>
            <a:r>
              <a:rPr lang="en-US" sz="2800" dirty="0" smtClean="0"/>
              <a:t>“</a:t>
            </a:r>
            <a:r>
              <a:rPr lang="en-US" sz="2800" dirty="0"/>
              <a:t>A</a:t>
            </a:r>
            <a:r>
              <a:rPr lang="en-US" sz="2800" dirty="0" smtClean="0"/>
              <a:t> </a:t>
            </a:r>
            <a:r>
              <a:rPr lang="en-US" sz="2800" dirty="0"/>
              <a:t>website in the Internet registered as mass medium in accordance with this law” </a:t>
            </a:r>
            <a:r>
              <a:rPr lang="en-US" sz="2800" dirty="0" smtClean="0"/>
              <a:t>(Russian Media Law - </a:t>
            </a:r>
            <a:r>
              <a:rPr lang="en-US" sz="2800" dirty="0" err="1" smtClean="0"/>
              <a:t>Zakon</a:t>
            </a:r>
            <a:r>
              <a:rPr lang="en-US" sz="2800" dirty="0" smtClean="0"/>
              <a:t> </a:t>
            </a:r>
            <a:r>
              <a:rPr lang="en-US" sz="2800" dirty="0"/>
              <a:t>o </a:t>
            </a:r>
            <a:r>
              <a:rPr lang="en-US" sz="2800" dirty="0" err="1"/>
              <a:t>sredstvah</a:t>
            </a:r>
            <a:r>
              <a:rPr lang="en-US" sz="2800" dirty="0"/>
              <a:t>  </a:t>
            </a:r>
            <a:r>
              <a:rPr lang="en-US" sz="2800" dirty="0" err="1"/>
              <a:t>massovoi</a:t>
            </a:r>
            <a:r>
              <a:rPr lang="en-US" sz="2800" dirty="0"/>
              <a:t> </a:t>
            </a:r>
            <a:r>
              <a:rPr lang="en-US" sz="2800" dirty="0" err="1"/>
              <a:t>informatsii</a:t>
            </a:r>
            <a:r>
              <a:rPr lang="en-US" sz="2800" dirty="0"/>
              <a:t> </a:t>
            </a:r>
            <a:r>
              <a:rPr lang="en-US" sz="2800" dirty="0" smtClean="0"/>
              <a:t>2011)</a:t>
            </a:r>
          </a:p>
          <a:p>
            <a:r>
              <a:rPr lang="en-US" sz="2800" dirty="0" smtClean="0"/>
              <a:t>Amendments concerning blogs – from August, 1-st 2014</a:t>
            </a:r>
          </a:p>
          <a:p>
            <a:r>
              <a:rPr lang="en-US" sz="2800" dirty="0" smtClean="0"/>
              <a:t>Blog is regarded as media in case it has  </a:t>
            </a:r>
            <a:r>
              <a:rPr lang="en-US" sz="2800" dirty="0" smtClean="0">
                <a:solidFill>
                  <a:srgbClr val="FF0000"/>
                </a:solidFill>
              </a:rPr>
              <a:t>3000</a:t>
            </a:r>
            <a:r>
              <a:rPr lang="en-US" sz="2800" dirty="0" smtClean="0"/>
              <a:t> visitors per day</a:t>
            </a:r>
          </a:p>
          <a:p>
            <a:r>
              <a:rPr lang="en-US" sz="2800" dirty="0" smtClean="0"/>
              <a:t>It should registered as media and has got all regulations and duties as media/but not the rights</a:t>
            </a:r>
          </a:p>
          <a:p>
            <a:r>
              <a:rPr lang="en-US" sz="2800" dirty="0" err="1" smtClean="0"/>
              <a:t>Recriminalisation</a:t>
            </a:r>
            <a:r>
              <a:rPr lang="en-US" sz="2800" dirty="0" smtClean="0"/>
              <a:t> of the defamation legislation</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752128"/>
          </a:xfrm>
        </p:spPr>
        <p:txBody>
          <a:bodyPr/>
          <a:lstStyle/>
          <a:p>
            <a:r>
              <a:rPr lang="en-US" dirty="0" smtClean="0"/>
              <a:t>Tendencies</a:t>
            </a:r>
            <a:endParaRPr lang="ru-RU" dirty="0"/>
          </a:p>
        </p:txBody>
      </p:sp>
      <p:sp>
        <p:nvSpPr>
          <p:cNvPr id="4" name="Содержимое 3"/>
          <p:cNvSpPr>
            <a:spLocks noGrp="1"/>
          </p:cNvSpPr>
          <p:nvPr>
            <p:ph sz="quarter" idx="1"/>
          </p:nvPr>
        </p:nvSpPr>
        <p:spPr>
          <a:xfrm>
            <a:off x="0" y="980728"/>
            <a:ext cx="4932040" cy="5400600"/>
          </a:xfrm>
        </p:spPr>
        <p:txBody>
          <a:bodyPr>
            <a:normAutofit fontScale="92500" lnSpcReduction="20000"/>
          </a:bodyPr>
          <a:lstStyle/>
          <a:p>
            <a:r>
              <a:rPr lang="en-US" dirty="0" smtClean="0"/>
              <a:t>Media in Russia has been undergoing major changes, </a:t>
            </a:r>
          </a:p>
          <a:p>
            <a:r>
              <a:rPr lang="en-US" dirty="0" smtClean="0"/>
              <a:t>with limitation of space for independent media outlets like Rain TV struggling for existence </a:t>
            </a:r>
          </a:p>
          <a:p>
            <a:r>
              <a:rPr lang="en-US" dirty="0" smtClean="0"/>
              <a:t>and enforcing government agencies like RIA </a:t>
            </a:r>
            <a:r>
              <a:rPr lang="en-US" dirty="0" err="1" smtClean="0"/>
              <a:t>Novosti</a:t>
            </a:r>
            <a:r>
              <a:rPr lang="en-US" dirty="0" smtClean="0"/>
              <a:t> being rapidly restructured.</a:t>
            </a:r>
          </a:p>
          <a:p>
            <a:r>
              <a:rPr lang="en-US" dirty="0" smtClean="0"/>
              <a:t>The tendency – state moves in strict media control direction.</a:t>
            </a:r>
          </a:p>
          <a:p>
            <a:r>
              <a:rPr lang="en-US" dirty="0" smtClean="0"/>
              <a:t>Reasons – many</a:t>
            </a:r>
          </a:p>
          <a:p>
            <a:r>
              <a:rPr lang="en-US" dirty="0" smtClean="0"/>
              <a:t>Most important – negative Ukrainian experience (EUROMAIDAN)</a:t>
            </a:r>
          </a:p>
          <a:p>
            <a:r>
              <a:rPr lang="en-US" dirty="0" smtClean="0"/>
              <a:t>Information </a:t>
            </a:r>
            <a:r>
              <a:rPr lang="en-US" dirty="0" smtClean="0"/>
              <a:t>warfare</a:t>
            </a:r>
            <a:r>
              <a:rPr lang="en-US" dirty="0" smtClean="0"/>
              <a:t> </a:t>
            </a:r>
            <a:r>
              <a:rPr lang="en-US" dirty="0" smtClean="0"/>
              <a:t>along axis Ukraine – Crimea - sanctions</a:t>
            </a:r>
            <a:endParaRPr lang="en-US" dirty="0" smtClean="0"/>
          </a:p>
          <a:p>
            <a:endParaRPr lang="ru-RU" dirty="0"/>
          </a:p>
        </p:txBody>
      </p:sp>
      <p:pic>
        <p:nvPicPr>
          <p:cNvPr id="6" name="Picture 5" descr="whythink"/>
          <p:cNvPicPr>
            <a:picLocks noGrp="1" noChangeAspect="1" noChangeArrowheads="1"/>
          </p:cNvPicPr>
          <p:nvPr>
            <p:ph sz="quarter" idx="2"/>
          </p:nvPr>
        </p:nvPicPr>
        <p:blipFill>
          <a:blip r:embed="rId2" cstate="print"/>
          <a:srcRect/>
          <a:stretch>
            <a:fillRect/>
          </a:stretch>
        </p:blipFill>
        <p:spPr>
          <a:xfrm>
            <a:off x="4572000" y="1484784"/>
            <a:ext cx="4159751" cy="315762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dirty="0" smtClean="0"/>
              <a:t>Russian media system: current situation</a:t>
            </a:r>
            <a:endParaRPr lang="ru-RU" dirty="0"/>
          </a:p>
        </p:txBody>
      </p:sp>
      <p:sp>
        <p:nvSpPr>
          <p:cNvPr id="6" name="Содержимое 5"/>
          <p:cNvSpPr>
            <a:spLocks noGrp="1"/>
          </p:cNvSpPr>
          <p:nvPr>
            <p:ph sz="quarter" idx="1"/>
          </p:nvPr>
        </p:nvSpPr>
        <p:spPr/>
        <p:txBody>
          <a:bodyPr>
            <a:normAutofit/>
          </a:bodyPr>
          <a:lstStyle/>
          <a:p>
            <a:r>
              <a:rPr lang="en-US" dirty="0" smtClean="0"/>
              <a:t>Russia could be regarded as formal  electoral democracy, and some argue it represents a new type of hybrid regime that might be called </a:t>
            </a:r>
            <a:r>
              <a:rPr lang="en-US" b="1" i="1" dirty="0" smtClean="0"/>
              <a:t>‘contested authoritarianism.’</a:t>
            </a:r>
          </a:p>
          <a:p>
            <a:r>
              <a:rPr lang="en-US" dirty="0" smtClean="0"/>
              <a:t>However discussing Russia’s political system, most </a:t>
            </a:r>
            <a:r>
              <a:rPr lang="en-US" dirty="0" smtClean="0"/>
              <a:t>researchers</a:t>
            </a:r>
            <a:r>
              <a:rPr lang="en-US" dirty="0" smtClean="0"/>
              <a:t> </a:t>
            </a:r>
            <a:r>
              <a:rPr lang="en-US" dirty="0" smtClean="0"/>
              <a:t>agree that the government maintains tight control over politics and </a:t>
            </a:r>
            <a:r>
              <a:rPr lang="en-US" dirty="0" smtClean="0"/>
              <a:t>economics</a:t>
            </a:r>
            <a:r>
              <a:rPr lang="en-US" dirty="0" smtClean="0"/>
              <a:t>, </a:t>
            </a:r>
            <a:r>
              <a:rPr lang="en-US" dirty="0" smtClean="0"/>
              <a:t>and to a lesser extent over critical aspects of the media and society. </a:t>
            </a:r>
          </a:p>
          <a:p>
            <a:r>
              <a:rPr lang="en-US" dirty="0" smtClean="0"/>
              <a:t>The system is not nearly as restrictive as the Soviet Union, but it is also far from free</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Control over media</a:t>
            </a:r>
            <a:endParaRPr lang="ru-RU" dirty="0"/>
          </a:p>
        </p:txBody>
      </p:sp>
      <p:sp>
        <p:nvSpPr>
          <p:cNvPr id="3" name="Содержимое 2"/>
          <p:cNvSpPr>
            <a:spLocks noGrp="1"/>
          </p:cNvSpPr>
          <p:nvPr>
            <p:ph sz="quarter" idx="1"/>
          </p:nvPr>
        </p:nvSpPr>
        <p:spPr>
          <a:xfrm>
            <a:off x="467544" y="1219200"/>
            <a:ext cx="8219256" cy="5162128"/>
          </a:xfrm>
        </p:spPr>
        <p:txBody>
          <a:bodyPr/>
          <a:lstStyle/>
          <a:p>
            <a:r>
              <a:rPr lang="en-US" sz="2800" dirty="0" smtClean="0"/>
              <a:t>State control over the media system is mixed. </a:t>
            </a:r>
            <a:endParaRPr lang="en-US" sz="2800" dirty="0" smtClean="0"/>
          </a:p>
          <a:p>
            <a:r>
              <a:rPr lang="en-US" sz="2800" dirty="0" smtClean="0"/>
              <a:t>Federal </a:t>
            </a:r>
            <a:r>
              <a:rPr lang="en-US" sz="2800" dirty="0" smtClean="0"/>
              <a:t>TV is tightly controlled by the Kremlin </a:t>
            </a:r>
            <a:r>
              <a:rPr lang="en-US" sz="2800" dirty="0" smtClean="0"/>
              <a:t>and </a:t>
            </a:r>
            <a:r>
              <a:rPr lang="en-US" sz="2800" dirty="0" smtClean="0"/>
              <a:t>is an important tool of political control. </a:t>
            </a:r>
            <a:endParaRPr lang="en-US" sz="2800" dirty="0" smtClean="0"/>
          </a:p>
          <a:p>
            <a:r>
              <a:rPr lang="en-US" sz="2800" dirty="0" smtClean="0"/>
              <a:t>However</a:t>
            </a:r>
            <a:r>
              <a:rPr lang="en-US" sz="2800" dirty="0" smtClean="0"/>
              <a:t>, other media are given more independence and freedom, to write and report on what they wish. </a:t>
            </a:r>
            <a:endParaRPr lang="en-US" sz="2800" dirty="0" smtClean="0"/>
          </a:p>
          <a:p>
            <a:r>
              <a:rPr lang="en-US" sz="2800" dirty="0" smtClean="0"/>
              <a:t>Putin </a:t>
            </a:r>
            <a:r>
              <a:rPr lang="en-US" sz="2800" dirty="0" smtClean="0"/>
              <a:t>has held up the number of independent newspapers, radio stations, and Web-native outlets as proof that the Kremlin does not control the media, and that even if it wanted to, it could not do so.</a:t>
            </a:r>
            <a:endParaRPr lang="ru-RU" sz="2800"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56320"/>
          </a:xfrm>
        </p:spPr>
        <p:txBody>
          <a:bodyPr>
            <a:normAutofit/>
          </a:bodyPr>
          <a:lstStyle/>
          <a:p>
            <a:r>
              <a:rPr lang="en-US" dirty="0" smtClean="0"/>
              <a:t>Russian media system: Web control</a:t>
            </a:r>
            <a:endParaRPr lang="ru-RU" dirty="0"/>
          </a:p>
        </p:txBody>
      </p:sp>
      <p:sp>
        <p:nvSpPr>
          <p:cNvPr id="3" name="Содержимое 2"/>
          <p:cNvSpPr>
            <a:spLocks noGrp="1"/>
          </p:cNvSpPr>
          <p:nvPr>
            <p:ph sz="quarter" idx="1"/>
          </p:nvPr>
        </p:nvSpPr>
        <p:spPr>
          <a:xfrm>
            <a:off x="179512" y="1340768"/>
            <a:ext cx="8712968" cy="5256584"/>
          </a:xfrm>
        </p:spPr>
        <p:txBody>
          <a:bodyPr>
            <a:normAutofit fontScale="92500" lnSpcReduction="20000"/>
          </a:bodyPr>
          <a:lstStyle/>
          <a:p>
            <a:r>
              <a:rPr lang="en-US" dirty="0" smtClean="0"/>
              <a:t>Russian government unlike China and Iran does not technically filter the Web, whereas China and Iran have two of the most advanced technical filtering systems in the world. </a:t>
            </a:r>
          </a:p>
          <a:p>
            <a:r>
              <a:rPr lang="en-US" dirty="0" err="1" smtClean="0"/>
              <a:t>OpenNet</a:t>
            </a:r>
            <a:r>
              <a:rPr lang="en-US" dirty="0" smtClean="0"/>
              <a:t> Initiative (ONI) testing confirms that Russia does not engage in ‘first generation’ technical filtering of the Web. </a:t>
            </a:r>
          </a:p>
          <a:p>
            <a:r>
              <a:rPr lang="en-US" dirty="0" smtClean="0"/>
              <a:t>However, ONI argues that Russia instead engage, and may even be a model for, </a:t>
            </a:r>
            <a:r>
              <a:rPr lang="en-US" b="1" dirty="0" smtClean="0"/>
              <a:t>second and third generation controls over the Internet</a:t>
            </a:r>
            <a:r>
              <a:rPr lang="en-US" dirty="0" smtClean="0"/>
              <a:t>, </a:t>
            </a:r>
          </a:p>
          <a:p>
            <a:r>
              <a:rPr lang="en-US" dirty="0" smtClean="0"/>
              <a:t>marked by attempts to engage and shape the online space </a:t>
            </a:r>
            <a:r>
              <a:rPr lang="en-US" dirty="0" smtClean="0"/>
              <a:t>through </a:t>
            </a:r>
            <a:r>
              <a:rPr lang="en-US" dirty="0" smtClean="0"/>
              <a:t>paid bloggers, </a:t>
            </a:r>
          </a:p>
          <a:p>
            <a:r>
              <a:rPr lang="en-US" dirty="0" smtClean="0"/>
              <a:t>influence over major ISPs and Internet companies, and a legal framework that allows it engage in surveillance and control of the Internet, especially during times of heightened political tensions. </a:t>
            </a:r>
          </a:p>
          <a:p>
            <a:r>
              <a:rPr lang="en-US" dirty="0" smtClean="0"/>
              <a:t>In Russia, legal tools include </a:t>
            </a:r>
            <a:r>
              <a:rPr lang="en-US" b="1" dirty="0" smtClean="0"/>
              <a:t>SORM II</a:t>
            </a:r>
            <a:r>
              <a:rPr lang="en-US" dirty="0" smtClean="0"/>
              <a:t>, which requires ISPs to give the FSB access to any and all content online</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Freedom indicators</a:t>
            </a:r>
            <a:endParaRPr lang="ru-RU" dirty="0"/>
          </a:p>
        </p:txBody>
      </p:sp>
      <p:sp>
        <p:nvSpPr>
          <p:cNvPr id="3" name="Содержимое 2"/>
          <p:cNvSpPr>
            <a:spLocks noGrp="1"/>
          </p:cNvSpPr>
          <p:nvPr>
            <p:ph sz="quarter" idx="1"/>
          </p:nvPr>
        </p:nvSpPr>
        <p:spPr/>
        <p:txBody>
          <a:bodyPr>
            <a:normAutofit/>
          </a:bodyPr>
          <a:lstStyle/>
          <a:p>
            <a:r>
              <a:rPr lang="en-US" dirty="0"/>
              <a:t>In terms of freedom of the press (80 points) Russia is among the countries where the press is non-free (Russia: Freedom House 2013). </a:t>
            </a:r>
            <a:endParaRPr lang="ru-RU" dirty="0"/>
          </a:p>
          <a:p>
            <a:r>
              <a:rPr lang="en-US" dirty="0"/>
              <a:t>But, the level of freedom on the Internet, Russia is partly free (52 points of 0-100).  </a:t>
            </a:r>
            <a:endParaRPr lang="en-US" dirty="0" smtClean="0"/>
          </a:p>
          <a:p>
            <a:r>
              <a:rPr lang="en-US" dirty="0" smtClean="0"/>
              <a:t>There </a:t>
            </a:r>
            <a:r>
              <a:rPr lang="en-US" dirty="0"/>
              <a:t>was not notable  political censorship and applications blocked on Web 2.0, but there were arrests of </a:t>
            </a:r>
            <a:r>
              <a:rPr lang="en-US" dirty="0" err="1"/>
              <a:t>bloggers</a:t>
            </a:r>
            <a:r>
              <a:rPr lang="en-US" dirty="0"/>
              <a:t>, limits on content, obstacles to access and violations of user rights (Freedom on </a:t>
            </a:r>
            <a:r>
              <a:rPr lang="en-US" dirty="0" smtClean="0"/>
              <a:t>Net: </a:t>
            </a:r>
            <a:r>
              <a:rPr lang="en-US" dirty="0"/>
              <a:t>Freedom House 2013).</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1286</TotalTime>
  <Words>2298</Words>
  <Application>Microsoft Office PowerPoint</Application>
  <PresentationFormat>Экран (4:3)</PresentationFormat>
  <Paragraphs>389</Paragraphs>
  <Slides>37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37</vt:i4>
      </vt:variant>
    </vt:vector>
  </HeadingPairs>
  <TitlesOfParts>
    <vt:vector size="39" baseType="lpstr">
      <vt:lpstr>Начальная</vt:lpstr>
      <vt:lpstr>Городская</vt:lpstr>
      <vt:lpstr>Online media &amp; online journalism in Russia: problems, professionalism &amp; values</vt:lpstr>
      <vt:lpstr>It’s already here</vt:lpstr>
      <vt:lpstr>FAPMC Report on Internet in Russia - 2013</vt:lpstr>
      <vt:lpstr>Online media legal definition according to the Russian Federal Law</vt:lpstr>
      <vt:lpstr>Tendencies</vt:lpstr>
      <vt:lpstr>Russian media system: current situation</vt:lpstr>
      <vt:lpstr>Control over media</vt:lpstr>
      <vt:lpstr>Russian media system: Web control</vt:lpstr>
      <vt:lpstr>Freedom indicators</vt:lpstr>
      <vt:lpstr>Most influential Russian Internet – Media   – March 2014 (Medialogia)</vt:lpstr>
      <vt:lpstr>Trust to the Online media</vt:lpstr>
      <vt:lpstr>Media trust. Real Audience. Dec 2013, VSIOM</vt:lpstr>
      <vt:lpstr>It becomes powerful, produces political risks</vt:lpstr>
      <vt:lpstr>And the Government reacts</vt:lpstr>
      <vt:lpstr>Sample</vt:lpstr>
      <vt:lpstr>Localization &amp; Relevance</vt:lpstr>
      <vt:lpstr>Basic hypothesis: not Twins, even not Brothers. But Cousins. </vt:lpstr>
      <vt:lpstr>What do they think themselves? Is there any difference between online and traditional media journalists?</vt:lpstr>
      <vt:lpstr>H1 – Confirmed. The difference: self-portrait</vt:lpstr>
      <vt:lpstr>Distinctions between online and off line journalists</vt:lpstr>
      <vt:lpstr>Hypothesis H2: online media journalists – less paid, less professional – not true</vt:lpstr>
      <vt:lpstr>Salary: online - better</vt:lpstr>
      <vt:lpstr>What makes professionalism of the journalist? Very close. But…</vt:lpstr>
      <vt:lpstr>What brings professional satisfaction? Similar!</vt:lpstr>
      <vt:lpstr>Reasons of dissatisfaction. Close.</vt:lpstr>
      <vt:lpstr>Attitude to the social media. Unexpected!</vt:lpstr>
      <vt:lpstr>Discussion: dimension 2 - professionalism </vt:lpstr>
      <vt:lpstr>The third distinction – political values</vt:lpstr>
      <vt:lpstr>Political values of online journalists  </vt:lpstr>
      <vt:lpstr>Q: “Do you agree that 'journalists should not cover subjects that play into the hands of our country's enemies?</vt:lpstr>
      <vt:lpstr>Citations</vt:lpstr>
      <vt:lpstr>Q: “Sometimes banning of the Internet could be useful”</vt:lpstr>
      <vt:lpstr>Citations</vt:lpstr>
      <vt:lpstr>Q: “Is there a need to control the content of political materials in media?'</vt:lpstr>
      <vt:lpstr>Your attitude to active political protest </vt:lpstr>
      <vt:lpstr>The third dimension – political values. Difference is significant</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Гавра</dc:creator>
  <cp:lastModifiedBy>Пользователь Windows</cp:lastModifiedBy>
  <cp:revision>70</cp:revision>
  <dcterms:created xsi:type="dcterms:W3CDTF">2014-04-24T15:04:11Z</dcterms:created>
  <dcterms:modified xsi:type="dcterms:W3CDTF">2014-07-17T08:42:33Z</dcterms:modified>
</cp:coreProperties>
</file>