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8" autoAdjust="0"/>
    <p:restoredTop sz="86534" autoAdjust="0"/>
  </p:normalViewPr>
  <p:slideViewPr>
    <p:cSldViewPr>
      <p:cViewPr>
        <p:scale>
          <a:sx n="60" d="100"/>
          <a:sy n="60" d="100"/>
        </p:scale>
        <p:origin x="-126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2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D8D14-F82E-4076-AC16-5FB369E6A5B4}" type="datetimeFigureOut">
              <a:rPr lang="fi-FI" smtClean="0"/>
              <a:t>18.7.2012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1927-DF44-4EC5-B953-0D3CCA157D4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80968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D8D14-F82E-4076-AC16-5FB369E6A5B4}" type="datetimeFigureOut">
              <a:rPr lang="fi-FI" smtClean="0"/>
              <a:t>18.7.2012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1927-DF44-4EC5-B953-0D3CCA157D4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98863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D8D14-F82E-4076-AC16-5FB369E6A5B4}" type="datetimeFigureOut">
              <a:rPr lang="fi-FI" smtClean="0"/>
              <a:t>18.7.2012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1927-DF44-4EC5-B953-0D3CCA157D4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49756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D8D14-F82E-4076-AC16-5FB369E6A5B4}" type="datetimeFigureOut">
              <a:rPr lang="fi-FI" smtClean="0"/>
              <a:t>18.7.2012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1927-DF44-4EC5-B953-0D3CCA157D4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9883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D8D14-F82E-4076-AC16-5FB369E6A5B4}" type="datetimeFigureOut">
              <a:rPr lang="fi-FI" smtClean="0"/>
              <a:t>18.7.2012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1927-DF44-4EC5-B953-0D3CCA157D4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63737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D8D14-F82E-4076-AC16-5FB369E6A5B4}" type="datetimeFigureOut">
              <a:rPr lang="fi-FI" smtClean="0"/>
              <a:t>18.7.2012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1927-DF44-4EC5-B953-0D3CCA157D4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94425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D8D14-F82E-4076-AC16-5FB369E6A5B4}" type="datetimeFigureOut">
              <a:rPr lang="fi-FI" smtClean="0"/>
              <a:t>18.7.2012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1927-DF44-4EC5-B953-0D3CCA157D4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32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D8D14-F82E-4076-AC16-5FB369E6A5B4}" type="datetimeFigureOut">
              <a:rPr lang="fi-FI" smtClean="0"/>
              <a:t>18.7.2012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1927-DF44-4EC5-B953-0D3CCA157D4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9533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D8D14-F82E-4076-AC16-5FB369E6A5B4}" type="datetimeFigureOut">
              <a:rPr lang="fi-FI" smtClean="0"/>
              <a:t>18.7.2012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1927-DF44-4EC5-B953-0D3CCA157D4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96846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D8D14-F82E-4076-AC16-5FB369E6A5B4}" type="datetimeFigureOut">
              <a:rPr lang="fi-FI" smtClean="0"/>
              <a:t>18.7.2012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1927-DF44-4EC5-B953-0D3CCA157D4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2924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D8D14-F82E-4076-AC16-5FB369E6A5B4}" type="datetimeFigureOut">
              <a:rPr lang="fi-FI" smtClean="0"/>
              <a:t>18.7.2012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1927-DF44-4EC5-B953-0D3CCA157D4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8703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D8D14-F82E-4076-AC16-5FB369E6A5B4}" type="datetimeFigureOut">
              <a:rPr lang="fi-FI" smtClean="0"/>
              <a:t>18.7.2012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41927-DF44-4EC5-B953-0D3CCA157D4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77137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ijoc.org/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uta.fi/cmt/tutkimus/BRICS.htm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Russia in BRICS: Initiator</a:t>
            </a:r>
            <a:endParaRPr lang="fi-FI" dirty="0" smtClean="0"/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President Putin’s proposal </a:t>
            </a:r>
          </a:p>
          <a:p>
            <a:r>
              <a:rPr lang="en-US" sz="2800" dirty="0" smtClean="0"/>
              <a:t>September 2006: a series of high-level meetings of BRIC countries in New York City</a:t>
            </a:r>
          </a:p>
          <a:p>
            <a:r>
              <a:rPr lang="en-US" sz="2800" dirty="0" smtClean="0"/>
              <a:t>May 2008:  meeting of diplomats in Yekaterinburg</a:t>
            </a:r>
          </a:p>
          <a:p>
            <a:r>
              <a:rPr lang="en-US" sz="2800" dirty="0" smtClean="0"/>
              <a:t>2010 President Medvedev: “Russia would like the cooperation between the BRIC countries to become a major factor of multilateral diplomacy and to make a substantial contribution to promoting the nascent </a:t>
            </a:r>
            <a:r>
              <a:rPr lang="en-US" sz="2800" dirty="0" err="1" smtClean="0"/>
              <a:t>multipolarity</a:t>
            </a:r>
            <a:r>
              <a:rPr lang="en-US" sz="2800" dirty="0" smtClean="0"/>
              <a:t> and development of collective leadership by the world’s leading countries.” </a:t>
            </a:r>
            <a:endParaRPr lang="fi-FI" sz="2800" dirty="0" smtClean="0"/>
          </a:p>
          <a:p>
            <a:pPr>
              <a:buFont typeface="Arial" charset="0"/>
              <a:buNone/>
            </a:pPr>
            <a:r>
              <a:rPr lang="en-US" dirty="0" smtClean="0"/>
              <a:t> </a:t>
            </a:r>
            <a:endParaRPr lang="fi-FI" dirty="0" smtClean="0"/>
          </a:p>
          <a:p>
            <a:endParaRPr lang="fi-F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F19E0-6D89-4FBB-82BB-07B95F39B693}" type="slidenum">
              <a:rPr lang="fi-FI" smtClean="0"/>
              <a:pPr>
                <a:defRPr/>
              </a:pPr>
              <a:t>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917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russia_ind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2400"/>
            <a:ext cx="9447213" cy="624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681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4" name="Picture 4" descr="Fig6_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16632"/>
            <a:ext cx="7985125" cy="636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024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BRIC middle class</a:t>
            </a:r>
            <a:endParaRPr lang="fi-FI" dirty="0" smtClean="0"/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EC995E-D02F-4A2E-AFD3-28C0F82E9FEE}" type="slidenum">
              <a:rPr lang="fi-FI" smtClean="0"/>
              <a:pPr>
                <a:defRPr/>
              </a:pPr>
              <a:t>4</a:t>
            </a:fld>
            <a:endParaRPr lang="fi-FI"/>
          </a:p>
        </p:txBody>
      </p:sp>
      <p:pic>
        <p:nvPicPr>
          <p:cNvPr id="2970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0" y="1649413"/>
            <a:ext cx="5689600" cy="430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549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6633"/>
            <a:ext cx="8892480" cy="1584176"/>
          </a:xfrm>
        </p:spPr>
        <p:txBody>
          <a:bodyPr>
            <a:noAutofit/>
          </a:bodyPr>
          <a:lstStyle/>
          <a:p>
            <a:r>
              <a:rPr lang="fi-FI" sz="2800" dirty="0" smtClean="0"/>
              <a:t>Key changes in former communist countries, particularly Russia vs. China (Colin Sparks 2010, </a:t>
            </a:r>
            <a:r>
              <a:rPr lang="fi-FI" sz="2800" dirty="0" smtClean="0">
                <a:hlinkClick r:id="rId2"/>
              </a:rPr>
              <a:t>http://ijoc.org</a:t>
            </a:r>
            <a:r>
              <a:rPr lang="fi-FI" sz="2800" dirty="0" smtClean="0"/>
              <a:t>)</a:t>
            </a:r>
            <a:endParaRPr lang="fi-FI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5915" y="1700808"/>
            <a:ext cx="9324528" cy="4680520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fi-FI" sz="2400" dirty="0" smtClean="0"/>
              <a:t>From communist rule to other forms – China not</a:t>
            </a:r>
          </a:p>
          <a:p>
            <a:pPr marL="514350" indent="-514350" algn="l">
              <a:buFont typeface="+mj-lt"/>
              <a:buAutoNum type="arabicPeriod"/>
            </a:pPr>
            <a:r>
              <a:rPr lang="fi-FI" sz="2400" dirty="0" smtClean="0"/>
              <a:t>Institutional continuity in state, education &amp; media – China yes</a:t>
            </a:r>
          </a:p>
          <a:p>
            <a:pPr marL="514350" indent="-514350" algn="l">
              <a:buFont typeface="+mj-lt"/>
              <a:buAutoNum type="arabicPeriod"/>
            </a:pPr>
            <a:r>
              <a:rPr lang="fi-FI" sz="2400" dirty="0" smtClean="0"/>
              <a:t>Personal continuity of elites – China yes</a:t>
            </a:r>
          </a:p>
          <a:p>
            <a:pPr marL="514350" indent="-514350" algn="l">
              <a:buFont typeface="+mj-lt"/>
              <a:buAutoNum type="arabicPeriod"/>
            </a:pPr>
            <a:r>
              <a:rPr lang="fi-FI" sz="2400" dirty="0" smtClean="0"/>
              <a:t>Privatization with theft of state property – China yes but not media</a:t>
            </a:r>
          </a:p>
          <a:p>
            <a:pPr marL="514350" indent="-514350" algn="l">
              <a:buFont typeface="+mj-lt"/>
              <a:buAutoNum type="arabicPeriod"/>
            </a:pPr>
            <a:r>
              <a:rPr lang="fi-FI" sz="2400" dirty="0" smtClean="0"/>
              <a:t>Economic order with corruption &amp; political intervention – China yes</a:t>
            </a:r>
          </a:p>
          <a:p>
            <a:pPr marL="514350" indent="-514350" algn="l">
              <a:buFont typeface="+mj-lt"/>
              <a:buAutoNum type="arabicPeriod"/>
            </a:pPr>
            <a:r>
              <a:rPr lang="fi-FI" sz="2400" dirty="0" smtClean="0"/>
              <a:t>Unclear political outcome – China not: continuation of CP rule but with discontent</a:t>
            </a:r>
          </a:p>
          <a:p>
            <a:pPr algn="l"/>
            <a:r>
              <a:rPr lang="fi-FI" sz="2400" dirty="0" smtClean="0"/>
              <a:t>In sum, a spectrum ranging from western democracy through authoritarian regimes (Russia) to communist rule (China). Different political solutions – not uniform development suggested by transitology.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1769039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711" y="404664"/>
            <a:ext cx="8928992" cy="1152128"/>
          </a:xfrm>
        </p:spPr>
        <p:txBody>
          <a:bodyPr>
            <a:normAutofit fontScale="90000"/>
          </a:bodyPr>
          <a:lstStyle/>
          <a:p>
            <a:r>
              <a:rPr lang="fi-FI" sz="3100" dirty="0" smtClean="0"/>
              <a:t>Project</a:t>
            </a:r>
            <a:r>
              <a:rPr lang="fi-FI" sz="3100" b="1" dirty="0" smtClean="0"/>
              <a:t> </a:t>
            </a:r>
            <a:r>
              <a:rPr lang="fi-FI" sz="3100" dirty="0" smtClean="0"/>
              <a:t>by the Academy of Finland </a:t>
            </a:r>
            <a:br>
              <a:rPr lang="fi-FI" sz="3100" dirty="0" smtClean="0"/>
            </a:br>
            <a:r>
              <a:rPr lang="en-US" sz="3100" dirty="0" smtClean="0"/>
              <a:t>Media Systems in Flux: The Challenge of the BRICS Countries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sz="1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1628800"/>
            <a:ext cx="9145016" cy="5229200"/>
          </a:xfrm>
        </p:spPr>
        <p:txBody>
          <a:bodyPr>
            <a:normAutofit/>
          </a:bodyPr>
          <a:lstStyle/>
          <a:p>
            <a:pPr lvl="1" algn="l"/>
            <a:r>
              <a:rPr lang="fi-FI" sz="2400" dirty="0" smtClean="0"/>
              <a:t>1. Theoretical concepts of</a:t>
            </a:r>
          </a:p>
          <a:p>
            <a:pPr lvl="2" algn="l"/>
            <a:r>
              <a:rPr lang="fi-FI" dirty="0" smtClean="0"/>
              <a:t>a) media system</a:t>
            </a:r>
          </a:p>
          <a:p>
            <a:pPr lvl="2" algn="l"/>
            <a:r>
              <a:rPr lang="fi-FI" dirty="0" smtClean="0"/>
              <a:t>b) role of media and journalists in democracies</a:t>
            </a:r>
          </a:p>
          <a:p>
            <a:pPr lvl="2" algn="l"/>
            <a:r>
              <a:rPr lang="fi-FI" dirty="0" smtClean="0"/>
              <a:t>c) freedom and independence of media</a:t>
            </a:r>
          </a:p>
          <a:p>
            <a:pPr lvl="1" algn="l"/>
            <a:r>
              <a:rPr lang="fi-FI" sz="2400" dirty="0" smtClean="0"/>
              <a:t>2. Empirical mapping of</a:t>
            </a:r>
          </a:p>
          <a:p>
            <a:pPr lvl="2" algn="l"/>
            <a:r>
              <a:rPr lang="fi-FI" dirty="0" smtClean="0"/>
              <a:t>a) citizen participation in and through media</a:t>
            </a:r>
          </a:p>
          <a:p>
            <a:pPr lvl="2" algn="l"/>
            <a:r>
              <a:rPr lang="fi-FI" dirty="0" smtClean="0"/>
              <a:t>b) professional orientation of journalists</a:t>
            </a:r>
          </a:p>
          <a:p>
            <a:pPr lvl="2" algn="l"/>
            <a:r>
              <a:rPr lang="fi-FI" dirty="0" smtClean="0"/>
              <a:t>c) education of journalists</a:t>
            </a:r>
          </a:p>
          <a:p>
            <a:pPr lvl="2" algn="l"/>
            <a:endParaRPr lang="fi-FI" dirty="0" smtClean="0"/>
          </a:p>
          <a:p>
            <a:pPr lvl="2" algn="l"/>
            <a:r>
              <a:rPr lang="fi-FI" dirty="0" smtClean="0">
                <a:hlinkClick r:id="rId2"/>
              </a:rPr>
              <a:t>http://uta.fi/cmt/tutkimus/BRICS.html</a:t>
            </a:r>
            <a:endParaRPr lang="fi-FI" dirty="0" smtClean="0"/>
          </a:p>
          <a:p>
            <a:pPr lvl="2" algn="l"/>
            <a:endParaRPr lang="fi-FI" dirty="0" smtClean="0"/>
          </a:p>
          <a:p>
            <a:pPr lvl="2" algn="l"/>
            <a:endParaRPr lang="fi-FI" sz="2000" dirty="0"/>
          </a:p>
          <a:p>
            <a:pPr lvl="2" algn="l"/>
            <a:endParaRPr lang="fi-FI" sz="2000" dirty="0"/>
          </a:p>
          <a:p>
            <a:pPr lvl="2" algn="l"/>
            <a:endParaRPr lang="fi-FI" sz="2000" dirty="0" smtClean="0"/>
          </a:p>
          <a:p>
            <a:pPr lvl="2" algn="l"/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3978117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</TotalTime>
  <Words>254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Russia in BRICS: Initiator</vt:lpstr>
      <vt:lpstr>PowerPoint Presentation</vt:lpstr>
      <vt:lpstr>PowerPoint Presentation</vt:lpstr>
      <vt:lpstr>BRIC middle class</vt:lpstr>
      <vt:lpstr>Key changes in former communist countries, particularly Russia vs. China (Colin Sparks 2010, http://ijoc.org)</vt:lpstr>
      <vt:lpstr>Project by the Academy of Finland  Media Systems in Flux: The Challenge of the BRICS Countries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Kalle</dc:creator>
  <cp:lastModifiedBy>Kalle</cp:lastModifiedBy>
  <cp:revision>5</cp:revision>
  <dcterms:created xsi:type="dcterms:W3CDTF">2012-07-18T04:16:22Z</dcterms:created>
  <dcterms:modified xsi:type="dcterms:W3CDTF">2012-07-18T14:04:58Z</dcterms:modified>
</cp:coreProperties>
</file>