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66" r:id="rId3"/>
    <p:sldId id="264" r:id="rId4"/>
    <p:sldId id="292" r:id="rId5"/>
    <p:sldId id="257" r:id="rId6"/>
    <p:sldId id="260" r:id="rId7"/>
    <p:sldId id="258" r:id="rId8"/>
    <p:sldId id="261" r:id="rId9"/>
    <p:sldId id="265" r:id="rId10"/>
    <p:sldId id="272" r:id="rId11"/>
    <p:sldId id="268" r:id="rId12"/>
    <p:sldId id="267" r:id="rId13"/>
    <p:sldId id="309" r:id="rId14"/>
    <p:sldId id="269" r:id="rId15"/>
    <p:sldId id="273" r:id="rId16"/>
    <p:sldId id="271" r:id="rId17"/>
    <p:sldId id="274" r:id="rId18"/>
    <p:sldId id="311" r:id="rId19"/>
    <p:sldId id="312" r:id="rId20"/>
    <p:sldId id="313" r:id="rId21"/>
    <p:sldId id="314" r:id="rId22"/>
    <p:sldId id="310" r:id="rId23"/>
    <p:sldId id="270" r:id="rId24"/>
    <p:sldId id="275" r:id="rId25"/>
    <p:sldId id="276" r:id="rId26"/>
    <p:sldId id="315" r:id="rId27"/>
    <p:sldId id="278" r:id="rId28"/>
    <p:sldId id="280" r:id="rId29"/>
    <p:sldId id="316" r:id="rId30"/>
    <p:sldId id="277" r:id="rId31"/>
    <p:sldId id="281" r:id="rId32"/>
    <p:sldId id="282" r:id="rId33"/>
    <p:sldId id="284" r:id="rId34"/>
    <p:sldId id="285" r:id="rId35"/>
    <p:sldId id="317" r:id="rId36"/>
    <p:sldId id="286" r:id="rId37"/>
    <p:sldId id="287" r:id="rId38"/>
    <p:sldId id="288" r:id="rId39"/>
    <p:sldId id="289" r:id="rId40"/>
    <p:sldId id="290" r:id="rId41"/>
    <p:sldId id="318" r:id="rId42"/>
    <p:sldId id="294" r:id="rId43"/>
    <p:sldId id="295" r:id="rId44"/>
    <p:sldId id="296" r:id="rId45"/>
    <p:sldId id="297" r:id="rId46"/>
    <p:sldId id="305" r:id="rId47"/>
    <p:sldId id="307" r:id="rId48"/>
    <p:sldId id="298" r:id="rId49"/>
    <p:sldId id="299" r:id="rId50"/>
    <p:sldId id="300" r:id="rId51"/>
    <p:sldId id="301" r:id="rId52"/>
    <p:sldId id="302" r:id="rId53"/>
    <p:sldId id="30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67" autoAdjust="0"/>
  </p:normalViewPr>
  <p:slideViewPr>
    <p:cSldViewPr>
      <p:cViewPr varScale="1">
        <p:scale>
          <a:sx n="84" d="100"/>
          <a:sy n="84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Promotion Rate of Senior School Graduates</c:v>
                </c:pt>
              </c:strCache>
            </c:strRef>
          </c:tx>
          <c:cat>
            <c:numRef>
              <c:f>Sheet1!$A$2:$A$21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Sheet1!$B$2:$B$21</c:f>
              <c:numCache>
                <c:formatCode>0%</c:formatCode>
                <c:ptCount val="20"/>
                <c:pt idx="0">
                  <c:v>0.28699999999999998</c:v>
                </c:pt>
                <c:pt idx="1">
                  <c:v>0.34899999999999998</c:v>
                </c:pt>
                <c:pt idx="2">
                  <c:v>0.433</c:v>
                </c:pt>
                <c:pt idx="3">
                  <c:v>0.46700000000000003</c:v>
                </c:pt>
                <c:pt idx="4">
                  <c:v>0.499</c:v>
                </c:pt>
                <c:pt idx="5">
                  <c:v>0.51</c:v>
                </c:pt>
                <c:pt idx="6">
                  <c:v>0.48599999999999999</c:v>
                </c:pt>
                <c:pt idx="7">
                  <c:v>0.46100000000000002</c:v>
                </c:pt>
                <c:pt idx="8">
                  <c:v>0.63800000000000001</c:v>
                </c:pt>
                <c:pt idx="9">
                  <c:v>0.73199999999999998</c:v>
                </c:pt>
                <c:pt idx="10">
                  <c:v>0.78799999999999992</c:v>
                </c:pt>
                <c:pt idx="11">
                  <c:v>0.83499999999999996</c:v>
                </c:pt>
                <c:pt idx="12">
                  <c:v>0.83400000000000007</c:v>
                </c:pt>
                <c:pt idx="13">
                  <c:v>0.82499999999999996</c:v>
                </c:pt>
                <c:pt idx="14">
                  <c:v>0.76300000000000001</c:v>
                </c:pt>
                <c:pt idx="15">
                  <c:v>0.75099999999999989</c:v>
                </c:pt>
                <c:pt idx="16">
                  <c:v>0.70299999999999996</c:v>
                </c:pt>
                <c:pt idx="17">
                  <c:v>0.72699999999999998</c:v>
                </c:pt>
                <c:pt idx="18">
                  <c:v>0.77599999999999991</c:v>
                </c:pt>
                <c:pt idx="19">
                  <c:v>0.83299999999999996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Gross Enrollment Ratio</c:v>
                </c:pt>
              </c:strCache>
            </c:strRef>
          </c:tx>
          <c:cat>
            <c:numRef>
              <c:f>Sheet1!$A$2:$A$21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Sheet1!$C$2:$C$21</c:f>
              <c:numCache>
                <c:formatCode>0%</c:formatCode>
                <c:ptCount val="20"/>
                <c:pt idx="0">
                  <c:v>3.5000000000000003E-2</c:v>
                </c:pt>
                <c:pt idx="1">
                  <c:v>3.9E-2</c:v>
                </c:pt>
                <c:pt idx="2">
                  <c:v>0.05</c:v>
                </c:pt>
                <c:pt idx="3">
                  <c:v>0.06</c:v>
                </c:pt>
                <c:pt idx="4">
                  <c:v>7.2000000000000008E-2</c:v>
                </c:pt>
                <c:pt idx="5">
                  <c:v>8.3000000000000004E-2</c:v>
                </c:pt>
                <c:pt idx="6">
                  <c:v>9.0999999999999998E-2</c:v>
                </c:pt>
                <c:pt idx="7">
                  <c:v>9.8000000000000004E-2</c:v>
                </c:pt>
                <c:pt idx="8">
                  <c:v>0.105</c:v>
                </c:pt>
                <c:pt idx="9">
                  <c:v>0.125</c:v>
                </c:pt>
                <c:pt idx="10">
                  <c:v>0.13300000000000001</c:v>
                </c:pt>
                <c:pt idx="11">
                  <c:v>0.15</c:v>
                </c:pt>
                <c:pt idx="12">
                  <c:v>0.17</c:v>
                </c:pt>
                <c:pt idx="13">
                  <c:v>0.19</c:v>
                </c:pt>
                <c:pt idx="14">
                  <c:v>0.21</c:v>
                </c:pt>
                <c:pt idx="15">
                  <c:v>0.22</c:v>
                </c:pt>
                <c:pt idx="16">
                  <c:v>0.23</c:v>
                </c:pt>
                <c:pt idx="17">
                  <c:v>0.23300000000000001</c:v>
                </c:pt>
                <c:pt idx="18">
                  <c:v>0.24199999999999999</c:v>
                </c:pt>
                <c:pt idx="19">
                  <c:v>0.26500000000000001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462272"/>
        <c:axId val="89463808"/>
      </c:lineChart>
      <c:catAx>
        <c:axId val="8946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9463808"/>
        <c:crosses val="autoZero"/>
        <c:auto val="1"/>
        <c:lblAlgn val="ctr"/>
        <c:lblOffset val="100"/>
        <c:noMultiLvlLbl val="0"/>
      </c:catAx>
      <c:valAx>
        <c:axId val="89463808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crossAx val="89462272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D577F-796C-4C2E-95A3-4BBBEE5D787B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B375A-9C72-4D8E-975D-A3FEA35E0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8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宋体" pitchFamily="2" charset="-122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09B134-CC77-4DCD-92A2-5D74E01FA22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375A-9C72-4D8E-975D-A3FEA35E015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033-F2C2-48A6-B841-2D00FD8B256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949D-8C90-45EE-BAF0-482CE0699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033-F2C2-48A6-B841-2D00FD8B256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949D-8C90-45EE-BAF0-482CE0699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033-F2C2-48A6-B841-2D00FD8B256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949D-8C90-45EE-BAF0-482CE0699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033-F2C2-48A6-B841-2D00FD8B256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949D-8C90-45EE-BAF0-482CE0699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033-F2C2-48A6-B841-2D00FD8B256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949D-8C90-45EE-BAF0-482CE0699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033-F2C2-48A6-B841-2D00FD8B256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949D-8C90-45EE-BAF0-482CE0699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033-F2C2-48A6-B841-2D00FD8B256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949D-8C90-45EE-BAF0-482CE0699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033-F2C2-48A6-B841-2D00FD8B256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949D-8C90-45EE-BAF0-482CE0699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033-F2C2-48A6-B841-2D00FD8B256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949D-8C90-45EE-BAF0-482CE0699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033-F2C2-48A6-B841-2D00FD8B256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949D-8C90-45EE-BAF0-482CE0699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033-F2C2-48A6-B841-2D00FD8B256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949D-8C90-45EE-BAF0-482CE0699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4033-F2C2-48A6-B841-2D00FD8B2562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949D-8C90-45EE-BAF0-482CE0699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zhang@gse.pku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Media, Litigation, and Regional Discrimination in College Admission in China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Ran Zhang</a:t>
            </a:r>
          </a:p>
          <a:p>
            <a:r>
              <a:rPr lang="en-US" b="1" dirty="0" smtClean="0"/>
              <a:t>Assistant Professor</a:t>
            </a:r>
          </a:p>
          <a:p>
            <a:r>
              <a:rPr lang="en-US" b="1" dirty="0" smtClean="0"/>
              <a:t>Peking University</a:t>
            </a:r>
          </a:p>
          <a:p>
            <a:r>
              <a:rPr lang="en-US" b="1" dirty="0" smtClean="0">
                <a:hlinkClick r:id="rId3"/>
              </a:rPr>
              <a:t>rzhang@gse.pku.edu.cn</a:t>
            </a:r>
            <a:endParaRPr lang="en-US" b="1" dirty="0" smtClean="0"/>
          </a:p>
          <a:p>
            <a:r>
              <a:rPr lang="en-US" b="1" dirty="0" smtClean="0"/>
              <a:t>June 5, 2012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College Admission Operated?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 quota system.</a:t>
            </a:r>
          </a:p>
          <a:p>
            <a:r>
              <a:rPr lang="en-US" dirty="0" smtClean="0"/>
              <a:t>The numbers of students a university can admit from different provinces are approved by the Ministry of Education beforehand every year.</a:t>
            </a:r>
          </a:p>
          <a:p>
            <a:r>
              <a:rPr lang="en-US" dirty="0" smtClean="0"/>
              <a:t>Each province has its own admission cutoff scores, and admission scores of a college are usually different in different provinces.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Media, Litigation, and Regional Discrimination in College Admission in China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“law on the book” to “law in action” (</a:t>
            </a:r>
            <a:r>
              <a:rPr lang="en-US" dirty="0" err="1" smtClean="0"/>
              <a:t>Ewick</a:t>
            </a:r>
            <a:r>
              <a:rPr lang="en-US" dirty="0" smtClean="0"/>
              <a:t> &amp; </a:t>
            </a:r>
            <a:r>
              <a:rPr lang="en-US" dirty="0" err="1" smtClean="0"/>
              <a:t>Silbey</a:t>
            </a:r>
            <a:r>
              <a:rPr lang="en-US" dirty="0" smtClean="0"/>
              <a:t>, 1998; Merry, 1990; McCann, 1994; Nielsen, 2000)</a:t>
            </a:r>
          </a:p>
          <a:p>
            <a:r>
              <a:rPr lang="en-US" dirty="0" smtClean="0"/>
              <a:t>The Media and social movements (</a:t>
            </a:r>
            <a:r>
              <a:rPr lang="en-US" dirty="0" err="1" smtClean="0"/>
              <a:t>Gamson</a:t>
            </a:r>
            <a:r>
              <a:rPr lang="en-US" dirty="0" smtClean="0"/>
              <a:t>, 1993) </a:t>
            </a:r>
          </a:p>
          <a:p>
            <a:r>
              <a:rPr lang="en-US" dirty="0" smtClean="0"/>
              <a:t>Litigation and social movements (Grossman and </a:t>
            </a:r>
            <a:r>
              <a:rPr lang="en-US" dirty="0" err="1" smtClean="0"/>
              <a:t>Sarat</a:t>
            </a:r>
            <a:r>
              <a:rPr lang="en-US" dirty="0" smtClean="0"/>
              <a:t>, 1981; </a:t>
            </a:r>
            <a:r>
              <a:rPr lang="en-US" dirty="0" err="1" smtClean="0"/>
              <a:t>Scheingold</a:t>
            </a:r>
            <a:r>
              <a:rPr lang="en-US" dirty="0" smtClean="0"/>
              <a:t>, 2004)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zh-CN" dirty="0" smtClean="0"/>
              <a:t>The Qingdao Case</a:t>
            </a:r>
            <a:endParaRPr lang="zh-CN"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2001, three high school graduates from Qingdao filed a lawsuit against the Ministry of Education at the Supreme People’s Court for regional discrimination. </a:t>
            </a:r>
            <a:endParaRPr lang="en-US" dirty="0"/>
          </a:p>
        </p:txBody>
      </p:sp>
      <p:pic>
        <p:nvPicPr>
          <p:cNvPr id="17412" name="Content Placeholder 4" descr="最高人民法院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206656"/>
            <a:ext cx="3505200" cy="502412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0ACA-1E96-41D7-9A65-FD6A42E6AB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three plaintiffs scored 522 (science track), 506 (humanity track), and 457 (humanity track) in that year’s </a:t>
            </a:r>
            <a:r>
              <a:rPr lang="en-US" dirty="0" err="1" smtClean="0"/>
              <a:t>Gaokao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they had been residents in Beijing, they would have had a chance to be admitted to a first-tier college, </a:t>
            </a:r>
            <a:r>
              <a:rPr lang="en-US" dirty="0"/>
              <a:t>since their scores surpassed the minimum line for the admission into first-tier colleges in Beijing.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it was just because that they were born and took the test in Shandong, they were not accepted to any general higher education institutions.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Shandong Province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Illustrious education tradition</a:t>
            </a:r>
          </a:p>
          <a:p>
            <a:pPr lvl="1"/>
            <a:r>
              <a:rPr lang="en-US" dirty="0" smtClean="0"/>
              <a:t>Home Province of Confucius</a:t>
            </a:r>
          </a:p>
          <a:p>
            <a:r>
              <a:rPr lang="en-US" dirty="0" smtClean="0"/>
              <a:t>With a population of 90 million</a:t>
            </a:r>
          </a:p>
          <a:p>
            <a:pPr lvl="1"/>
            <a:r>
              <a:rPr lang="en-US" dirty="0" smtClean="0"/>
              <a:t>The second largest in China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A large number of high performing students competing for a limited number of college seats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343400" cy="3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Cutoff Admission Scores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</a:t>
            </a:r>
            <a:r>
              <a:rPr lang="en-US" sz="2400" dirty="0" smtClean="0"/>
              <a:t>cross Provinces, 1991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Cutoff Scores for top-tier universities in Beijing: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Science Track: 488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Humanity Track:  454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three plaintiffs in Shandong Province: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Science Track: 522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Humanity Track: 506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457</a:t>
            </a:r>
            <a:endParaRPr lang="en-US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4578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They asked the Supreme People’s Court to </a:t>
            </a:r>
          </a:p>
          <a:p>
            <a:pPr lvl="1"/>
            <a:r>
              <a:rPr lang="en-US" dirty="0" smtClean="0"/>
              <a:t>rule that the national enrollment plan of 2001 issued by the Ministry of Education was illegal, </a:t>
            </a:r>
          </a:p>
          <a:p>
            <a:pPr lvl="1"/>
            <a:r>
              <a:rPr lang="en-US" dirty="0" smtClean="0"/>
              <a:t>order the Ministry of Education to take remedial action and make compensation to the plaintiffs, and </a:t>
            </a:r>
          </a:p>
          <a:p>
            <a:pPr lvl="1"/>
            <a:r>
              <a:rPr lang="en-US" dirty="0" smtClean="0"/>
              <a:t>send a judicial letter to the Ministry of Education and the State Council with a recommendation that such discriminatory action be avoided in the future.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 these three claims, the three students not only addressed private grievances but also expressed a call for system change.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legal analysis of </a:t>
            </a:r>
            <a:br>
              <a:rPr lang="en-US" dirty="0" smtClean="0"/>
            </a:br>
            <a:r>
              <a:rPr lang="en-US" dirty="0" smtClean="0"/>
              <a:t>the Equal Protection Claims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to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 (1982): </a:t>
            </a:r>
          </a:p>
          <a:p>
            <a:pPr lvl="1"/>
            <a:r>
              <a:rPr lang="en-US" dirty="0" smtClean="0"/>
              <a:t>Article 46. Citizens of the People's Republic of China have the duty as well as the right to receive education. 	</a:t>
            </a:r>
          </a:p>
          <a:p>
            <a:r>
              <a:rPr lang="en-US" dirty="0" smtClean="0"/>
              <a:t>Education Law (1995)</a:t>
            </a:r>
          </a:p>
          <a:p>
            <a:pPr lvl="1"/>
            <a:r>
              <a:rPr lang="en-US" dirty="0" smtClean="0"/>
              <a:t>Article 9: Citizens of the People's Republic of China shall have the right and duty to be educated.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and Background: </a:t>
            </a:r>
            <a:r>
              <a:rPr lang="en-US" dirty="0" err="1" smtClean="0"/>
              <a:t>Gaokao</a:t>
            </a:r>
            <a:r>
              <a:rPr lang="en-US" dirty="0" smtClean="0"/>
              <a:t> in China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  (1982)</a:t>
            </a:r>
          </a:p>
          <a:p>
            <a:pPr lvl="1"/>
            <a:r>
              <a:rPr lang="en-US" dirty="0" smtClean="0"/>
              <a:t>Article 33 All citizens of the People's Republic of China are equal before the law. </a:t>
            </a:r>
          </a:p>
          <a:p>
            <a:r>
              <a:rPr lang="en-US" dirty="0" smtClean="0"/>
              <a:t>Education Law (1995)</a:t>
            </a:r>
          </a:p>
          <a:p>
            <a:pPr lvl="1"/>
            <a:r>
              <a:rPr lang="en-US" dirty="0" smtClean="0"/>
              <a:t>Article 36 Education receivers shall enjoy equal rights in going to school, entering higher school, employment and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 Law (1998)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Article 9 </a:t>
            </a:r>
          </a:p>
          <a:p>
            <a:pPr lvl="1"/>
            <a:r>
              <a:rPr lang="en-US" dirty="0" smtClean="0"/>
              <a:t>Citizens have the right to higher education according to law.</a:t>
            </a:r>
          </a:p>
          <a:p>
            <a:pPr lvl="1"/>
            <a:r>
              <a:rPr lang="en-US" dirty="0" smtClean="0"/>
              <a:t>The state adopts measures to assist students of minority nationalities and students with financial difficulties to receive higher education.</a:t>
            </a:r>
          </a:p>
          <a:p>
            <a:pPr lvl="1"/>
            <a:r>
              <a:rPr lang="en-US" dirty="0" smtClean="0"/>
              <a:t>Institutions of higher learning must admit disabled students who meet the admission standards set by the state and must not refuse to admit them for their disabilities.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the media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Role of the Media: Before the Case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“Incubator” for the lawsuit</a:t>
            </a:r>
          </a:p>
          <a:p>
            <a:pPr lvl="1"/>
            <a:r>
              <a:rPr lang="en-US" dirty="0" smtClean="0"/>
              <a:t>Heated public discourse on the regional disparity in college admission scores had blossomed in the media (</a:t>
            </a:r>
            <a:r>
              <a:rPr lang="en-US" dirty="0" err="1" smtClean="0"/>
              <a:t>i.e.,Liu</a:t>
            </a:r>
            <a:r>
              <a:rPr lang="en-US" dirty="0" smtClean="0"/>
              <a:t> </a:t>
            </a:r>
            <a:r>
              <a:rPr lang="en-US" dirty="0" err="1" smtClean="0"/>
              <a:t>Jian</a:t>
            </a:r>
            <a:r>
              <a:rPr lang="en-US" dirty="0" smtClean="0"/>
              <a:t>, 2001; n/a, 2001a; Pan </a:t>
            </a:r>
            <a:r>
              <a:rPr lang="en-US" dirty="0" err="1" smtClean="0"/>
              <a:t>Hongqi</a:t>
            </a:r>
            <a:r>
              <a:rPr lang="en-US" dirty="0" smtClean="0"/>
              <a:t>, 2001; Yang </a:t>
            </a:r>
            <a:r>
              <a:rPr lang="en-US" dirty="0" err="1" smtClean="0"/>
              <a:t>Zengxian</a:t>
            </a:r>
            <a:r>
              <a:rPr lang="en-US" dirty="0" smtClean="0"/>
              <a:t>, 2001). </a:t>
            </a:r>
          </a:p>
          <a:p>
            <a:pPr lvl="1"/>
            <a:r>
              <a:rPr lang="en-US" dirty="0" smtClean="0"/>
              <a:t>A “controversy” over disparate admission cutoff scores was already full-blown (Cao </a:t>
            </a:r>
            <a:r>
              <a:rPr lang="en-US" dirty="0" err="1" smtClean="0"/>
              <a:t>Yonggang</a:t>
            </a:r>
            <a:r>
              <a:rPr lang="en-US" dirty="0" smtClean="0"/>
              <a:t>, 2001).</a:t>
            </a:r>
          </a:p>
          <a:p>
            <a:pPr lvl="1"/>
            <a:r>
              <a:rPr lang="en-US" dirty="0" smtClean="0"/>
              <a:t>The explicit call for “fairness” and “justice” in the discourse gives the future dispute a competitive normative edge.</a:t>
            </a:r>
          </a:p>
          <a:p>
            <a:r>
              <a:rPr lang="en-US" dirty="0" smtClean="0"/>
              <a:t>The media set up a stage for the climactic drama to unfold.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Role of the Media: During the Case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Ally and witness</a:t>
            </a:r>
          </a:p>
          <a:p>
            <a:pPr lvl="1"/>
            <a:r>
              <a:rPr lang="en-US" dirty="0" smtClean="0"/>
              <a:t>The media worked side by side with the student plaintiffs and their lawyers as an ally. </a:t>
            </a:r>
          </a:p>
          <a:p>
            <a:pPr lvl="2"/>
            <a:r>
              <a:rPr lang="en-US" dirty="0" smtClean="0"/>
              <a:t>Some day or next-day report: writing the complaint, arriving in Beijing, and filing the lawsuit. </a:t>
            </a:r>
          </a:p>
          <a:p>
            <a:pPr lvl="2"/>
            <a:r>
              <a:rPr lang="en-US" dirty="0" smtClean="0"/>
              <a:t>In a sympathetic tone</a:t>
            </a:r>
          </a:p>
          <a:p>
            <a:r>
              <a:rPr lang="en-US" dirty="0" smtClean="0"/>
              <a:t>The media was not just </a:t>
            </a:r>
            <a:r>
              <a:rPr lang="en-US" i="1" dirty="0" smtClean="0"/>
              <a:t>tracing</a:t>
            </a:r>
            <a:r>
              <a:rPr lang="en-US" dirty="0" smtClean="0"/>
              <a:t> a piece of news </a:t>
            </a:r>
            <a:r>
              <a:rPr lang="en-US" i="1" dirty="0" smtClean="0"/>
              <a:t>after</a:t>
            </a:r>
            <a:r>
              <a:rPr lang="en-US" dirty="0" smtClean="0"/>
              <a:t> it happened. Rather, the media was </a:t>
            </a:r>
            <a:r>
              <a:rPr lang="en-US" i="1" dirty="0" smtClean="0"/>
              <a:t>awaiting and</a:t>
            </a:r>
            <a:r>
              <a:rPr lang="en-US" dirty="0" smtClean="0"/>
              <a:t> </a:t>
            </a:r>
            <a:r>
              <a:rPr lang="en-US" i="1" dirty="0" smtClean="0"/>
              <a:t>witnessing</a:t>
            </a:r>
            <a:r>
              <a:rPr lang="en-US" dirty="0" smtClean="0"/>
              <a:t> an event take place.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Role of the Media: at the End of the Case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 September 3, 2011, a judge from the Supreme People’s Court phoned the plaintiffs and informed them that the Court would not hear their case because of inappropriate jurisdiction (</a:t>
            </a:r>
            <a:r>
              <a:rPr lang="en-US" dirty="0" err="1" smtClean="0"/>
              <a:t>Hu</a:t>
            </a:r>
            <a:r>
              <a:rPr lang="en-US" dirty="0" smtClean="0"/>
              <a:t> </a:t>
            </a:r>
            <a:r>
              <a:rPr lang="en-US" dirty="0" err="1" smtClean="0"/>
              <a:t>Yinbin</a:t>
            </a:r>
            <a:r>
              <a:rPr lang="en-US" dirty="0" smtClean="0"/>
              <a:t>, 2001).</a:t>
            </a:r>
          </a:p>
          <a:p>
            <a:pPr lvl="1"/>
            <a:r>
              <a:rPr lang="en-US" dirty="0" smtClean="0"/>
              <a:t> The judge cited Article 14 of the </a:t>
            </a:r>
            <a:r>
              <a:rPr lang="en-US" i="1" dirty="0" smtClean="0"/>
              <a:t>Administrative Litigation Law</a:t>
            </a:r>
            <a:r>
              <a:rPr lang="en-US" dirty="0" smtClean="0"/>
              <a:t> (1989), which stipulates that an administrative lawsuit against a ministry shall be first filed to an intermediate court. </a:t>
            </a:r>
          </a:p>
          <a:p>
            <a:pPr lvl="1"/>
            <a:r>
              <a:rPr lang="en-US" dirty="0" smtClean="0"/>
              <a:t>Yet, Article 16 of provides the Supreme People’s Court with direct jurisdiction over “significant and complicated cases in the whole country.”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 challenge to the state college admission system could be significant enough to constitute such an instance.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Role of the Media: at the End of the Case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Students’ Action</a:t>
            </a:r>
          </a:p>
          <a:p>
            <a:pPr lvl="1"/>
            <a:r>
              <a:rPr lang="en-US" dirty="0" smtClean="0"/>
              <a:t>The three plaintiffs neither challenged the Supreme People’s Court’s refusal nor continued pursuing their litigation as instructed by the First Intermediate Court of Beijing.</a:t>
            </a:r>
          </a:p>
          <a:p>
            <a:pPr lvl="1"/>
            <a:r>
              <a:rPr lang="en-US" dirty="0" smtClean="0"/>
              <a:t>Instead, they announced a high-profiled withdrawal in the media.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Role of the Media: at the End of the Case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 their lawyers told the media, the students and their parents believed “the successful launching of this litigation was itself a victory.”  </a:t>
            </a:r>
          </a:p>
          <a:p>
            <a:r>
              <a:rPr lang="en-US" dirty="0" smtClean="0"/>
              <a:t>To them, the “extremely intensive” societal concern over this litigation had spread their call for equal educational opportunity. </a:t>
            </a:r>
          </a:p>
          <a:p>
            <a:r>
              <a:rPr lang="en-US" dirty="0" smtClean="0"/>
              <a:t>In addition, words had been heard that the Ministry of Education was considering reform of the system.  In other words, their “goals for the litigation” had already been accomplished (</a:t>
            </a:r>
            <a:r>
              <a:rPr lang="en-US" dirty="0" err="1" smtClean="0"/>
              <a:t>Hu</a:t>
            </a:r>
            <a:r>
              <a:rPr lang="en-US" dirty="0" smtClean="0"/>
              <a:t> </a:t>
            </a:r>
            <a:r>
              <a:rPr lang="en-US" dirty="0" err="1" smtClean="0"/>
              <a:t>Yinbin</a:t>
            </a:r>
            <a:r>
              <a:rPr lang="en-US" dirty="0" smtClean="0"/>
              <a:t>, 2001).</a:t>
            </a:r>
          </a:p>
          <a:p>
            <a:r>
              <a:rPr lang="en-US" dirty="0" smtClean="0">
                <a:sym typeface="Wingdings" pitchFamily="2" charset="2"/>
              </a:rPr>
              <a:t> They have won the case in the terrain of public opinions in spite of their legal failure.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These announcements show, the students and their parents did not really place too much hope on the direct redressing power of litigation.  In fact, litigation was like a “gesture.” It was used to signal citizen concern and rally public support. </a:t>
            </a:r>
          </a:p>
          <a:p>
            <a:r>
              <a:rPr lang="en-US" dirty="0" smtClean="0"/>
              <a:t>The real terrain of this act was indeed public opinion as mediated by the media rather than the courtroom. The media was not just a stage for the drama, but part of the drama and even the core of the drama. </a:t>
            </a:r>
          </a:p>
          <a:p>
            <a:r>
              <a:rPr lang="en-US" dirty="0" smtClean="0"/>
              <a:t>When the litigation receded from the drama, the issue remained volatile and the public opinion drama continued unfolding…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Historically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Rooted in the traditional Imperial Examination (</a:t>
            </a:r>
            <a:r>
              <a:rPr lang="en-US" sz="2400" i="1" dirty="0" err="1" smtClean="0"/>
              <a:t>Keju</a:t>
            </a:r>
            <a:r>
              <a:rPr lang="en-US" sz="2400" i="1" dirty="0" smtClean="0"/>
              <a:t>)</a:t>
            </a:r>
            <a:r>
              <a:rPr lang="en-US" sz="2400" dirty="0" smtClean="0"/>
              <a:t> 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As a major approach of official selection. At the same time, it affords social mobility to test-takers. </a:t>
            </a:r>
          </a:p>
          <a:p>
            <a:endParaRPr lang="en-US" sz="18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57200"/>
            <a:ext cx="3649345" cy="270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57600"/>
            <a:ext cx="2857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Responses from the </a:t>
            </a:r>
            <a:r>
              <a:rPr lang="en-US" dirty="0" err="1" smtClean="0"/>
              <a:t>MoE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 official response: At the end of 2001, </a:t>
            </a:r>
            <a:r>
              <a:rPr lang="en-US" i="1" dirty="0" smtClean="0"/>
              <a:t>Education Daily</a:t>
            </a:r>
            <a:r>
              <a:rPr lang="en-US" dirty="0" smtClean="0"/>
              <a:t> (the state official education newspaper )published an article authored by the head of the student affairs department of the </a:t>
            </a:r>
            <a:r>
              <a:rPr lang="en-US" dirty="0" err="1" smtClean="0"/>
              <a:t>MoE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The article acknowledged the problem but attributed it mainly to different level of development across regions. </a:t>
            </a:r>
          </a:p>
          <a:p>
            <a:pPr lvl="1"/>
            <a:r>
              <a:rPr lang="en-US" dirty="0" smtClean="0"/>
              <a:t>No similar published work report existing for the years before or after 2001. </a:t>
            </a:r>
          </a:p>
          <a:p>
            <a:r>
              <a:rPr lang="en-US" dirty="0" smtClean="0"/>
              <a:t>Policy adjustment: the 2002 college admission policy </a:t>
            </a:r>
          </a:p>
          <a:p>
            <a:pPr lvl="1"/>
            <a:r>
              <a:rPr lang="en-US" dirty="0" smtClean="0"/>
              <a:t>included “regional distribution” as one factor to be considered in the drafting of the annual enrollment plan;</a:t>
            </a:r>
          </a:p>
          <a:p>
            <a:pPr lvl="1"/>
            <a:r>
              <a:rPr lang="en-US" dirty="0" smtClean="0"/>
              <a:t>encouraged colleges and universities to assign more quotas to provinces with large and high-quality student populations but with few higher education institutions; and </a:t>
            </a:r>
          </a:p>
          <a:p>
            <a:pPr lvl="1"/>
            <a:r>
              <a:rPr lang="en-US" dirty="0" smtClean="0"/>
              <a:t>allowed universities to reserve a block of enrollment to be used for adjusting regional disparity in the admission process.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Responses from Universities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200" dirty="0" smtClean="0"/>
              <a:t>China University of Politics and Law</a:t>
            </a:r>
          </a:p>
          <a:p>
            <a:pPr lvl="1"/>
            <a:r>
              <a:rPr lang="en-US" sz="1800" dirty="0" smtClean="0"/>
              <a:t>“The China University of Politics and Law is not a political science and law university for Beijing but rather a political science and law college for the whole of China!” declared </a:t>
            </a:r>
            <a:r>
              <a:rPr lang="en-US" sz="1800" dirty="0" err="1" smtClean="0"/>
              <a:t>Xu</a:t>
            </a:r>
            <a:r>
              <a:rPr lang="en-US" sz="1800" dirty="0" smtClean="0"/>
              <a:t> </a:t>
            </a:r>
            <a:r>
              <a:rPr lang="en-US" sz="1800" dirty="0" err="1" smtClean="0"/>
              <a:t>Xianming</a:t>
            </a:r>
            <a:r>
              <a:rPr lang="en-US" sz="1800" dirty="0" smtClean="0"/>
              <a:t>, the President of the China University of Politics and Law and also a National People’s Congress delegate in March 2006. </a:t>
            </a:r>
          </a:p>
          <a:p>
            <a:pPr lvl="1"/>
            <a:r>
              <a:rPr lang="en-US" sz="1800" dirty="0" smtClean="0"/>
              <a:t>In that year, the university used the total population number as the base criterion in assigning admission quotas to each province. As a result, the admission quotas for highly populated provinces such as Shandong, Henan, and Sichuan reached and exceeded 100 for the first time, while the quota for Beijing dropped by 13.51 percent. </a:t>
            </a:r>
          </a:p>
          <a:p>
            <a:r>
              <a:rPr lang="en-US" sz="2200" dirty="0" smtClean="0"/>
              <a:t>In the media, the China University of Politics and Law is portrayed as a pioneer in rectifying regional discrimination, reinforcing the righteousness tone of the cause.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Public Opinions and Public Participation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Sustained public concern: </a:t>
            </a:r>
          </a:p>
          <a:p>
            <a:pPr lvl="1"/>
            <a:r>
              <a:rPr lang="en-US" dirty="0" smtClean="0"/>
              <a:t>As an unfading topic in media coverage</a:t>
            </a:r>
          </a:p>
          <a:p>
            <a:pPr lvl="1"/>
            <a:r>
              <a:rPr lang="en-US" dirty="0" smtClean="0"/>
              <a:t>In an online survey conducted in March 2009, about three quarters of participants believed that the existing college admission system was not fair.</a:t>
            </a:r>
          </a:p>
          <a:p>
            <a:pPr lvl="1"/>
            <a:r>
              <a:rPr lang="en-US" dirty="0" smtClean="0"/>
              <a:t>A college student’s online post triggered legislative bills at both the National People’s Congress (NPC) and the Chinese People's Political Consultative Conference (CPPCC).  </a:t>
            </a:r>
          </a:p>
          <a:p>
            <a:pPr lvl="2"/>
            <a:r>
              <a:rPr lang="en-US" dirty="0" smtClean="0"/>
              <a:t>In the student’s word, “no matter what the final outcome is, it is at least something that reflects public opinions (</a:t>
            </a:r>
            <a:r>
              <a:rPr lang="en-US" i="1" dirty="0" err="1" smtClean="0"/>
              <a:t>minyi</a:t>
            </a:r>
            <a:r>
              <a:rPr lang="en-US" dirty="0" smtClean="0"/>
              <a:t>). The act itself is very significant already”.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Responses from the Academic Circle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Before the launching of the Qingdao case, the plaintiffs’ lawyers sought advice from Jiang Ping, a widely and highly respected senior legal scholar in China. Jiang espoused the litigation and regarded it as a test case of constitutional lawsuit in China. </a:t>
            </a:r>
          </a:p>
          <a:p>
            <a:r>
              <a:rPr lang="en-US" dirty="0" smtClean="0"/>
              <a:t>In 2009, Peking University Constitutional and Administrative Law Center released a report on college admission testing system. </a:t>
            </a:r>
          </a:p>
          <a:p>
            <a:pPr lvl="1"/>
            <a:r>
              <a:rPr lang="en-US" dirty="0" smtClean="0"/>
              <a:t>The report deemed the existing college admission system “violating constitutional principle and depriving (citizens) of equal opportunities.” </a:t>
            </a:r>
          </a:p>
          <a:p>
            <a:pPr lvl="1"/>
            <a:r>
              <a:rPr lang="en-US" dirty="0" smtClean="0"/>
              <a:t>The report also reviewed college admission systems of other countries (i.e., Britain, U.S., Australia, Japan, India, and etc.) and discussed their potential implications for China.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Responses from the Academic Circle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Around the time of two national legislative conventions of 2010, twenty legal scholars, lawyers, and NGO leaders signed an Open Letter, calling for equal opportunity in higher education. </a:t>
            </a:r>
          </a:p>
          <a:p>
            <a:pPr lvl="1"/>
            <a:r>
              <a:rPr lang="en-US" dirty="0" smtClean="0"/>
              <a:t>The letter was directly addressed to Prime Minister </a:t>
            </a:r>
            <a:r>
              <a:rPr lang="en-US" dirty="0" err="1" smtClean="0"/>
              <a:t>Wen</a:t>
            </a:r>
            <a:r>
              <a:rPr lang="en-US" dirty="0" smtClean="0"/>
              <a:t> </a:t>
            </a:r>
            <a:r>
              <a:rPr lang="en-US" dirty="0" err="1" smtClean="0"/>
              <a:t>Jiabao</a:t>
            </a:r>
            <a:r>
              <a:rPr lang="en-US" dirty="0" smtClean="0"/>
              <a:t> and Minister of Education Yuan </a:t>
            </a:r>
            <a:r>
              <a:rPr lang="en-US" dirty="0" err="1" smtClean="0"/>
              <a:t>Guiren</a:t>
            </a:r>
            <a:r>
              <a:rPr lang="en-US" dirty="0" smtClean="0"/>
              <a:t>, and it was submitted in the official feedback solicitation process with regard to the draft of </a:t>
            </a:r>
            <a:r>
              <a:rPr lang="en-US" i="1" dirty="0" smtClean="0"/>
              <a:t>National Long-term Educational Reform and Development Program</a:t>
            </a:r>
            <a:r>
              <a:rPr lang="en-US" dirty="0" smtClean="0"/>
              <a:t> </a:t>
            </a:r>
            <a:r>
              <a:rPr lang="en-US" i="1" dirty="0" smtClean="0"/>
              <a:t>(2010-2020)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At the institutional level, eleven professors at Peking University wrote a letter to the university president in November 2010, asking the university to take the lead in going beyond the test scores driven evaluation criterion in admission.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QINGDAO CASE AS SOCIAL MOVEMENT</a:t>
            </a:r>
          </a:p>
          <a:p>
            <a:r>
              <a:rPr lang="en-US" dirty="0" smtClean="0"/>
              <a:t>The Qingdao case constituted one of the few groups of lawsuits in China that carried an explicit social reform agenda, combining what Grossman and </a:t>
            </a:r>
            <a:r>
              <a:rPr lang="en-US" dirty="0" err="1" smtClean="0"/>
              <a:t>Sarat</a:t>
            </a:r>
            <a:r>
              <a:rPr lang="en-US" dirty="0" smtClean="0"/>
              <a:t> called “remedy-seeking” and “reform-oriented” participation in the judicial process.</a:t>
            </a:r>
          </a:p>
          <a:p>
            <a:pPr lvl="1"/>
            <a:r>
              <a:rPr lang="en-US" dirty="0" smtClean="0"/>
              <a:t>Their individual grievances presented a vivid and even somewhat shocking instance of the victimization of students through the college admission system. </a:t>
            </a:r>
          </a:p>
          <a:p>
            <a:pPr lvl="1"/>
            <a:r>
              <a:rPr lang="en-US" dirty="0" smtClean="0"/>
              <a:t>They were presented to the judges as well as to the general public. </a:t>
            </a:r>
          </a:p>
          <a:p>
            <a:pPr lvl="1"/>
            <a:r>
              <a:rPr lang="en-US" dirty="0" smtClean="0"/>
              <a:t>Transcending their own individual rights and interests, they sent out the message of citizens’ pressing for system reform.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SOCIAL MOVEMENT AND LITIGATION</a:t>
            </a:r>
          </a:p>
          <a:p>
            <a:r>
              <a:rPr lang="en-US" sz="2400" dirty="0" smtClean="0"/>
              <a:t>Grossman and </a:t>
            </a:r>
            <a:r>
              <a:rPr lang="en-US" sz="2400" dirty="0" err="1" smtClean="0"/>
              <a:t>Sarat</a:t>
            </a:r>
            <a:r>
              <a:rPr lang="en-US" sz="2400" dirty="0" smtClean="0"/>
              <a:t>  (1981) have suggested reform-minded litigation was most effective when it stopped before it reached the limit of law. Litigation can become a battlefield of narrowly defined legal language, and it creates two defensive actors rather than a constructive process to find meaningful solutions for social problems. In these situations, lawsuits are impoverishing (</a:t>
            </a:r>
            <a:r>
              <a:rPr lang="en-US" sz="2400" dirty="0" err="1" smtClean="0"/>
              <a:t>Scheingold</a:t>
            </a:r>
            <a:r>
              <a:rPr lang="en-US" sz="2400" dirty="0" smtClean="0"/>
              <a:t>, 2004)</a:t>
            </a:r>
          </a:p>
          <a:p>
            <a:r>
              <a:rPr lang="en-US" sz="2400" dirty="0" smtClean="0"/>
              <a:t>In this sense, students’ termination of litigation in the Qingdao case was done to a turn. Students stopped when they have successfully created an atmosphere conducive to the cause.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ROLE OF MEDIA IN SOCIAL MOVEMENT</a:t>
            </a:r>
          </a:p>
          <a:p>
            <a:r>
              <a:rPr lang="en-US" dirty="0" smtClean="0"/>
              <a:t>Winning the battle in public opinion can be more crucial for achieving social reform goals than gains and losses in a particular lawsuit. Through side-by-side media coverage, the Qingdao case successfully triggered intensive public attention and concern on the issue. </a:t>
            </a:r>
          </a:p>
          <a:p>
            <a:r>
              <a:rPr lang="en-US" dirty="0" smtClean="0"/>
              <a:t>In the meanwhile, the media helped to escalate the issue from a grievance of three high school graduates to a national movement, to legitimate the movement, and to mobilize support for the movement from various sectors from Chinese societies.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LITIGATION, MEDIA, AND SOCIAL MOVEMENT</a:t>
            </a:r>
          </a:p>
          <a:p>
            <a:r>
              <a:rPr lang="en-US" sz="2300" dirty="0" smtClean="0"/>
              <a:t>The legal drama of the Qingdao case came to a close when it struck its most powerful beat, and the public opinion drama kept unfolding. </a:t>
            </a:r>
          </a:p>
          <a:p>
            <a:r>
              <a:rPr lang="en-US" sz="2300" dirty="0" smtClean="0"/>
              <a:t>The litigation and the public opinion “induced” the administrative agency to address citizen claims, at least rhetorically.  It also triggered educational institutions to take high-profile voluntary corrective action, which sent the public opinion drama to another climax. </a:t>
            </a:r>
          </a:p>
          <a:p>
            <a:r>
              <a:rPr lang="en-US" sz="2300" dirty="0" smtClean="0"/>
              <a:t>In the years following the initial litigation, the issue of regional discrimination in college admission has kept burning in the media and sparked the discourse of the national legislature. </a:t>
            </a:r>
          </a:p>
          <a:p>
            <a:r>
              <a:rPr lang="en-US" sz="2300" dirty="0" smtClean="0"/>
              <a:t>The public opinion drama over college admission is still ongoing.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Since 1949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1949: Colleges and Universities decide how to admit students.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1952: National College Admission Examination (</a:t>
            </a:r>
            <a:r>
              <a:rPr lang="en-US" sz="2400" dirty="0" err="1" smtClean="0"/>
              <a:t>Gaokao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1966: Abolished during the Cultural Revolution.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1977: Resumed after the Cultural Revolution.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"/>
            <a:ext cx="3810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43434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Thank you! 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Ran Zhang</a:t>
            </a:r>
          </a:p>
          <a:p>
            <a:r>
              <a:rPr lang="en-US" sz="2000" dirty="0" smtClean="0"/>
              <a:t>Assistant Professor</a:t>
            </a:r>
          </a:p>
          <a:p>
            <a:r>
              <a:rPr lang="en-US" sz="2000" dirty="0" smtClean="0"/>
              <a:t>Peking University</a:t>
            </a:r>
          </a:p>
          <a:p>
            <a:r>
              <a:rPr lang="en-US" sz="2000" dirty="0" smtClean="0"/>
              <a:t>rzhang@gse.pku.edu.cn</a:t>
            </a:r>
            <a:endParaRPr lang="en-US" sz="20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604" y="910011"/>
            <a:ext cx="3605995" cy="480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Equal Protection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Test takers no longer have to be “unmarried” and “below 25 years old.”</a:t>
            </a:r>
          </a:p>
          <a:p>
            <a:r>
              <a:rPr lang="en-US" dirty="0" smtClean="0"/>
              <a:t>More individuals with disabilities are eligible to take </a:t>
            </a:r>
            <a:r>
              <a:rPr lang="en-US" dirty="0" err="1" smtClean="0"/>
              <a:t>Gaokao</a:t>
            </a:r>
            <a:r>
              <a:rPr lang="en-US" dirty="0" smtClean="0"/>
              <a:t> (physical eligibility requirements). 1985 </a:t>
            </a:r>
            <a:r>
              <a:rPr lang="en-US" dirty="0" smtClean="0">
                <a:sym typeface="Wingdings" pitchFamily="2" charset="2"/>
              </a:rPr>
              <a:t> 2003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Students in vocational high schools now can also take </a:t>
            </a:r>
            <a:r>
              <a:rPr lang="en-US" dirty="0" err="1" smtClean="0"/>
              <a:t>Gaokao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Proposal to set aside certain quota for rural students?</a:t>
            </a:r>
          </a:p>
          <a:p>
            <a:r>
              <a:rPr lang="en-US" dirty="0" smtClean="0"/>
              <a:t>In 2010, Hepatitis B Virus (HBV) carries further won a long-lasting battle, as unauthorized HBV testing in school admission is banned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another story of media, litigation, and admission discrimination.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review of </a:t>
            </a:r>
            <a:r>
              <a:rPr lang="en-US" dirty="0" err="1" smtClean="0"/>
              <a:t>Gaokao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7614935" y="-27384"/>
            <a:ext cx="1578116" cy="1465981"/>
            <a:chOff x="4729559" y="4305696"/>
            <a:chExt cx="1798314" cy="1668339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729559" y="4305696"/>
              <a:ext cx="1690291" cy="1668339"/>
              <a:chOff x="708" y="2203"/>
              <a:chExt cx="751" cy="741"/>
            </a:xfrm>
          </p:grpSpPr>
          <p:sp>
            <p:nvSpPr>
              <p:cNvPr id="5" name="Oval 18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rgbClr val="5983D7"/>
                  </a:gs>
                  <a:gs pos="100000">
                    <a:srgbClr val="5983D7">
                      <a:gamma/>
                      <a:shade val="31765"/>
                      <a:invGamma/>
                    </a:srgb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6" name="Picture 19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08" y="2203"/>
                <a:ext cx="751" cy="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tangle 20"/>
            <p:cNvSpPr>
              <a:spLocks noChangeArrowheads="1"/>
            </p:cNvSpPr>
            <p:nvPr/>
          </p:nvSpPr>
          <p:spPr bwMode="gray">
            <a:xfrm>
              <a:off x="4775550" y="4948219"/>
              <a:ext cx="1752323" cy="455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CEE</a:t>
              </a:r>
            </a:p>
          </p:txBody>
        </p:sp>
      </p:grpSp>
      <p:sp>
        <p:nvSpPr>
          <p:cNvPr id="7" name="标题 1"/>
          <p:cNvSpPr txBox="1">
            <a:spLocks/>
          </p:cNvSpPr>
          <p:nvPr/>
        </p:nvSpPr>
        <p:spPr>
          <a:xfrm>
            <a:off x="2645" y="10757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000" b="1" cap="none" dirty="0">
              <a:solidFill>
                <a:schemeClr val="accent4"/>
              </a:solidFill>
              <a:effectLst/>
              <a:ea typeface="方正铁筋隶书简体" pitchFamily="65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476672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cap="none" dirty="0" smtClean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Importance of CEE</a:t>
            </a:r>
            <a:endParaRPr lang="zh-CN" altLang="en-US" sz="3200" b="1" cap="none" dirty="0">
              <a:solidFill>
                <a:schemeClr val="accent6"/>
              </a:solidFill>
              <a:effectLst>
                <a:reflection blurRad="6350" stA="50000" endA="300" endPos="50000" dist="29997" dir="5400000" sy="-100000" algn="bl" rotWithShape="0"/>
              </a:effectLst>
              <a:ea typeface="方正铁筋隶书简体" pitchFamily="65" charset="-122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1788530" y="5688395"/>
            <a:ext cx="6635643" cy="1008033"/>
          </a:xfrm>
          <a:prstGeom prst="roundRect">
            <a:avLst>
              <a:gd name="adj" fmla="val 5483"/>
            </a:avLst>
          </a:prstGeom>
          <a:gradFill flip="none" rotWithShape="1">
            <a:gsLst>
              <a:gs pos="0">
                <a:srgbClr val="579CF7"/>
              </a:gs>
              <a:gs pos="100000">
                <a:srgbClr val="0741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gray">
          <a:xfrm>
            <a:off x="3203848" y="1772816"/>
            <a:ext cx="5670212" cy="3024337"/>
          </a:xfrm>
          <a:prstGeom prst="roundRect">
            <a:avLst>
              <a:gd name="adj" fmla="val 3439"/>
            </a:avLst>
          </a:prstGeom>
          <a:gradFill rotWithShape="1">
            <a:gsLst>
              <a:gs pos="0">
                <a:srgbClr val="5983D7"/>
              </a:gs>
              <a:gs pos="100000">
                <a:srgbClr val="5983D7">
                  <a:gamma/>
                  <a:shade val="31765"/>
                  <a:invGamma/>
                </a:srgb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03848" y="1988840"/>
            <a:ext cx="57327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★ </a:t>
            </a: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 people believe that, they can change their life by CEE.</a:t>
            </a:r>
          </a:p>
          <a:p>
            <a:r>
              <a:rPr lang="zh-CN" altLang="en-US" sz="2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★</a:t>
            </a:r>
            <a:r>
              <a:rPr lang="en-US" altLang="zh-CN" sz="22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T</a:t>
            </a: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altLang="zh-CN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can get away from rural area to urban area through </a:t>
            </a:r>
            <a:r>
              <a:rPr lang="en-US" altLang="zh-CN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CEE,in</a:t>
            </a: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circumstance would be much better</a:t>
            </a: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zh-CN" altLang="en-US" sz="2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★ </a:t>
            </a: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CEE is </a:t>
            </a:r>
            <a:r>
              <a:rPr lang="en-US" altLang="zh-CN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fair chance to every senior school students</a:t>
            </a: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2615"/>
            <a:ext cx="2808312" cy="399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矩形 26"/>
          <p:cNvSpPr/>
          <p:nvPr/>
        </p:nvSpPr>
        <p:spPr>
          <a:xfrm>
            <a:off x="2483767" y="5807566"/>
            <a:ext cx="5642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ea typeface="华文新魏" pitchFamily="2" charset="-122"/>
              </a:rPr>
              <a:t>Although </a:t>
            </a:r>
            <a:r>
              <a:rPr lang="en-US" altLang="zh-CN" sz="2000" dirty="0" smtClean="0">
                <a:solidFill>
                  <a:schemeClr val="bg1"/>
                </a:solidFill>
                <a:ea typeface="华文新魏" pitchFamily="2" charset="-122"/>
              </a:rPr>
              <a:t>CEE </a:t>
            </a:r>
            <a:r>
              <a:rPr lang="en-US" altLang="zh-CN" sz="2000" dirty="0">
                <a:solidFill>
                  <a:schemeClr val="bg1"/>
                </a:solidFill>
                <a:ea typeface="华文新魏" pitchFamily="2" charset="-122"/>
              </a:rPr>
              <a:t>has many advantages, it also has disadvantages meanwhile.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组合 53"/>
          <p:cNvGrpSpPr>
            <a:grpSpLocks/>
          </p:cNvGrpSpPr>
          <p:nvPr/>
        </p:nvGrpSpPr>
        <p:grpSpPr bwMode="auto">
          <a:xfrm>
            <a:off x="176117" y="5779114"/>
            <a:ext cx="2307649" cy="826593"/>
            <a:chOff x="-553774" y="985303"/>
            <a:chExt cx="3103035" cy="1116883"/>
          </a:xfrm>
        </p:grpSpPr>
        <p:sp>
          <p:nvSpPr>
            <p:cNvPr id="31" name="圆角矩形 30"/>
            <p:cNvSpPr/>
            <p:nvPr/>
          </p:nvSpPr>
          <p:spPr>
            <a:xfrm>
              <a:off x="-553774" y="985303"/>
              <a:ext cx="3103035" cy="1116883"/>
            </a:xfrm>
            <a:prstGeom prst="roundRect">
              <a:avLst/>
            </a:prstGeom>
            <a:gradFill rotWithShape="1">
              <a:gsLst>
                <a:gs pos="0">
                  <a:srgbClr val="F14124">
                    <a:lumMod val="95000"/>
                  </a:srgbClr>
                </a:gs>
                <a:gs pos="100000">
                  <a:srgbClr val="F14124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rgbClr val="F14124">
                  <a:shade val="30000"/>
                  <a:satMod val="120000"/>
                </a:srgbClr>
              </a:contour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rebuchet MS"/>
                <a:ea typeface="方正姚体"/>
              </a:endParaRPr>
            </a:p>
          </p:txBody>
        </p:sp>
        <p:sp>
          <p:nvSpPr>
            <p:cNvPr id="32" name="TextBox 5"/>
            <p:cNvSpPr txBox="1">
              <a:spLocks noChangeArrowheads="1"/>
            </p:cNvSpPr>
            <p:nvPr/>
          </p:nvSpPr>
          <p:spPr bwMode="auto">
            <a:xfrm>
              <a:off x="-200730" y="1192171"/>
              <a:ext cx="2396948" cy="61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隶书" pitchFamily="49" charset="-122"/>
                </a:rPr>
                <a:t>Problems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7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7614935" y="-27384"/>
            <a:ext cx="1578116" cy="1465981"/>
            <a:chOff x="4729559" y="4305696"/>
            <a:chExt cx="1798314" cy="1668339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729559" y="4305696"/>
              <a:ext cx="1690291" cy="1668339"/>
              <a:chOff x="708" y="2203"/>
              <a:chExt cx="751" cy="741"/>
            </a:xfrm>
          </p:grpSpPr>
          <p:sp>
            <p:nvSpPr>
              <p:cNvPr id="5" name="Oval 18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rgbClr val="5983D7"/>
                  </a:gs>
                  <a:gs pos="100000">
                    <a:srgbClr val="5983D7">
                      <a:gamma/>
                      <a:shade val="31765"/>
                      <a:invGamma/>
                    </a:srgb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6" name="Picture 19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08" y="2203"/>
                <a:ext cx="751" cy="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tangle 20"/>
            <p:cNvSpPr>
              <a:spLocks noChangeArrowheads="1"/>
            </p:cNvSpPr>
            <p:nvPr/>
          </p:nvSpPr>
          <p:spPr bwMode="gray">
            <a:xfrm>
              <a:off x="4775550" y="4948219"/>
              <a:ext cx="1752323" cy="455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CEE</a:t>
              </a:r>
            </a:p>
          </p:txBody>
        </p:sp>
      </p:grpSp>
      <p:sp>
        <p:nvSpPr>
          <p:cNvPr id="7" name="标题 1"/>
          <p:cNvSpPr txBox="1">
            <a:spLocks/>
          </p:cNvSpPr>
          <p:nvPr/>
        </p:nvSpPr>
        <p:spPr>
          <a:xfrm>
            <a:off x="2645" y="10757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000" b="1" cap="none" dirty="0">
              <a:solidFill>
                <a:schemeClr val="accent4"/>
              </a:solidFill>
              <a:effectLst/>
              <a:ea typeface="方正铁筋隶书简体" pitchFamily="65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476672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cap="none" dirty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The </a:t>
            </a:r>
            <a:r>
              <a:rPr lang="en-US" altLang="zh-CN" sz="3200" b="1" cap="none" dirty="0" smtClean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Cruelty of </a:t>
            </a:r>
            <a:r>
              <a:rPr lang="en-US" altLang="zh-CN" sz="3200" b="1" cap="none" dirty="0" err="1" smtClean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Gaokao</a:t>
            </a:r>
            <a:endParaRPr lang="zh-CN" altLang="en-US" sz="3200" b="1" cap="none" dirty="0">
              <a:solidFill>
                <a:schemeClr val="accent6"/>
              </a:solidFill>
              <a:effectLst>
                <a:reflection blurRad="6350" stA="50000" endA="300" endPos="50000" dist="29997" dir="5400000" sy="-100000" algn="bl" rotWithShape="0"/>
              </a:effectLst>
              <a:ea typeface="方正铁筋隶书简体" pitchFamily="65" charset="-122"/>
            </a:endParaRPr>
          </a:p>
        </p:txBody>
      </p:sp>
      <p:grpSp>
        <p:nvGrpSpPr>
          <p:cNvPr id="9" name="组合 12"/>
          <p:cNvGrpSpPr/>
          <p:nvPr/>
        </p:nvGrpSpPr>
        <p:grpSpPr>
          <a:xfrm>
            <a:off x="179511" y="1833953"/>
            <a:ext cx="2777547" cy="4619382"/>
            <a:chOff x="732061" y="3804181"/>
            <a:chExt cx="1684337" cy="1801812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gray">
            <a:xfrm>
              <a:off x="732061" y="3804181"/>
              <a:ext cx="1684337" cy="1801812"/>
            </a:xfrm>
            <a:prstGeom prst="roundRect">
              <a:avLst>
                <a:gd name="adj" fmla="val 7561"/>
              </a:avLst>
            </a:prstGeom>
            <a:gradFill rotWithShape="1">
              <a:gsLst>
                <a:gs pos="0">
                  <a:srgbClr val="C0504D">
                    <a:gamma/>
                    <a:shade val="72941"/>
                    <a:invGamma/>
                  </a:srgbClr>
                </a:gs>
                <a:gs pos="100000">
                  <a:srgbClr val="C0504D"/>
                </a:gs>
              </a:gsLst>
              <a:lin ang="18900000" scaled="1"/>
            </a:gradFill>
            <a:ln>
              <a:noFill/>
            </a:ln>
            <a:effectLst>
              <a:prstShdw prst="shdw13" dist="63500" dir="3187806">
                <a:srgbClr val="4D4D4D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EAEAEA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11"/>
            <p:cNvSpPr txBox="1"/>
            <p:nvPr/>
          </p:nvSpPr>
          <p:spPr>
            <a:xfrm>
              <a:off x="775728" y="4089292"/>
              <a:ext cx="1573409" cy="147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2000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华文中宋" pitchFamily="2" charset="-122"/>
                </a:rPr>
                <a:t>Although </a:t>
              </a:r>
              <a:r>
                <a:rPr lang="en-US" altLang="zh-CN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华文中宋" pitchFamily="2" charset="-122"/>
                </a:rPr>
                <a:t>the admission rate was high</a:t>
              </a:r>
              <a:r>
                <a:rPr lang="zh-CN" altLang="en-US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华文中宋" pitchFamily="2" charset="-122"/>
                </a:rPr>
                <a:t>，</a:t>
              </a:r>
              <a:r>
                <a:rPr lang="en-US" altLang="zh-CN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华文中宋" pitchFamily="2" charset="-122"/>
                </a:rPr>
                <a:t>the proportion of students that would have chance to enter the top universities such as Peking University was extremely low.</a:t>
              </a:r>
            </a:p>
          </p:txBody>
        </p:sp>
      </p:grpSp>
      <p:grpSp>
        <p:nvGrpSpPr>
          <p:cNvPr id="10" name="组合 13"/>
          <p:cNvGrpSpPr/>
          <p:nvPr/>
        </p:nvGrpSpPr>
        <p:grpSpPr>
          <a:xfrm>
            <a:off x="3347863" y="1772816"/>
            <a:ext cx="2693517" cy="4680518"/>
            <a:chOff x="4646095" y="3789040"/>
            <a:chExt cx="1730604" cy="1801812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gray">
            <a:xfrm>
              <a:off x="4646095" y="3789040"/>
              <a:ext cx="1684338" cy="1801812"/>
            </a:xfrm>
            <a:prstGeom prst="roundRect">
              <a:avLst>
                <a:gd name="adj" fmla="val 6814"/>
              </a:avLst>
            </a:prstGeom>
            <a:gradFill rotWithShape="1">
              <a:gsLst>
                <a:gs pos="0">
                  <a:srgbClr val="8064A2">
                    <a:gamma/>
                    <a:shade val="72941"/>
                    <a:invGamma/>
                  </a:srgbClr>
                </a:gs>
                <a:gs pos="100000">
                  <a:srgbClr val="8064A2"/>
                </a:gs>
              </a:gsLst>
              <a:lin ang="18900000" scaled="1"/>
            </a:gradFill>
            <a:ln>
              <a:noFill/>
            </a:ln>
            <a:effectLst>
              <a:prstShdw prst="shdw13" dist="63500" dir="3187806">
                <a:srgbClr val="4D4D4D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EAEAEA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4"/>
            <p:cNvSpPr txBox="1"/>
            <p:nvPr/>
          </p:nvSpPr>
          <p:spPr>
            <a:xfrm>
              <a:off x="4692361" y="4066242"/>
              <a:ext cx="1684338" cy="1441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华文中宋" pitchFamily="2" charset="-122"/>
                </a:rPr>
                <a:t>College entrance examination scores are the sole criterion for admission</a:t>
              </a:r>
              <a:r>
                <a:rPr lang="zh-CN" altLang="en-US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华文中宋" pitchFamily="2" charset="-122"/>
                </a:rPr>
                <a:t>，</a:t>
              </a:r>
              <a:r>
                <a:rPr lang="en-US" altLang="zh-CN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华文中宋" pitchFamily="2" charset="-122"/>
                </a:rPr>
                <a:t>and the examination may define the rest of student`s life.</a:t>
              </a:r>
              <a:endParaRPr lang="en-US" altLang="zh-CN" sz="200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中宋" pitchFamily="2" charset="-122"/>
              </a:endParaRPr>
            </a:p>
          </p:txBody>
        </p:sp>
      </p:grpSp>
      <p:grpSp>
        <p:nvGrpSpPr>
          <p:cNvPr id="11" name="组合 14"/>
          <p:cNvGrpSpPr/>
          <p:nvPr/>
        </p:nvGrpSpPr>
        <p:grpSpPr>
          <a:xfrm>
            <a:off x="6372200" y="1772814"/>
            <a:ext cx="2771801" cy="4680521"/>
            <a:chOff x="6603112" y="3789040"/>
            <a:chExt cx="1725401" cy="1801812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>
              <a:off x="6603112" y="3789040"/>
              <a:ext cx="1684338" cy="1801812"/>
            </a:xfrm>
            <a:prstGeom prst="roundRect">
              <a:avLst>
                <a:gd name="adj" fmla="val 8353"/>
              </a:avLst>
            </a:prstGeom>
            <a:gradFill rotWithShape="1">
              <a:gsLst>
                <a:gs pos="0">
                  <a:srgbClr val="4BACC6">
                    <a:gamma/>
                    <a:shade val="76078"/>
                    <a:invGamma/>
                  </a:srgbClr>
                </a:gs>
                <a:gs pos="100000">
                  <a:srgbClr val="4BACC6"/>
                </a:gs>
              </a:gsLst>
              <a:lin ang="18900000" scaled="1"/>
            </a:gradFill>
            <a:ln>
              <a:noFill/>
            </a:ln>
            <a:effectLst>
              <a:prstShdw prst="shdw13" dist="63500" dir="3187806">
                <a:srgbClr val="4D4D4D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EAEAEA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640222" y="4221476"/>
              <a:ext cx="1688291" cy="1324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20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华文中宋" pitchFamily="2" charset="-122"/>
                </a:rPr>
                <a:t>Before take the exam, students always spend a quantity of time on preparing.</a:t>
              </a:r>
              <a:endParaRPr lang="en-US" altLang="zh-CN" sz="200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中宋" pitchFamily="2" charset="-122"/>
              </a:endParaRPr>
            </a:p>
          </p:txBody>
        </p:sp>
      </p:grpSp>
      <p:sp>
        <p:nvSpPr>
          <p:cNvPr id="23" name="AutoShape 12"/>
          <p:cNvSpPr>
            <a:spLocks noChangeArrowheads="1"/>
          </p:cNvSpPr>
          <p:nvPr/>
        </p:nvSpPr>
        <p:spPr bwMode="gray">
          <a:xfrm>
            <a:off x="395536" y="1916832"/>
            <a:ext cx="2131875" cy="4650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87CA"/>
              </a:gs>
              <a:gs pos="100000">
                <a:srgbClr val="5E87CA">
                  <a:gamma/>
                  <a:shade val="7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itchFamily="49" charset="-122"/>
              </a:rPr>
              <a:t>Proportion is low</a:t>
            </a:r>
            <a:endParaRPr lang="zh-CN" altLang="en-US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黑体" pitchFamily="49" charset="-122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3635896" y="1844824"/>
            <a:ext cx="2131874" cy="46507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DB648"/>
              </a:gs>
              <a:gs pos="100000">
                <a:srgbClr val="5DB648">
                  <a:gamma/>
                  <a:shade val="7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itchFamily="49" charset="-122"/>
              </a:rPr>
              <a:t>Single standard</a:t>
            </a:r>
            <a:endParaRPr lang="zh-CN" altLang="en-US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黑体" pitchFamily="49" charset="-122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gray">
          <a:xfrm>
            <a:off x="6660232" y="1844824"/>
            <a:ext cx="2131875" cy="46507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D5D"/>
              </a:gs>
              <a:gs pos="100000">
                <a:srgbClr val="FF4B4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itchFamily="49" charset="-122"/>
              </a:rPr>
              <a:t>Too much time</a:t>
            </a:r>
            <a:endParaRPr lang="zh-CN" altLang="en-US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50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6"/>
          <p:cNvSpPr>
            <a:spLocks noChangeArrowheads="1"/>
          </p:cNvSpPr>
          <p:nvPr/>
        </p:nvSpPr>
        <p:spPr bwMode="gray">
          <a:xfrm>
            <a:off x="96215" y="6450359"/>
            <a:ext cx="2052000" cy="74985"/>
          </a:xfrm>
          <a:prstGeom prst="rect">
            <a:avLst/>
          </a:prstGeom>
          <a:solidFill>
            <a:srgbClr val="5E87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gray">
          <a:xfrm flipH="1">
            <a:off x="106211" y="2073145"/>
            <a:ext cx="16855" cy="4377214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sp>
        <p:nvSpPr>
          <p:cNvPr id="41" name="Rectangle 179"/>
          <p:cNvSpPr>
            <a:spLocks noChangeArrowheads="1"/>
          </p:cNvSpPr>
          <p:nvPr/>
        </p:nvSpPr>
        <p:spPr bwMode="gray">
          <a:xfrm>
            <a:off x="2387603" y="6450359"/>
            <a:ext cx="2052000" cy="74985"/>
          </a:xfrm>
          <a:prstGeom prst="rect">
            <a:avLst/>
          </a:prstGeom>
          <a:solidFill>
            <a:srgbClr val="B75D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sp>
        <p:nvSpPr>
          <p:cNvPr id="42" name="Line 180"/>
          <p:cNvSpPr>
            <a:spLocks noChangeShapeType="1"/>
          </p:cNvSpPr>
          <p:nvPr/>
        </p:nvSpPr>
        <p:spPr bwMode="gray">
          <a:xfrm>
            <a:off x="2346679" y="2073144"/>
            <a:ext cx="45633" cy="4377214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sp>
        <p:nvSpPr>
          <p:cNvPr id="43" name="Rectangle 182"/>
          <p:cNvSpPr>
            <a:spLocks noChangeArrowheads="1"/>
          </p:cNvSpPr>
          <p:nvPr/>
        </p:nvSpPr>
        <p:spPr bwMode="gray">
          <a:xfrm>
            <a:off x="4695656" y="6450359"/>
            <a:ext cx="2052000" cy="74985"/>
          </a:xfrm>
          <a:prstGeom prst="rect">
            <a:avLst/>
          </a:prstGeom>
          <a:solidFill>
            <a:srgbClr val="5DB6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sp>
        <p:nvSpPr>
          <p:cNvPr id="44" name="Line 183"/>
          <p:cNvSpPr>
            <a:spLocks noChangeShapeType="1"/>
          </p:cNvSpPr>
          <p:nvPr/>
        </p:nvSpPr>
        <p:spPr bwMode="gray">
          <a:xfrm>
            <a:off x="4649415" y="2073144"/>
            <a:ext cx="41420" cy="4377214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grpSp>
        <p:nvGrpSpPr>
          <p:cNvPr id="2" name="组合 44"/>
          <p:cNvGrpSpPr/>
          <p:nvPr/>
        </p:nvGrpSpPr>
        <p:grpSpPr>
          <a:xfrm>
            <a:off x="-13934" y="1464411"/>
            <a:ext cx="2360613" cy="469978"/>
            <a:chOff x="-20861" y="1464410"/>
            <a:chExt cx="2360613" cy="857151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93508" y="1464410"/>
              <a:ext cx="2131875" cy="857151"/>
              <a:chOff x="547" y="1158"/>
              <a:chExt cx="1499" cy="383"/>
            </a:xfrm>
          </p:grpSpPr>
          <p:sp>
            <p:nvSpPr>
              <p:cNvPr id="48" name="AutoShape 12"/>
              <p:cNvSpPr>
                <a:spLocks noChangeArrowheads="1"/>
              </p:cNvSpPr>
              <p:nvPr/>
            </p:nvSpPr>
            <p:spPr bwMode="gray">
              <a:xfrm>
                <a:off x="547" y="1162"/>
                <a:ext cx="1499" cy="37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87CA"/>
                  </a:gs>
                  <a:gs pos="100000">
                    <a:srgbClr val="5E87CA">
                      <a:gamma/>
                      <a:shade val="7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49" name="Picture 13" descr="Picture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" y="1325"/>
                <a:ext cx="26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14" descr="Picture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770" y="1158"/>
                <a:ext cx="26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-20861" y="1554431"/>
              <a:ext cx="2360613" cy="6735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lang="en-US" altLang="zh-CN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黑体" pitchFamily="49" charset="-122"/>
                </a:rPr>
                <a:t>So many subjects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黑体" pitchFamily="49" charset="-122"/>
              </a:endParaRPr>
            </a:p>
          </p:txBody>
        </p:sp>
      </p:grpSp>
      <p:grpSp>
        <p:nvGrpSpPr>
          <p:cNvPr id="4" name="组合 50"/>
          <p:cNvGrpSpPr/>
          <p:nvPr/>
        </p:nvGrpSpPr>
        <p:grpSpPr>
          <a:xfrm>
            <a:off x="2255875" y="1464411"/>
            <a:ext cx="2360612" cy="469978"/>
            <a:chOff x="2477459" y="1477025"/>
            <a:chExt cx="2360612" cy="857151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591828" y="1477025"/>
              <a:ext cx="2131874" cy="857151"/>
              <a:chOff x="2112" y="1158"/>
              <a:chExt cx="1499" cy="383"/>
            </a:xfrm>
          </p:grpSpPr>
          <p:sp>
            <p:nvSpPr>
              <p:cNvPr id="54" name="AutoShape 8"/>
              <p:cNvSpPr>
                <a:spLocks noChangeArrowheads="1"/>
              </p:cNvSpPr>
              <p:nvPr/>
            </p:nvSpPr>
            <p:spPr bwMode="gray">
              <a:xfrm>
                <a:off x="2112" y="1162"/>
                <a:ext cx="1499" cy="37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75D86"/>
                  </a:gs>
                  <a:gs pos="100000">
                    <a:srgbClr val="B75D86">
                      <a:gamma/>
                      <a:shade val="7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55" name="Picture 9" descr="Picture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" y="1331"/>
                <a:ext cx="26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10" descr="Picture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336" y="1158"/>
                <a:ext cx="26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" name="TextBox 52"/>
            <p:cNvSpPr txBox="1"/>
            <p:nvPr/>
          </p:nvSpPr>
          <p:spPr>
            <a:xfrm>
              <a:off x="2477459" y="1567046"/>
              <a:ext cx="2360612" cy="6735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黑体" pitchFamily="49" charset="-122"/>
                </a:rPr>
                <a:t>Regional </a:t>
              </a:r>
              <a:r>
                <a:rPr lang="en-US" altLang="zh-CN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黑体" pitchFamily="49" charset="-122"/>
                </a:rPr>
                <a:t>difference</a:t>
              </a:r>
              <a:endParaRPr lang="zh-CN" alt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itchFamily="49" charset="-122"/>
              </a:endParaRPr>
            </a:p>
          </p:txBody>
        </p:sp>
      </p:grpSp>
      <p:grpSp>
        <p:nvGrpSpPr>
          <p:cNvPr id="6" name="组合 56"/>
          <p:cNvGrpSpPr/>
          <p:nvPr/>
        </p:nvGrpSpPr>
        <p:grpSpPr>
          <a:xfrm>
            <a:off x="4525683" y="1464410"/>
            <a:ext cx="2369369" cy="469979"/>
            <a:chOff x="4750599" y="1464410"/>
            <a:chExt cx="2369369" cy="85715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4750599" y="1464410"/>
              <a:ext cx="2255605" cy="857151"/>
              <a:chOff x="3715" y="1158"/>
              <a:chExt cx="1586" cy="383"/>
            </a:xfrm>
          </p:grpSpPr>
          <p:sp>
            <p:nvSpPr>
              <p:cNvPr id="60" name="AutoShape 4"/>
              <p:cNvSpPr>
                <a:spLocks noChangeArrowheads="1"/>
              </p:cNvSpPr>
              <p:nvPr/>
            </p:nvSpPr>
            <p:spPr bwMode="gray">
              <a:xfrm>
                <a:off x="3802" y="1162"/>
                <a:ext cx="1499" cy="37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DB648"/>
                  </a:gs>
                  <a:gs pos="100000">
                    <a:srgbClr val="5DB648">
                      <a:gamma/>
                      <a:shade val="7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61" name="Picture 5" descr="Picture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5" y="1331"/>
                <a:ext cx="26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6" descr="Picture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20" y="1158"/>
                <a:ext cx="26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9" name="TextBox 58"/>
            <p:cNvSpPr txBox="1"/>
            <p:nvPr/>
          </p:nvSpPr>
          <p:spPr>
            <a:xfrm>
              <a:off x="4759356" y="1558907"/>
              <a:ext cx="2360612" cy="6735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黑体" pitchFamily="49" charset="-122"/>
                </a:rPr>
                <a:t>Unfair</a:t>
              </a:r>
              <a:endParaRPr lang="zh-CN" alt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itchFamily="49" charset="-122"/>
              </a:endParaRPr>
            </a:p>
          </p:txBody>
        </p:sp>
      </p:grpSp>
      <p:grpSp>
        <p:nvGrpSpPr>
          <p:cNvPr id="8" name="组合 62"/>
          <p:cNvGrpSpPr/>
          <p:nvPr/>
        </p:nvGrpSpPr>
        <p:grpSpPr>
          <a:xfrm>
            <a:off x="6804248" y="1464410"/>
            <a:ext cx="2360613" cy="469979"/>
            <a:chOff x="6910325" y="1468885"/>
            <a:chExt cx="2360613" cy="857151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7024694" y="1468885"/>
              <a:ext cx="2131875" cy="857151"/>
              <a:chOff x="547" y="1158"/>
              <a:chExt cx="1499" cy="383"/>
            </a:xfrm>
          </p:grpSpPr>
          <p:sp>
            <p:nvSpPr>
              <p:cNvPr id="66" name="AutoShape 12"/>
              <p:cNvSpPr>
                <a:spLocks noChangeArrowheads="1"/>
              </p:cNvSpPr>
              <p:nvPr/>
            </p:nvSpPr>
            <p:spPr bwMode="gray">
              <a:xfrm>
                <a:off x="547" y="1162"/>
                <a:ext cx="1499" cy="37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5D5D"/>
                  </a:gs>
                  <a:gs pos="100000">
                    <a:srgbClr val="FF4B4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67" name="Picture 13" descr="Picture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" y="1325"/>
                <a:ext cx="26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14" descr="Picture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770" y="1158"/>
                <a:ext cx="26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6910325" y="1558906"/>
              <a:ext cx="2360613" cy="6735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lang="en-US" altLang="zh-CN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黑体" pitchFamily="49" charset="-122"/>
                </a:rPr>
                <a:t>Exam-oriented</a:t>
              </a:r>
              <a:endParaRPr lang="zh-CN" alt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itchFamily="49" charset="-122"/>
              </a:endParaRPr>
            </a:p>
          </p:txBody>
        </p:sp>
      </p:grpSp>
      <p:sp>
        <p:nvSpPr>
          <p:cNvPr id="69" name="Rectangle 179"/>
          <p:cNvSpPr>
            <a:spLocks noChangeArrowheads="1"/>
          </p:cNvSpPr>
          <p:nvPr/>
        </p:nvSpPr>
        <p:spPr bwMode="gray">
          <a:xfrm>
            <a:off x="6958554" y="6450359"/>
            <a:ext cx="2052000" cy="74985"/>
          </a:xfrm>
          <a:prstGeom prst="rect">
            <a:avLst/>
          </a:prstGeom>
          <a:solidFill>
            <a:srgbClr val="FF3B3B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sp>
        <p:nvSpPr>
          <p:cNvPr id="70" name="Line 183"/>
          <p:cNvSpPr>
            <a:spLocks noChangeShapeType="1"/>
          </p:cNvSpPr>
          <p:nvPr/>
        </p:nvSpPr>
        <p:spPr bwMode="gray">
          <a:xfrm>
            <a:off x="6935683" y="2073144"/>
            <a:ext cx="11289" cy="4377215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3699" y="2196399"/>
            <a:ext cx="20921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exam contains lots of subjects, including 3 essential subjects, such as Chinese, Math, English. And there are also elective courses, which include maxima 6 subjects.</a:t>
            </a:r>
            <a:endParaRPr lang="zh-CN" altLang="en-US" sz="2000" dirty="0"/>
          </a:p>
        </p:txBody>
      </p:sp>
      <p:sp>
        <p:nvSpPr>
          <p:cNvPr id="72" name="矩形 71"/>
          <p:cNvSpPr/>
          <p:nvPr/>
        </p:nvSpPr>
        <p:spPr>
          <a:xfrm>
            <a:off x="2413949" y="2196399"/>
            <a:ext cx="21062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Because of the different regional economic development levels, there is a huge difference in different regions in education.</a:t>
            </a:r>
            <a:endParaRPr lang="zh-CN" altLang="en-US" sz="2000" dirty="0"/>
          </a:p>
        </p:txBody>
      </p:sp>
      <p:sp>
        <p:nvSpPr>
          <p:cNvPr id="73" name="矩形 72"/>
          <p:cNvSpPr/>
          <p:nvPr/>
        </p:nvSpPr>
        <p:spPr>
          <a:xfrm>
            <a:off x="4695656" y="2215038"/>
            <a:ext cx="21914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It is unfair that students must take the exam in their own province because of the Chinese registration system. </a:t>
            </a:r>
            <a:endParaRPr lang="zh-CN" altLang="en-US" sz="2000" dirty="0"/>
          </a:p>
        </p:txBody>
      </p:sp>
      <p:sp>
        <p:nvSpPr>
          <p:cNvPr id="74" name="矩形 73"/>
          <p:cNvSpPr/>
          <p:nvPr/>
        </p:nvSpPr>
        <p:spPr>
          <a:xfrm>
            <a:off x="6958554" y="2196399"/>
            <a:ext cx="20919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Students pay more attention to reciting the standard answers of questions in the paper. So there’s a lack of creativity for most Chinese students. </a:t>
            </a:r>
            <a:endParaRPr lang="zh-CN" altLang="en-US" sz="2000" dirty="0"/>
          </a:p>
        </p:txBody>
      </p:sp>
      <p:grpSp>
        <p:nvGrpSpPr>
          <p:cNvPr id="10" name="组合 74"/>
          <p:cNvGrpSpPr>
            <a:grpSpLocks/>
          </p:cNvGrpSpPr>
          <p:nvPr/>
        </p:nvGrpSpPr>
        <p:grpSpPr bwMode="auto">
          <a:xfrm>
            <a:off x="7614935" y="-27384"/>
            <a:ext cx="1578116" cy="1465981"/>
            <a:chOff x="4729559" y="4305696"/>
            <a:chExt cx="1798314" cy="1668339"/>
          </a:xfrm>
        </p:grpSpPr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4729559" y="4305696"/>
              <a:ext cx="1690291" cy="1668339"/>
              <a:chOff x="708" y="2203"/>
              <a:chExt cx="751" cy="741"/>
            </a:xfrm>
          </p:grpSpPr>
          <p:sp>
            <p:nvSpPr>
              <p:cNvPr id="78" name="Oval 18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rgbClr val="5983D7"/>
                  </a:gs>
                  <a:gs pos="100000">
                    <a:srgbClr val="5983D7">
                      <a:gamma/>
                      <a:shade val="31765"/>
                      <a:invGamma/>
                    </a:srgb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79" name="Picture 19" descr="cir_lighteffect0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08" y="2203"/>
                <a:ext cx="751" cy="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7" name="Rectangle 20"/>
            <p:cNvSpPr>
              <a:spLocks noChangeArrowheads="1"/>
            </p:cNvSpPr>
            <p:nvPr/>
          </p:nvSpPr>
          <p:spPr bwMode="gray">
            <a:xfrm>
              <a:off x="4775550" y="4948219"/>
              <a:ext cx="1752323" cy="455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CEE</a:t>
              </a:r>
            </a:p>
          </p:txBody>
        </p:sp>
      </p:grpSp>
      <p:sp>
        <p:nvSpPr>
          <p:cNvPr id="80" name="标题 1"/>
          <p:cNvSpPr txBox="1">
            <a:spLocks/>
          </p:cNvSpPr>
          <p:nvPr/>
        </p:nvSpPr>
        <p:spPr>
          <a:xfrm>
            <a:off x="2645" y="10757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000" b="1" cap="none" dirty="0">
              <a:solidFill>
                <a:schemeClr val="accent4"/>
              </a:solidFill>
              <a:effectLst/>
              <a:ea typeface="方正铁筋隶书简体" pitchFamily="65" charset="-122"/>
            </a:endParaRPr>
          </a:p>
        </p:txBody>
      </p:sp>
      <p:sp>
        <p:nvSpPr>
          <p:cNvPr id="81" name="标题 1"/>
          <p:cNvSpPr txBox="1">
            <a:spLocks/>
          </p:cNvSpPr>
          <p:nvPr/>
        </p:nvSpPr>
        <p:spPr>
          <a:xfrm>
            <a:off x="0" y="476672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cap="none" dirty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The </a:t>
            </a:r>
            <a:r>
              <a:rPr lang="en-US" altLang="zh-CN" sz="3200" b="1" cap="none" dirty="0" smtClean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problems of </a:t>
            </a:r>
            <a:r>
              <a:rPr lang="en-US" altLang="zh-CN" sz="3200" b="1" cap="none" dirty="0" err="1" smtClean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Gaokao</a:t>
            </a:r>
            <a:endParaRPr lang="zh-CN" altLang="en-US" sz="3200" b="1" cap="none" dirty="0">
              <a:solidFill>
                <a:schemeClr val="accent6"/>
              </a:solidFill>
              <a:effectLst>
                <a:reflection blurRad="6350" stA="50000" endA="300" endPos="50000" dist="29997" dir="5400000" sy="-100000" algn="bl" rotWithShape="0"/>
              </a:effectLst>
              <a:ea typeface="方正铁筋隶书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12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direction in </a:t>
            </a:r>
            <a:r>
              <a:rPr lang="en-US" dirty="0" err="1" smtClean="0"/>
              <a:t>gaokao</a:t>
            </a:r>
            <a:r>
              <a:rPr lang="en-US" dirty="0" smtClean="0"/>
              <a:t> reform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Reforms of the </a:t>
            </a:r>
            <a:r>
              <a:rPr lang="en-US" dirty="0" err="1" smtClean="0"/>
              <a:t>Gaokao</a:t>
            </a:r>
            <a:r>
              <a:rPr lang="en-US" dirty="0" smtClean="0"/>
              <a:t> System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“3 Plus” </a:t>
            </a:r>
            <a:r>
              <a:rPr lang="en-US" dirty="0" err="1" smtClean="0"/>
              <a:t>Gaokao</a:t>
            </a:r>
            <a:r>
              <a:rPr lang="en-US" dirty="0" smtClean="0"/>
              <a:t> plan</a:t>
            </a:r>
          </a:p>
          <a:p>
            <a:r>
              <a:rPr lang="en-US" dirty="0" smtClean="0"/>
              <a:t>More autonomy for colleges and universities</a:t>
            </a:r>
          </a:p>
          <a:p>
            <a:pPr lvl="1"/>
            <a:r>
              <a:rPr lang="en-US" dirty="0" smtClean="0"/>
              <a:t>“Admission Office” now plays a supervising role</a:t>
            </a:r>
          </a:p>
          <a:p>
            <a:r>
              <a:rPr lang="en-US" dirty="0" smtClean="0"/>
              <a:t>Twice a year in some provinces, i.e. Shandong</a:t>
            </a:r>
          </a:p>
          <a:p>
            <a:r>
              <a:rPr lang="en-US" dirty="0" smtClean="0"/>
              <a:t>Independent recruitment</a:t>
            </a:r>
          </a:p>
          <a:p>
            <a:r>
              <a:rPr lang="en-US" dirty="0" smtClean="0"/>
              <a:t>Remove some discriminatory eligibilities requirements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2645" y="10757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000" b="1" cap="none" dirty="0">
              <a:solidFill>
                <a:schemeClr val="accent4"/>
              </a:solidFill>
              <a:effectLst/>
              <a:ea typeface="方正铁筋隶书简体" pitchFamily="65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476672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cap="none" dirty="0" smtClean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the Independent Recruitment</a:t>
            </a:r>
            <a:endParaRPr lang="en-US" altLang="zh-CN" sz="3200" b="1" cap="none" dirty="0">
              <a:solidFill>
                <a:schemeClr val="accent6"/>
              </a:solidFill>
              <a:effectLst>
                <a:reflection blurRad="6350" stA="50000" endA="300" endPos="50000" dist="29997" dir="5400000" sy="-100000" algn="bl" rotWithShape="0"/>
              </a:effectLst>
              <a:ea typeface="方正铁筋隶书简体" pitchFamily="65" charset="-122"/>
            </a:endParaRPr>
          </a:p>
        </p:txBody>
      </p:sp>
      <p:grpSp>
        <p:nvGrpSpPr>
          <p:cNvPr id="2" name="组合 22"/>
          <p:cNvGrpSpPr>
            <a:grpSpLocks/>
          </p:cNvGrpSpPr>
          <p:nvPr/>
        </p:nvGrpSpPr>
        <p:grpSpPr bwMode="auto">
          <a:xfrm>
            <a:off x="7556400" y="65478"/>
            <a:ext cx="1641600" cy="1402515"/>
            <a:chOff x="2041617" y="4281912"/>
            <a:chExt cx="1769875" cy="1641321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124212" y="4281912"/>
              <a:ext cx="1557499" cy="1641321"/>
              <a:chOff x="710" y="2215"/>
              <a:chExt cx="692" cy="729"/>
            </a:xfrm>
          </p:grpSpPr>
          <p:sp>
            <p:nvSpPr>
              <p:cNvPr id="29" name="Oval 14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657" cy="709"/>
              </a:xfrm>
              <a:prstGeom prst="ellipse">
                <a:avLst/>
              </a:prstGeom>
              <a:gradFill rotWithShape="1">
                <a:gsLst>
                  <a:gs pos="0">
                    <a:srgbClr val="F26D00"/>
                  </a:gs>
                  <a:gs pos="100000">
                    <a:srgbClr val="F26D00">
                      <a:gamma/>
                      <a:shade val="31765"/>
                      <a:invGamma/>
                    </a:srgb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30" name="Picture 15" descr="cir_lighteffect0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10" y="2215"/>
                <a:ext cx="692" cy="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Rectangle 16"/>
            <p:cNvSpPr>
              <a:spLocks noChangeArrowheads="1"/>
            </p:cNvSpPr>
            <p:nvPr/>
          </p:nvSpPr>
          <p:spPr bwMode="gray">
            <a:xfrm>
              <a:off x="2041617" y="4757743"/>
              <a:ext cx="1769875" cy="684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kern="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Independent </a:t>
              </a:r>
              <a:r>
                <a:rPr lang="en-US" altLang="zh-CN" sz="1600" b="1" kern="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Recruitment</a:t>
              </a:r>
            </a:p>
          </p:txBody>
        </p:sp>
      </p:grpSp>
      <p:pic>
        <p:nvPicPr>
          <p:cNvPr id="31" name="Picture 3" descr="C:\Users\liu\Desktop\W020100210373905908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697" y="2164107"/>
            <a:ext cx="4482998" cy="3500462"/>
          </a:xfrm>
          <a:prstGeom prst="rect">
            <a:avLst/>
          </a:prstGeom>
          <a:noFill/>
        </p:spPr>
      </p:pic>
      <p:pic>
        <p:nvPicPr>
          <p:cNvPr id="32" name="Picture 4" descr="C:\Users\liu\Desktop\131_10112517233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7" y="2164107"/>
            <a:ext cx="4682892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70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645" y="10757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000" b="1" cap="none" dirty="0">
              <a:solidFill>
                <a:schemeClr val="accent4"/>
              </a:solidFill>
              <a:effectLst/>
              <a:ea typeface="方正铁筋隶书简体" pitchFamily="65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644" y="476672"/>
            <a:ext cx="7553755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cap="none" dirty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The Concept of Independent Recruitment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7556400" y="65478"/>
            <a:ext cx="1641600" cy="1402515"/>
            <a:chOff x="2041617" y="4281912"/>
            <a:chExt cx="1769875" cy="1641321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124212" y="4281912"/>
              <a:ext cx="1557499" cy="1641321"/>
              <a:chOff x="710" y="2215"/>
              <a:chExt cx="692" cy="729"/>
            </a:xfrm>
          </p:grpSpPr>
          <p:sp>
            <p:nvSpPr>
              <p:cNvPr id="7" name="Oval 14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657" cy="709"/>
              </a:xfrm>
              <a:prstGeom prst="ellipse">
                <a:avLst/>
              </a:prstGeom>
              <a:gradFill rotWithShape="1">
                <a:gsLst>
                  <a:gs pos="0">
                    <a:srgbClr val="F26D00"/>
                  </a:gs>
                  <a:gs pos="100000">
                    <a:srgbClr val="F26D00">
                      <a:gamma/>
                      <a:shade val="31765"/>
                      <a:invGamma/>
                    </a:srgb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8" name="Picture 15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10" y="2215"/>
                <a:ext cx="692" cy="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16"/>
            <p:cNvSpPr>
              <a:spLocks noChangeArrowheads="1"/>
            </p:cNvSpPr>
            <p:nvPr/>
          </p:nvSpPr>
          <p:spPr bwMode="gray">
            <a:xfrm>
              <a:off x="2041617" y="4757743"/>
              <a:ext cx="1769875" cy="684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kern="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Independent </a:t>
              </a:r>
              <a:r>
                <a:rPr lang="en-US" altLang="zh-CN" sz="1600" b="1" kern="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Recruitment</a:t>
              </a:r>
            </a:p>
          </p:txBody>
        </p:sp>
      </p:grpSp>
      <p:sp>
        <p:nvSpPr>
          <p:cNvPr id="11" name="Oval 18"/>
          <p:cNvSpPr>
            <a:spLocks noChangeArrowheads="1"/>
          </p:cNvSpPr>
          <p:nvPr/>
        </p:nvSpPr>
        <p:spPr bwMode="gray">
          <a:xfrm>
            <a:off x="392291" y="1934252"/>
            <a:ext cx="8218611" cy="1422740"/>
          </a:xfrm>
          <a:prstGeom prst="roundRect">
            <a:avLst>
              <a:gd name="adj" fmla="val 3439"/>
            </a:avLst>
          </a:prstGeom>
          <a:gradFill rotWithShape="1">
            <a:gsLst>
              <a:gs pos="0">
                <a:srgbClr val="5983D7"/>
              </a:gs>
              <a:gs pos="100000">
                <a:srgbClr val="5983D7">
                  <a:gamma/>
                  <a:shade val="31765"/>
                  <a:invGamma/>
                </a:srgb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3528" y="2217058"/>
            <a:ext cx="847601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What is </a:t>
            </a:r>
            <a:r>
              <a:rPr lang="en-US" altLang="zh-CN" sz="4000" dirty="0" smtClean="0">
                <a:solidFill>
                  <a:schemeClr val="bg1"/>
                </a:solidFill>
              </a:rPr>
              <a:t>Independent Recruitment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  <p:pic>
        <p:nvPicPr>
          <p:cNvPr id="15" name="Picture 4" descr="C:\Users\liu\Desktop\3a087a29e1acd2dbc81a41951edad0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42" y="3967218"/>
            <a:ext cx="3961071" cy="2876381"/>
          </a:xfrm>
          <a:prstGeom prst="rect">
            <a:avLst/>
          </a:prstGeom>
          <a:noFill/>
        </p:spPr>
      </p:pic>
      <p:pic>
        <p:nvPicPr>
          <p:cNvPr id="16" name="Picture 3" descr="C:\Users\liu\Desktop\3077324_460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506" y="3967217"/>
            <a:ext cx="3926396" cy="2876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7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</a:t>
            </a:r>
            <a:r>
              <a:rPr lang="en-US" dirty="0" err="1" smtClean="0"/>
              <a:t>Gaokao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Parents’ expectation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294" y="2504599"/>
            <a:ext cx="381000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 scene of classroom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51412" y="2973229"/>
            <a:ext cx="3429000" cy="2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645" y="10757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000" b="1" cap="none" dirty="0">
              <a:solidFill>
                <a:schemeClr val="accent4"/>
              </a:solidFill>
              <a:effectLst/>
              <a:ea typeface="方正铁筋隶书简体" pitchFamily="65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09746" y="641590"/>
            <a:ext cx="7560840" cy="8382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cap="none" dirty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The independent recruitment policies and implementing situation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7556400" y="65478"/>
            <a:ext cx="1641600" cy="1402515"/>
            <a:chOff x="2041617" y="4281912"/>
            <a:chExt cx="1769875" cy="1641321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124212" y="4281912"/>
              <a:ext cx="1557499" cy="1641321"/>
              <a:chOff x="710" y="2215"/>
              <a:chExt cx="692" cy="729"/>
            </a:xfrm>
          </p:grpSpPr>
          <p:sp>
            <p:nvSpPr>
              <p:cNvPr id="7" name="Oval 14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657" cy="709"/>
              </a:xfrm>
              <a:prstGeom prst="ellipse">
                <a:avLst/>
              </a:prstGeom>
              <a:gradFill rotWithShape="1">
                <a:gsLst>
                  <a:gs pos="0">
                    <a:srgbClr val="F26D00"/>
                  </a:gs>
                  <a:gs pos="100000">
                    <a:srgbClr val="F26D00">
                      <a:gamma/>
                      <a:shade val="31765"/>
                      <a:invGamma/>
                    </a:srgb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8" name="Picture 15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10" y="2215"/>
                <a:ext cx="692" cy="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16"/>
            <p:cNvSpPr>
              <a:spLocks noChangeArrowheads="1"/>
            </p:cNvSpPr>
            <p:nvPr/>
          </p:nvSpPr>
          <p:spPr bwMode="gray">
            <a:xfrm>
              <a:off x="2041617" y="4757743"/>
              <a:ext cx="1769875" cy="684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kern="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Independent </a:t>
              </a:r>
              <a:r>
                <a:rPr lang="en-US" altLang="zh-CN" sz="1600" b="1" kern="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Recruitment</a:t>
              </a:r>
            </a:p>
          </p:txBody>
        </p:sp>
      </p:grpSp>
      <p:pic>
        <p:nvPicPr>
          <p:cNvPr id="2050" name="图表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"/>
          <a:stretch>
            <a:fillRect/>
          </a:stretch>
        </p:blipFill>
        <p:spPr bwMode="auto">
          <a:xfrm>
            <a:off x="323528" y="2132856"/>
            <a:ext cx="849694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2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645" y="10757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000" b="1" cap="none" dirty="0">
              <a:solidFill>
                <a:schemeClr val="accent4"/>
              </a:solidFill>
              <a:effectLst/>
              <a:ea typeface="方正铁筋隶书简体" pitchFamily="65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09746" y="641590"/>
            <a:ext cx="7560840" cy="8382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cap="none" dirty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Number of </a:t>
            </a:r>
            <a:r>
              <a:rPr lang="en-US" altLang="zh-CN" sz="3200" b="1" cap="none" dirty="0" smtClean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participants of the </a:t>
            </a:r>
            <a:r>
              <a:rPr lang="en-US" altLang="zh-CN" sz="3200" b="1" cap="none" dirty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independent recruitment 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7556400" y="65478"/>
            <a:ext cx="1641600" cy="1402515"/>
            <a:chOff x="2041617" y="4281912"/>
            <a:chExt cx="1769875" cy="1641321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124212" y="4281912"/>
              <a:ext cx="1557499" cy="1641321"/>
              <a:chOff x="710" y="2215"/>
              <a:chExt cx="692" cy="729"/>
            </a:xfrm>
          </p:grpSpPr>
          <p:sp>
            <p:nvSpPr>
              <p:cNvPr id="7" name="Oval 14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657" cy="709"/>
              </a:xfrm>
              <a:prstGeom prst="ellipse">
                <a:avLst/>
              </a:prstGeom>
              <a:gradFill rotWithShape="1">
                <a:gsLst>
                  <a:gs pos="0">
                    <a:srgbClr val="F26D00"/>
                  </a:gs>
                  <a:gs pos="100000">
                    <a:srgbClr val="F26D00">
                      <a:gamma/>
                      <a:shade val="31765"/>
                      <a:invGamma/>
                    </a:srgb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8" name="Picture 15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10" y="2215"/>
                <a:ext cx="692" cy="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16"/>
            <p:cNvSpPr>
              <a:spLocks noChangeArrowheads="1"/>
            </p:cNvSpPr>
            <p:nvPr/>
          </p:nvSpPr>
          <p:spPr bwMode="gray">
            <a:xfrm>
              <a:off x="2041617" y="4757743"/>
              <a:ext cx="1769875" cy="684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kern="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Independent </a:t>
              </a:r>
              <a:r>
                <a:rPr lang="en-US" altLang="zh-CN" sz="1600" b="1" kern="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Recruitment</a:t>
              </a:r>
            </a:p>
          </p:txBody>
        </p:sp>
      </p:grpSp>
      <p:pic>
        <p:nvPicPr>
          <p:cNvPr id="1026" name="图表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453650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表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46449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645" y="10757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000" b="1" cap="none" dirty="0">
              <a:solidFill>
                <a:schemeClr val="accent4"/>
              </a:solidFill>
              <a:effectLst/>
              <a:ea typeface="方正铁筋隶书简体" pitchFamily="65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645" y="627494"/>
            <a:ext cx="7668344" cy="8382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cap="none" dirty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Independent recruitment’s impact on education equity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7556400" y="65478"/>
            <a:ext cx="1641600" cy="1402515"/>
            <a:chOff x="2041617" y="4281912"/>
            <a:chExt cx="1769875" cy="1641321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124212" y="4281912"/>
              <a:ext cx="1557499" cy="1641321"/>
              <a:chOff x="710" y="2215"/>
              <a:chExt cx="692" cy="729"/>
            </a:xfrm>
          </p:grpSpPr>
          <p:sp>
            <p:nvSpPr>
              <p:cNvPr id="7" name="Oval 14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657" cy="709"/>
              </a:xfrm>
              <a:prstGeom prst="ellipse">
                <a:avLst/>
              </a:prstGeom>
              <a:gradFill rotWithShape="1">
                <a:gsLst>
                  <a:gs pos="0">
                    <a:srgbClr val="F26D00"/>
                  </a:gs>
                  <a:gs pos="100000">
                    <a:srgbClr val="F26D00">
                      <a:gamma/>
                      <a:shade val="31765"/>
                      <a:invGamma/>
                    </a:srgb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8" name="Picture 15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10" y="2215"/>
                <a:ext cx="692" cy="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16"/>
            <p:cNvSpPr>
              <a:spLocks noChangeArrowheads="1"/>
            </p:cNvSpPr>
            <p:nvPr/>
          </p:nvSpPr>
          <p:spPr bwMode="gray">
            <a:xfrm>
              <a:off x="2041617" y="4757743"/>
              <a:ext cx="1769875" cy="684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kern="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Independent </a:t>
              </a:r>
              <a:r>
                <a:rPr lang="en-US" altLang="zh-CN" sz="1600" b="1" kern="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Recruitment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6496" y="2348880"/>
            <a:ext cx="4176464" cy="1227509"/>
            <a:chOff x="4320" y="1152"/>
            <a:chExt cx="414" cy="402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F6FC6"/>
                </a:gs>
                <a:gs pos="100000">
                  <a:srgbClr val="0F6FC6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onstantia"/>
                <a:ea typeface="宋体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gray">
            <a:xfrm>
              <a:off x="4333" y="1163"/>
              <a:ext cx="206" cy="14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gamma/>
                    <a:tint val="48627"/>
                    <a:invGamma/>
                  </a:srgbClr>
                </a:gs>
                <a:gs pos="50000">
                  <a:srgbClr val="0F6FC6">
                    <a:alpha val="0"/>
                  </a:srgbClr>
                </a:gs>
                <a:gs pos="100000">
                  <a:srgbClr val="0F6FC6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onstantia"/>
                <a:ea typeface="宋体"/>
              </a:endParaRPr>
            </a:p>
          </p:txBody>
        </p:sp>
      </p:grpSp>
      <p:sp>
        <p:nvSpPr>
          <p:cNvPr id="14" name="Rectangle 10"/>
          <p:cNvSpPr>
            <a:spLocks noChangeArrowheads="1"/>
          </p:cNvSpPr>
          <p:nvPr/>
        </p:nvSpPr>
        <p:spPr bwMode="gray">
          <a:xfrm>
            <a:off x="379561" y="2465322"/>
            <a:ext cx="40324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unequal problems, which are caused by independent recruitment system itself. </a:t>
            </a: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524282" y="2335093"/>
            <a:ext cx="4335089" cy="1276122"/>
            <a:chOff x="4320" y="1152"/>
            <a:chExt cx="414" cy="402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F9D53"/>
                </a:gs>
                <a:gs pos="100000">
                  <a:srgbClr val="FF8021">
                    <a:lumMod val="75000"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宋体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gray">
            <a:xfrm>
              <a:off x="4332" y="1164"/>
              <a:ext cx="206" cy="14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14124">
                    <a:lumMod val="20000"/>
                    <a:lumOff val="80000"/>
                  </a:srgbClr>
                </a:gs>
                <a:gs pos="50000">
                  <a:srgbClr val="FF8021">
                    <a:lumMod val="60000"/>
                    <a:lumOff val="40000"/>
                  </a:srgbClr>
                </a:gs>
                <a:gs pos="100000">
                  <a:srgbClr val="F14124">
                    <a:lumMod val="20000"/>
                    <a:lumOff val="8000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宋体"/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4817589" y="2479617"/>
            <a:ext cx="39134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unequal problems, which are caused by corruption and the </a:t>
            </a:r>
            <a:r>
              <a:rPr lang="en-US" altLang="zh-CN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lack of </a:t>
            </a:r>
            <a:r>
              <a:rPr lang="en-US" altLang="zh-CN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integrity</a:t>
            </a:r>
            <a:r>
              <a:rPr lang="en-US" altLang="zh-CN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.</a:t>
            </a:r>
            <a:endParaRPr lang="en-US" altLang="zh-CN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9" name="Freeform 4"/>
          <p:cNvSpPr>
            <a:spLocks/>
          </p:cNvSpPr>
          <p:nvPr/>
        </p:nvSpPr>
        <p:spPr bwMode="gray">
          <a:xfrm rot="20307925">
            <a:off x="5473813" y="1713579"/>
            <a:ext cx="1335807" cy="860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84000"/>
                  <a:alpha val="8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gray">
          <a:xfrm rot="1350426" flipH="1">
            <a:off x="1870561" y="1748179"/>
            <a:ext cx="1339250" cy="8248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84000"/>
                  <a:alpha val="8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3665" y="1548577"/>
            <a:ext cx="290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6"/>
                </a:solidFill>
                <a:latin typeface="+mj-lt"/>
              </a:rPr>
              <a:t>two main </a:t>
            </a:r>
            <a:r>
              <a:rPr lang="en-US" altLang="zh-CN" sz="2400" b="1" dirty="0" smtClean="0">
                <a:solidFill>
                  <a:schemeClr val="accent6"/>
                </a:solidFill>
                <a:latin typeface="+mj-lt"/>
              </a:rPr>
              <a:t>aspects</a:t>
            </a:r>
            <a:endParaRPr lang="en-US" altLang="zh-CN" sz="2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576" y="3875810"/>
            <a:ext cx="4044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</a:rPr>
              <a:t>Unequal 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</a:rPr>
              <a:t>problems will certainly result in public’s doubt in institution autonomy, which will block the reform and development of higher education.</a:t>
            </a:r>
          </a:p>
        </p:txBody>
      </p:sp>
      <p:pic>
        <p:nvPicPr>
          <p:cNvPr id="25" name="Picture 2" descr="C:\Users\liu\Desktop\U3678P827DT20110215093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869" y="3875810"/>
            <a:ext cx="4402919" cy="2721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10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645" y="10757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000" b="1" cap="none" dirty="0">
              <a:solidFill>
                <a:schemeClr val="accent4"/>
              </a:solidFill>
              <a:effectLst/>
              <a:ea typeface="方正铁筋隶书简体" pitchFamily="65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644" y="476672"/>
            <a:ext cx="7553755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cap="none" dirty="0" smtClean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Summary of Independent </a:t>
            </a:r>
            <a:r>
              <a:rPr lang="en-US" altLang="zh-CN" sz="3200" b="1" cap="none" dirty="0" err="1" smtClean="0">
                <a:solidFill>
                  <a:schemeClr val="accent6"/>
                </a:solidFill>
                <a:effectLst>
                  <a:reflection blurRad="6350" stA="50000" endA="300" endPos="50000" dist="29997" dir="5400000" sy="-100000" algn="bl" rotWithShape="0"/>
                </a:effectLst>
                <a:ea typeface="方正铁筋隶书简体" pitchFamily="65" charset="-122"/>
              </a:rPr>
              <a:t>Recuirtment</a:t>
            </a:r>
            <a:endParaRPr lang="en-US" altLang="zh-CN" sz="3200" b="1" cap="none" dirty="0">
              <a:solidFill>
                <a:schemeClr val="accent6"/>
              </a:solidFill>
              <a:effectLst>
                <a:reflection blurRad="6350" stA="50000" endA="300" endPos="50000" dist="29997" dir="5400000" sy="-100000" algn="bl" rotWithShape="0"/>
              </a:effectLst>
              <a:ea typeface="方正铁筋隶书简体" pitchFamily="65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7556400" y="65478"/>
            <a:ext cx="1641600" cy="1402515"/>
            <a:chOff x="2041617" y="4281912"/>
            <a:chExt cx="1769875" cy="1641321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124212" y="4281912"/>
              <a:ext cx="1557499" cy="1641321"/>
              <a:chOff x="710" y="2215"/>
              <a:chExt cx="692" cy="729"/>
            </a:xfrm>
          </p:grpSpPr>
          <p:sp>
            <p:nvSpPr>
              <p:cNvPr id="7" name="Oval 14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657" cy="709"/>
              </a:xfrm>
              <a:prstGeom prst="ellipse">
                <a:avLst/>
              </a:prstGeom>
              <a:gradFill rotWithShape="1">
                <a:gsLst>
                  <a:gs pos="0">
                    <a:srgbClr val="F26D00"/>
                  </a:gs>
                  <a:gs pos="100000">
                    <a:srgbClr val="F26D00">
                      <a:gamma/>
                      <a:shade val="31765"/>
                      <a:invGamma/>
                    </a:srgb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8" name="Picture 15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10" y="2215"/>
                <a:ext cx="692" cy="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16"/>
            <p:cNvSpPr>
              <a:spLocks noChangeArrowheads="1"/>
            </p:cNvSpPr>
            <p:nvPr/>
          </p:nvSpPr>
          <p:spPr bwMode="gray">
            <a:xfrm>
              <a:off x="2041617" y="4757743"/>
              <a:ext cx="1769875" cy="684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kern="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Independent </a:t>
              </a:r>
              <a:r>
                <a:rPr lang="en-US" altLang="zh-CN" sz="1600" b="1" kern="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charset="0"/>
                </a:rPr>
                <a:t>Recruitment</a:t>
              </a:r>
            </a:p>
          </p:txBody>
        </p:sp>
      </p:grpSp>
      <p:sp>
        <p:nvSpPr>
          <p:cNvPr id="9" name="Oval 18"/>
          <p:cNvSpPr>
            <a:spLocks noChangeArrowheads="1"/>
          </p:cNvSpPr>
          <p:nvPr/>
        </p:nvSpPr>
        <p:spPr bwMode="gray">
          <a:xfrm>
            <a:off x="272447" y="1646220"/>
            <a:ext cx="8550532" cy="2286836"/>
          </a:xfrm>
          <a:prstGeom prst="roundRect">
            <a:avLst>
              <a:gd name="adj" fmla="val 3439"/>
            </a:avLst>
          </a:prstGeom>
          <a:gradFill rotWithShape="1">
            <a:gsLst>
              <a:gs pos="0">
                <a:srgbClr val="5983D7"/>
              </a:gs>
              <a:gs pos="100000">
                <a:srgbClr val="5983D7">
                  <a:gamma/>
                  <a:shade val="31765"/>
                  <a:invGamma/>
                </a:srgb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2291" y="1702311"/>
            <a:ext cx="8476018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000" dirty="0">
                <a:solidFill>
                  <a:schemeClr val="bg1"/>
                </a:solidFill>
              </a:rPr>
              <a:t>Independent recruitment, as an important supplement of the college entrance examination, is a remarkable tendency in reforming the admission systems of higher education</a:t>
            </a:r>
            <a:r>
              <a:rPr lang="zh-CN" altLang="en-US" sz="2000" dirty="0">
                <a:solidFill>
                  <a:schemeClr val="bg1"/>
                </a:solidFill>
              </a:rPr>
              <a:t>．</a:t>
            </a:r>
            <a:r>
              <a:rPr lang="en-US" altLang="zh-CN" sz="2000" dirty="0">
                <a:solidFill>
                  <a:schemeClr val="bg1"/>
                </a:solidFill>
              </a:rPr>
              <a:t>It plays an important role in enhancing institutional autonomy and promoting the quality of students. However, independent recruitment causes problems in implementation, evaluation, supervision and other aspects. </a:t>
            </a:r>
          </a:p>
        </p:txBody>
      </p:sp>
      <p:pic>
        <p:nvPicPr>
          <p:cNvPr id="13" name="Picture 3" descr="C:\Users\liu\Desktop\23501264382437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291" y="3978844"/>
            <a:ext cx="4252327" cy="2760338"/>
          </a:xfrm>
          <a:prstGeom prst="rect">
            <a:avLst/>
          </a:prstGeom>
          <a:noFill/>
        </p:spPr>
      </p:pic>
      <p:pic>
        <p:nvPicPr>
          <p:cNvPr id="14" name="Picture 2" descr="C:\Users\liu\Desktop\79041273063808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78845"/>
            <a:ext cx="3988148" cy="2760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2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Countdown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724400" y="16002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a</a:t>
            </a:r>
            <a:r>
              <a:rPr lang="en-US" altLang="zh-CN" dirty="0" smtClean="0"/>
              <a:t> product in an online store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29200" y="2895600"/>
            <a:ext cx="300228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762000" y="1676400"/>
            <a:ext cx="4041775" cy="639762"/>
          </a:xfrm>
        </p:spPr>
        <p:txBody>
          <a:bodyPr/>
          <a:lstStyle/>
          <a:p>
            <a:r>
              <a:rPr lang="en-US" dirty="0" smtClean="0"/>
              <a:t>on the back of classroom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33400" y="2895600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</a:t>
            </a:r>
            <a:r>
              <a:rPr lang="en-US" dirty="0" err="1" smtClean="0"/>
              <a:t>Gaokao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the exam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4400" y="2514600"/>
            <a:ext cx="381000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Right after the exam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81000" y="2743200"/>
            <a:ext cx="4041775" cy="253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Competitive is </a:t>
            </a:r>
            <a:r>
              <a:rPr lang="en-US" dirty="0" err="1" smtClean="0"/>
              <a:t>Gaokao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295400" y="1600200"/>
          <a:ext cx="6858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Competition Battlefield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higher education is no longer a big deal. </a:t>
            </a:r>
          </a:p>
          <a:p>
            <a:r>
              <a:rPr lang="en-US" dirty="0" smtClean="0"/>
              <a:t>Access to a top-tier university or at least not a bottom-tier institution has become the real battlefield for test-takers.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2988</Words>
  <Application>Microsoft Office PowerPoint</Application>
  <PresentationFormat>On-screen Show (4:3)</PresentationFormat>
  <Paragraphs>241</Paragraphs>
  <Slides>53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Media, Litigation, and Regional Discrimination in College Admission in China</vt:lpstr>
      <vt:lpstr>Context and Background: Gaokao in China </vt:lpstr>
      <vt:lpstr>Historically</vt:lpstr>
      <vt:lpstr>Since 1949</vt:lpstr>
      <vt:lpstr>Preparing for Gaokao</vt:lpstr>
      <vt:lpstr>Countdown</vt:lpstr>
      <vt:lpstr>Taking Gaokao</vt:lpstr>
      <vt:lpstr>How Competitive is Gaokao?</vt:lpstr>
      <vt:lpstr>Change of Competition Battlefield</vt:lpstr>
      <vt:lpstr>How is College Admission Operated?</vt:lpstr>
      <vt:lpstr>Media, Litigation, and Regional Discrimination in College Admission in China</vt:lpstr>
      <vt:lpstr>Conceptual Perspectives</vt:lpstr>
      <vt:lpstr>The Qingdao Case</vt:lpstr>
      <vt:lpstr>Facts</vt:lpstr>
      <vt:lpstr>Shandong Province</vt:lpstr>
      <vt:lpstr>Cutoff Admission Scores across Provinces, 1991</vt:lpstr>
      <vt:lpstr>Students’ Claims</vt:lpstr>
      <vt:lpstr>A legal analysis of  the Equal Protection Claims</vt:lpstr>
      <vt:lpstr>Right to Education</vt:lpstr>
      <vt:lpstr>Equal Protection</vt:lpstr>
      <vt:lpstr>Higher Education Law (1998) </vt:lpstr>
      <vt:lpstr>Roles of the media</vt:lpstr>
      <vt:lpstr>The Role of the Media: Before the Case</vt:lpstr>
      <vt:lpstr>The Role of the Media: During the Case</vt:lpstr>
      <vt:lpstr>The Role of the Media: at the End of the Case</vt:lpstr>
      <vt:lpstr>The Role of the Media: at the End of the Case</vt:lpstr>
      <vt:lpstr>The Role of the Media: at the End of the Case</vt:lpstr>
      <vt:lpstr>Analysis</vt:lpstr>
      <vt:lpstr>Aftermath</vt:lpstr>
      <vt:lpstr>Responses from the MoE</vt:lpstr>
      <vt:lpstr>Responses from Universities</vt:lpstr>
      <vt:lpstr>Public Opinions and Public Participation</vt:lpstr>
      <vt:lpstr>Responses from the Academic Circle</vt:lpstr>
      <vt:lpstr>Responses from the Academic Circle</vt:lpstr>
      <vt:lpstr>Conclusions</vt:lpstr>
      <vt:lpstr>Conclusions</vt:lpstr>
      <vt:lpstr>Conclusions</vt:lpstr>
      <vt:lpstr>Conclusions</vt:lpstr>
      <vt:lpstr>Conclusions</vt:lpstr>
      <vt:lpstr>Thank you! </vt:lpstr>
      <vt:lpstr>Other Equal Protection Issues</vt:lpstr>
      <vt:lpstr>A quick review of Gaokao</vt:lpstr>
      <vt:lpstr>PowerPoint Presentation</vt:lpstr>
      <vt:lpstr>PowerPoint Presentation</vt:lpstr>
      <vt:lpstr>PowerPoint Presentation</vt:lpstr>
      <vt:lpstr>Recent direction in gaokao reform</vt:lpstr>
      <vt:lpstr>Reforms of the Gaokao System Itself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 Zhang</dc:creator>
  <cp:lastModifiedBy>Zhen Huang</cp:lastModifiedBy>
  <cp:revision>161</cp:revision>
  <dcterms:created xsi:type="dcterms:W3CDTF">2011-01-18T12:01:21Z</dcterms:created>
  <dcterms:modified xsi:type="dcterms:W3CDTF">2012-06-19T11:37:01Z</dcterms:modified>
</cp:coreProperties>
</file>