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7" r:id="rId21"/>
    <p:sldId id="278" r:id="rId22"/>
    <p:sldId id="289" r:id="rId23"/>
    <p:sldId id="290" r:id="rId24"/>
    <p:sldId id="291" r:id="rId25"/>
    <p:sldId id="292" r:id="rId26"/>
    <p:sldId id="274" r:id="rId27"/>
    <p:sldId id="279" r:id="rId28"/>
    <p:sldId id="281" r:id="rId29"/>
    <p:sldId id="282" r:id="rId30"/>
    <p:sldId id="283" r:id="rId31"/>
    <p:sldId id="280" r:id="rId32"/>
    <p:sldId id="284" r:id="rId33"/>
    <p:sldId id="293" r:id="rId34"/>
    <p:sldId id="294" r:id="rId35"/>
    <p:sldId id="288" r:id="rId36"/>
    <p:sldId id="297" r:id="rId37"/>
    <p:sldId id="296" r:id="rId38"/>
    <p:sldId id="295" r:id="rId39"/>
    <p:sldId id="303" r:id="rId40"/>
    <p:sldId id="28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54"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2FFCDE-8AE9-444E-88AA-672BF42D0869}" type="datetimeFigureOut">
              <a:rPr lang="en-GB" smtClean="0"/>
              <a:pPr/>
              <a:t>19/03/2012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E637E-AF5D-4AF5-AC9B-24859D9D9097}" type="slidenum">
              <a:rPr lang="en-GB" smtClean="0"/>
              <a:pPr/>
              <a:t>‹#›</a:t>
            </a:fld>
            <a:endParaRPr lang="en-GB"/>
          </a:p>
        </p:txBody>
      </p:sp>
    </p:spTree>
    <p:extLst>
      <p:ext uri="{BB962C8B-B14F-4D97-AF65-F5344CB8AC3E}">
        <p14:creationId xmlns:p14="http://schemas.microsoft.com/office/powerpoint/2010/main" xmlns="" val="1579709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90E637E-AF5D-4AF5-AC9B-24859D9D9097}" type="slidenum">
              <a:rPr lang="en-GB" smtClean="0"/>
              <a:pPr/>
              <a:t>19</a:t>
            </a:fld>
            <a:endParaRPr lang="en-GB"/>
          </a:p>
        </p:txBody>
      </p:sp>
    </p:spTree>
    <p:extLst>
      <p:ext uri="{BB962C8B-B14F-4D97-AF65-F5344CB8AC3E}">
        <p14:creationId xmlns:p14="http://schemas.microsoft.com/office/powerpoint/2010/main" xmlns="" val="2847248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85868-55AD-489B-80A5-2EEBD358613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85868-55AD-489B-80A5-2EEBD358613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85868-55AD-489B-80A5-2EEBD358613A}" type="slidenum">
              <a:rPr lang="en-GB" smtClean="0"/>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85868-55AD-489B-80A5-2EEBD358613A}" type="slidenum">
              <a:rPr lang="en-GB" smtClean="0"/>
              <a:pPr/>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85868-55AD-489B-80A5-2EEBD358613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485868-55AD-489B-80A5-2EEBD358613A}" type="slidenum">
              <a:rPr lang="en-GB" smtClean="0"/>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485868-55AD-489B-80A5-2EEBD358613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485868-55AD-489B-80A5-2EEBD358613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485868-55AD-489B-80A5-2EEBD358613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485868-55AD-489B-80A5-2EEBD358613A}" type="slidenum">
              <a:rPr lang="en-GB" smtClean="0"/>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A850C-3723-49EA-BD83-4FA09950A5F4}" type="datetimeFigureOut">
              <a:rPr lang="en-GB" smtClean="0"/>
              <a:pPr/>
              <a:t>19/03/2012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485868-55AD-489B-80A5-2EEBD358613A}" type="slidenum">
              <a:rPr lang="en-GB" smtClean="0"/>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0AA850C-3723-49EA-BD83-4FA09950A5F4}" type="datetimeFigureOut">
              <a:rPr lang="en-GB" smtClean="0"/>
              <a:pPr/>
              <a:t>19/03/2012</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B485868-55AD-489B-80A5-2EEBD358613A}" type="slidenum">
              <a:rPr lang="en-GB" smtClean="0"/>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jsj.edu.cn/index.php/default/intermediary/inde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Chinese regulations and education export to China</a:t>
            </a:r>
            <a:endParaRPr lang="en-GB" dirty="0"/>
          </a:p>
        </p:txBody>
      </p:sp>
      <p:sp>
        <p:nvSpPr>
          <p:cNvPr id="3" name="Subtitle 2"/>
          <p:cNvSpPr>
            <a:spLocks noGrp="1"/>
          </p:cNvSpPr>
          <p:nvPr>
            <p:ph type="subTitle" idx="1"/>
          </p:nvPr>
        </p:nvSpPr>
        <p:spPr/>
        <p:txBody>
          <a:bodyPr>
            <a:normAutofit fontScale="85000" lnSpcReduction="10000"/>
          </a:bodyPr>
          <a:lstStyle/>
          <a:p>
            <a:r>
              <a:rPr lang="en-GB" dirty="0" err="1" smtClean="0"/>
              <a:t>Yuzhuo</a:t>
            </a:r>
            <a:r>
              <a:rPr lang="en-GB" dirty="0" smtClean="0"/>
              <a:t> </a:t>
            </a:r>
            <a:r>
              <a:rPr lang="en-GB" dirty="0" err="1" smtClean="0"/>
              <a:t>Cai</a:t>
            </a:r>
            <a:endParaRPr lang="en-GB" dirty="0" smtClean="0"/>
          </a:p>
          <a:p>
            <a:r>
              <a:rPr lang="en-GB" dirty="0" smtClean="0"/>
              <a:t>University Lecturer, Adjunct Professor</a:t>
            </a:r>
          </a:p>
          <a:p>
            <a:r>
              <a:rPr lang="en-GB" dirty="0" smtClean="0"/>
              <a:t>CEREC/HEG</a:t>
            </a:r>
          </a:p>
          <a:p>
            <a:r>
              <a:rPr lang="en-GB" dirty="0" smtClean="0"/>
              <a:t>School of Management, University of Tampere</a:t>
            </a:r>
          </a:p>
          <a:p>
            <a:r>
              <a:rPr lang="en-GB" dirty="0" smtClean="0"/>
              <a:t>15 March 2012</a:t>
            </a:r>
          </a:p>
        </p:txBody>
      </p:sp>
    </p:spTree>
    <p:extLst>
      <p:ext uri="{BB962C8B-B14F-4D97-AF65-F5344CB8AC3E}">
        <p14:creationId xmlns:p14="http://schemas.microsoft.com/office/powerpoint/2010/main" xmlns="" val="3174160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Presence </a:t>
            </a:r>
            <a:r>
              <a:rPr lang="en-GB" dirty="0"/>
              <a:t>of natural persons refers primarily to the citizens of one country in another country who are engaged in professional teaching and training</a:t>
            </a:r>
            <a:r>
              <a:rPr lang="en-GB" dirty="0" smtClean="0"/>
              <a:t>.</a:t>
            </a:r>
          </a:p>
          <a:p>
            <a:r>
              <a:rPr lang="en-GB" dirty="0" smtClean="0"/>
              <a:t>China has set a limit </a:t>
            </a:r>
            <a:r>
              <a:rPr lang="en-GB" dirty="0"/>
              <a:t>on market access with respect to the movement of people: qualified foreign individuals may enter China to provide education services when invited or employed by Chinese education institutions. </a:t>
            </a:r>
          </a:p>
          <a:p>
            <a:endParaRPr lang="en-GB" dirty="0"/>
          </a:p>
        </p:txBody>
      </p:sp>
      <p:sp>
        <p:nvSpPr>
          <p:cNvPr id="3" name="Title 2"/>
          <p:cNvSpPr>
            <a:spLocks noGrp="1"/>
          </p:cNvSpPr>
          <p:nvPr>
            <p:ph type="title"/>
          </p:nvPr>
        </p:nvSpPr>
        <p:spPr/>
        <p:txBody>
          <a:bodyPr>
            <a:normAutofit fontScale="90000"/>
          </a:bodyPr>
          <a:lstStyle/>
          <a:p>
            <a:r>
              <a:rPr lang="en-GB" dirty="0"/>
              <a:t>Mode 4: Presence of natural </a:t>
            </a:r>
            <a:r>
              <a:rPr lang="en-GB" dirty="0" smtClean="0"/>
              <a:t>persons</a:t>
            </a:r>
            <a:endParaRPr lang="en-GB" dirty="0"/>
          </a:p>
        </p:txBody>
      </p:sp>
    </p:spTree>
    <p:extLst>
      <p:ext uri="{BB962C8B-B14F-4D97-AF65-F5344CB8AC3E}">
        <p14:creationId xmlns:p14="http://schemas.microsoft.com/office/powerpoint/2010/main" xmlns="" val="241342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1995: Interim Provisions on Chinese-Foreign Cooperation in Running Schools, State Council</a:t>
            </a:r>
          </a:p>
          <a:p>
            <a:r>
              <a:rPr lang="en-GB" dirty="0" smtClean="0"/>
              <a:t>2003: Regulations on Chinese-Foreign Cooperation in Running Schools, State Council</a:t>
            </a:r>
          </a:p>
          <a:p>
            <a:r>
              <a:rPr lang="en-GB" dirty="0" smtClean="0"/>
              <a:t>Definition of Chinese-Foreign Cooperation in Running Schools: “</a:t>
            </a:r>
            <a:r>
              <a:rPr lang="en-GB" i="1" dirty="0" smtClean="0"/>
              <a:t>The activities of the cooperation between foreign educational institutions and Chinese educational institutions in establishing educational institutions within the territory of China to provide education service mainly to Chinese citizens</a:t>
            </a:r>
            <a:r>
              <a:rPr lang="en-GB" dirty="0" smtClean="0"/>
              <a:t>”.</a:t>
            </a:r>
            <a:endParaRPr lang="en-GB" dirty="0"/>
          </a:p>
        </p:txBody>
      </p:sp>
      <p:sp>
        <p:nvSpPr>
          <p:cNvPr id="3" name="Title 2"/>
          <p:cNvSpPr>
            <a:spLocks noGrp="1"/>
          </p:cNvSpPr>
          <p:nvPr>
            <p:ph type="title"/>
          </p:nvPr>
        </p:nvSpPr>
        <p:spPr/>
        <p:txBody>
          <a:bodyPr>
            <a:normAutofit/>
          </a:bodyPr>
          <a:lstStyle/>
          <a:p>
            <a:r>
              <a:rPr lang="en-GB" sz="3600" dirty="0" smtClean="0"/>
              <a:t>Regulations on Chinese-Foreign cooperation in running schools (CFCRS)</a:t>
            </a:r>
            <a:endParaRPr lang="en-GB" sz="3600" dirty="0"/>
          </a:p>
        </p:txBody>
      </p:sp>
    </p:spTree>
    <p:extLst>
      <p:ext uri="{BB962C8B-B14F-4D97-AF65-F5344CB8AC3E}">
        <p14:creationId xmlns:p14="http://schemas.microsoft.com/office/powerpoint/2010/main" xmlns="" val="276306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foreign institutions must partner with Chinese institutions; </a:t>
            </a:r>
            <a:endParaRPr lang="en-GB" dirty="0" smtClean="0"/>
          </a:p>
          <a:p>
            <a:r>
              <a:rPr lang="en-GB" dirty="0" smtClean="0"/>
              <a:t>partnerships </a:t>
            </a:r>
            <a:r>
              <a:rPr lang="en-GB" dirty="0"/>
              <a:t>must not seek profit as their objective; </a:t>
            </a:r>
            <a:endParaRPr lang="en-GB" dirty="0" smtClean="0"/>
          </a:p>
          <a:p>
            <a:r>
              <a:rPr lang="en-GB" dirty="0" smtClean="0">
                <a:solidFill>
                  <a:schemeClr val="accent2">
                    <a:lumMod val="50000"/>
                  </a:schemeClr>
                </a:solidFill>
              </a:rPr>
              <a:t>no </a:t>
            </a:r>
            <a:r>
              <a:rPr lang="en-GB" dirty="0">
                <a:solidFill>
                  <a:schemeClr val="accent2">
                    <a:lumMod val="50000"/>
                  </a:schemeClr>
                </a:solidFill>
              </a:rPr>
              <a:t>less than </a:t>
            </a:r>
            <a:r>
              <a:rPr lang="en-GB" dirty="0" smtClean="0">
                <a:solidFill>
                  <a:schemeClr val="accent2">
                    <a:lumMod val="50000"/>
                  </a:schemeClr>
                </a:solidFill>
              </a:rPr>
              <a:t>half of the institution governing body members must </a:t>
            </a:r>
            <a:r>
              <a:rPr lang="en-GB" dirty="0">
                <a:solidFill>
                  <a:schemeClr val="accent2">
                    <a:lumMod val="50000"/>
                  </a:schemeClr>
                </a:solidFill>
              </a:rPr>
              <a:t>be Chinese citizens</a:t>
            </a:r>
            <a:r>
              <a:rPr lang="en-GB" dirty="0"/>
              <a:t>; </a:t>
            </a:r>
            <a:endParaRPr lang="en-GB" dirty="0" smtClean="0"/>
          </a:p>
          <a:p>
            <a:r>
              <a:rPr lang="en-GB" dirty="0" smtClean="0"/>
              <a:t>the </a:t>
            </a:r>
            <a:r>
              <a:rPr lang="en-GB" dirty="0"/>
              <a:t>post of president or the equivalent must be a Chinese citizen residing in China</a:t>
            </a:r>
            <a:r>
              <a:rPr lang="en-GB" dirty="0" smtClean="0"/>
              <a:t>;</a:t>
            </a:r>
          </a:p>
          <a:p>
            <a:r>
              <a:rPr lang="en-GB" dirty="0" smtClean="0"/>
              <a:t>the </a:t>
            </a:r>
            <a:r>
              <a:rPr lang="en-GB" dirty="0"/>
              <a:t>basic language of instruction should be Chinese; </a:t>
            </a:r>
            <a:endParaRPr lang="en-GB" dirty="0" smtClean="0"/>
          </a:p>
          <a:p>
            <a:r>
              <a:rPr lang="en-GB" dirty="0" smtClean="0"/>
              <a:t>tuition </a:t>
            </a:r>
            <a:r>
              <a:rPr lang="en-GB" dirty="0"/>
              <a:t>fees may not be raised without </a:t>
            </a:r>
            <a:r>
              <a:rPr lang="en-GB" dirty="0" smtClean="0"/>
              <a:t>approval.</a:t>
            </a:r>
            <a:endParaRPr lang="en-GB" dirty="0"/>
          </a:p>
        </p:txBody>
      </p:sp>
      <p:sp>
        <p:nvSpPr>
          <p:cNvPr id="3" name="Title 2"/>
          <p:cNvSpPr>
            <a:spLocks noGrp="1"/>
          </p:cNvSpPr>
          <p:nvPr>
            <p:ph type="title"/>
          </p:nvPr>
        </p:nvSpPr>
        <p:spPr/>
        <p:txBody>
          <a:bodyPr>
            <a:normAutofit/>
          </a:bodyPr>
          <a:lstStyle/>
          <a:p>
            <a:r>
              <a:rPr lang="en-GB" dirty="0" smtClean="0"/>
              <a:t>Main stipulations</a:t>
            </a:r>
            <a:br>
              <a:rPr lang="en-GB" dirty="0" smtClean="0"/>
            </a:br>
            <a:r>
              <a:rPr lang="en-GB" sz="3100" dirty="0" smtClean="0"/>
              <a:t>(in both 1995 Interim and 2003 Regulations)</a:t>
            </a:r>
            <a:endParaRPr lang="en-GB" sz="3100" dirty="0"/>
          </a:p>
        </p:txBody>
      </p:sp>
    </p:spTree>
    <p:extLst>
      <p:ext uri="{BB962C8B-B14F-4D97-AF65-F5344CB8AC3E}">
        <p14:creationId xmlns:p14="http://schemas.microsoft.com/office/powerpoint/2010/main" xmlns="" val="4045245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extending </a:t>
            </a:r>
            <a:r>
              <a:rPr lang="en-GB" dirty="0"/>
              <a:t>governmental encouragement from vocational to higher education</a:t>
            </a:r>
            <a:r>
              <a:rPr lang="en-GB" dirty="0" smtClean="0"/>
              <a:t>,</a:t>
            </a:r>
          </a:p>
          <a:p>
            <a:r>
              <a:rPr lang="en-GB" dirty="0" smtClean="0"/>
              <a:t>promoting </a:t>
            </a:r>
            <a:r>
              <a:rPr lang="en-GB" dirty="0"/>
              <a:t>Chinese universities to cooperate with renowned overseas HEIs in launching new academic programmes to improve the quality of teaching and learning and to import excellent overseas educational resources to local institutions, </a:t>
            </a:r>
            <a:endParaRPr lang="en-GB" dirty="0" smtClean="0"/>
          </a:p>
          <a:p>
            <a:r>
              <a:rPr lang="en-GB" dirty="0" smtClean="0"/>
              <a:t>relaxing </a:t>
            </a:r>
            <a:r>
              <a:rPr lang="en-GB" dirty="0"/>
              <a:t>the restrictions on </a:t>
            </a:r>
            <a:r>
              <a:rPr lang="en-GB" dirty="0" smtClean="0"/>
              <a:t>profit-making.</a:t>
            </a:r>
            <a:endParaRPr lang="en-GB" dirty="0"/>
          </a:p>
        </p:txBody>
      </p:sp>
      <p:sp>
        <p:nvSpPr>
          <p:cNvPr id="3" name="Title 2"/>
          <p:cNvSpPr>
            <a:spLocks noGrp="1"/>
          </p:cNvSpPr>
          <p:nvPr>
            <p:ph type="title"/>
          </p:nvPr>
        </p:nvSpPr>
        <p:spPr/>
        <p:txBody>
          <a:bodyPr/>
          <a:lstStyle/>
          <a:p>
            <a:r>
              <a:rPr lang="en-GB" dirty="0" smtClean="0"/>
              <a:t>Changes in the 2003 Regulations</a:t>
            </a:r>
            <a:endParaRPr lang="en-GB" dirty="0"/>
          </a:p>
        </p:txBody>
      </p:sp>
    </p:spTree>
    <p:extLst>
      <p:ext uri="{BB962C8B-B14F-4D97-AF65-F5344CB8AC3E}">
        <p14:creationId xmlns:p14="http://schemas.microsoft.com/office/powerpoint/2010/main" xmlns="" val="1534222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2004: the </a:t>
            </a:r>
            <a:r>
              <a:rPr lang="en-GB" dirty="0"/>
              <a:t>Implementation Measures for the Regulation on Chinese-Foreign Cooperation in Running </a:t>
            </a:r>
            <a:r>
              <a:rPr lang="en-GB" dirty="0" smtClean="0"/>
              <a:t>Schools, MOE </a:t>
            </a:r>
          </a:p>
          <a:p>
            <a:r>
              <a:rPr lang="en-GB" dirty="0" smtClean="0"/>
              <a:t>not only “joint venture” schools but also joint programmes</a:t>
            </a:r>
          </a:p>
          <a:p>
            <a:r>
              <a:rPr lang="en-GB" dirty="0"/>
              <a:t>“A Chinese-foreign jointly run school is entitled to the support and encouraging measures granted to privately run schools by the State in line with the provisions of the Law on Promotion of Privately-run Schools” </a:t>
            </a:r>
            <a:endParaRPr lang="en-GB" dirty="0" smtClean="0"/>
          </a:p>
          <a:p>
            <a:r>
              <a:rPr lang="en-GB" dirty="0" smtClean="0"/>
              <a:t>a jointly </a:t>
            </a:r>
            <a:r>
              <a:rPr lang="en-GB" dirty="0"/>
              <a:t>run school shall not engage in profit-making operational activities but that reasonable economic returns are </a:t>
            </a:r>
            <a:r>
              <a:rPr lang="en-GB" dirty="0" smtClean="0"/>
              <a:t>allowed.</a:t>
            </a:r>
          </a:p>
          <a:p>
            <a:endParaRPr lang="en-GB" dirty="0"/>
          </a:p>
        </p:txBody>
      </p:sp>
      <p:sp>
        <p:nvSpPr>
          <p:cNvPr id="3" name="Title 2"/>
          <p:cNvSpPr>
            <a:spLocks noGrp="1"/>
          </p:cNvSpPr>
          <p:nvPr>
            <p:ph type="title"/>
          </p:nvPr>
        </p:nvSpPr>
        <p:spPr>
          <a:xfrm>
            <a:off x="467544" y="332656"/>
            <a:ext cx="8229600" cy="1252728"/>
          </a:xfrm>
        </p:spPr>
        <p:txBody>
          <a:bodyPr>
            <a:normAutofit/>
          </a:bodyPr>
          <a:lstStyle/>
          <a:p>
            <a:r>
              <a:rPr lang="en-GB" sz="2700" dirty="0"/>
              <a:t>2004: the Implementation Measures for the Regulation on Chinese-Foreign Cooperation in Running </a:t>
            </a:r>
            <a:r>
              <a:rPr lang="en-GB" sz="2700" dirty="0" smtClean="0"/>
              <a:t>Schools</a:t>
            </a:r>
            <a:endParaRPr lang="en-GB" dirty="0"/>
          </a:p>
        </p:txBody>
      </p:sp>
    </p:spTree>
    <p:extLst>
      <p:ext uri="{BB962C8B-B14F-4D97-AF65-F5344CB8AC3E}">
        <p14:creationId xmlns:p14="http://schemas.microsoft.com/office/powerpoint/2010/main" xmlns="" val="3679663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At the end of each fiscal year, a Chinese-foreign jointly run school, whose vested parties do not require reasonable returns, shall withdraw a sum of money from the increased amount of its annual net assets, and the Chinese-foreign jointly run school whose vested parties have requested reasonable returns shall withdraw a sum of money from the annual net gains, no less than 25% of the increased amount of annual net assets or of annual net gains, to serve as development fund used for the construction and maintenance of the Chinese-foreign jointly run school and the purchase and renovation of teaching equipment</a:t>
            </a:r>
            <a:r>
              <a:rPr lang="en-GB" dirty="0" smtClean="0"/>
              <a:t>. (</a:t>
            </a:r>
            <a:r>
              <a:rPr lang="en-GB" dirty="0"/>
              <a:t>Article 29)</a:t>
            </a:r>
          </a:p>
        </p:txBody>
      </p:sp>
      <p:sp>
        <p:nvSpPr>
          <p:cNvPr id="3" name="Title 2"/>
          <p:cNvSpPr>
            <a:spLocks noGrp="1"/>
          </p:cNvSpPr>
          <p:nvPr>
            <p:ph type="title"/>
          </p:nvPr>
        </p:nvSpPr>
        <p:spPr/>
        <p:txBody>
          <a:bodyPr/>
          <a:lstStyle/>
          <a:p>
            <a:r>
              <a:rPr lang="en-GB" dirty="0" smtClean="0"/>
              <a:t>Reasonable returns</a:t>
            </a:r>
            <a:endParaRPr lang="en-GB" dirty="0"/>
          </a:p>
        </p:txBody>
      </p:sp>
    </p:spTree>
    <p:extLst>
      <p:ext uri="{BB962C8B-B14F-4D97-AF65-F5344CB8AC3E}">
        <p14:creationId xmlns:p14="http://schemas.microsoft.com/office/powerpoint/2010/main" xmlns="" val="2352638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altLang="zh-CN" dirty="0" smtClean="0"/>
              <a:t>2006: Opinions on Some Issues Concerning Chinese-Foreign Co-operation in Running Schools</a:t>
            </a:r>
          </a:p>
          <a:p>
            <a:r>
              <a:rPr lang="en-GB" altLang="zh-CN" dirty="0" smtClean="0"/>
              <a:t>2007: The Notification on further standardising the system of Chinese-Foreign Co-operation in Running Schools</a:t>
            </a:r>
          </a:p>
          <a:p>
            <a:pPr>
              <a:buNone/>
            </a:pPr>
            <a:r>
              <a:rPr lang="fi-FI" altLang="zh-CN" dirty="0" smtClean="0"/>
              <a:t>	</a:t>
            </a:r>
            <a:endParaRPr lang="en-GB" dirty="0"/>
          </a:p>
        </p:txBody>
      </p:sp>
      <p:sp>
        <p:nvSpPr>
          <p:cNvPr id="3" name="Title 2"/>
          <p:cNvSpPr>
            <a:spLocks noGrp="1"/>
          </p:cNvSpPr>
          <p:nvPr>
            <p:ph type="title"/>
          </p:nvPr>
        </p:nvSpPr>
        <p:spPr/>
        <p:txBody>
          <a:bodyPr/>
          <a:lstStyle/>
          <a:p>
            <a:r>
              <a:rPr lang="en-GB" dirty="0" smtClean="0"/>
              <a:t>MOE’s administrative imperatives</a:t>
            </a:r>
            <a:endParaRPr lang="en-GB" dirty="0"/>
          </a:p>
        </p:txBody>
      </p:sp>
    </p:spTree>
    <p:extLst>
      <p:ext uri="{BB962C8B-B14F-4D97-AF65-F5344CB8AC3E}">
        <p14:creationId xmlns:p14="http://schemas.microsoft.com/office/powerpoint/2010/main" xmlns="" val="4083812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The Chinese government is not satisfied with the current situation on Chinese-foreign cooperation in running schools</a:t>
            </a:r>
          </a:p>
          <a:p>
            <a:r>
              <a:rPr lang="en-GB" dirty="0" smtClean="0"/>
              <a:t>The </a:t>
            </a:r>
            <a:r>
              <a:rPr lang="en-GB" dirty="0"/>
              <a:t>nature of Chinese-foreign school operation as a public service must be preserved.</a:t>
            </a:r>
          </a:p>
          <a:p>
            <a:r>
              <a:rPr lang="en-GB" dirty="0" smtClean="0"/>
              <a:t>The </a:t>
            </a:r>
            <a:r>
              <a:rPr lang="en-GB" dirty="0"/>
              <a:t>Chinese educational institution in the cooperation shall play a dominant role in carrying out national educational </a:t>
            </a:r>
            <a:r>
              <a:rPr lang="en-GB" dirty="0" smtClean="0"/>
              <a:t>policies</a:t>
            </a:r>
            <a:r>
              <a:rPr lang="en-GB" dirty="0"/>
              <a:t>;</a:t>
            </a:r>
          </a:p>
          <a:p>
            <a:r>
              <a:rPr lang="en-GB" dirty="0" smtClean="0"/>
              <a:t>High-quality </a:t>
            </a:r>
            <a:r>
              <a:rPr lang="en-GB" dirty="0"/>
              <a:t>foreign educational resources are encouraged, while the quality control needs to be strengthened;</a:t>
            </a:r>
          </a:p>
          <a:p>
            <a:r>
              <a:rPr lang="en-GB" dirty="0" smtClean="0"/>
              <a:t>The </a:t>
            </a:r>
            <a:r>
              <a:rPr lang="en-GB" dirty="0"/>
              <a:t>standards of the tuition fees of the Chinese and foreign cooperative programmes are to be regulated.</a:t>
            </a:r>
          </a:p>
          <a:p>
            <a:endParaRPr lang="en-GB" dirty="0"/>
          </a:p>
        </p:txBody>
      </p:sp>
      <p:sp>
        <p:nvSpPr>
          <p:cNvPr id="3" name="Title 2"/>
          <p:cNvSpPr>
            <a:spLocks noGrp="1"/>
          </p:cNvSpPr>
          <p:nvPr>
            <p:ph type="title"/>
          </p:nvPr>
        </p:nvSpPr>
        <p:spPr/>
        <p:txBody>
          <a:bodyPr>
            <a:normAutofit fontScale="90000"/>
          </a:bodyPr>
          <a:lstStyle/>
          <a:p>
            <a:r>
              <a:rPr lang="en-GB" dirty="0" smtClean="0"/>
              <a:t>Main messages of the 2006,2007 documents</a:t>
            </a:r>
            <a:endParaRPr lang="en-GB" dirty="0"/>
          </a:p>
        </p:txBody>
      </p:sp>
    </p:spTree>
    <p:extLst>
      <p:ext uri="{BB962C8B-B14F-4D97-AF65-F5344CB8AC3E}">
        <p14:creationId xmlns:p14="http://schemas.microsoft.com/office/powerpoint/2010/main" xmlns="" val="972616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Since </a:t>
            </a:r>
            <a:r>
              <a:rPr lang="en-GB" dirty="0" smtClean="0"/>
              <a:t>2006, </a:t>
            </a:r>
            <a:r>
              <a:rPr lang="en-GB" dirty="0"/>
              <a:t>the Ministry has taken a strict line on approving new </a:t>
            </a:r>
            <a:r>
              <a:rPr lang="en-GB" dirty="0" smtClean="0"/>
              <a:t>joint school applications.  </a:t>
            </a:r>
          </a:p>
          <a:p>
            <a:r>
              <a:rPr lang="en-GB" dirty="0" smtClean="0"/>
              <a:t>In </a:t>
            </a:r>
            <a:r>
              <a:rPr lang="en-GB" dirty="0"/>
              <a:t>practice, few applications have been acceded to. </a:t>
            </a:r>
            <a:endParaRPr lang="en-GB" dirty="0" smtClean="0"/>
          </a:p>
          <a:p>
            <a:r>
              <a:rPr lang="en-GB" dirty="0" smtClean="0"/>
              <a:t>2009, evaluation of existing joint education institutions and programmes.</a:t>
            </a:r>
          </a:p>
          <a:p>
            <a:r>
              <a:rPr lang="en-GB" dirty="0" smtClean="0"/>
              <a:t>Close down of unqualified joint institutions and programmes</a:t>
            </a:r>
          </a:p>
        </p:txBody>
      </p:sp>
      <p:sp>
        <p:nvSpPr>
          <p:cNvPr id="3" name="Title 2"/>
          <p:cNvSpPr>
            <a:spLocks noGrp="1"/>
          </p:cNvSpPr>
          <p:nvPr>
            <p:ph type="title"/>
          </p:nvPr>
        </p:nvSpPr>
        <p:spPr/>
        <p:txBody>
          <a:bodyPr/>
          <a:lstStyle/>
          <a:p>
            <a:r>
              <a:rPr lang="en-GB" dirty="0" smtClean="0"/>
              <a:t>Stagnancy 2006-2010</a:t>
            </a:r>
            <a:endParaRPr lang="en-GB" dirty="0"/>
          </a:p>
        </p:txBody>
      </p:sp>
    </p:spTree>
    <p:extLst>
      <p:ext uri="{BB962C8B-B14F-4D97-AF65-F5344CB8AC3E}">
        <p14:creationId xmlns:p14="http://schemas.microsoft.com/office/powerpoint/2010/main" xmlns="" val="3755141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2010: The </a:t>
            </a:r>
            <a:r>
              <a:rPr lang="en-GB" dirty="0"/>
              <a:t>Outline of National Plan for Medium and Long-term Education Reform and Development (2010-2020) </a:t>
            </a:r>
          </a:p>
          <a:p>
            <a:r>
              <a:rPr lang="en-GB" dirty="0" smtClean="0"/>
              <a:t>The </a:t>
            </a:r>
            <a:r>
              <a:rPr lang="en-GB" dirty="0"/>
              <a:t>Outline </a:t>
            </a:r>
            <a:r>
              <a:rPr lang="en-GB" dirty="0" smtClean="0"/>
              <a:t>has </a:t>
            </a:r>
            <a:r>
              <a:rPr lang="en-GB" dirty="0"/>
              <a:t>signalled that the Sino-foreign Cooperation in Running Schools will be </a:t>
            </a:r>
            <a:r>
              <a:rPr lang="en-GB" dirty="0" smtClean="0"/>
              <a:t>encouraged </a:t>
            </a:r>
            <a:r>
              <a:rPr lang="en-GB" dirty="0"/>
              <a:t>and expanded. </a:t>
            </a:r>
            <a:endParaRPr lang="en-GB" dirty="0" smtClean="0"/>
          </a:p>
          <a:p>
            <a:pPr lvl="1"/>
            <a:r>
              <a:rPr lang="en-GB" dirty="0"/>
              <a:t>The government expects that through importing international educational ideas, curricula and teaching staff, </a:t>
            </a:r>
            <a:endParaRPr lang="en-GB" dirty="0" smtClean="0"/>
          </a:p>
          <a:p>
            <a:pPr lvl="1"/>
            <a:r>
              <a:rPr lang="en-GB" dirty="0" smtClean="0"/>
              <a:t>more </a:t>
            </a:r>
            <a:r>
              <a:rPr lang="en-GB" dirty="0"/>
              <a:t>talent with international skills and perspectives will be cultivated in China to meet the  </a:t>
            </a:r>
            <a:r>
              <a:rPr lang="en-GB" dirty="0" smtClean="0"/>
              <a:t>needs </a:t>
            </a:r>
            <a:r>
              <a:rPr lang="en-GB" dirty="0"/>
              <a:t>of economic development. </a:t>
            </a:r>
            <a:endParaRPr lang="en-GB" dirty="0" smtClean="0"/>
          </a:p>
          <a:p>
            <a:pPr lvl="1"/>
            <a:r>
              <a:rPr lang="en-GB" dirty="0" smtClean="0"/>
              <a:t>However</a:t>
            </a:r>
            <a:r>
              <a:rPr lang="en-GB" dirty="0"/>
              <a:t>, the government will raise the threshold, meaning only those prestigious and high-quality foreign partners can be granted permission to China.</a:t>
            </a:r>
          </a:p>
        </p:txBody>
      </p:sp>
      <p:sp>
        <p:nvSpPr>
          <p:cNvPr id="3" name="Title 2"/>
          <p:cNvSpPr>
            <a:spLocks noGrp="1"/>
          </p:cNvSpPr>
          <p:nvPr>
            <p:ph type="title"/>
          </p:nvPr>
        </p:nvSpPr>
        <p:spPr/>
        <p:txBody>
          <a:bodyPr>
            <a:noAutofit/>
          </a:bodyPr>
          <a:lstStyle/>
          <a:p>
            <a:r>
              <a:rPr lang="en-GB" sz="2800" dirty="0" smtClean="0"/>
              <a:t>New area of Chinese-foreign cooperation in running schools</a:t>
            </a:r>
            <a:endParaRPr lang="en-GB" sz="2800" dirty="0"/>
          </a:p>
        </p:txBody>
      </p:sp>
    </p:spTree>
    <p:extLst>
      <p:ext uri="{BB962C8B-B14F-4D97-AF65-F5344CB8AC3E}">
        <p14:creationId xmlns:p14="http://schemas.microsoft.com/office/powerpoint/2010/main" xmlns="" val="1078295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If you want to recruit Chinese students to study in your degree programmes in Finland (</a:t>
            </a:r>
            <a:r>
              <a:rPr lang="en-GB" dirty="0" smtClean="0">
                <a:solidFill>
                  <a:schemeClr val="accent2">
                    <a:lumMod val="50000"/>
                  </a:schemeClr>
                </a:solidFill>
              </a:rPr>
              <a:t>with a tuition fee)</a:t>
            </a:r>
          </a:p>
          <a:p>
            <a:r>
              <a:rPr lang="en-GB" dirty="0" smtClean="0"/>
              <a:t>If you want to develop joint degree programmes with Chinese partners</a:t>
            </a:r>
          </a:p>
          <a:p>
            <a:r>
              <a:rPr lang="en-GB" dirty="0" smtClean="0"/>
              <a:t> If you want to open a branch (or offshore campus) in China</a:t>
            </a:r>
          </a:p>
          <a:p>
            <a:r>
              <a:rPr lang="en-GB" dirty="0" smtClean="0"/>
              <a:t>If you want to sell educational services to Chinese organisations and individual learners</a:t>
            </a:r>
          </a:p>
          <a:p>
            <a:r>
              <a:rPr lang="en-GB" dirty="0" smtClean="0"/>
              <a:t>If you are just interested in the topic</a:t>
            </a:r>
            <a:endParaRPr lang="en-GB" dirty="0"/>
          </a:p>
        </p:txBody>
      </p:sp>
      <p:sp>
        <p:nvSpPr>
          <p:cNvPr id="3" name="Title 2"/>
          <p:cNvSpPr>
            <a:spLocks noGrp="1"/>
          </p:cNvSpPr>
          <p:nvPr>
            <p:ph type="title"/>
          </p:nvPr>
        </p:nvSpPr>
        <p:spPr/>
        <p:txBody>
          <a:bodyPr/>
          <a:lstStyle/>
          <a:p>
            <a:r>
              <a:rPr lang="en-GB" dirty="0" smtClean="0"/>
              <a:t>Targeting audience</a:t>
            </a:r>
            <a:endParaRPr lang="en-GB" dirty="0"/>
          </a:p>
        </p:txBody>
      </p:sp>
    </p:spTree>
    <p:extLst>
      <p:ext uri="{BB962C8B-B14F-4D97-AF65-F5344CB8AC3E}">
        <p14:creationId xmlns:p14="http://schemas.microsoft.com/office/powerpoint/2010/main" xmlns="" val="3365979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F</a:t>
            </a:r>
            <a:r>
              <a:rPr lang="en-GB" dirty="0" smtClean="0"/>
              <a:t>ind </a:t>
            </a:r>
            <a:r>
              <a:rPr lang="en-GB" dirty="0"/>
              <a:t>a local educational institution as co-operator and apply for governmental approval in China. </a:t>
            </a:r>
            <a:endParaRPr lang="en-GB" dirty="0" smtClean="0"/>
          </a:p>
          <a:p>
            <a:pPr marL="0" indent="0">
              <a:buNone/>
            </a:pPr>
            <a:r>
              <a:rPr lang="en-GB" dirty="0" smtClean="0"/>
              <a:t>There </a:t>
            </a:r>
            <a:r>
              <a:rPr lang="en-GB" dirty="0"/>
              <a:t>are three ways to cooperate with Chinese partners in establishing the CFCRS: </a:t>
            </a:r>
            <a:endParaRPr lang="en-GB" dirty="0" smtClean="0"/>
          </a:p>
          <a:p>
            <a:pPr lvl="1"/>
            <a:r>
              <a:rPr lang="en-GB" dirty="0" smtClean="0"/>
              <a:t>a cooperatively run </a:t>
            </a:r>
            <a:r>
              <a:rPr lang="en-GB" dirty="0"/>
              <a:t>independent institute </a:t>
            </a:r>
            <a:r>
              <a:rPr lang="en-GB" dirty="0" smtClean="0"/>
              <a:t>(a </a:t>
            </a:r>
            <a:r>
              <a:rPr lang="en-GB" dirty="0"/>
              <a:t>joint </a:t>
            </a:r>
            <a:r>
              <a:rPr lang="en-GB" dirty="0" smtClean="0"/>
              <a:t>venture),</a:t>
            </a:r>
          </a:p>
          <a:p>
            <a:pPr lvl="1"/>
            <a:r>
              <a:rPr lang="en-GB" dirty="0" smtClean="0"/>
              <a:t>a </a:t>
            </a:r>
            <a:r>
              <a:rPr lang="en-GB" dirty="0"/>
              <a:t>school or college affiliated to a Chinese host university</a:t>
            </a:r>
            <a:r>
              <a:rPr lang="en-GB" dirty="0" smtClean="0"/>
              <a:t>,</a:t>
            </a:r>
          </a:p>
          <a:p>
            <a:pPr lvl="1"/>
            <a:r>
              <a:rPr lang="en-GB" dirty="0" smtClean="0"/>
              <a:t>a </a:t>
            </a:r>
            <a:r>
              <a:rPr lang="en-GB" dirty="0"/>
              <a:t>joint programme. </a:t>
            </a:r>
            <a:endParaRPr lang="en-GB" dirty="0" smtClean="0"/>
          </a:p>
        </p:txBody>
      </p:sp>
      <p:sp>
        <p:nvSpPr>
          <p:cNvPr id="3" name="Title 2"/>
          <p:cNvSpPr>
            <a:spLocks noGrp="1"/>
          </p:cNvSpPr>
          <p:nvPr>
            <p:ph type="title"/>
          </p:nvPr>
        </p:nvSpPr>
        <p:spPr/>
        <p:txBody>
          <a:bodyPr/>
          <a:lstStyle/>
          <a:p>
            <a:r>
              <a:rPr lang="en-GB" dirty="0" smtClean="0"/>
              <a:t>How to operate in practice</a:t>
            </a:r>
            <a:endParaRPr lang="en-GB" dirty="0"/>
          </a:p>
        </p:txBody>
      </p:sp>
    </p:spTree>
    <p:extLst>
      <p:ext uri="{BB962C8B-B14F-4D97-AF65-F5344CB8AC3E}">
        <p14:creationId xmlns:p14="http://schemas.microsoft.com/office/powerpoint/2010/main" xmlns="" val="4057499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370797448"/>
              </p:ext>
            </p:extLst>
          </p:nvPr>
        </p:nvGraphicFramePr>
        <p:xfrm>
          <a:off x="871538" y="2674938"/>
          <a:ext cx="7408862" cy="3210560"/>
        </p:xfrm>
        <a:graphic>
          <a:graphicData uri="http://schemas.openxmlformats.org/drawingml/2006/table">
            <a:tbl>
              <a:tblPr firstRow="1" bandRow="1">
                <a:tableStyleId>{5C22544A-7EE6-4342-B048-85BDC9FD1C3A}</a:tableStyleId>
              </a:tblPr>
              <a:tblGrid>
                <a:gridCol w="4204518"/>
                <a:gridCol w="3204344"/>
              </a:tblGrid>
              <a:tr h="370840">
                <a:tc>
                  <a:txBody>
                    <a:bodyPr/>
                    <a:lstStyle/>
                    <a:p>
                      <a:r>
                        <a:rPr lang="en-GB" dirty="0" smtClean="0"/>
                        <a:t>Education programmes</a:t>
                      </a:r>
                      <a:endParaRPr lang="en-GB" dirty="0"/>
                    </a:p>
                  </a:txBody>
                  <a:tcPr/>
                </a:tc>
                <a:tc>
                  <a:txBody>
                    <a:bodyPr/>
                    <a:lstStyle/>
                    <a:p>
                      <a:r>
                        <a:rPr lang="en-GB" dirty="0" smtClean="0"/>
                        <a:t>Approval Authorities</a:t>
                      </a:r>
                      <a:r>
                        <a:rPr lang="en-GB" baseline="0" dirty="0" smtClean="0"/>
                        <a:t> </a:t>
                      </a:r>
                      <a:endParaRPr lang="en-GB" dirty="0"/>
                    </a:p>
                  </a:txBody>
                  <a:tcPr/>
                </a:tc>
              </a:tr>
              <a:tr h="370840">
                <a:tc>
                  <a:txBody>
                    <a:bodyPr/>
                    <a:lstStyle/>
                    <a:p>
                      <a:r>
                        <a:rPr lang="en-GB" dirty="0" smtClean="0"/>
                        <a:t>BA degree and above</a:t>
                      </a:r>
                      <a:endParaRPr lang="en-GB" dirty="0"/>
                    </a:p>
                  </a:txBody>
                  <a:tcPr/>
                </a:tc>
                <a:tc>
                  <a:txBody>
                    <a:bodyPr/>
                    <a:lstStyle/>
                    <a:p>
                      <a:r>
                        <a:rPr lang="en-GB" dirty="0" smtClean="0"/>
                        <a:t>MOE</a:t>
                      </a:r>
                      <a:endParaRPr lang="en-GB" dirty="0"/>
                    </a:p>
                  </a:txBody>
                  <a:tcPr/>
                </a:tc>
              </a:tr>
              <a:tr h="370840">
                <a:tc>
                  <a:txBody>
                    <a:bodyPr/>
                    <a:lstStyle/>
                    <a:p>
                      <a:r>
                        <a:rPr lang="en-GB" dirty="0" smtClean="0"/>
                        <a:t>Sub-degree (three</a:t>
                      </a:r>
                      <a:r>
                        <a:rPr lang="en-GB" baseline="0" dirty="0" smtClean="0"/>
                        <a:t>-year higher education</a:t>
                      </a:r>
                      <a:r>
                        <a:rPr lang="en-GB" dirty="0" smtClean="0"/>
                        <a:t>)</a:t>
                      </a:r>
                      <a:endParaRPr lang="en-GB" dirty="0"/>
                    </a:p>
                  </a:txBody>
                  <a:tcPr/>
                </a:tc>
                <a:tc>
                  <a:txBody>
                    <a:bodyPr/>
                    <a:lstStyle/>
                    <a:p>
                      <a:r>
                        <a:rPr lang="en-GB" dirty="0" smtClean="0"/>
                        <a:t>Local educational authorities (provincial, municipal)</a:t>
                      </a:r>
                      <a:endParaRPr lang="en-GB" dirty="0"/>
                    </a:p>
                  </a:txBody>
                  <a:tcPr/>
                </a:tc>
              </a:tr>
              <a:tr h="370840">
                <a:tc>
                  <a:txBody>
                    <a:bodyPr/>
                    <a:lstStyle/>
                    <a:p>
                      <a:r>
                        <a:rPr lang="en-GB" dirty="0" smtClean="0"/>
                        <a:t>Secondary education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Local</a:t>
                      </a:r>
                      <a:r>
                        <a:rPr lang="en-GB" baseline="0" dirty="0" smtClean="0"/>
                        <a:t> educational authorities (provincial, municipal)</a:t>
                      </a:r>
                      <a:endParaRPr lang="en-GB" dirty="0" smtClean="0"/>
                    </a:p>
                    <a:p>
                      <a:endParaRPr lang="en-GB" dirty="0"/>
                    </a:p>
                  </a:txBody>
                  <a:tcPr/>
                </a:tc>
              </a:tr>
              <a:tr h="370840">
                <a:tc>
                  <a:txBody>
                    <a:bodyPr/>
                    <a:lstStyle/>
                    <a:p>
                      <a:r>
                        <a:rPr lang="en-GB" dirty="0" smtClean="0"/>
                        <a:t>Vocational education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Local</a:t>
                      </a:r>
                      <a:r>
                        <a:rPr lang="en-GB" baseline="0" dirty="0" smtClean="0"/>
                        <a:t> educational authorities (provincial, municipal)</a:t>
                      </a:r>
                      <a:endParaRPr lang="en-GB" dirty="0" smtClean="0"/>
                    </a:p>
                    <a:p>
                      <a:endParaRPr lang="en-GB" dirty="0"/>
                    </a:p>
                  </a:txBody>
                  <a:tcPr/>
                </a:tc>
              </a:tr>
            </a:tbl>
          </a:graphicData>
        </a:graphic>
      </p:graphicFrame>
      <p:sp>
        <p:nvSpPr>
          <p:cNvPr id="3" name="Title 2"/>
          <p:cNvSpPr>
            <a:spLocks noGrp="1"/>
          </p:cNvSpPr>
          <p:nvPr>
            <p:ph type="title"/>
          </p:nvPr>
        </p:nvSpPr>
        <p:spPr/>
        <p:txBody>
          <a:bodyPr/>
          <a:lstStyle/>
          <a:p>
            <a:r>
              <a:rPr lang="en-GB" dirty="0" smtClean="0"/>
              <a:t>Examination and approval</a:t>
            </a:r>
            <a:endParaRPr lang="en-GB" dirty="0"/>
          </a:p>
        </p:txBody>
      </p:sp>
    </p:spTree>
    <p:extLst>
      <p:ext uri="{BB962C8B-B14F-4D97-AF65-F5344CB8AC3E}">
        <p14:creationId xmlns:p14="http://schemas.microsoft.com/office/powerpoint/2010/main" xmlns="" val="2054783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No-profit defined by the Chinese regulations vs. education as a trade service defined by WTO</a:t>
            </a:r>
          </a:p>
          <a:p>
            <a:pPr lvl="1"/>
            <a:r>
              <a:rPr lang="en-GB" sz="1800" dirty="0" smtClean="0"/>
              <a:t>“Chinese-foreign </a:t>
            </a:r>
            <a:r>
              <a:rPr lang="en-GB" sz="1800" dirty="0"/>
              <a:t>cooperation in running schools is an undertaking </a:t>
            </a:r>
            <a:r>
              <a:rPr lang="en-GB" sz="1800" b="1" dirty="0"/>
              <a:t>beneficial to public interests </a:t>
            </a:r>
            <a:r>
              <a:rPr lang="en-GB" sz="1800" dirty="0"/>
              <a:t>and forms a component of China’s educational </a:t>
            </a:r>
            <a:r>
              <a:rPr lang="en-GB" sz="1800" dirty="0" smtClean="0"/>
              <a:t>cause” (Article 3, 2003 Regulations).</a:t>
            </a:r>
          </a:p>
          <a:p>
            <a:r>
              <a:rPr lang="en-GB" dirty="0" smtClean="0"/>
              <a:t>Chinese language vs. foreign language (Unclear definition of “basic teaching </a:t>
            </a:r>
            <a:r>
              <a:rPr lang="en-GB" dirty="0" smtClean="0"/>
              <a:t>language</a:t>
            </a:r>
            <a:r>
              <a:rPr lang="en-GB" dirty="0" smtClean="0"/>
              <a:t>”)</a:t>
            </a:r>
          </a:p>
          <a:p>
            <a:pPr lvl="1"/>
            <a:r>
              <a:rPr lang="en-GB" sz="1800" dirty="0" smtClean="0"/>
              <a:t>“A </a:t>
            </a:r>
            <a:r>
              <a:rPr lang="en-GB" sz="1800" dirty="0"/>
              <a:t>Chinese-foreign cooperatively-run school may, if necessary, use foreign languages in teaching, but shall use the standard Chinese language and </a:t>
            </a:r>
            <a:r>
              <a:rPr lang="en-GB" sz="1800" b="1" dirty="0"/>
              <a:t>standard Chinese characters as the basic teaching </a:t>
            </a:r>
            <a:r>
              <a:rPr lang="en-GB" sz="1800" b="1" dirty="0" smtClean="0"/>
              <a:t>language</a:t>
            </a:r>
            <a:r>
              <a:rPr lang="en-GB" sz="1800" dirty="0" smtClean="0"/>
              <a:t>” (</a:t>
            </a:r>
            <a:r>
              <a:rPr lang="en-GB" sz="1800" dirty="0"/>
              <a:t>Article </a:t>
            </a:r>
            <a:r>
              <a:rPr lang="en-GB" sz="1800" dirty="0" smtClean="0"/>
              <a:t>31, </a:t>
            </a:r>
            <a:r>
              <a:rPr lang="en-GB" sz="1800" dirty="0"/>
              <a:t>2003 Regulations).</a:t>
            </a:r>
          </a:p>
          <a:p>
            <a:pPr lvl="1"/>
            <a:endParaRPr lang="en-GB" sz="1800" dirty="0"/>
          </a:p>
        </p:txBody>
      </p:sp>
      <p:sp>
        <p:nvSpPr>
          <p:cNvPr id="3" name="Title 2"/>
          <p:cNvSpPr>
            <a:spLocks noGrp="1"/>
          </p:cNvSpPr>
          <p:nvPr>
            <p:ph type="title"/>
          </p:nvPr>
        </p:nvSpPr>
        <p:spPr/>
        <p:txBody>
          <a:bodyPr/>
          <a:lstStyle/>
          <a:p>
            <a:r>
              <a:rPr lang="en-GB" dirty="0" smtClean="0"/>
              <a:t>Legal challenges in CFCRS 1</a:t>
            </a:r>
            <a:endParaRPr lang="en-GB" dirty="0"/>
          </a:p>
        </p:txBody>
      </p:sp>
    </p:spTree>
    <p:extLst>
      <p:ext uri="{BB962C8B-B14F-4D97-AF65-F5344CB8AC3E}">
        <p14:creationId xmlns:p14="http://schemas.microsoft.com/office/powerpoint/2010/main" xmlns="" val="22517071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Ambiguous intangible assets evaluation</a:t>
            </a:r>
          </a:p>
          <a:p>
            <a:pPr lvl="1"/>
            <a:r>
              <a:rPr lang="en-GB" dirty="0"/>
              <a:t>A Chinese or foreign </a:t>
            </a:r>
            <a:r>
              <a:rPr lang="en-GB" dirty="0" smtClean="0"/>
              <a:t>co-operator </a:t>
            </a:r>
            <a:r>
              <a:rPr lang="en-GB" dirty="0"/>
              <a:t>in running a school may contribute with funds, in kind or in forms of land-use right, </a:t>
            </a:r>
            <a:r>
              <a:rPr lang="en-GB" b="1" dirty="0"/>
              <a:t>intellectual property rights </a:t>
            </a:r>
            <a:r>
              <a:rPr lang="en-GB" dirty="0"/>
              <a:t>or other assets to establish the school.</a:t>
            </a:r>
          </a:p>
          <a:p>
            <a:pPr lvl="1"/>
            <a:r>
              <a:rPr lang="en-GB" dirty="0" smtClean="0"/>
              <a:t>Contribution </a:t>
            </a:r>
            <a:r>
              <a:rPr lang="en-GB" dirty="0"/>
              <a:t>of intellectual property rights by a Chinese or foreign </a:t>
            </a:r>
            <a:r>
              <a:rPr lang="en-GB" dirty="0" smtClean="0"/>
              <a:t>co-operator </a:t>
            </a:r>
            <a:r>
              <a:rPr lang="en-GB" dirty="0"/>
              <a:t>in running a school shall not exceed one-third of its total contribution. However, for </a:t>
            </a:r>
            <a:r>
              <a:rPr lang="en-GB" b="1" dirty="0"/>
              <a:t>a foreign educational institution </a:t>
            </a:r>
            <a:r>
              <a:rPr lang="en-GB" dirty="0"/>
              <a:t>that comes to China for cooperation in running a school at the invitation of the education administrative department or the labour administrative department of the State Council or at the invitation of the people’s government of a province, an autonomous region or a municipality directly under the Central Government, its </a:t>
            </a:r>
            <a:r>
              <a:rPr lang="en-GB" b="1" dirty="0"/>
              <a:t>contribution in the form of intellectual property rights may exceed one-third of its total contribution</a:t>
            </a:r>
            <a:r>
              <a:rPr lang="en-GB" dirty="0"/>
              <a:t>. </a:t>
            </a:r>
            <a:r>
              <a:rPr lang="en-GB" dirty="0" smtClean="0"/>
              <a:t>(Article 10, 2003 Regulations)</a:t>
            </a:r>
            <a:endParaRPr lang="en-GB" dirty="0"/>
          </a:p>
        </p:txBody>
      </p:sp>
      <p:sp>
        <p:nvSpPr>
          <p:cNvPr id="3" name="Title 2"/>
          <p:cNvSpPr>
            <a:spLocks noGrp="1"/>
          </p:cNvSpPr>
          <p:nvPr>
            <p:ph type="title"/>
          </p:nvPr>
        </p:nvSpPr>
        <p:spPr/>
        <p:txBody>
          <a:bodyPr/>
          <a:lstStyle/>
          <a:p>
            <a:r>
              <a:rPr lang="en-GB" dirty="0" smtClean="0"/>
              <a:t>Legal challenges 2</a:t>
            </a:r>
            <a:endParaRPr lang="en-GB" dirty="0"/>
          </a:p>
        </p:txBody>
      </p:sp>
    </p:spTree>
    <p:extLst>
      <p:ext uri="{BB962C8B-B14F-4D97-AF65-F5344CB8AC3E}">
        <p14:creationId xmlns:p14="http://schemas.microsoft.com/office/powerpoint/2010/main" xmlns="" val="1482865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Lack of matching legal provisions and policies</a:t>
            </a:r>
          </a:p>
          <a:p>
            <a:pPr lvl="2"/>
            <a:r>
              <a:rPr lang="en-GB" dirty="0"/>
              <a:t>The legal rights and interests of Chinese and foreign </a:t>
            </a:r>
            <a:r>
              <a:rPr lang="en-GB" dirty="0" smtClean="0"/>
              <a:t>co-operators </a:t>
            </a:r>
            <a:r>
              <a:rPr lang="en-GB" dirty="0"/>
              <a:t>in running schools and of Chinese-foreign cooperatively-run schools </a:t>
            </a:r>
            <a:r>
              <a:rPr lang="en-GB" b="1" dirty="0"/>
              <a:t>shall be protected by the laws of China</a:t>
            </a:r>
            <a:r>
              <a:rPr lang="en-GB" dirty="0"/>
              <a:t>.</a:t>
            </a:r>
          </a:p>
          <a:p>
            <a:pPr lvl="2"/>
            <a:r>
              <a:rPr lang="en-GB" dirty="0" smtClean="0"/>
              <a:t>Chinese-foreign </a:t>
            </a:r>
            <a:r>
              <a:rPr lang="en-GB" dirty="0"/>
              <a:t>cooperatively-run schools shall enjoy </a:t>
            </a:r>
            <a:r>
              <a:rPr lang="en-GB" b="1" dirty="0"/>
              <a:t>preferential policies </a:t>
            </a:r>
            <a:r>
              <a:rPr lang="en-GB" dirty="0"/>
              <a:t>made by the State and enjoy autonomy when conducting educational activities in accordance with law. </a:t>
            </a:r>
            <a:r>
              <a:rPr lang="en-GB" dirty="0" smtClean="0"/>
              <a:t>(Article 4, 2003 Regulations)</a:t>
            </a:r>
            <a:endParaRPr lang="en-GB" dirty="0"/>
          </a:p>
          <a:p>
            <a:endParaRPr lang="en-GB" dirty="0"/>
          </a:p>
        </p:txBody>
      </p:sp>
      <p:sp>
        <p:nvSpPr>
          <p:cNvPr id="3" name="Title 2"/>
          <p:cNvSpPr>
            <a:spLocks noGrp="1"/>
          </p:cNvSpPr>
          <p:nvPr>
            <p:ph type="title"/>
          </p:nvPr>
        </p:nvSpPr>
        <p:spPr/>
        <p:txBody>
          <a:bodyPr/>
          <a:lstStyle/>
          <a:p>
            <a:r>
              <a:rPr lang="en-GB" dirty="0" smtClean="0"/>
              <a:t>Legal challenges 3</a:t>
            </a:r>
            <a:endParaRPr lang="en-GB" dirty="0"/>
          </a:p>
        </p:txBody>
      </p:sp>
    </p:spTree>
    <p:extLst>
      <p:ext uri="{BB962C8B-B14F-4D97-AF65-F5344CB8AC3E}">
        <p14:creationId xmlns:p14="http://schemas.microsoft.com/office/powerpoint/2010/main" xmlns="" val="3411384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When </a:t>
            </a:r>
            <a:r>
              <a:rPr lang="en-GB" dirty="0"/>
              <a:t>a Finnish HEI establishes a joint venture school in </a:t>
            </a:r>
            <a:r>
              <a:rPr lang="en-GB" dirty="0" smtClean="0"/>
              <a:t>China by </a:t>
            </a:r>
            <a:r>
              <a:rPr lang="en-GB" dirty="0"/>
              <a:t>being a shareholder of the organisation, </a:t>
            </a:r>
            <a:endParaRPr lang="en-GB" dirty="0" smtClean="0"/>
          </a:p>
          <a:p>
            <a:r>
              <a:rPr lang="en-GB" dirty="0" smtClean="0"/>
              <a:t>is it legal or not according </a:t>
            </a:r>
            <a:r>
              <a:rPr lang="en-GB" dirty="0"/>
              <a:t>to Finnish law that the joint school charges local students tuition </a:t>
            </a:r>
            <a:r>
              <a:rPr lang="en-GB" dirty="0" smtClean="0"/>
              <a:t>fees?</a:t>
            </a:r>
            <a:endParaRPr lang="en-GB" dirty="0"/>
          </a:p>
        </p:txBody>
      </p:sp>
      <p:sp>
        <p:nvSpPr>
          <p:cNvPr id="3" name="Title 2"/>
          <p:cNvSpPr>
            <a:spLocks noGrp="1"/>
          </p:cNvSpPr>
          <p:nvPr>
            <p:ph type="title"/>
          </p:nvPr>
        </p:nvSpPr>
        <p:spPr/>
        <p:txBody>
          <a:bodyPr/>
          <a:lstStyle/>
          <a:p>
            <a:r>
              <a:rPr lang="en-GB" dirty="0" smtClean="0"/>
              <a:t>Legal challenges 4</a:t>
            </a:r>
            <a:endParaRPr lang="en-GB" dirty="0"/>
          </a:p>
        </p:txBody>
      </p:sp>
    </p:spTree>
    <p:extLst>
      <p:ext uri="{BB962C8B-B14F-4D97-AF65-F5344CB8AC3E}">
        <p14:creationId xmlns:p14="http://schemas.microsoft.com/office/powerpoint/2010/main" xmlns="" val="3444706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altLang="zh-CN" dirty="0" smtClean="0"/>
              <a:t>All foreign degrees (incl. the degrees offered in CFCRS) need to be accredited by the Chinese authorities.</a:t>
            </a:r>
          </a:p>
          <a:p>
            <a:r>
              <a:rPr lang="en-GB" altLang="zh-CN" dirty="0" smtClean="0"/>
              <a:t>Chinese Service Centre for Scholar Exchange (CSCSE), MOE</a:t>
            </a:r>
          </a:p>
          <a:p>
            <a:r>
              <a:rPr lang="en-GB" altLang="zh-CN" dirty="0" smtClean="0"/>
              <a:t>CSCSE does not accredit the degrees acquired through corresponding education, long distance education and internet education.</a:t>
            </a:r>
            <a:endParaRPr lang="en-GB" dirty="0"/>
          </a:p>
        </p:txBody>
      </p:sp>
      <p:sp>
        <p:nvSpPr>
          <p:cNvPr id="3" name="Title 2"/>
          <p:cNvSpPr>
            <a:spLocks noGrp="1"/>
          </p:cNvSpPr>
          <p:nvPr>
            <p:ph type="title"/>
          </p:nvPr>
        </p:nvSpPr>
        <p:spPr/>
        <p:txBody>
          <a:bodyPr/>
          <a:lstStyle/>
          <a:p>
            <a:r>
              <a:rPr lang="en-GB" dirty="0" smtClean="0"/>
              <a:t>Accreditation of foreign degrees</a:t>
            </a:r>
            <a:endParaRPr lang="en-GB" dirty="0"/>
          </a:p>
        </p:txBody>
      </p:sp>
    </p:spTree>
    <p:extLst>
      <p:ext uri="{BB962C8B-B14F-4D97-AF65-F5344CB8AC3E}">
        <p14:creationId xmlns:p14="http://schemas.microsoft.com/office/powerpoint/2010/main" xmlns="" val="3687059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role of intermediary agent is often overlooked or misunderstood.</a:t>
            </a:r>
          </a:p>
          <a:p>
            <a:r>
              <a:rPr lang="en-GB" dirty="0" smtClean="0"/>
              <a:t>The agents charge (high) service fees when helping Chinese students to study in Finland</a:t>
            </a:r>
          </a:p>
          <a:p>
            <a:pPr lvl="1"/>
            <a:r>
              <a:rPr lang="en-GB" dirty="0" smtClean="0"/>
              <a:t>Conflict to Finnish ideologies?</a:t>
            </a:r>
          </a:p>
          <a:p>
            <a:pPr lvl="1"/>
            <a:r>
              <a:rPr lang="en-GB" dirty="0" smtClean="0"/>
              <a:t>A partner in education export? </a:t>
            </a:r>
          </a:p>
          <a:p>
            <a:endParaRPr lang="en-GB" dirty="0"/>
          </a:p>
        </p:txBody>
      </p:sp>
      <p:sp>
        <p:nvSpPr>
          <p:cNvPr id="3" name="Title 2"/>
          <p:cNvSpPr>
            <a:spLocks noGrp="1"/>
          </p:cNvSpPr>
          <p:nvPr>
            <p:ph type="title"/>
          </p:nvPr>
        </p:nvSpPr>
        <p:spPr/>
        <p:txBody>
          <a:bodyPr>
            <a:normAutofit/>
          </a:bodyPr>
          <a:lstStyle/>
          <a:p>
            <a:r>
              <a:rPr lang="en-GB" sz="3600" dirty="0"/>
              <a:t>Intermediary Agents </a:t>
            </a:r>
            <a:r>
              <a:rPr lang="en-GB" sz="3600" dirty="0" smtClean="0"/>
              <a:t>recruiting Chinese students for foreign institutions</a:t>
            </a:r>
            <a:endParaRPr lang="en-GB" sz="3600" dirty="0"/>
          </a:p>
        </p:txBody>
      </p:sp>
    </p:spTree>
    <p:extLst>
      <p:ext uri="{BB962C8B-B14F-4D97-AF65-F5344CB8AC3E}">
        <p14:creationId xmlns:p14="http://schemas.microsoft.com/office/powerpoint/2010/main" xmlns="" val="159066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Many intermediary agents and consulting companies established in the 1990s as a market response to the increase of self-sponsored students to study abroad</a:t>
            </a:r>
          </a:p>
          <a:p>
            <a:r>
              <a:rPr lang="en-GB" dirty="0" smtClean="0"/>
              <a:t>In 1999, 700-800 intermediary agents in Beijing only</a:t>
            </a:r>
          </a:p>
          <a:p>
            <a:r>
              <a:rPr lang="en-GB" dirty="0" smtClean="0"/>
              <a:t>The operation was not regulated and some agents conducted illegal </a:t>
            </a:r>
            <a:r>
              <a:rPr lang="en-GB" dirty="0" smtClean="0"/>
              <a:t>operations</a:t>
            </a:r>
            <a:r>
              <a:rPr lang="en-GB" dirty="0" smtClean="0"/>
              <a:t>.</a:t>
            </a:r>
          </a:p>
          <a:p>
            <a:r>
              <a:rPr lang="en-GB" dirty="0" smtClean="0"/>
              <a:t> 1999: The Regulations on </a:t>
            </a:r>
            <a:r>
              <a:rPr lang="en-GB" dirty="0"/>
              <a:t>the Intermediary Agents for Self-sponsored Study Abroad </a:t>
            </a:r>
            <a:r>
              <a:rPr lang="en-GB" dirty="0" smtClean="0"/>
              <a:t>by Ministry of Education, Ministry of Public Security </a:t>
            </a:r>
            <a:r>
              <a:rPr lang="en-GB" dirty="0"/>
              <a:t>and State Administration of Industry and Commerce</a:t>
            </a:r>
          </a:p>
        </p:txBody>
      </p:sp>
      <p:sp>
        <p:nvSpPr>
          <p:cNvPr id="3" name="Title 2"/>
          <p:cNvSpPr>
            <a:spLocks noGrp="1"/>
          </p:cNvSpPr>
          <p:nvPr>
            <p:ph type="title"/>
          </p:nvPr>
        </p:nvSpPr>
        <p:spPr/>
        <p:txBody>
          <a:bodyPr>
            <a:normAutofit fontScale="90000"/>
          </a:bodyPr>
          <a:lstStyle/>
          <a:p>
            <a:r>
              <a:rPr lang="en-GB" dirty="0" smtClean="0"/>
              <a:t>What is </a:t>
            </a:r>
            <a:r>
              <a:rPr lang="en-GB" dirty="0"/>
              <a:t>the Intermediary </a:t>
            </a:r>
            <a:r>
              <a:rPr lang="en-GB" dirty="0" smtClean="0"/>
              <a:t>Agent </a:t>
            </a:r>
            <a:r>
              <a:rPr lang="en-GB" dirty="0"/>
              <a:t>for </a:t>
            </a:r>
            <a:r>
              <a:rPr lang="en-GB" dirty="0" smtClean="0"/>
              <a:t>Self-sponsored Study Abroad</a:t>
            </a:r>
            <a:endParaRPr lang="en-GB" dirty="0"/>
          </a:p>
        </p:txBody>
      </p:sp>
    </p:spTree>
    <p:extLst>
      <p:ext uri="{BB962C8B-B14F-4D97-AF65-F5344CB8AC3E}">
        <p14:creationId xmlns:p14="http://schemas.microsoft.com/office/powerpoint/2010/main" xmlns="" val="3308466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An intermediary agent needs a permission from the MOE</a:t>
            </a:r>
          </a:p>
          <a:p>
            <a:r>
              <a:rPr lang="en-GB" dirty="0" smtClean="0"/>
              <a:t>419 registered agents in China by March 2012</a:t>
            </a:r>
          </a:p>
          <a:p>
            <a:pPr lvl="1"/>
            <a:r>
              <a:rPr lang="en-GB" sz="1800" dirty="0" smtClean="0">
                <a:hlinkClick r:id="rId2"/>
              </a:rPr>
              <a:t>http://www.jsj.edu.cn/index.php/default/intermediary/index</a:t>
            </a:r>
            <a:endParaRPr lang="en-GB" sz="1800" dirty="0" smtClean="0"/>
          </a:p>
          <a:p>
            <a:pPr marL="274320" lvl="1"/>
            <a:r>
              <a:rPr lang="en-GB" sz="2400" dirty="0" smtClean="0"/>
              <a:t>Business scope: </a:t>
            </a:r>
          </a:p>
          <a:p>
            <a:pPr marL="553720" lvl="2"/>
            <a:r>
              <a:rPr lang="en-GB" altLang="zh-CN" dirty="0" smtClean="0"/>
              <a:t>Information and legal consulting,</a:t>
            </a:r>
          </a:p>
          <a:p>
            <a:pPr marL="553720" lvl="2"/>
            <a:r>
              <a:rPr lang="en-GB" altLang="zh-CN" dirty="0" smtClean="0"/>
              <a:t>Proxy to make admission application</a:t>
            </a:r>
          </a:p>
          <a:p>
            <a:pPr marL="553720" lvl="2"/>
            <a:r>
              <a:rPr lang="en-GB" altLang="zh-CN" dirty="0" smtClean="0"/>
              <a:t>Support for visa application</a:t>
            </a:r>
          </a:p>
          <a:p>
            <a:pPr marL="553720" lvl="2"/>
            <a:r>
              <a:rPr lang="en-GB" altLang="zh-CN" dirty="0" smtClean="0"/>
              <a:t>Training before traveling abroad, etc.</a:t>
            </a:r>
          </a:p>
          <a:p>
            <a:pPr marL="274320" lvl="1"/>
            <a:r>
              <a:rPr lang="en-GB" altLang="zh-CN" sz="2400" dirty="0"/>
              <a:t>Targeting </a:t>
            </a:r>
            <a:r>
              <a:rPr lang="en-GB" altLang="zh-CN" sz="2400" dirty="0" smtClean="0"/>
              <a:t>clients: </a:t>
            </a:r>
            <a:r>
              <a:rPr lang="en-GB" altLang="zh-CN" sz="2400" dirty="0"/>
              <a:t>those Chinese citizens who have completed the secondary </a:t>
            </a:r>
            <a:r>
              <a:rPr lang="en-GB" altLang="zh-CN" sz="2400" dirty="0" smtClean="0"/>
              <a:t>education</a:t>
            </a:r>
            <a:endParaRPr lang="en-GB" altLang="zh-CN" sz="2400" dirty="0"/>
          </a:p>
          <a:p>
            <a:pPr marL="325120" lvl="2" indent="0">
              <a:buNone/>
            </a:pPr>
            <a:endParaRPr lang="en-GB" dirty="0"/>
          </a:p>
        </p:txBody>
      </p:sp>
      <p:sp>
        <p:nvSpPr>
          <p:cNvPr id="3" name="Title 2"/>
          <p:cNvSpPr>
            <a:spLocks noGrp="1"/>
          </p:cNvSpPr>
          <p:nvPr>
            <p:ph type="title"/>
          </p:nvPr>
        </p:nvSpPr>
        <p:spPr/>
        <p:txBody>
          <a:bodyPr>
            <a:normAutofit/>
          </a:bodyPr>
          <a:lstStyle/>
          <a:p>
            <a:r>
              <a:rPr lang="en-GB" sz="3600" dirty="0"/>
              <a:t>Regulations on the Intermediary agents for self-sponsored study abroad</a:t>
            </a:r>
          </a:p>
        </p:txBody>
      </p:sp>
    </p:spTree>
    <p:extLst>
      <p:ext uri="{BB962C8B-B14F-4D97-AF65-F5344CB8AC3E}">
        <p14:creationId xmlns:p14="http://schemas.microsoft.com/office/powerpoint/2010/main" xmlns="" val="1716970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132856"/>
            <a:ext cx="7408333" cy="3777283"/>
          </a:xfrm>
        </p:spPr>
        <p:txBody>
          <a:bodyPr>
            <a:noAutofit/>
          </a:bodyPr>
          <a:lstStyle/>
          <a:p>
            <a:r>
              <a:rPr lang="en-GB" dirty="0" smtClean="0"/>
              <a:t>International regulations</a:t>
            </a:r>
          </a:p>
          <a:p>
            <a:pPr lvl="1"/>
            <a:r>
              <a:rPr lang="en-GB" sz="2000" dirty="0" smtClean="0"/>
              <a:t>International organisations’ regulations and bilateral agreement on educational services</a:t>
            </a:r>
          </a:p>
          <a:p>
            <a:pPr lvl="1"/>
            <a:r>
              <a:rPr lang="en-GB" sz="2000" dirty="0" smtClean="0"/>
              <a:t>China’s commitment to WTO’s General Agreement on Trade in Services (GATS)</a:t>
            </a:r>
          </a:p>
          <a:p>
            <a:r>
              <a:rPr lang="en-GB" dirty="0" smtClean="0"/>
              <a:t>Domestic legislations</a:t>
            </a:r>
          </a:p>
          <a:p>
            <a:pPr lvl="1"/>
            <a:r>
              <a:rPr lang="en-GB" sz="2000" dirty="0" smtClean="0"/>
              <a:t>Regulations on Sino-Foreign cooperatively running schools</a:t>
            </a:r>
          </a:p>
          <a:p>
            <a:pPr lvl="1"/>
            <a:r>
              <a:rPr lang="en-GB" sz="2000" dirty="0" smtClean="0"/>
              <a:t>Regulations on academic degrees   </a:t>
            </a:r>
          </a:p>
          <a:p>
            <a:pPr lvl="1"/>
            <a:r>
              <a:rPr lang="en-GB" sz="2000" dirty="0" smtClean="0"/>
              <a:t>Accreditation of foreign degrees in China</a:t>
            </a:r>
          </a:p>
          <a:p>
            <a:pPr lvl="1"/>
            <a:r>
              <a:rPr lang="en-GB" sz="2000" dirty="0" smtClean="0"/>
              <a:t>Intermediary agencies in student recruitment for foreign educational institutions</a:t>
            </a:r>
          </a:p>
          <a:p>
            <a:pPr lvl="1"/>
            <a:r>
              <a:rPr lang="en-GB" sz="2000" dirty="0" smtClean="0"/>
              <a:t>…</a:t>
            </a:r>
          </a:p>
        </p:txBody>
      </p:sp>
      <p:sp>
        <p:nvSpPr>
          <p:cNvPr id="3" name="Title 2"/>
          <p:cNvSpPr>
            <a:spLocks noGrp="1"/>
          </p:cNvSpPr>
          <p:nvPr>
            <p:ph type="title"/>
          </p:nvPr>
        </p:nvSpPr>
        <p:spPr/>
        <p:txBody>
          <a:bodyPr/>
          <a:lstStyle/>
          <a:p>
            <a:r>
              <a:rPr lang="en-GB" dirty="0" smtClean="0"/>
              <a:t>Main regulations</a:t>
            </a:r>
            <a:endParaRPr lang="en-GB" dirty="0"/>
          </a:p>
        </p:txBody>
      </p:sp>
    </p:spTree>
    <p:extLst>
      <p:ext uri="{BB962C8B-B14F-4D97-AF65-F5344CB8AC3E}">
        <p14:creationId xmlns:p14="http://schemas.microsoft.com/office/powerpoint/2010/main" xmlns="" val="3420785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local partner will help you in recruiting students in the Chinese student market.</a:t>
            </a:r>
          </a:p>
          <a:p>
            <a:r>
              <a:rPr lang="en-GB" dirty="0" smtClean="0"/>
              <a:t>You need to know whether the partner is a legal intermediary agent.</a:t>
            </a:r>
          </a:p>
          <a:p>
            <a:r>
              <a:rPr lang="en-GB" dirty="0" smtClean="0"/>
              <a:t>Not without problem, but monitored by the MOE.</a:t>
            </a:r>
          </a:p>
          <a:p>
            <a:r>
              <a:rPr lang="en-GB" b="1" dirty="0"/>
              <a:t>Don’t </a:t>
            </a:r>
            <a:r>
              <a:rPr lang="en-GB" b="1" dirty="0" smtClean="0"/>
              <a:t>have business transaction before signing </a:t>
            </a:r>
            <a:r>
              <a:rPr lang="en-GB" b="1" dirty="0"/>
              <a:t>a contract!</a:t>
            </a:r>
          </a:p>
          <a:p>
            <a:endParaRPr lang="en-GB" dirty="0" smtClean="0"/>
          </a:p>
          <a:p>
            <a:endParaRPr lang="en-GB" dirty="0"/>
          </a:p>
        </p:txBody>
      </p:sp>
      <p:sp>
        <p:nvSpPr>
          <p:cNvPr id="3" name="Title 2"/>
          <p:cNvSpPr>
            <a:spLocks noGrp="1"/>
          </p:cNvSpPr>
          <p:nvPr>
            <p:ph type="title"/>
          </p:nvPr>
        </p:nvSpPr>
        <p:spPr/>
        <p:txBody>
          <a:bodyPr>
            <a:normAutofit fontScale="90000"/>
          </a:bodyPr>
          <a:lstStyle/>
          <a:p>
            <a:r>
              <a:rPr lang="en-GB" dirty="0" smtClean="0"/>
              <a:t>Implications for Finnish educational providers</a:t>
            </a:r>
            <a:endParaRPr lang="en-GB" dirty="0"/>
          </a:p>
        </p:txBody>
      </p:sp>
    </p:spTree>
    <p:extLst>
      <p:ext uri="{BB962C8B-B14F-4D97-AF65-F5344CB8AC3E}">
        <p14:creationId xmlns:p14="http://schemas.microsoft.com/office/powerpoint/2010/main" xmlns="" val="19430946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Many Chinese officials and professionals  are </a:t>
            </a:r>
            <a:r>
              <a:rPr lang="en-GB" dirty="0"/>
              <a:t>sent to advanced </a:t>
            </a:r>
            <a:r>
              <a:rPr lang="en-GB" dirty="0" smtClean="0"/>
              <a:t>and developed countries to </a:t>
            </a:r>
            <a:r>
              <a:rPr lang="en-GB" dirty="0"/>
              <a:t>take training courses or degree studies </a:t>
            </a:r>
            <a:r>
              <a:rPr lang="en-GB" dirty="0" smtClean="0"/>
              <a:t>ranging in </a:t>
            </a:r>
            <a:r>
              <a:rPr lang="en-GB" dirty="0"/>
              <a:t>length from a few weeks to a year </a:t>
            </a:r>
            <a:r>
              <a:rPr lang="en-GB" dirty="0" smtClean="0"/>
              <a:t>and over.</a:t>
            </a:r>
          </a:p>
          <a:p>
            <a:r>
              <a:rPr lang="en-GB" dirty="0" smtClean="0"/>
              <a:t>The training are organised by either Chinese </a:t>
            </a:r>
            <a:r>
              <a:rPr lang="en-GB" dirty="0"/>
              <a:t>central or local </a:t>
            </a:r>
            <a:r>
              <a:rPr lang="en-GB" dirty="0" smtClean="0"/>
              <a:t>governmental organizations, but their </a:t>
            </a:r>
            <a:r>
              <a:rPr lang="en-GB" dirty="0"/>
              <a:t>plans must be submitted to the State Administration of Foreign </a:t>
            </a:r>
            <a:r>
              <a:rPr lang="en-GB" dirty="0" smtClean="0"/>
              <a:t>Experts Affairs </a:t>
            </a:r>
            <a:r>
              <a:rPr lang="en-GB" dirty="0"/>
              <a:t>(SAFEA) for </a:t>
            </a:r>
            <a:r>
              <a:rPr lang="en-GB" dirty="0" smtClean="0"/>
              <a:t>approval.</a:t>
            </a:r>
          </a:p>
          <a:p>
            <a:r>
              <a:rPr lang="en-GB" dirty="0"/>
              <a:t>The SAFEA </a:t>
            </a:r>
            <a:r>
              <a:rPr lang="en-GB" dirty="0" smtClean="0"/>
              <a:t>is the </a:t>
            </a:r>
            <a:r>
              <a:rPr lang="en-GB" dirty="0"/>
              <a:t>administrative department of the </a:t>
            </a:r>
            <a:r>
              <a:rPr lang="en-GB" dirty="0" smtClean="0"/>
              <a:t>Chinese government </a:t>
            </a:r>
            <a:r>
              <a:rPr lang="en-GB" dirty="0"/>
              <a:t>in charge of the national </a:t>
            </a:r>
            <a:r>
              <a:rPr lang="en-GB" dirty="0" smtClean="0"/>
              <a:t>introduction of </a:t>
            </a:r>
            <a:r>
              <a:rPr lang="en-GB" dirty="0"/>
              <a:t>foreign intellectual resources </a:t>
            </a:r>
            <a:r>
              <a:rPr lang="en-GB" dirty="0" smtClean="0"/>
              <a:t>from abroad </a:t>
            </a:r>
            <a:r>
              <a:rPr lang="en-GB" dirty="0"/>
              <a:t>and also in charge of sending </a:t>
            </a:r>
            <a:r>
              <a:rPr lang="en-GB" dirty="0" smtClean="0"/>
              <a:t>Chinese technical </a:t>
            </a:r>
            <a:r>
              <a:rPr lang="en-GB" dirty="0"/>
              <a:t>and managerial professionals </a:t>
            </a:r>
            <a:r>
              <a:rPr lang="en-GB" dirty="0" smtClean="0"/>
              <a:t>from government </a:t>
            </a:r>
            <a:r>
              <a:rPr lang="en-GB" dirty="0"/>
              <a:t>departments and enterprises </a:t>
            </a:r>
            <a:r>
              <a:rPr lang="en-GB" dirty="0" smtClean="0"/>
              <a:t>for overseas </a:t>
            </a:r>
            <a:r>
              <a:rPr lang="en-GB" dirty="0"/>
              <a:t>training.</a:t>
            </a:r>
          </a:p>
        </p:txBody>
      </p:sp>
      <p:sp>
        <p:nvSpPr>
          <p:cNvPr id="3" name="Title 2"/>
          <p:cNvSpPr>
            <a:spLocks noGrp="1"/>
          </p:cNvSpPr>
          <p:nvPr>
            <p:ph type="title"/>
          </p:nvPr>
        </p:nvSpPr>
        <p:spPr/>
        <p:txBody>
          <a:bodyPr>
            <a:normAutofit fontScale="90000"/>
          </a:bodyPr>
          <a:lstStyle/>
          <a:p>
            <a:r>
              <a:rPr lang="en-GB" dirty="0" smtClean="0"/>
              <a:t>Training Chinese officials and professionals</a:t>
            </a:r>
            <a:endParaRPr lang="en-GB" dirty="0"/>
          </a:p>
        </p:txBody>
      </p:sp>
    </p:spTree>
    <p:extLst>
      <p:ext uri="{BB962C8B-B14F-4D97-AF65-F5344CB8AC3E}">
        <p14:creationId xmlns:p14="http://schemas.microsoft.com/office/powerpoint/2010/main" xmlns="" val="3224835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organisation of training is highly regulated.</a:t>
            </a:r>
          </a:p>
          <a:p>
            <a:pPr lvl="1"/>
            <a:r>
              <a:rPr lang="en-GB" dirty="0" smtClean="0"/>
              <a:t>What kinds of programmes</a:t>
            </a:r>
          </a:p>
          <a:p>
            <a:pPr lvl="1"/>
            <a:r>
              <a:rPr lang="en-GB" dirty="0" smtClean="0"/>
              <a:t>Where to go</a:t>
            </a:r>
          </a:p>
          <a:p>
            <a:pPr lvl="1"/>
            <a:r>
              <a:rPr lang="en-GB" dirty="0" smtClean="0"/>
              <a:t>How much is the budget </a:t>
            </a:r>
          </a:p>
          <a:p>
            <a:pPr lvl="1"/>
            <a:r>
              <a:rPr lang="en-GB" dirty="0" smtClean="0"/>
              <a:t>How to make the contract</a:t>
            </a:r>
          </a:p>
          <a:p>
            <a:pPr marL="274320" lvl="1"/>
            <a:r>
              <a:rPr lang="en-GB" sz="2400" dirty="0"/>
              <a:t>No open source documents </a:t>
            </a:r>
            <a:r>
              <a:rPr lang="en-GB" sz="2400" dirty="0" smtClean="0"/>
              <a:t>from which </a:t>
            </a:r>
            <a:r>
              <a:rPr lang="en-GB" sz="2400" dirty="0"/>
              <a:t>you can find the </a:t>
            </a:r>
            <a:r>
              <a:rPr lang="en-GB" sz="2400" dirty="0" smtClean="0"/>
              <a:t>regulations.</a:t>
            </a:r>
            <a:endParaRPr lang="en-GB" sz="2400" dirty="0"/>
          </a:p>
          <a:p>
            <a:endParaRPr lang="en-GB" dirty="0"/>
          </a:p>
        </p:txBody>
      </p:sp>
      <p:sp>
        <p:nvSpPr>
          <p:cNvPr id="3" name="Title 2"/>
          <p:cNvSpPr>
            <a:spLocks noGrp="1"/>
          </p:cNvSpPr>
          <p:nvPr>
            <p:ph type="title"/>
          </p:nvPr>
        </p:nvSpPr>
        <p:spPr/>
        <p:txBody>
          <a:bodyPr/>
          <a:lstStyle/>
          <a:p>
            <a:r>
              <a:rPr lang="en-GB" dirty="0" smtClean="0"/>
              <a:t>What need to know?</a:t>
            </a:r>
            <a:endParaRPr lang="en-GB" dirty="0"/>
          </a:p>
        </p:txBody>
      </p:sp>
    </p:spTree>
    <p:extLst>
      <p:ext uri="{BB962C8B-B14F-4D97-AF65-F5344CB8AC3E}">
        <p14:creationId xmlns:p14="http://schemas.microsoft.com/office/powerpoint/2010/main" xmlns="" val="7186649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Education Law, 1995</a:t>
            </a:r>
          </a:p>
          <a:p>
            <a:r>
              <a:rPr lang="en-GB" dirty="0" smtClean="0"/>
              <a:t>Vocational Education Law, 1996</a:t>
            </a:r>
          </a:p>
          <a:p>
            <a:r>
              <a:rPr lang="en-GB" dirty="0" smtClean="0"/>
              <a:t>Higher Education Law, 1998</a:t>
            </a:r>
          </a:p>
          <a:p>
            <a:r>
              <a:rPr lang="en-GB" dirty="0"/>
              <a:t>Law for Promoting Private </a:t>
            </a:r>
            <a:r>
              <a:rPr lang="en-GB" dirty="0" smtClean="0"/>
              <a:t>Education, 2002</a:t>
            </a:r>
          </a:p>
          <a:p>
            <a:r>
              <a:rPr lang="en-GB" dirty="0" smtClean="0"/>
              <a:t>Regulations </a:t>
            </a:r>
            <a:r>
              <a:rPr lang="en-GB" dirty="0"/>
              <a:t>on Academic Degrees, 1980, amendment 2004 </a:t>
            </a:r>
          </a:p>
          <a:p>
            <a:endParaRPr lang="en-GB" dirty="0"/>
          </a:p>
        </p:txBody>
      </p:sp>
      <p:sp>
        <p:nvSpPr>
          <p:cNvPr id="3" name="Title 2"/>
          <p:cNvSpPr>
            <a:spLocks noGrp="1"/>
          </p:cNvSpPr>
          <p:nvPr>
            <p:ph type="title"/>
          </p:nvPr>
        </p:nvSpPr>
        <p:spPr/>
        <p:txBody>
          <a:bodyPr/>
          <a:lstStyle/>
          <a:p>
            <a:r>
              <a:rPr lang="en-GB" dirty="0" smtClean="0"/>
              <a:t>Chinese laws on education </a:t>
            </a:r>
            <a:endParaRPr lang="en-GB" dirty="0"/>
          </a:p>
        </p:txBody>
      </p:sp>
    </p:spTree>
    <p:extLst>
      <p:ext uri="{BB962C8B-B14F-4D97-AF65-F5344CB8AC3E}">
        <p14:creationId xmlns:p14="http://schemas.microsoft.com/office/powerpoint/2010/main" xmlns="" val="2893918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Contract Law</a:t>
            </a:r>
          </a:p>
          <a:p>
            <a:pPr lvl="1"/>
            <a:r>
              <a:rPr lang="en-GB" dirty="0"/>
              <a:t>applicable to contracts signed between foreign educational institutions and Chinese educational service </a:t>
            </a:r>
            <a:r>
              <a:rPr lang="en-GB" dirty="0" smtClean="0"/>
              <a:t>institutions.</a:t>
            </a:r>
          </a:p>
          <a:p>
            <a:pPr marL="274320" lvl="1"/>
            <a:r>
              <a:rPr lang="en-GB" sz="2400" dirty="0"/>
              <a:t>Civil Law</a:t>
            </a:r>
          </a:p>
          <a:p>
            <a:pPr lvl="1"/>
            <a:r>
              <a:rPr lang="en-GB" dirty="0" smtClean="0"/>
              <a:t> </a:t>
            </a:r>
            <a:r>
              <a:rPr lang="en-GB" dirty="0"/>
              <a:t>applicable to the civil relationships between students and educational service </a:t>
            </a:r>
            <a:r>
              <a:rPr lang="en-GB" dirty="0" smtClean="0"/>
              <a:t>providers.</a:t>
            </a:r>
          </a:p>
          <a:p>
            <a:pPr marL="274320" lvl="1"/>
            <a:r>
              <a:rPr lang="en-GB" sz="2400" dirty="0"/>
              <a:t>Administration Law </a:t>
            </a:r>
          </a:p>
          <a:p>
            <a:pPr lvl="1"/>
            <a:r>
              <a:rPr lang="en-GB" dirty="0" smtClean="0"/>
              <a:t>applicable </a:t>
            </a:r>
            <a:r>
              <a:rPr lang="en-GB" dirty="0"/>
              <a:t>to the legal relationships between educational service providers and government </a:t>
            </a:r>
            <a:r>
              <a:rPr lang="en-GB" dirty="0" smtClean="0"/>
              <a:t>authorities</a:t>
            </a:r>
          </a:p>
          <a:p>
            <a:pPr marL="274320" lvl="1"/>
            <a:r>
              <a:rPr lang="en-GB" sz="2400" dirty="0" smtClean="0"/>
              <a:t>Other </a:t>
            </a:r>
            <a:r>
              <a:rPr lang="en-GB" sz="2400" dirty="0"/>
              <a:t>domestic laws</a:t>
            </a:r>
          </a:p>
          <a:p>
            <a:pPr lvl="1"/>
            <a:r>
              <a:rPr lang="en-GB" dirty="0" smtClean="0"/>
              <a:t>Tax </a:t>
            </a:r>
            <a:r>
              <a:rPr lang="en-GB" dirty="0"/>
              <a:t>Law, Intellectual Property Rights </a:t>
            </a:r>
            <a:r>
              <a:rPr lang="en-GB" dirty="0" smtClean="0"/>
              <a:t>Law… </a:t>
            </a:r>
            <a:endParaRPr lang="en-GB" dirty="0"/>
          </a:p>
        </p:txBody>
      </p:sp>
      <p:sp>
        <p:nvSpPr>
          <p:cNvPr id="3" name="Title 2"/>
          <p:cNvSpPr>
            <a:spLocks noGrp="1"/>
          </p:cNvSpPr>
          <p:nvPr>
            <p:ph type="title"/>
          </p:nvPr>
        </p:nvSpPr>
        <p:spPr/>
        <p:txBody>
          <a:bodyPr/>
          <a:lstStyle/>
          <a:p>
            <a:r>
              <a:rPr lang="en-GB" dirty="0" smtClean="0"/>
              <a:t>General laws</a:t>
            </a:r>
            <a:endParaRPr lang="en-GB" dirty="0"/>
          </a:p>
        </p:txBody>
      </p:sp>
    </p:spTree>
    <p:extLst>
      <p:ext uri="{BB962C8B-B14F-4D97-AF65-F5344CB8AC3E}">
        <p14:creationId xmlns:p14="http://schemas.microsoft.com/office/powerpoint/2010/main" xmlns="" val="12269335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Despite of the improvement of legal system on education</a:t>
            </a:r>
          </a:p>
          <a:p>
            <a:r>
              <a:rPr lang="en-GB" dirty="0" smtClean="0"/>
              <a:t>Government mandates are commonly used in education administration</a:t>
            </a:r>
            <a:endParaRPr lang="en-GB" dirty="0"/>
          </a:p>
        </p:txBody>
      </p:sp>
      <p:sp>
        <p:nvSpPr>
          <p:cNvPr id="3" name="Title 2"/>
          <p:cNvSpPr>
            <a:spLocks noGrp="1"/>
          </p:cNvSpPr>
          <p:nvPr>
            <p:ph type="title"/>
          </p:nvPr>
        </p:nvSpPr>
        <p:spPr/>
        <p:txBody>
          <a:bodyPr>
            <a:normAutofit fontScale="90000"/>
          </a:bodyPr>
          <a:lstStyle/>
          <a:p>
            <a:r>
              <a:rPr lang="en-GB" dirty="0" smtClean="0"/>
              <a:t>Legislation vs. Government mandates</a:t>
            </a:r>
            <a:endParaRPr lang="en-GB" dirty="0"/>
          </a:p>
        </p:txBody>
      </p:sp>
    </p:spTree>
    <p:extLst>
      <p:ext uri="{BB962C8B-B14F-4D97-AF65-F5344CB8AC3E}">
        <p14:creationId xmlns:p14="http://schemas.microsoft.com/office/powerpoint/2010/main" xmlns="" val="10903920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a:t>Finnish </a:t>
            </a:r>
            <a:r>
              <a:rPr lang="en-GB" dirty="0" smtClean="0"/>
              <a:t>HEIs are allowed to </a:t>
            </a:r>
            <a:r>
              <a:rPr lang="en-GB" dirty="0"/>
              <a:t>charge tuition fees for degree education from students coming outside the </a:t>
            </a:r>
            <a:r>
              <a:rPr lang="en-GB" dirty="0" smtClean="0"/>
              <a:t>EU </a:t>
            </a:r>
            <a:r>
              <a:rPr lang="en-GB" dirty="0"/>
              <a:t>or </a:t>
            </a:r>
            <a:r>
              <a:rPr lang="en-GB" dirty="0" smtClean="0"/>
              <a:t>EEA under two conditions:</a:t>
            </a:r>
          </a:p>
          <a:p>
            <a:pPr lvl="1"/>
            <a:r>
              <a:rPr lang="en-GB" sz="2300" dirty="0" smtClean="0"/>
              <a:t>The </a:t>
            </a:r>
            <a:r>
              <a:rPr lang="en-GB" sz="2300" dirty="0"/>
              <a:t>2007 Amendments to both the Universities Act (1997/645) and the Polytechnics Act (2003/351) allowed Finnish HEIs to charge fees for their degree education programmes when the fees are paid by a third organisation rather than individual students, called the “made to order” (in Finnish </a:t>
            </a:r>
            <a:r>
              <a:rPr lang="en-GB" sz="2300" dirty="0" err="1"/>
              <a:t>tilauskoulutus</a:t>
            </a:r>
            <a:r>
              <a:rPr lang="en-GB" sz="2300" dirty="0"/>
              <a:t>) model. </a:t>
            </a:r>
            <a:endParaRPr lang="en-GB" sz="2300" dirty="0" smtClean="0"/>
          </a:p>
          <a:p>
            <a:pPr lvl="1"/>
            <a:r>
              <a:rPr lang="en-GB" sz="2300" dirty="0" smtClean="0"/>
              <a:t>According </a:t>
            </a:r>
            <a:r>
              <a:rPr lang="en-GB" sz="2300" dirty="0"/>
              <a:t>to the new Universities Act (558/2009) and the additional Amendments to the Polytechnics Act (2003/351) both effective from the beginning of 2010, Finnish HEIs are able to charge tuition fees on a five-year trial basis for separate Master’s programmes from foreign students, provided that the arrangements include a scholarship scheme. </a:t>
            </a:r>
          </a:p>
        </p:txBody>
      </p:sp>
      <p:sp>
        <p:nvSpPr>
          <p:cNvPr id="3" name="Title 2"/>
          <p:cNvSpPr>
            <a:spLocks noGrp="1"/>
          </p:cNvSpPr>
          <p:nvPr>
            <p:ph type="title"/>
          </p:nvPr>
        </p:nvSpPr>
        <p:spPr/>
        <p:txBody>
          <a:bodyPr/>
          <a:lstStyle/>
          <a:p>
            <a:r>
              <a:rPr lang="en-GB" dirty="0" smtClean="0"/>
              <a:t>Finnish legislation</a:t>
            </a:r>
            <a:endParaRPr lang="en-GB" dirty="0"/>
          </a:p>
        </p:txBody>
      </p:sp>
    </p:spTree>
    <p:extLst>
      <p:ext uri="{BB962C8B-B14F-4D97-AF65-F5344CB8AC3E}">
        <p14:creationId xmlns:p14="http://schemas.microsoft.com/office/powerpoint/2010/main" xmlns="" val="2257070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can and cannot do?</a:t>
            </a:r>
            <a:endParaRPr lang="en-GB" dirty="0"/>
          </a:p>
        </p:txBody>
      </p:sp>
      <p:sp>
        <p:nvSpPr>
          <p:cNvPr id="5" name="Text Placeholder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xmlns="" val="1303033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612558983"/>
              </p:ext>
            </p:extLst>
          </p:nvPr>
        </p:nvGraphicFramePr>
        <p:xfrm>
          <a:off x="871538" y="332655"/>
          <a:ext cx="7660902" cy="6198835"/>
        </p:xfrm>
        <a:graphic>
          <a:graphicData uri="http://schemas.openxmlformats.org/drawingml/2006/table">
            <a:tbl>
              <a:tblPr firstRow="1" firstCol="1" bandRow="1">
                <a:tableStyleId>{5C22544A-7EE6-4342-B048-85BDC9FD1C3A}</a:tableStyleId>
              </a:tblPr>
              <a:tblGrid>
                <a:gridCol w="699127"/>
                <a:gridCol w="893491"/>
                <a:gridCol w="2903847"/>
                <a:gridCol w="3164437"/>
              </a:tblGrid>
              <a:tr h="408343">
                <a:tc rowSpan="2" gridSpan="2">
                  <a:txBody>
                    <a:bodyPr/>
                    <a:lstStyle/>
                    <a:p>
                      <a:pPr>
                        <a:lnSpc>
                          <a:spcPct val="115000"/>
                        </a:lnSpc>
                        <a:spcAft>
                          <a:spcPts val="0"/>
                        </a:spcAft>
                      </a:pPr>
                      <a:r>
                        <a:rPr lang="en-GB" sz="1600" dirty="0">
                          <a:effectLst/>
                        </a:rPr>
                        <a:t>                             </a:t>
                      </a:r>
                    </a:p>
                    <a:p>
                      <a:pPr>
                        <a:lnSpc>
                          <a:spcPct val="115000"/>
                        </a:lnSpc>
                        <a:spcAft>
                          <a:spcPts val="0"/>
                        </a:spcAft>
                      </a:pPr>
                      <a:r>
                        <a:rPr lang="en-GB" sz="1600" dirty="0">
                          <a:effectLst/>
                        </a:rPr>
                        <a:t> </a:t>
                      </a:r>
                      <a:endParaRPr lang="en-GB" sz="1600" dirty="0">
                        <a:effectLst/>
                        <a:latin typeface="Calibri"/>
                        <a:ea typeface="SimSun"/>
                        <a:cs typeface="Times New Roman"/>
                      </a:endParaRPr>
                    </a:p>
                  </a:txBody>
                  <a:tcPr marL="63631" marR="63631" marT="0" marB="0"/>
                </a:tc>
                <a:tc rowSpan="2" hMerge="1">
                  <a:txBody>
                    <a:bodyPr/>
                    <a:lstStyle/>
                    <a:p>
                      <a:endParaRPr lang="en-GB"/>
                    </a:p>
                  </a:txBody>
                  <a:tcPr/>
                </a:tc>
                <a:tc gridSpan="2">
                  <a:txBody>
                    <a:bodyPr/>
                    <a:lstStyle/>
                    <a:p>
                      <a:pPr algn="ctr">
                        <a:lnSpc>
                          <a:spcPct val="115000"/>
                        </a:lnSpc>
                        <a:spcAft>
                          <a:spcPts val="0"/>
                        </a:spcAft>
                      </a:pPr>
                      <a:r>
                        <a:rPr lang="en-GB" sz="2000" dirty="0" smtClean="0">
                          <a:effectLst/>
                        </a:rPr>
                        <a:t>Location of Finnish </a:t>
                      </a:r>
                      <a:r>
                        <a:rPr lang="en-GB" sz="2000" dirty="0">
                          <a:effectLst/>
                        </a:rPr>
                        <a:t>Providers</a:t>
                      </a:r>
                      <a:endParaRPr lang="en-GB" sz="2000" dirty="0">
                        <a:effectLst/>
                        <a:latin typeface="Calibri"/>
                        <a:ea typeface="SimSun"/>
                        <a:cs typeface="Times New Roman"/>
                      </a:endParaRPr>
                    </a:p>
                  </a:txBody>
                  <a:tcPr marL="63631" marR="63631" marT="0" marB="0"/>
                </a:tc>
                <a:tc hMerge="1">
                  <a:txBody>
                    <a:bodyPr/>
                    <a:lstStyle/>
                    <a:p>
                      <a:endParaRPr lang="en-GB"/>
                    </a:p>
                  </a:txBody>
                  <a:tcPr/>
                </a:tc>
              </a:tr>
              <a:tr h="408343">
                <a:tc gridSpan="2" vMerge="1">
                  <a:txBody>
                    <a:bodyPr/>
                    <a:lstStyle/>
                    <a:p>
                      <a:endParaRPr lang="en-GB"/>
                    </a:p>
                  </a:txBody>
                  <a:tcPr/>
                </a:tc>
                <a:tc hMerge="1" vMerge="1">
                  <a:txBody>
                    <a:bodyPr/>
                    <a:lstStyle/>
                    <a:p>
                      <a:endParaRPr lang="en-GB"/>
                    </a:p>
                  </a:txBody>
                  <a:tcPr/>
                </a:tc>
                <a:tc>
                  <a:txBody>
                    <a:bodyPr/>
                    <a:lstStyle/>
                    <a:p>
                      <a:pPr algn="ctr">
                        <a:lnSpc>
                          <a:spcPct val="115000"/>
                        </a:lnSpc>
                        <a:spcAft>
                          <a:spcPts val="0"/>
                        </a:spcAft>
                      </a:pPr>
                      <a:r>
                        <a:rPr lang="en-GB" sz="1800" dirty="0">
                          <a:effectLst/>
                        </a:rPr>
                        <a:t>China</a:t>
                      </a:r>
                      <a:endParaRPr lang="en-GB" sz="1800" dirty="0">
                        <a:effectLst/>
                        <a:latin typeface="Calibri"/>
                        <a:ea typeface="SimSun"/>
                        <a:cs typeface="Times New Roman"/>
                      </a:endParaRPr>
                    </a:p>
                  </a:txBody>
                  <a:tcPr marL="63631" marR="63631" marT="0" marB="0"/>
                </a:tc>
                <a:tc>
                  <a:txBody>
                    <a:bodyPr/>
                    <a:lstStyle/>
                    <a:p>
                      <a:pPr algn="ctr">
                        <a:lnSpc>
                          <a:spcPct val="115000"/>
                        </a:lnSpc>
                        <a:spcAft>
                          <a:spcPts val="0"/>
                        </a:spcAft>
                      </a:pPr>
                      <a:r>
                        <a:rPr lang="en-GB" sz="1800" dirty="0">
                          <a:effectLst/>
                        </a:rPr>
                        <a:t>Finland</a:t>
                      </a:r>
                      <a:endParaRPr lang="en-GB" sz="1800" dirty="0">
                        <a:effectLst/>
                        <a:latin typeface="Calibri"/>
                        <a:ea typeface="SimSun"/>
                        <a:cs typeface="Times New Roman"/>
                      </a:endParaRPr>
                    </a:p>
                  </a:txBody>
                  <a:tcPr marL="63631" marR="63631" marT="0" marB="0"/>
                </a:tc>
              </a:tr>
              <a:tr h="2858405">
                <a:tc rowSpan="2">
                  <a:txBody>
                    <a:bodyPr/>
                    <a:lstStyle/>
                    <a:p>
                      <a:pPr marL="71755" marR="71755" algn="ctr">
                        <a:lnSpc>
                          <a:spcPct val="115000"/>
                        </a:lnSpc>
                        <a:spcAft>
                          <a:spcPts val="0"/>
                        </a:spcAft>
                      </a:pPr>
                      <a:r>
                        <a:rPr lang="en-GB" sz="2000" dirty="0" smtClean="0">
                          <a:effectLst/>
                        </a:rPr>
                        <a:t>Location of Chinese </a:t>
                      </a:r>
                      <a:r>
                        <a:rPr lang="en-GB" sz="2000" dirty="0">
                          <a:effectLst/>
                        </a:rPr>
                        <a:t>Students</a:t>
                      </a:r>
                      <a:endParaRPr lang="en-GB" sz="2000" dirty="0">
                        <a:effectLst/>
                        <a:latin typeface="Calibri"/>
                        <a:ea typeface="SimSun"/>
                        <a:cs typeface="Times New Roman"/>
                      </a:endParaRPr>
                    </a:p>
                  </a:txBody>
                  <a:tcPr marL="63631" marR="63631" marT="0" marB="0" vert="vert270"/>
                </a:tc>
                <a:tc>
                  <a:txBody>
                    <a:bodyPr/>
                    <a:lstStyle/>
                    <a:p>
                      <a:pPr>
                        <a:lnSpc>
                          <a:spcPct val="115000"/>
                        </a:lnSpc>
                        <a:spcAft>
                          <a:spcPts val="0"/>
                        </a:spcAft>
                      </a:pPr>
                      <a:r>
                        <a:rPr lang="en-GB" sz="1800" dirty="0">
                          <a:effectLst/>
                        </a:rPr>
                        <a:t> </a:t>
                      </a:r>
                    </a:p>
                    <a:p>
                      <a:pPr>
                        <a:lnSpc>
                          <a:spcPct val="115000"/>
                        </a:lnSpc>
                        <a:spcAft>
                          <a:spcPts val="0"/>
                        </a:spcAft>
                      </a:pPr>
                      <a:r>
                        <a:rPr lang="en-GB" sz="1800" dirty="0">
                          <a:effectLst/>
                        </a:rPr>
                        <a:t> </a:t>
                      </a:r>
                    </a:p>
                    <a:p>
                      <a:pPr>
                        <a:lnSpc>
                          <a:spcPct val="115000"/>
                        </a:lnSpc>
                        <a:spcAft>
                          <a:spcPts val="0"/>
                        </a:spcAft>
                      </a:pPr>
                      <a:r>
                        <a:rPr lang="en-GB" sz="1800" dirty="0">
                          <a:effectLst/>
                        </a:rPr>
                        <a:t> </a:t>
                      </a:r>
                    </a:p>
                    <a:p>
                      <a:pPr>
                        <a:lnSpc>
                          <a:spcPct val="115000"/>
                        </a:lnSpc>
                        <a:spcAft>
                          <a:spcPts val="0"/>
                        </a:spcAft>
                      </a:pPr>
                      <a:r>
                        <a:rPr lang="en-GB" sz="1800" dirty="0">
                          <a:effectLst/>
                        </a:rPr>
                        <a:t>China</a:t>
                      </a:r>
                      <a:endParaRPr lang="en-GB" sz="1800" dirty="0">
                        <a:effectLst/>
                        <a:latin typeface="Calibri"/>
                        <a:ea typeface="SimSun"/>
                        <a:cs typeface="Times New Roman"/>
                      </a:endParaRPr>
                    </a:p>
                  </a:txBody>
                  <a:tcPr marL="63631" marR="63631" marT="0" marB="0"/>
                </a:tc>
                <a:tc>
                  <a:txBody>
                    <a:bodyPr/>
                    <a:lstStyle/>
                    <a:p>
                      <a:pPr>
                        <a:lnSpc>
                          <a:spcPct val="115000"/>
                        </a:lnSpc>
                        <a:spcAft>
                          <a:spcPts val="0"/>
                        </a:spcAft>
                      </a:pPr>
                      <a:r>
                        <a:rPr lang="en-GB" sz="1800" dirty="0">
                          <a:effectLst/>
                        </a:rPr>
                        <a:t>Model 3 and Model </a:t>
                      </a:r>
                      <a:r>
                        <a:rPr lang="en-GB" sz="1800" dirty="0" smtClean="0">
                          <a:effectLst/>
                        </a:rPr>
                        <a:t>4</a:t>
                      </a:r>
                      <a:endParaRPr lang="en-GB" sz="1800" dirty="0">
                        <a:effectLst/>
                      </a:endParaRPr>
                    </a:p>
                    <a:p>
                      <a:pPr marL="174625" indent="0">
                        <a:lnSpc>
                          <a:spcPct val="115000"/>
                        </a:lnSpc>
                        <a:spcAft>
                          <a:spcPts val="0"/>
                        </a:spcAft>
                      </a:pPr>
                      <a:r>
                        <a:rPr lang="en-GB" sz="1800" dirty="0" smtClean="0">
                          <a:effectLst/>
                        </a:rPr>
                        <a:t>CFCRS </a:t>
                      </a:r>
                      <a:r>
                        <a:rPr lang="en-GB" sz="1600" dirty="0" smtClean="0">
                          <a:effectLst/>
                        </a:rPr>
                        <a:t>(one campus</a:t>
                      </a:r>
                      <a:r>
                        <a:rPr lang="en-GB" sz="1600" baseline="0" dirty="0" smtClean="0">
                          <a:effectLst/>
                        </a:rPr>
                        <a:t> model</a:t>
                      </a:r>
                      <a:r>
                        <a:rPr lang="en-GB" sz="1600" dirty="0" smtClean="0">
                          <a:effectLst/>
                        </a:rPr>
                        <a:t>)</a:t>
                      </a:r>
                      <a:endParaRPr lang="en-GB" sz="1800" dirty="0" smtClean="0">
                        <a:effectLst/>
                      </a:endParaRPr>
                    </a:p>
                    <a:p>
                      <a:pPr marL="174625" indent="0">
                        <a:lnSpc>
                          <a:spcPct val="115000"/>
                        </a:lnSpc>
                        <a:spcAft>
                          <a:spcPts val="0"/>
                        </a:spcAft>
                      </a:pPr>
                      <a:r>
                        <a:rPr lang="en-GB" sz="1800" dirty="0" smtClean="0">
                          <a:effectLst/>
                        </a:rPr>
                        <a:t>Individual Finnish </a:t>
                      </a:r>
                      <a:r>
                        <a:rPr lang="en-GB" sz="1800" dirty="0">
                          <a:effectLst/>
                        </a:rPr>
                        <a:t>experts teaching or provider educational services in China</a:t>
                      </a:r>
                    </a:p>
                    <a:p>
                      <a:pPr>
                        <a:lnSpc>
                          <a:spcPct val="115000"/>
                        </a:lnSpc>
                        <a:spcAft>
                          <a:spcPts val="0"/>
                        </a:spcAft>
                      </a:pPr>
                      <a:r>
                        <a:rPr lang="en-GB" sz="1800" dirty="0">
                          <a:solidFill>
                            <a:srgbClr val="FF0000"/>
                          </a:solidFill>
                          <a:effectLst/>
                        </a:rPr>
                        <a:t>How can Finnish </a:t>
                      </a:r>
                      <a:r>
                        <a:rPr lang="en-GB" sz="1800" dirty="0" smtClean="0">
                          <a:solidFill>
                            <a:srgbClr val="FF0000"/>
                          </a:solidFill>
                          <a:effectLst/>
                        </a:rPr>
                        <a:t>institutions </a:t>
                      </a:r>
                      <a:r>
                        <a:rPr lang="en-GB" sz="1800" dirty="0">
                          <a:solidFill>
                            <a:srgbClr val="FF0000"/>
                          </a:solidFill>
                          <a:effectLst/>
                        </a:rPr>
                        <a:t>collect fees from </a:t>
                      </a:r>
                      <a:r>
                        <a:rPr lang="en-GB" sz="1800" dirty="0" smtClean="0">
                          <a:solidFill>
                            <a:srgbClr val="FF0000"/>
                          </a:solidFill>
                          <a:effectLst/>
                        </a:rPr>
                        <a:t>students or clients</a:t>
                      </a:r>
                      <a:r>
                        <a:rPr lang="en-GB" sz="1800" dirty="0">
                          <a:solidFill>
                            <a:srgbClr val="FF0000"/>
                          </a:solidFill>
                          <a:effectLst/>
                        </a:rPr>
                        <a:t>?</a:t>
                      </a:r>
                      <a:endParaRPr lang="en-GB" sz="1800" dirty="0">
                        <a:solidFill>
                          <a:srgbClr val="FF0000"/>
                        </a:solidFill>
                        <a:effectLst/>
                        <a:latin typeface="Calibri"/>
                        <a:ea typeface="SimSun"/>
                        <a:cs typeface="Times New Roman"/>
                      </a:endParaRPr>
                    </a:p>
                  </a:txBody>
                  <a:tcPr marL="63631" marR="63631" marT="0" marB="0"/>
                </a:tc>
                <a:tc>
                  <a:txBody>
                    <a:bodyPr/>
                    <a:lstStyle/>
                    <a:p>
                      <a:pPr>
                        <a:lnSpc>
                          <a:spcPct val="115000"/>
                        </a:lnSpc>
                        <a:spcAft>
                          <a:spcPts val="0"/>
                        </a:spcAft>
                      </a:pPr>
                      <a:r>
                        <a:rPr lang="en-GB" sz="1800" dirty="0">
                          <a:effectLst/>
                        </a:rPr>
                        <a:t>Model 1</a:t>
                      </a:r>
                    </a:p>
                    <a:p>
                      <a:pPr>
                        <a:lnSpc>
                          <a:spcPct val="115000"/>
                        </a:lnSpc>
                        <a:spcAft>
                          <a:spcPts val="0"/>
                        </a:spcAft>
                      </a:pPr>
                      <a:r>
                        <a:rPr lang="en-GB" sz="1800" strike="sngStrike" dirty="0">
                          <a:effectLst/>
                        </a:rPr>
                        <a:t>Distance </a:t>
                      </a:r>
                      <a:r>
                        <a:rPr lang="en-GB" sz="1800" strike="sngStrike" dirty="0" smtClean="0">
                          <a:effectLst/>
                        </a:rPr>
                        <a:t>education</a:t>
                      </a:r>
                      <a:endParaRPr lang="en-GB" sz="1800" strike="sngStrike" dirty="0">
                        <a:effectLst/>
                        <a:latin typeface="Calibri"/>
                        <a:ea typeface="SimSun"/>
                        <a:cs typeface="Times New Roman"/>
                      </a:endParaRPr>
                    </a:p>
                  </a:txBody>
                  <a:tcPr marL="63631" marR="63631" marT="0" marB="0"/>
                </a:tc>
              </a:tr>
              <a:tr h="2301573">
                <a:tc vMerge="1">
                  <a:txBody>
                    <a:bodyPr/>
                    <a:lstStyle/>
                    <a:p>
                      <a:endParaRPr lang="en-GB"/>
                    </a:p>
                  </a:txBody>
                  <a:tcPr/>
                </a:tc>
                <a:tc>
                  <a:txBody>
                    <a:bodyPr/>
                    <a:lstStyle/>
                    <a:p>
                      <a:pPr>
                        <a:lnSpc>
                          <a:spcPct val="115000"/>
                        </a:lnSpc>
                        <a:spcAft>
                          <a:spcPts val="0"/>
                        </a:spcAft>
                      </a:pPr>
                      <a:r>
                        <a:rPr lang="en-GB" sz="1800" dirty="0">
                          <a:effectLst/>
                        </a:rPr>
                        <a:t> </a:t>
                      </a:r>
                    </a:p>
                    <a:p>
                      <a:pPr>
                        <a:lnSpc>
                          <a:spcPct val="115000"/>
                        </a:lnSpc>
                        <a:spcAft>
                          <a:spcPts val="0"/>
                        </a:spcAft>
                      </a:pPr>
                      <a:r>
                        <a:rPr lang="en-GB" sz="1800" dirty="0">
                          <a:effectLst/>
                        </a:rPr>
                        <a:t> </a:t>
                      </a:r>
                    </a:p>
                    <a:p>
                      <a:pPr>
                        <a:lnSpc>
                          <a:spcPct val="115000"/>
                        </a:lnSpc>
                        <a:spcAft>
                          <a:spcPts val="0"/>
                        </a:spcAft>
                      </a:pPr>
                      <a:r>
                        <a:rPr lang="en-GB" sz="1800" dirty="0">
                          <a:effectLst/>
                        </a:rPr>
                        <a:t>Finland</a:t>
                      </a:r>
                      <a:endParaRPr lang="en-GB" sz="1800" dirty="0">
                        <a:effectLst/>
                        <a:latin typeface="Calibri"/>
                        <a:ea typeface="SimSun"/>
                        <a:cs typeface="Times New Roman"/>
                      </a:endParaRPr>
                    </a:p>
                  </a:txBody>
                  <a:tcPr marL="63631" marR="63631" marT="0" marB="0"/>
                </a:tc>
                <a:tc>
                  <a:txBody>
                    <a:bodyPr/>
                    <a:lstStyle/>
                    <a:p>
                      <a:pPr>
                        <a:lnSpc>
                          <a:spcPct val="115000"/>
                        </a:lnSpc>
                        <a:spcAft>
                          <a:spcPts val="0"/>
                        </a:spcAft>
                      </a:pPr>
                      <a:r>
                        <a:rPr lang="en-GB" sz="1800" dirty="0" smtClean="0">
                          <a:effectLst/>
                          <a:latin typeface="+mn-lt"/>
                          <a:ea typeface="+mn-ea"/>
                          <a:cs typeface="+mn-cs"/>
                        </a:rPr>
                        <a:t>CFCRS</a:t>
                      </a:r>
                      <a:r>
                        <a:rPr lang="en-GB" sz="1800" baseline="0" dirty="0" smtClean="0">
                          <a:effectLst/>
                          <a:latin typeface="+mn-lt"/>
                          <a:ea typeface="+mn-ea"/>
                          <a:cs typeface="+mn-cs"/>
                        </a:rPr>
                        <a:t> </a:t>
                      </a:r>
                      <a:r>
                        <a:rPr lang="en-GB" sz="1600" baseline="0" dirty="0" smtClean="0">
                          <a:effectLst/>
                          <a:latin typeface="+mn-lt"/>
                          <a:ea typeface="+mn-ea"/>
                          <a:cs typeface="+mn-cs"/>
                        </a:rPr>
                        <a:t>(two campus model)</a:t>
                      </a:r>
                    </a:p>
                    <a:p>
                      <a:pPr>
                        <a:lnSpc>
                          <a:spcPct val="115000"/>
                        </a:lnSpc>
                        <a:spcAft>
                          <a:spcPts val="0"/>
                        </a:spcAft>
                      </a:pPr>
                      <a:r>
                        <a:rPr lang="en-GB" sz="1600" baseline="0" dirty="0" smtClean="0">
                          <a:effectLst/>
                          <a:latin typeface="+mn-lt"/>
                          <a:ea typeface="+mn-ea"/>
                          <a:cs typeface="+mn-cs"/>
                        </a:rPr>
                        <a:t>Students will study on both the local campus in China and the campus at the Finnish institution.</a:t>
                      </a:r>
                      <a:endParaRPr lang="en-GB" sz="1600" dirty="0">
                        <a:effectLst/>
                        <a:latin typeface="Calibri"/>
                        <a:ea typeface="SimSun"/>
                        <a:cs typeface="Times New Roman"/>
                      </a:endParaRPr>
                    </a:p>
                  </a:txBody>
                  <a:tcPr marL="63631" marR="63631" marT="0" marB="0"/>
                </a:tc>
                <a:tc>
                  <a:txBody>
                    <a:bodyPr/>
                    <a:lstStyle/>
                    <a:p>
                      <a:pPr>
                        <a:lnSpc>
                          <a:spcPct val="115000"/>
                        </a:lnSpc>
                        <a:spcAft>
                          <a:spcPts val="0"/>
                        </a:spcAft>
                      </a:pPr>
                      <a:r>
                        <a:rPr lang="en-GB" sz="1800" dirty="0">
                          <a:effectLst/>
                        </a:rPr>
                        <a:t>Model 2</a:t>
                      </a:r>
                    </a:p>
                    <a:p>
                      <a:pPr>
                        <a:lnSpc>
                          <a:spcPct val="115000"/>
                        </a:lnSpc>
                        <a:spcAft>
                          <a:spcPts val="0"/>
                        </a:spcAft>
                      </a:pPr>
                      <a:r>
                        <a:rPr lang="en-GB" sz="1800" dirty="0">
                          <a:effectLst/>
                        </a:rPr>
                        <a:t>Students study in Finland</a:t>
                      </a:r>
                    </a:p>
                    <a:p>
                      <a:pPr marL="149225">
                        <a:lnSpc>
                          <a:spcPct val="115000"/>
                        </a:lnSpc>
                        <a:spcAft>
                          <a:spcPts val="0"/>
                        </a:spcAft>
                      </a:pPr>
                      <a:r>
                        <a:rPr lang="en-GB" sz="1800" dirty="0">
                          <a:effectLst/>
                        </a:rPr>
                        <a:t>Pilot MA programme</a:t>
                      </a:r>
                    </a:p>
                    <a:p>
                      <a:pPr marL="149225">
                        <a:lnSpc>
                          <a:spcPct val="115000"/>
                        </a:lnSpc>
                        <a:spcAft>
                          <a:spcPts val="0"/>
                        </a:spcAft>
                      </a:pPr>
                      <a:r>
                        <a:rPr lang="en-GB" sz="1800" dirty="0">
                          <a:effectLst/>
                        </a:rPr>
                        <a:t>Contracted degree education</a:t>
                      </a:r>
                    </a:p>
                    <a:p>
                      <a:pPr marL="149225">
                        <a:lnSpc>
                          <a:spcPct val="115000"/>
                        </a:lnSpc>
                        <a:spcAft>
                          <a:spcPts val="0"/>
                        </a:spcAft>
                      </a:pPr>
                      <a:r>
                        <a:rPr lang="en-GB" sz="1800" dirty="0">
                          <a:effectLst/>
                        </a:rPr>
                        <a:t>Professional degree </a:t>
                      </a:r>
                      <a:r>
                        <a:rPr lang="en-GB" sz="1800" dirty="0" smtClean="0">
                          <a:effectLst/>
                        </a:rPr>
                        <a:t>education</a:t>
                      </a:r>
                      <a:endParaRPr lang="en-GB" sz="1800" dirty="0">
                        <a:effectLst/>
                      </a:endParaRPr>
                    </a:p>
                    <a:p>
                      <a:pPr marL="149225">
                        <a:lnSpc>
                          <a:spcPct val="115000"/>
                        </a:lnSpc>
                        <a:spcAft>
                          <a:spcPts val="0"/>
                        </a:spcAft>
                      </a:pPr>
                      <a:r>
                        <a:rPr lang="en-GB" sz="1800" dirty="0">
                          <a:effectLst/>
                        </a:rPr>
                        <a:t>Non-degree/short term training</a:t>
                      </a:r>
                      <a:endParaRPr lang="en-GB" sz="1800" dirty="0">
                        <a:effectLst/>
                        <a:latin typeface="Calibri"/>
                        <a:ea typeface="SimSun"/>
                        <a:cs typeface="Times New Roman"/>
                      </a:endParaRPr>
                    </a:p>
                  </a:txBody>
                  <a:tcPr marL="63631" marR="63631" marT="0" marB="0"/>
                </a:tc>
              </a:tr>
            </a:tbl>
          </a:graphicData>
        </a:graphic>
      </p:graphicFrame>
    </p:spTree>
    <p:extLst>
      <p:ext uri="{BB962C8B-B14F-4D97-AF65-F5344CB8AC3E}">
        <p14:creationId xmlns:p14="http://schemas.microsoft.com/office/powerpoint/2010/main" xmlns="" val="35385227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err="1"/>
              <a:t>Cai</a:t>
            </a:r>
            <a:r>
              <a:rPr lang="en-GB" dirty="0"/>
              <a:t>, Y. (2011). Cross-border higher education in China and its implications for Finland. In Y. </a:t>
            </a:r>
            <a:r>
              <a:rPr lang="en-GB" dirty="0" err="1"/>
              <a:t>Cai</a:t>
            </a:r>
            <a:r>
              <a:rPr lang="en-GB" dirty="0"/>
              <a:t> &amp; J. </a:t>
            </a:r>
            <a:r>
              <a:rPr lang="en-GB" dirty="0" err="1"/>
              <a:t>Kivistö</a:t>
            </a:r>
            <a:r>
              <a:rPr lang="en-GB" dirty="0"/>
              <a:t> (Eds.), Higher education reforms in Finland and China: Experiences and challenges in post-massification era (pp. 245-260). Tampere: Tampere University Press</a:t>
            </a:r>
            <a:r>
              <a:rPr lang="en-GB" dirty="0" smtClean="0"/>
              <a:t>.</a:t>
            </a:r>
          </a:p>
          <a:p>
            <a:r>
              <a:rPr lang="en-GB" dirty="0" err="1"/>
              <a:t>Cai</a:t>
            </a:r>
            <a:r>
              <a:rPr lang="en-GB" dirty="0"/>
              <a:t>, Y., </a:t>
            </a:r>
            <a:r>
              <a:rPr lang="en-GB" dirty="0" err="1"/>
              <a:t>Hölttä</a:t>
            </a:r>
            <a:r>
              <a:rPr lang="en-GB" dirty="0"/>
              <a:t>, S., &amp; </a:t>
            </a:r>
            <a:r>
              <a:rPr lang="en-GB" dirty="0" err="1"/>
              <a:t>Lindholm</a:t>
            </a:r>
            <a:r>
              <a:rPr lang="en-GB" dirty="0"/>
              <a:t>, N. (2012) Developing offshore education in China: A perspective from Finland. CEREC Working Paper Series No.1. Tampere, Finland: Chinese Education Research and Exchange Centre, University of </a:t>
            </a:r>
            <a:r>
              <a:rPr lang="en-GB"/>
              <a:t>Tampere</a:t>
            </a:r>
            <a:r>
              <a:rPr lang="en-GB" smtClean="0"/>
              <a:t>. http</a:t>
            </a:r>
            <a:r>
              <a:rPr lang="en-GB" dirty="0"/>
              <a:t>://www.uta.fi/jkk/cerec/publications/workpaper/CEREC%20Working%20Paper%201.pdf</a:t>
            </a:r>
            <a:endParaRPr lang="en-GB" dirty="0" smtClean="0"/>
          </a:p>
          <a:p>
            <a:r>
              <a:rPr lang="en-GB" dirty="0" err="1"/>
              <a:t>Cai</a:t>
            </a:r>
            <a:r>
              <a:rPr lang="en-GB" dirty="0"/>
              <a:t>, Y., </a:t>
            </a:r>
            <a:r>
              <a:rPr lang="en-GB" dirty="0" err="1"/>
              <a:t>Hölttä</a:t>
            </a:r>
            <a:r>
              <a:rPr lang="en-GB" dirty="0"/>
              <a:t>, S., &amp; </a:t>
            </a:r>
            <a:r>
              <a:rPr lang="en-GB" dirty="0" err="1"/>
              <a:t>Kivistö</a:t>
            </a:r>
            <a:r>
              <a:rPr lang="en-GB" dirty="0"/>
              <a:t>, J. (2012). Finnish higher education institutions as exporters of education--are they ready? In S. </a:t>
            </a:r>
            <a:r>
              <a:rPr lang="en-GB" dirty="0" err="1"/>
              <a:t>Ahola</a:t>
            </a:r>
            <a:r>
              <a:rPr lang="en-GB" dirty="0"/>
              <a:t> &amp; D. Hoffman (Eds.), Higher education research in Finland: Emerging structures and contemporary issues (pp. 215-233). </a:t>
            </a:r>
            <a:r>
              <a:rPr lang="en-GB" dirty="0" err="1"/>
              <a:t>Jyväskylä</a:t>
            </a:r>
            <a:r>
              <a:rPr lang="en-GB" dirty="0"/>
              <a:t>: Finnish Institute for Higher Educational Research, University of </a:t>
            </a:r>
            <a:r>
              <a:rPr lang="en-GB" dirty="0" err="1"/>
              <a:t>Jyväskylä</a:t>
            </a:r>
            <a:r>
              <a:rPr lang="en-GB" dirty="0"/>
              <a:t>.</a:t>
            </a:r>
          </a:p>
        </p:txBody>
      </p:sp>
      <p:sp>
        <p:nvSpPr>
          <p:cNvPr id="3" name="Title 2"/>
          <p:cNvSpPr>
            <a:spLocks noGrp="1"/>
          </p:cNvSpPr>
          <p:nvPr>
            <p:ph type="title"/>
          </p:nvPr>
        </p:nvSpPr>
        <p:spPr/>
        <p:txBody>
          <a:bodyPr/>
          <a:lstStyle/>
          <a:p>
            <a:r>
              <a:rPr lang="en-GB" dirty="0" smtClean="0"/>
              <a:t>Further readings</a:t>
            </a:r>
            <a:endParaRPr lang="en-GB" dirty="0"/>
          </a:p>
        </p:txBody>
      </p:sp>
    </p:spTree>
    <p:extLst>
      <p:ext uri="{BB962C8B-B14F-4D97-AF65-F5344CB8AC3E}">
        <p14:creationId xmlns:p14="http://schemas.microsoft.com/office/powerpoint/2010/main" xmlns="" val="3419234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a:t>International rules </a:t>
            </a:r>
            <a:r>
              <a:rPr lang="en-GB" dirty="0" smtClean="0"/>
              <a:t>have an impact </a:t>
            </a:r>
            <a:r>
              <a:rPr lang="en-GB" dirty="0"/>
              <a:t>on China’s internal education activities</a:t>
            </a:r>
          </a:p>
          <a:p>
            <a:r>
              <a:rPr lang="en-GB" dirty="0" smtClean="0"/>
              <a:t>UNESCO: the Code of Good Practice in the Provision of Transnational Education</a:t>
            </a:r>
          </a:p>
          <a:p>
            <a:pPr lvl="1"/>
            <a:r>
              <a:rPr lang="en-GB" dirty="0" smtClean="0"/>
              <a:t>Respected in China but not legally binding for either the Chinese government or the Chinese educational institutions.</a:t>
            </a:r>
          </a:p>
          <a:p>
            <a:r>
              <a:rPr lang="en-GB" dirty="0" smtClean="0"/>
              <a:t>Bilateral agreements on international cooperation and  educational services </a:t>
            </a:r>
          </a:p>
          <a:p>
            <a:r>
              <a:rPr lang="en-GB" dirty="0"/>
              <a:t>WTO rules are more </a:t>
            </a:r>
            <a:r>
              <a:rPr lang="en-GB" dirty="0" smtClean="0"/>
              <a:t>influential</a:t>
            </a:r>
          </a:p>
          <a:p>
            <a:endParaRPr lang="en-GB" dirty="0" smtClean="0"/>
          </a:p>
          <a:p>
            <a:endParaRPr lang="en-GB" dirty="0"/>
          </a:p>
        </p:txBody>
      </p:sp>
      <p:sp>
        <p:nvSpPr>
          <p:cNvPr id="3" name="Title 2"/>
          <p:cNvSpPr>
            <a:spLocks noGrp="1"/>
          </p:cNvSpPr>
          <p:nvPr>
            <p:ph type="title"/>
          </p:nvPr>
        </p:nvSpPr>
        <p:spPr/>
        <p:txBody>
          <a:bodyPr>
            <a:normAutofit/>
          </a:bodyPr>
          <a:lstStyle/>
          <a:p>
            <a:r>
              <a:rPr lang="en-GB" dirty="0" smtClean="0"/>
              <a:t>International organisation</a:t>
            </a:r>
            <a:endParaRPr lang="en-GB" dirty="0"/>
          </a:p>
        </p:txBody>
      </p:sp>
    </p:spTree>
    <p:extLst>
      <p:ext uri="{BB962C8B-B14F-4D97-AF65-F5344CB8AC3E}">
        <p14:creationId xmlns:p14="http://schemas.microsoft.com/office/powerpoint/2010/main" xmlns="" val="647868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Thank you!</a:t>
            </a: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xmlns="" val="3380955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132856"/>
            <a:ext cx="7408333" cy="3450696"/>
          </a:xfrm>
        </p:spPr>
        <p:txBody>
          <a:bodyPr>
            <a:noAutofit/>
          </a:bodyPr>
          <a:lstStyle/>
          <a:p>
            <a:r>
              <a:rPr lang="en-GB" sz="1800" dirty="0" smtClean="0"/>
              <a:t>China joined the WTO on 11 December 2001</a:t>
            </a:r>
          </a:p>
          <a:p>
            <a:r>
              <a:rPr lang="en-GB" sz="1800" dirty="0" smtClean="0"/>
              <a:t>Education is treated as a trade service</a:t>
            </a:r>
          </a:p>
          <a:p>
            <a:r>
              <a:rPr lang="en-GB" sz="1800" dirty="0" smtClean="0"/>
              <a:t>Education services exclude: </a:t>
            </a:r>
          </a:p>
          <a:p>
            <a:pPr lvl="1"/>
            <a:r>
              <a:rPr lang="en-GB" sz="1600" dirty="0" smtClean="0"/>
              <a:t>military</a:t>
            </a:r>
            <a:r>
              <a:rPr lang="en-GB" sz="1600" dirty="0"/>
              <a:t>, police, political and party school </a:t>
            </a:r>
            <a:r>
              <a:rPr lang="en-GB" sz="1600" dirty="0" smtClean="0"/>
              <a:t>education</a:t>
            </a:r>
          </a:p>
          <a:p>
            <a:pPr lvl="1"/>
            <a:r>
              <a:rPr lang="en-GB" sz="1600" dirty="0" smtClean="0">
                <a:solidFill>
                  <a:schemeClr val="accent2">
                    <a:lumMod val="50000"/>
                  </a:schemeClr>
                </a:solidFill>
              </a:rPr>
              <a:t>Nine-year compulsory national education</a:t>
            </a:r>
            <a:endParaRPr lang="en-GB" sz="1600" dirty="0">
              <a:solidFill>
                <a:schemeClr val="accent2">
                  <a:lumMod val="50000"/>
                </a:schemeClr>
              </a:solidFill>
            </a:endParaRPr>
          </a:p>
          <a:p>
            <a:r>
              <a:rPr lang="en-GB" sz="1800" dirty="0" smtClean="0"/>
              <a:t>Education services include:</a:t>
            </a:r>
          </a:p>
          <a:p>
            <a:pPr lvl="1"/>
            <a:r>
              <a:rPr lang="en-GB" sz="1600" dirty="0" smtClean="0"/>
              <a:t>Primary </a:t>
            </a:r>
            <a:r>
              <a:rPr lang="en-GB" sz="1600" dirty="0"/>
              <a:t>education services (excluding </a:t>
            </a:r>
            <a:r>
              <a:rPr lang="en-GB" sz="1600" dirty="0" smtClean="0"/>
              <a:t>nine-year national </a:t>
            </a:r>
            <a:r>
              <a:rPr lang="en-GB" sz="1600" dirty="0"/>
              <a:t>compulsory education</a:t>
            </a:r>
            <a:r>
              <a:rPr lang="en-GB" sz="1600" dirty="0" smtClean="0"/>
              <a:t>)</a:t>
            </a:r>
          </a:p>
          <a:p>
            <a:pPr lvl="1"/>
            <a:r>
              <a:rPr lang="en-GB" sz="1600" dirty="0" smtClean="0"/>
              <a:t>Secondary </a:t>
            </a:r>
            <a:r>
              <a:rPr lang="en-GB" sz="1600" dirty="0"/>
              <a:t>education services (excluding </a:t>
            </a:r>
            <a:r>
              <a:rPr lang="en-GB" sz="1600" dirty="0" smtClean="0"/>
              <a:t>nine-year national </a:t>
            </a:r>
            <a:r>
              <a:rPr lang="en-GB" sz="1600" dirty="0"/>
              <a:t>compulsory education</a:t>
            </a:r>
            <a:r>
              <a:rPr lang="en-GB" sz="1600" dirty="0" smtClean="0"/>
              <a:t>)</a:t>
            </a:r>
          </a:p>
          <a:p>
            <a:pPr lvl="1"/>
            <a:r>
              <a:rPr lang="en-GB" sz="1600" dirty="0" smtClean="0"/>
              <a:t>Higher </a:t>
            </a:r>
            <a:r>
              <a:rPr lang="en-GB" sz="1600" dirty="0"/>
              <a:t>education </a:t>
            </a:r>
            <a:r>
              <a:rPr lang="en-GB" sz="1600" dirty="0" smtClean="0"/>
              <a:t>services</a:t>
            </a:r>
          </a:p>
          <a:p>
            <a:pPr lvl="1"/>
            <a:r>
              <a:rPr lang="en-GB" sz="1600" dirty="0" smtClean="0"/>
              <a:t>Adult </a:t>
            </a:r>
            <a:r>
              <a:rPr lang="en-GB" sz="1600" dirty="0"/>
              <a:t>education </a:t>
            </a:r>
            <a:r>
              <a:rPr lang="en-GB" sz="1600" dirty="0" smtClean="0"/>
              <a:t>services</a:t>
            </a:r>
          </a:p>
          <a:p>
            <a:pPr lvl="1"/>
            <a:r>
              <a:rPr lang="en-GB" sz="1600" dirty="0" smtClean="0"/>
              <a:t>Other </a:t>
            </a:r>
            <a:r>
              <a:rPr lang="en-GB" sz="1600" dirty="0"/>
              <a:t>education services, including English language </a:t>
            </a:r>
            <a:r>
              <a:rPr lang="en-GB" sz="1600" dirty="0" smtClean="0"/>
              <a:t>training</a:t>
            </a:r>
          </a:p>
        </p:txBody>
      </p:sp>
      <p:sp>
        <p:nvSpPr>
          <p:cNvPr id="3" name="Title 2"/>
          <p:cNvSpPr>
            <a:spLocks noGrp="1"/>
          </p:cNvSpPr>
          <p:nvPr>
            <p:ph type="title"/>
          </p:nvPr>
        </p:nvSpPr>
        <p:spPr/>
        <p:txBody>
          <a:bodyPr/>
          <a:lstStyle/>
          <a:p>
            <a:r>
              <a:rPr lang="en-GB" dirty="0" smtClean="0"/>
              <a:t>WTO and education services</a:t>
            </a:r>
            <a:endParaRPr lang="en-GB" dirty="0"/>
          </a:p>
        </p:txBody>
      </p:sp>
    </p:spTree>
    <p:extLst>
      <p:ext uri="{BB962C8B-B14F-4D97-AF65-F5344CB8AC3E}">
        <p14:creationId xmlns:p14="http://schemas.microsoft.com/office/powerpoint/2010/main" xmlns="" val="379546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Four GATS modes:</a:t>
            </a:r>
          </a:p>
          <a:p>
            <a:pPr lvl="1"/>
            <a:r>
              <a:rPr lang="en-GB" dirty="0" smtClean="0"/>
              <a:t>Cross-border supply</a:t>
            </a:r>
          </a:p>
          <a:p>
            <a:pPr lvl="1"/>
            <a:r>
              <a:rPr lang="en-GB" dirty="0" smtClean="0"/>
              <a:t>Consumption abroad</a:t>
            </a:r>
          </a:p>
          <a:p>
            <a:pPr lvl="1"/>
            <a:r>
              <a:rPr lang="en-GB" dirty="0" smtClean="0"/>
              <a:t>Commercial presence</a:t>
            </a:r>
          </a:p>
          <a:p>
            <a:pPr lvl="1"/>
            <a:r>
              <a:rPr lang="en-GB" dirty="0" smtClean="0"/>
              <a:t>Presence of nature person</a:t>
            </a:r>
          </a:p>
          <a:p>
            <a:pPr marL="274320" lvl="1"/>
            <a:r>
              <a:rPr lang="en-GB" sz="2400" dirty="0"/>
              <a:t>China has limited access to the </a:t>
            </a:r>
            <a:r>
              <a:rPr lang="en-GB" sz="2400" dirty="0" smtClean="0"/>
              <a:t>world’s education </a:t>
            </a:r>
            <a:r>
              <a:rPr lang="en-GB" sz="2400" dirty="0"/>
              <a:t>markets according to China’s </a:t>
            </a:r>
            <a:r>
              <a:rPr lang="en-GB" sz="2400" dirty="0" smtClean="0"/>
              <a:t>commitment.</a:t>
            </a:r>
            <a:endParaRPr lang="en-GB" sz="2400" dirty="0"/>
          </a:p>
        </p:txBody>
      </p:sp>
      <p:sp>
        <p:nvSpPr>
          <p:cNvPr id="3" name="Title 2"/>
          <p:cNvSpPr>
            <a:spLocks noGrp="1"/>
          </p:cNvSpPr>
          <p:nvPr>
            <p:ph type="title"/>
          </p:nvPr>
        </p:nvSpPr>
        <p:spPr/>
        <p:txBody>
          <a:bodyPr/>
          <a:lstStyle/>
          <a:p>
            <a:r>
              <a:rPr lang="en-GB" dirty="0" smtClean="0"/>
              <a:t>Commitment to GATS</a:t>
            </a:r>
            <a:endParaRPr lang="en-GB" dirty="0"/>
          </a:p>
        </p:txBody>
      </p:sp>
    </p:spTree>
    <p:extLst>
      <p:ext uri="{BB962C8B-B14F-4D97-AF65-F5344CB8AC3E}">
        <p14:creationId xmlns:p14="http://schemas.microsoft.com/office/powerpoint/2010/main" xmlns="" val="359514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Cross-border </a:t>
            </a:r>
            <a:r>
              <a:rPr lang="en-GB" dirty="0"/>
              <a:t>supply mainly refers to the provision of distance educational courses and services. </a:t>
            </a:r>
            <a:endParaRPr lang="en-GB" dirty="0" smtClean="0"/>
          </a:p>
          <a:p>
            <a:r>
              <a:rPr lang="en-GB" dirty="0" smtClean="0"/>
              <a:t>However</a:t>
            </a:r>
            <a:r>
              <a:rPr lang="en-GB" dirty="0"/>
              <a:t>, China has made no commitment to cross-border supply in terms of either market access or national treatment. </a:t>
            </a:r>
            <a:endParaRPr lang="en-GB" dirty="0" smtClean="0"/>
          </a:p>
          <a:p>
            <a:r>
              <a:rPr lang="en-GB" dirty="0" smtClean="0"/>
              <a:t>This </a:t>
            </a:r>
            <a:r>
              <a:rPr lang="en-GB" dirty="0"/>
              <a:t>does not necessarily mean that foreign educational institutions could not provide education services through </a:t>
            </a:r>
            <a:r>
              <a:rPr lang="en-GB" dirty="0" smtClean="0">
                <a:solidFill>
                  <a:schemeClr val="accent2">
                    <a:lumMod val="50000"/>
                  </a:schemeClr>
                </a:solidFill>
              </a:rPr>
              <a:t>distant</a:t>
            </a:r>
            <a:r>
              <a:rPr lang="en-GB" dirty="0" smtClean="0"/>
              <a:t> </a:t>
            </a:r>
            <a:r>
              <a:rPr lang="en-GB" dirty="0"/>
              <a:t>education in China. </a:t>
            </a:r>
            <a:endParaRPr lang="en-GB" dirty="0" smtClean="0"/>
          </a:p>
          <a:p>
            <a:r>
              <a:rPr lang="en-GB" dirty="0" smtClean="0"/>
              <a:t>Rather</a:t>
            </a:r>
            <a:r>
              <a:rPr lang="en-GB" dirty="0"/>
              <a:t>, China could independently decide how to create this market according to its own standards without being bounded by the GATS. </a:t>
            </a:r>
          </a:p>
          <a:p>
            <a:endParaRPr lang="en-GB" dirty="0"/>
          </a:p>
        </p:txBody>
      </p:sp>
      <p:sp>
        <p:nvSpPr>
          <p:cNvPr id="3" name="Title 2"/>
          <p:cNvSpPr>
            <a:spLocks noGrp="1"/>
          </p:cNvSpPr>
          <p:nvPr>
            <p:ph type="title"/>
          </p:nvPr>
        </p:nvSpPr>
        <p:spPr/>
        <p:txBody>
          <a:bodyPr>
            <a:normAutofit/>
          </a:bodyPr>
          <a:lstStyle/>
          <a:p>
            <a:r>
              <a:rPr lang="en-GB" dirty="0"/>
              <a:t>Mode 1: Cross-border </a:t>
            </a:r>
            <a:r>
              <a:rPr lang="en-GB" dirty="0" smtClean="0"/>
              <a:t>supply</a:t>
            </a:r>
            <a:endParaRPr lang="en-GB" dirty="0"/>
          </a:p>
        </p:txBody>
      </p:sp>
    </p:spTree>
    <p:extLst>
      <p:ext uri="{BB962C8B-B14F-4D97-AF65-F5344CB8AC3E}">
        <p14:creationId xmlns:p14="http://schemas.microsoft.com/office/powerpoint/2010/main" xmlns="" val="4204379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Consumption </a:t>
            </a:r>
            <a:r>
              <a:rPr lang="en-GB" dirty="0"/>
              <a:t>abroad mainly refers to citizens of one country studying in another country. </a:t>
            </a:r>
            <a:endParaRPr lang="en-GB" dirty="0" smtClean="0"/>
          </a:p>
          <a:p>
            <a:r>
              <a:rPr lang="en-GB" dirty="0" smtClean="0"/>
              <a:t>China </a:t>
            </a:r>
            <a:r>
              <a:rPr lang="en-GB" dirty="0"/>
              <a:t>has imposed no limitations either on market access or national treatment, meaning that </a:t>
            </a:r>
            <a:endParaRPr lang="en-GB" dirty="0" smtClean="0"/>
          </a:p>
          <a:p>
            <a:r>
              <a:rPr lang="en-GB" dirty="0" smtClean="0"/>
              <a:t>the </a:t>
            </a:r>
            <a:r>
              <a:rPr lang="en-GB" dirty="0"/>
              <a:t>Chinese government has not taken any measures to restrict Chinese citizens from studying abroad, and from receiving citizens of the other WTO member countries to study in China</a:t>
            </a:r>
            <a:r>
              <a:rPr lang="en-GB" dirty="0" smtClean="0"/>
              <a:t>.</a:t>
            </a:r>
            <a:endParaRPr lang="en-GB" dirty="0"/>
          </a:p>
          <a:p>
            <a:endParaRPr lang="en-GB" dirty="0"/>
          </a:p>
        </p:txBody>
      </p:sp>
      <p:sp>
        <p:nvSpPr>
          <p:cNvPr id="3" name="Title 2"/>
          <p:cNvSpPr>
            <a:spLocks noGrp="1"/>
          </p:cNvSpPr>
          <p:nvPr>
            <p:ph type="title"/>
          </p:nvPr>
        </p:nvSpPr>
        <p:spPr/>
        <p:txBody>
          <a:bodyPr>
            <a:normAutofit/>
          </a:bodyPr>
          <a:lstStyle/>
          <a:p>
            <a:r>
              <a:rPr lang="en-GB" dirty="0"/>
              <a:t>Mode 2: Consumption </a:t>
            </a:r>
            <a:r>
              <a:rPr lang="en-GB" dirty="0" smtClean="0"/>
              <a:t>abroad</a:t>
            </a:r>
            <a:endParaRPr lang="en-GB" dirty="0"/>
          </a:p>
        </p:txBody>
      </p:sp>
    </p:spTree>
    <p:extLst>
      <p:ext uri="{BB962C8B-B14F-4D97-AF65-F5344CB8AC3E}">
        <p14:creationId xmlns:p14="http://schemas.microsoft.com/office/powerpoint/2010/main" xmlns="" val="237520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Commercial </a:t>
            </a:r>
            <a:r>
              <a:rPr lang="en-GB" dirty="0"/>
              <a:t>presence refers primarily to the educational institutions from one country in another country to set up schools and other educational institutions that are engaged in education and related services. </a:t>
            </a:r>
            <a:endParaRPr lang="en-GB" dirty="0" smtClean="0"/>
          </a:p>
          <a:p>
            <a:r>
              <a:rPr lang="en-GB" dirty="0" smtClean="0"/>
              <a:t>According </a:t>
            </a:r>
            <a:r>
              <a:rPr lang="en-GB" dirty="0"/>
              <a:t>to China’s commitment, foreign education institutions are not allowed to independently set up branches and other organisations. </a:t>
            </a:r>
            <a:endParaRPr lang="en-GB" dirty="0" smtClean="0"/>
          </a:p>
          <a:p>
            <a:r>
              <a:rPr lang="en-GB" dirty="0" smtClean="0"/>
              <a:t>Foreign </a:t>
            </a:r>
            <a:r>
              <a:rPr lang="en-GB" dirty="0"/>
              <a:t>education institutions may enter China, but must partner with Chinese institutions to establish joint schools, whereas foreign majority ownership is permitted. </a:t>
            </a:r>
          </a:p>
        </p:txBody>
      </p:sp>
      <p:sp>
        <p:nvSpPr>
          <p:cNvPr id="3" name="Title 2"/>
          <p:cNvSpPr>
            <a:spLocks noGrp="1"/>
          </p:cNvSpPr>
          <p:nvPr>
            <p:ph type="title"/>
          </p:nvPr>
        </p:nvSpPr>
        <p:spPr/>
        <p:txBody>
          <a:bodyPr>
            <a:normAutofit/>
          </a:bodyPr>
          <a:lstStyle/>
          <a:p>
            <a:r>
              <a:rPr lang="en-GB" dirty="0"/>
              <a:t>Mode 3: Commercial </a:t>
            </a:r>
            <a:r>
              <a:rPr lang="en-GB" dirty="0" smtClean="0"/>
              <a:t>presence</a:t>
            </a:r>
            <a:endParaRPr lang="en-GB" dirty="0"/>
          </a:p>
        </p:txBody>
      </p:sp>
    </p:spTree>
    <p:extLst>
      <p:ext uri="{BB962C8B-B14F-4D97-AF65-F5344CB8AC3E}">
        <p14:creationId xmlns:p14="http://schemas.microsoft.com/office/powerpoint/2010/main" xmlns="" val="3094466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1811</TotalTime>
  <Words>2727</Words>
  <Application>Microsoft Office PowerPoint</Application>
  <PresentationFormat>On-screen Show (4:3)</PresentationFormat>
  <Paragraphs>235</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Waveform</vt:lpstr>
      <vt:lpstr>Chinese regulations and education export to China</vt:lpstr>
      <vt:lpstr>Targeting audience</vt:lpstr>
      <vt:lpstr>Main regulations</vt:lpstr>
      <vt:lpstr>International organisation</vt:lpstr>
      <vt:lpstr>WTO and education services</vt:lpstr>
      <vt:lpstr>Commitment to GATS</vt:lpstr>
      <vt:lpstr>Mode 1: Cross-border supply</vt:lpstr>
      <vt:lpstr>Mode 2: Consumption abroad</vt:lpstr>
      <vt:lpstr>Mode 3: Commercial presence</vt:lpstr>
      <vt:lpstr>Mode 4: Presence of natural persons</vt:lpstr>
      <vt:lpstr>Regulations on Chinese-Foreign cooperation in running schools (CFCRS)</vt:lpstr>
      <vt:lpstr>Main stipulations (in both 1995 Interim and 2003 Regulations)</vt:lpstr>
      <vt:lpstr>Changes in the 2003 Regulations</vt:lpstr>
      <vt:lpstr>2004: the Implementation Measures for the Regulation on Chinese-Foreign Cooperation in Running Schools</vt:lpstr>
      <vt:lpstr>Reasonable returns</vt:lpstr>
      <vt:lpstr>MOE’s administrative imperatives</vt:lpstr>
      <vt:lpstr>Main messages of the 2006,2007 documents</vt:lpstr>
      <vt:lpstr>Stagnancy 2006-2010</vt:lpstr>
      <vt:lpstr>New area of Chinese-foreign cooperation in running schools</vt:lpstr>
      <vt:lpstr>How to operate in practice</vt:lpstr>
      <vt:lpstr>Examination and approval</vt:lpstr>
      <vt:lpstr>Legal challenges in CFCRS 1</vt:lpstr>
      <vt:lpstr>Legal challenges 2</vt:lpstr>
      <vt:lpstr>Legal challenges 3</vt:lpstr>
      <vt:lpstr>Legal challenges 4</vt:lpstr>
      <vt:lpstr>Accreditation of foreign degrees</vt:lpstr>
      <vt:lpstr>Intermediary Agents recruiting Chinese students for foreign institutions</vt:lpstr>
      <vt:lpstr>What is the Intermediary Agent for Self-sponsored Study Abroad</vt:lpstr>
      <vt:lpstr>Regulations on the Intermediary agents for self-sponsored study abroad</vt:lpstr>
      <vt:lpstr>Implications for Finnish educational providers</vt:lpstr>
      <vt:lpstr>Training Chinese officials and professionals</vt:lpstr>
      <vt:lpstr>What need to know?</vt:lpstr>
      <vt:lpstr>Chinese laws on education </vt:lpstr>
      <vt:lpstr>General laws</vt:lpstr>
      <vt:lpstr>Legislation vs. Government mandates</vt:lpstr>
      <vt:lpstr>Finnish legislation</vt:lpstr>
      <vt:lpstr>What can and cannot do?</vt:lpstr>
      <vt:lpstr>Slide 38</vt:lpstr>
      <vt:lpstr>Further readings</vt:lpstr>
      <vt:lpstr>Slide 40</vt:lpstr>
    </vt:vector>
  </TitlesOfParts>
  <Company>Tampereen yliopisto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policies and legislations on education export to China</dc:title>
  <dc:creator>Yuzhuo Cai</dc:creator>
  <cp:lastModifiedBy>cj77467</cp:lastModifiedBy>
  <cp:revision>95</cp:revision>
  <dcterms:created xsi:type="dcterms:W3CDTF">2012-03-07T09:50:58Z</dcterms:created>
  <dcterms:modified xsi:type="dcterms:W3CDTF">2012-03-19T06:42:28Z</dcterms:modified>
</cp:coreProperties>
</file>