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257" r:id="rId2"/>
    <p:sldId id="368" r:id="rId3"/>
    <p:sldId id="369" r:id="rId4"/>
    <p:sldId id="304" r:id="rId5"/>
    <p:sldId id="318" r:id="rId6"/>
    <p:sldId id="370" r:id="rId7"/>
    <p:sldId id="319" r:id="rId8"/>
    <p:sldId id="320" r:id="rId9"/>
    <p:sldId id="321" r:id="rId10"/>
    <p:sldId id="324" r:id="rId11"/>
    <p:sldId id="371" r:id="rId12"/>
    <p:sldId id="325" r:id="rId13"/>
    <p:sldId id="343" r:id="rId14"/>
    <p:sldId id="344" r:id="rId15"/>
    <p:sldId id="345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72" r:id="rId24"/>
    <p:sldId id="354" r:id="rId25"/>
    <p:sldId id="355" r:id="rId26"/>
    <p:sldId id="356" r:id="rId27"/>
    <p:sldId id="357" r:id="rId28"/>
    <p:sldId id="358" r:id="rId29"/>
    <p:sldId id="373" r:id="rId30"/>
    <p:sldId id="337" r:id="rId31"/>
    <p:sldId id="376" r:id="rId32"/>
    <p:sldId id="377" r:id="rId33"/>
    <p:sldId id="378" r:id="rId34"/>
    <p:sldId id="338" r:id="rId35"/>
    <p:sldId id="374" r:id="rId36"/>
    <p:sldId id="339" r:id="rId37"/>
    <p:sldId id="340" r:id="rId38"/>
    <p:sldId id="375" r:id="rId39"/>
    <p:sldId id="341" r:id="rId40"/>
    <p:sldId id="342" r:id="rId41"/>
    <p:sldId id="363" r:id="rId42"/>
    <p:sldId id="380" r:id="rId43"/>
    <p:sldId id="381" r:id="rId44"/>
    <p:sldId id="382" r:id="rId45"/>
    <p:sldId id="383" r:id="rId46"/>
    <p:sldId id="384" r:id="rId47"/>
    <p:sldId id="385" r:id="rId48"/>
    <p:sldId id="386" r:id="rId49"/>
    <p:sldId id="387" r:id="rId5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52" autoAdjust="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n</a:t>
            </a:r>
            <a:r>
              <a:rPr lang="en-US" dirty="0" smtClean="0"/>
              <a:t>ew students enrolled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New enrolment</c:v>
                </c:pt>
              </c:strCache>
            </c:strRef>
          </c:tx>
          <c:cat>
            <c:strRef>
              <c:f>Sheet1!$A$2:$A$33</c:f>
              <c:strCache>
                <c:ptCount val="32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  <c:pt idx="29">
                  <c:v>2007</c:v>
                </c:pt>
                <c:pt idx="30">
                  <c:v>2008</c:v>
                </c:pt>
                <c:pt idx="31">
                  <c:v>2009</c:v>
                </c:pt>
              </c:strCache>
            </c:strRef>
          </c:cat>
          <c:val>
            <c:numRef>
              <c:f>Sheet1!$B$2:$B$33</c:f>
              <c:numCache>
                <c:formatCode>#,##0</c:formatCode>
                <c:ptCount val="32"/>
                <c:pt idx="0">
                  <c:v>270</c:v>
                </c:pt>
                <c:pt idx="1">
                  <c:v>402</c:v>
                </c:pt>
                <c:pt idx="2">
                  <c:v>275</c:v>
                </c:pt>
                <c:pt idx="3">
                  <c:v>281</c:v>
                </c:pt>
                <c:pt idx="4">
                  <c:v>315</c:v>
                </c:pt>
                <c:pt idx="5">
                  <c:v>391</c:v>
                </c:pt>
                <c:pt idx="6">
                  <c:v>475</c:v>
                </c:pt>
                <c:pt idx="7">
                  <c:v>619</c:v>
                </c:pt>
                <c:pt idx="8">
                  <c:v>572</c:v>
                </c:pt>
                <c:pt idx="9">
                  <c:v>617</c:v>
                </c:pt>
                <c:pt idx="10">
                  <c:v>670</c:v>
                </c:pt>
                <c:pt idx="11">
                  <c:v>597</c:v>
                </c:pt>
                <c:pt idx="12">
                  <c:v>609</c:v>
                </c:pt>
                <c:pt idx="13">
                  <c:v>620</c:v>
                </c:pt>
                <c:pt idx="14">
                  <c:v>754</c:v>
                </c:pt>
                <c:pt idx="15">
                  <c:v>924</c:v>
                </c:pt>
                <c:pt idx="16">
                  <c:v>900</c:v>
                </c:pt>
                <c:pt idx="17">
                  <c:v>926</c:v>
                </c:pt>
                <c:pt idx="18">
                  <c:v>966</c:v>
                </c:pt>
                <c:pt idx="19">
                  <c:v>1000</c:v>
                </c:pt>
                <c:pt idx="20">
                  <c:v>1080</c:v>
                </c:pt>
                <c:pt idx="21">
                  <c:v>1600</c:v>
                </c:pt>
                <c:pt idx="22">
                  <c:v>2210</c:v>
                </c:pt>
                <c:pt idx="23">
                  <c:v>2680</c:v>
                </c:pt>
                <c:pt idx="24">
                  <c:v>3210</c:v>
                </c:pt>
                <c:pt idx="25">
                  <c:v>3820</c:v>
                </c:pt>
                <c:pt idx="26">
                  <c:v>4470</c:v>
                </c:pt>
                <c:pt idx="27">
                  <c:v>5050</c:v>
                </c:pt>
                <c:pt idx="28">
                  <c:v>5400</c:v>
                </c:pt>
                <c:pt idx="29">
                  <c:v>5670</c:v>
                </c:pt>
                <c:pt idx="30">
                  <c:v>6077</c:v>
                </c:pt>
                <c:pt idx="31">
                  <c:v>6290</c:v>
                </c:pt>
              </c:numCache>
            </c:numRef>
          </c:val>
        </c:ser>
        <c:marker val="1"/>
        <c:axId val="196335488"/>
        <c:axId val="196337024"/>
      </c:lineChart>
      <c:catAx>
        <c:axId val="196335488"/>
        <c:scaling>
          <c:orientation val="minMax"/>
        </c:scaling>
        <c:axPos val="b"/>
        <c:numFmt formatCode="@" sourceLinked="1"/>
        <c:tickLblPos val="nextTo"/>
        <c:crossAx val="196337024"/>
        <c:crosses val="autoZero"/>
        <c:auto val="1"/>
        <c:lblAlgn val="ctr"/>
        <c:lblOffset val="100"/>
      </c:catAx>
      <c:valAx>
        <c:axId val="196337024"/>
        <c:scaling>
          <c:orientation val="minMax"/>
        </c:scaling>
        <c:axPos val="l"/>
        <c:majorGridlines/>
        <c:numFmt formatCode="#,##0" sourceLinked="1"/>
        <c:tickLblPos val="nextTo"/>
        <c:crossAx val="1963354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Gross enrolment ratio </a:t>
            </a:r>
            <a:r>
              <a:rPr lang="en-US" dirty="0" smtClean="0"/>
              <a:t>(%)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Gross enrolement ratio</c:v>
                </c:pt>
              </c:strCache>
            </c:strRef>
          </c:tx>
          <c:cat>
            <c:strRef>
              <c:f>Sheet1!$A$2:$A$31</c:f>
              <c:strCache>
                <c:ptCount val="30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  <c:pt idx="29">
                  <c:v>2007</c:v>
                </c:pt>
              </c:strCache>
            </c:str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1.55</c:v>
                </c:pt>
                <c:pt idx="1">
                  <c:v>2.0699999999999998</c:v>
                </c:pt>
                <c:pt idx="2">
                  <c:v>2.2200000000000002</c:v>
                </c:pt>
                <c:pt idx="3">
                  <c:v>2.16</c:v>
                </c:pt>
                <c:pt idx="4">
                  <c:v>1.9600000000000009</c:v>
                </c:pt>
                <c:pt idx="5">
                  <c:v>2.09</c:v>
                </c:pt>
                <c:pt idx="6">
                  <c:v>2.3699999999999997</c:v>
                </c:pt>
                <c:pt idx="7">
                  <c:v>2.9099999999999997</c:v>
                </c:pt>
                <c:pt idx="8">
                  <c:v>3.56</c:v>
                </c:pt>
                <c:pt idx="9">
                  <c:v>3.6</c:v>
                </c:pt>
                <c:pt idx="10">
                  <c:v>3.7</c:v>
                </c:pt>
                <c:pt idx="11">
                  <c:v>3.67</c:v>
                </c:pt>
                <c:pt idx="12">
                  <c:v>3.4499999999999997</c:v>
                </c:pt>
                <c:pt idx="13">
                  <c:v>3.2</c:v>
                </c:pt>
                <c:pt idx="14">
                  <c:v>3.4699999999999998</c:v>
                </c:pt>
                <c:pt idx="15">
                  <c:v>4.68</c:v>
                </c:pt>
                <c:pt idx="16">
                  <c:v>5.7</c:v>
                </c:pt>
                <c:pt idx="17">
                  <c:v>6.8599999999999985</c:v>
                </c:pt>
                <c:pt idx="18">
                  <c:v>8.0300000000000011</c:v>
                </c:pt>
                <c:pt idx="19">
                  <c:v>8.84</c:v>
                </c:pt>
                <c:pt idx="20">
                  <c:v>9.76</c:v>
                </c:pt>
                <c:pt idx="21">
                  <c:v>10.5</c:v>
                </c:pt>
                <c:pt idx="22">
                  <c:v>11.2</c:v>
                </c:pt>
                <c:pt idx="23">
                  <c:v>12.9</c:v>
                </c:pt>
                <c:pt idx="24">
                  <c:v>15</c:v>
                </c:pt>
                <c:pt idx="25">
                  <c:v>17</c:v>
                </c:pt>
                <c:pt idx="26">
                  <c:v>19</c:v>
                </c:pt>
                <c:pt idx="27">
                  <c:v>21</c:v>
                </c:pt>
                <c:pt idx="28">
                  <c:v>22</c:v>
                </c:pt>
                <c:pt idx="29">
                  <c:v>23</c:v>
                </c:pt>
              </c:numCache>
            </c:numRef>
          </c:val>
        </c:ser>
        <c:marker val="1"/>
        <c:axId val="198245760"/>
        <c:axId val="199111808"/>
      </c:lineChart>
      <c:catAx>
        <c:axId val="198245760"/>
        <c:scaling>
          <c:orientation val="minMax"/>
        </c:scaling>
        <c:axPos val="b"/>
        <c:numFmt formatCode="@" sourceLinked="1"/>
        <c:tickLblPos val="nextTo"/>
        <c:crossAx val="199111808"/>
        <c:crosses val="autoZero"/>
        <c:auto val="1"/>
        <c:lblAlgn val="ctr"/>
        <c:lblOffset val="100"/>
      </c:catAx>
      <c:valAx>
        <c:axId val="199111808"/>
        <c:scaling>
          <c:orientation val="minMax"/>
        </c:scaling>
        <c:axPos val="l"/>
        <c:majorGridlines/>
        <c:numFmt formatCode="General" sourceLinked="1"/>
        <c:tickLblPos val="nextTo"/>
        <c:crossAx val="1982457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autoTitleDeleted val="1"/>
    <c:view3D>
      <c:rotX val="30"/>
      <c:perspective val="60"/>
    </c:view3D>
    <c:plotArea>
      <c:layout>
        <c:manualLayout>
          <c:layoutTarget val="inner"/>
          <c:xMode val="edge"/>
          <c:yMode val="edge"/>
          <c:x val="8.4546161537606995E-2"/>
          <c:y val="9.9808888755950231E-2"/>
          <c:w val="0.91508393006837652"/>
          <c:h val="0.88178343431926354"/>
        </c:manualLayout>
      </c:layout>
      <c:pie3DChart>
        <c:varyColors val="1"/>
        <c:ser>
          <c:idx val="0"/>
          <c:order val="0"/>
          <c:explosion val="24"/>
          <c:dLbls>
            <c:txPr>
              <a:bodyPr/>
              <a:lstStyle/>
              <a:p>
                <a:pPr>
                  <a:defRPr sz="1400" b="1">
                    <a:effectLst/>
                  </a:defRPr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Sheet1!$A$36:$A$41</c:f>
              <c:strCache>
                <c:ptCount val="6"/>
                <c:pt idx="0">
                  <c:v>Asia</c:v>
                </c:pt>
                <c:pt idx="1">
                  <c:v>Africa</c:v>
                </c:pt>
                <c:pt idx="2">
                  <c:v>Europe</c:v>
                </c:pt>
                <c:pt idx="3">
                  <c:v>North America</c:v>
                </c:pt>
                <c:pt idx="4">
                  <c:v>South America</c:v>
                </c:pt>
                <c:pt idx="5">
                  <c:v>Oceania</c:v>
                </c:pt>
              </c:strCache>
            </c:strRef>
          </c:cat>
          <c:val>
            <c:numRef>
              <c:f>Sheet1!$B$36:$B$41</c:f>
              <c:numCache>
                <c:formatCode>0.00%</c:formatCode>
                <c:ptCount val="6"/>
                <c:pt idx="0">
                  <c:v>0.63519231294188339</c:v>
                </c:pt>
                <c:pt idx="1">
                  <c:v>6.7452843064996063E-2</c:v>
                </c:pt>
                <c:pt idx="2">
                  <c:v>0.17856850380804193</c:v>
                </c:pt>
                <c:pt idx="3">
                  <c:v>9.1720579805093766E-2</c:v>
                </c:pt>
                <c:pt idx="4">
                  <c:v>1.6501515027434289E-2</c:v>
                </c:pt>
                <c:pt idx="5">
                  <c:v>1.056424535255098E-2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view3D>
      <c:rotX val="30"/>
      <c:perspective val="6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CatName val="1"/>
            <c:showLeaderLines val="1"/>
          </c:dLbls>
          <c:cat>
            <c:strRef>
              <c:f>Sheet1!$A$4:$A$10</c:f>
              <c:strCache>
                <c:ptCount val="7"/>
                <c:pt idx="0">
                  <c:v>Australia</c:v>
                </c:pt>
                <c:pt idx="1">
                  <c:v>the USA</c:v>
                </c:pt>
                <c:pt idx="2">
                  <c:v>Hong Kong</c:v>
                </c:pt>
                <c:pt idx="3">
                  <c:v>Canada</c:v>
                </c:pt>
                <c:pt idx="4">
                  <c:v>France</c:v>
                </c:pt>
                <c:pt idx="5">
                  <c:v>the UK</c:v>
                </c:pt>
                <c:pt idx="6">
                  <c:v>Others</c:v>
                </c:pt>
              </c:strCache>
            </c:strRef>
          </c:cat>
          <c:val>
            <c:numRef>
              <c:f>Sheet1!$B$4:$B$10</c:f>
              <c:numCache>
                <c:formatCode>0.0%</c:formatCode>
                <c:ptCount val="7"/>
                <c:pt idx="0">
                  <c:v>0.29300000000000009</c:v>
                </c:pt>
                <c:pt idx="1">
                  <c:v>0.26800000000000002</c:v>
                </c:pt>
                <c:pt idx="2">
                  <c:v>0.13400000000000001</c:v>
                </c:pt>
                <c:pt idx="3">
                  <c:v>8.5000000000000006E-2</c:v>
                </c:pt>
                <c:pt idx="4">
                  <c:v>6.7000000000000004E-2</c:v>
                </c:pt>
                <c:pt idx="5">
                  <c:v>5.5000000000000014E-2</c:v>
                </c:pt>
                <c:pt idx="6">
                  <c:v>9.8000000000000032E-2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ACF54-563F-4ABB-98CF-12922F4A5626}" type="datetimeFigureOut">
              <a:rPr lang="en-US" smtClean="0"/>
              <a:pPr/>
              <a:t>2/10/2012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E4C4C-F44D-47BB-BB2E-ADA573439A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4731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389333C-3A71-4451-AA2B-3670900EAB2E}" type="datetimeFigureOut">
              <a:rPr lang="en-US"/>
              <a:pPr>
                <a:defRPr/>
              </a:pPr>
              <a:t>2/10/2012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23C3F9F-7680-4D88-A1B9-05E5EF3DBA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52077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  <a:p>
            <a:r>
              <a:rPr lang="en-GB" smtClean="0"/>
              <a:t> </a:t>
            </a: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CE9F83-B8BB-4599-BA09-FCE4D36ACA7D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180AF9-72D6-4A0B-8435-FD12FC7F4C88}" type="slidenum">
              <a:rPr lang="en-GB" smtClean="0"/>
              <a:pPr/>
              <a:t>20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180AF9-72D6-4A0B-8435-FD12FC7F4C88}" type="slidenum">
              <a:rPr lang="en-GB" smtClean="0"/>
              <a:pPr/>
              <a:t>21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180AF9-72D6-4A0B-8435-FD12FC7F4C88}" type="slidenum">
              <a:rPr lang="en-GB" smtClean="0"/>
              <a:pPr/>
              <a:t>22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180AF9-72D6-4A0B-8435-FD12FC7F4C88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180AF9-72D6-4A0B-8435-FD12FC7F4C88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180AF9-72D6-4A0B-8435-FD12FC7F4C88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180AF9-72D6-4A0B-8435-FD12FC7F4C88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180AF9-72D6-4A0B-8435-FD12FC7F4C88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180AF9-72D6-4A0B-8435-FD12FC7F4C88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180AF9-72D6-4A0B-8435-FD12FC7F4C88}" type="slidenum">
              <a:rPr lang="en-GB" smtClean="0"/>
              <a:pPr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180AF9-72D6-4A0B-8435-FD12FC7F4C88}" type="slidenum">
              <a:rPr lang="en-GB" smtClean="0"/>
              <a:pPr/>
              <a:t>19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10B2D-3183-4D29-860C-CF1C614BE7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7A171-0A5A-41EF-A63E-C2BAC40D7A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1B002-C567-419A-977E-9140ADA230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32494-E515-42F0-877B-0D018913C8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1387E-04C7-487C-A9FA-A54B7F3500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2DE4D-138C-4A99-9CF1-EC3FBE2119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E7BD3-D811-4459-8C07-476BB270FE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F55CF-1EE7-4ADE-9909-A6A457026E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6B3AD-CB30-41F5-A847-29067FC192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9BBC9-C618-4976-B59B-18825D5845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1C0AB-4CB6-4BB1-9F89-E5AD7061D2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E70719-917E-48B4-95D1-6F2AB6D7F1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5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 smtClean="0"/>
              <a:t>Chinese education reforms and implication for Finnish education export</a:t>
            </a:r>
          </a:p>
        </p:txBody>
      </p:sp>
      <p:sp>
        <p:nvSpPr>
          <p:cNvPr id="2051" name="Subtitle 6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257176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dirty="0" smtClean="0"/>
              <a:t>CEREC Lecture Series</a:t>
            </a:r>
          </a:p>
          <a:p>
            <a:pPr eaLnBrk="1" hangingPunct="1"/>
            <a:r>
              <a:rPr lang="en-US" sz="2000" dirty="0" smtClean="0"/>
              <a:t>8 February 2012</a:t>
            </a:r>
          </a:p>
          <a:p>
            <a:pPr eaLnBrk="1" hangingPunct="1"/>
            <a:endParaRPr lang="en-US" sz="2000" dirty="0" smtClean="0"/>
          </a:p>
          <a:p>
            <a:r>
              <a:rPr lang="en-US" sz="1800" dirty="0"/>
              <a:t>Professor: </a:t>
            </a:r>
            <a:r>
              <a:rPr lang="en-US" sz="1800" dirty="0" err="1"/>
              <a:t>Seppo</a:t>
            </a:r>
            <a:r>
              <a:rPr lang="en-US" sz="1800" dirty="0"/>
              <a:t> </a:t>
            </a:r>
            <a:r>
              <a:rPr lang="en-US" sz="1800" dirty="0" err="1"/>
              <a:t>Hölttä</a:t>
            </a:r>
            <a:endParaRPr lang="en-US" sz="1800" dirty="0"/>
          </a:p>
          <a:p>
            <a:pPr eaLnBrk="1" hangingPunct="1"/>
            <a:r>
              <a:rPr lang="en-US" sz="1800" dirty="0" smtClean="0"/>
              <a:t>Adjunct Professor: </a:t>
            </a:r>
            <a:r>
              <a:rPr lang="en-US" sz="1800" dirty="0" err="1" smtClean="0"/>
              <a:t>Yuzhuo</a:t>
            </a:r>
            <a:r>
              <a:rPr lang="en-US" sz="1800" dirty="0" smtClean="0"/>
              <a:t> </a:t>
            </a:r>
            <a:r>
              <a:rPr lang="en-US" sz="1800" dirty="0" err="1" smtClean="0"/>
              <a:t>Cai</a:t>
            </a:r>
            <a:endParaRPr lang="en-US" sz="1800" dirty="0" smtClean="0"/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 smtClean="0"/>
              <a:t>Chinese Education Research &amp; Exchange Centre, HEG</a:t>
            </a:r>
          </a:p>
          <a:p>
            <a:pPr eaLnBrk="1" hangingPunct="1"/>
            <a:r>
              <a:rPr lang="en-US" sz="1800" dirty="0" smtClean="0"/>
              <a:t>School of Management, University of Tampere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en-GB" dirty="0"/>
              <a:t>while every individual is affected by the quickening flow of world events, he is still strongly influenced by the way of living and thinking in his own nation and culture</a:t>
            </a:r>
            <a:r>
              <a:rPr lang="en-GB" dirty="0" smtClean="0"/>
              <a:t>”</a:t>
            </a:r>
            <a:r>
              <a:rPr lang="en-GB" dirty="0"/>
              <a:t> Nakamura (</a:t>
            </a:r>
            <a:r>
              <a:rPr lang="en-GB" dirty="0" smtClean="0"/>
              <a:t>1964, p</a:t>
            </a:r>
            <a:r>
              <a:rPr lang="en-GB" dirty="0"/>
              <a:t>. 3</a:t>
            </a:r>
            <a:r>
              <a:rPr lang="en-GB" dirty="0" smtClean="0"/>
              <a:t>) </a:t>
            </a:r>
          </a:p>
          <a:p>
            <a:r>
              <a:rPr lang="en-GB" dirty="0" smtClean="0"/>
              <a:t>A </a:t>
            </a:r>
            <a:r>
              <a:rPr lang="en-GB" dirty="0"/>
              <a:t>good scholar can be an official and he who excels in study can follow an official </a:t>
            </a:r>
            <a:r>
              <a:rPr lang="en-GB" dirty="0" smtClean="0"/>
              <a:t>career (</a:t>
            </a:r>
            <a:r>
              <a:rPr lang="en-GB" dirty="0"/>
              <a:t>a Confucian slogan for education)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tradition in education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1748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Reforms in Chinese education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9657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1950s Soviet Model</a:t>
            </a:r>
          </a:p>
          <a:p>
            <a:r>
              <a:rPr lang="en-GB" dirty="0" smtClean="0"/>
              <a:t>Cultural revolution 1966-1976</a:t>
            </a:r>
          </a:p>
          <a:p>
            <a:r>
              <a:rPr lang="en-GB" dirty="0"/>
              <a:t>1978, the Third Plenary Session of the 11th</a:t>
            </a:r>
          </a:p>
          <a:p>
            <a:r>
              <a:rPr lang="en-GB" dirty="0"/>
              <a:t>Central Committee of the CCP held in December 1978</a:t>
            </a:r>
          </a:p>
          <a:p>
            <a:r>
              <a:rPr lang="en-GB" dirty="0"/>
              <a:t>1985, the First National Education Conference, Decision on Reforming the Education System</a:t>
            </a:r>
          </a:p>
          <a:p>
            <a:r>
              <a:rPr lang="en-GB" dirty="0"/>
              <a:t>1993, the Outline for Education Reform and Development in China</a:t>
            </a:r>
          </a:p>
          <a:p>
            <a:r>
              <a:rPr lang="en-GB" dirty="0"/>
              <a:t>2010, the Outline of National Plan for Medium and Long-term Education Reform and Development (2010-2020)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Education reforms in the </a:t>
            </a:r>
            <a:r>
              <a:rPr lang="en-GB" dirty="0" err="1" smtClean="0"/>
              <a:t>P.R.China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8179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“It was not until the 1990s, when the Outline for Reform was announced, that major reforms were massively implemented” (Yang, 2000, p. 32)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1993 onward reforms</a:t>
            </a:r>
          </a:p>
        </p:txBody>
      </p:sp>
    </p:spTree>
    <p:extLst>
      <p:ext uri="{BB962C8B-B14F-4D97-AF65-F5344CB8AC3E}">
        <p14:creationId xmlns="" xmlns:p14="http://schemas.microsoft.com/office/powerpoint/2010/main" val="290435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72067" y="2420888"/>
            <a:ext cx="7660373" cy="4104455"/>
          </a:xfrm>
        </p:spPr>
        <p:txBody>
          <a:bodyPr>
            <a:normAutofit fontScale="47500" lnSpcReduction="20000"/>
          </a:bodyPr>
          <a:lstStyle/>
          <a:p>
            <a:r>
              <a:rPr lang="en-GB" sz="3400" dirty="0" smtClean="0"/>
              <a:t>1993 </a:t>
            </a:r>
            <a:r>
              <a:rPr lang="en-GB" sz="3400" dirty="0"/>
              <a:t>Teachers’ Law</a:t>
            </a:r>
          </a:p>
          <a:p>
            <a:r>
              <a:rPr lang="en-GB" sz="3400" dirty="0"/>
              <a:t>1995 Education Law</a:t>
            </a:r>
          </a:p>
          <a:p>
            <a:r>
              <a:rPr lang="en-GB" sz="3400" dirty="0"/>
              <a:t>1995 Interim Provisions on Chinese-Foreign Cooperation in Running Schools</a:t>
            </a:r>
          </a:p>
          <a:p>
            <a:r>
              <a:rPr lang="en-GB" sz="3400" dirty="0"/>
              <a:t>1995 The Various Opinions on Deepening Higher Education System </a:t>
            </a:r>
            <a:endParaRPr lang="en-GB" sz="3400" dirty="0" smtClean="0"/>
          </a:p>
          <a:p>
            <a:r>
              <a:rPr lang="en-GB" sz="3400" dirty="0" smtClean="0"/>
              <a:t>1996 </a:t>
            </a:r>
            <a:r>
              <a:rPr lang="en-GB" sz="3400" dirty="0"/>
              <a:t>Vocational Education Law</a:t>
            </a:r>
          </a:p>
          <a:p>
            <a:r>
              <a:rPr lang="en-GB" sz="3400" dirty="0"/>
              <a:t>1996 Temporary Provisions for Charging Tuition Fees in Higher Education Institutions</a:t>
            </a:r>
          </a:p>
          <a:p>
            <a:r>
              <a:rPr lang="en-GB" sz="3400" dirty="0"/>
              <a:t>1998 Higher Education Law</a:t>
            </a:r>
          </a:p>
          <a:p>
            <a:r>
              <a:rPr lang="en-GB" sz="3400" dirty="0"/>
              <a:t>1998 Action Plan for Invigorating Education for the 21st century (1998-2002)</a:t>
            </a:r>
          </a:p>
          <a:p>
            <a:r>
              <a:rPr lang="en-GB" sz="3400" dirty="0"/>
              <a:t>1999 Decision on Deepening of Education Reform and Advancement of Qualification–Oriented Education in an all Encompassing Manner</a:t>
            </a:r>
          </a:p>
          <a:p>
            <a:r>
              <a:rPr lang="en-GB" sz="3400" dirty="0"/>
              <a:t>2002 Private Education Law</a:t>
            </a:r>
          </a:p>
          <a:p>
            <a:r>
              <a:rPr lang="en-GB" sz="3400" dirty="0"/>
              <a:t>2003 Regulations on Chinese-foreign Cooperation in Running Schools</a:t>
            </a:r>
          </a:p>
          <a:p>
            <a:r>
              <a:rPr lang="en-GB" sz="3400" dirty="0"/>
              <a:t>2004 Action Plan for Invigorating Education (2003-2007)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Key policies after 1993</a:t>
            </a:r>
          </a:p>
        </p:txBody>
      </p:sp>
    </p:spTree>
    <p:extLst>
      <p:ext uri="{BB962C8B-B14F-4D97-AF65-F5344CB8AC3E}">
        <p14:creationId xmlns="" xmlns:p14="http://schemas.microsoft.com/office/powerpoint/2010/main" val="25751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200" dirty="0"/>
              <a:t>“to introduce market forces to liberate education, create impetus for change, and encourage competition for improvement”,</a:t>
            </a:r>
          </a:p>
          <a:p>
            <a:r>
              <a:rPr lang="en-GB" sz="3200" dirty="0"/>
              <a:t>“to use legislation to regulate new social relationships, practices and behaviour arising from the first strategy” (Law, 2002: 579). </a:t>
            </a:r>
            <a:endParaRPr lang="en-US" sz="3200" dirty="0"/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Reform Strategies</a:t>
            </a:r>
          </a:p>
        </p:txBody>
      </p:sp>
    </p:spTree>
    <p:extLst>
      <p:ext uri="{BB962C8B-B14F-4D97-AF65-F5344CB8AC3E}">
        <p14:creationId xmlns="" xmlns:p14="http://schemas.microsoft.com/office/powerpoint/2010/main" val="1125282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Dramatic Enrolment Expansion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800" dirty="0" smtClean="0"/>
              <a:t> (Unit: 1000 students)</a:t>
            </a:r>
          </a:p>
        </p:txBody>
      </p:sp>
    </p:spTree>
    <p:extLst>
      <p:ext uri="{BB962C8B-B14F-4D97-AF65-F5344CB8AC3E}">
        <p14:creationId xmlns="" xmlns:p14="http://schemas.microsoft.com/office/powerpoint/2010/main" val="88886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Gross Enrolment Ratios 1978-2007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290879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3569" y="2564904"/>
            <a:ext cx="7776864" cy="3816423"/>
          </a:xfrm>
        </p:spPr>
        <p:txBody>
          <a:bodyPr>
            <a:noAutofit/>
          </a:bodyPr>
          <a:lstStyle/>
          <a:p>
            <a:r>
              <a:rPr lang="en-GB" sz="2000" dirty="0"/>
              <a:t>Recognising the fact that the state alone can never meet growing educational needs, the Chinese government has deliberately devolved responsibilities to other non-state sectors to engage in educational provision and development. </a:t>
            </a:r>
          </a:p>
          <a:p>
            <a:r>
              <a:rPr lang="en-GB" sz="2000" dirty="0"/>
              <a:t>Put the governance of private higher education on a more solid legal footing. </a:t>
            </a:r>
          </a:p>
          <a:p>
            <a:r>
              <a:rPr lang="en-GB" sz="2000" dirty="0"/>
              <a:t>By 2008, 640 private universities and colleges (with degree-granting status), enrolment  in the sector accounting for 20 % of total higher education </a:t>
            </a:r>
            <a:r>
              <a:rPr lang="en-GB" sz="2000" dirty="0" smtClean="0"/>
              <a:t>enrolment.</a:t>
            </a:r>
            <a:endParaRPr lang="en-US" sz="20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Privatisation in educational provision</a:t>
            </a:r>
          </a:p>
        </p:txBody>
      </p:sp>
    </p:spTree>
    <p:extLst>
      <p:ext uri="{BB962C8B-B14F-4D97-AF65-F5344CB8AC3E}">
        <p14:creationId xmlns="" xmlns:p14="http://schemas.microsoft.com/office/powerpoint/2010/main" val="377683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The shift of financial responsibilities from the State to non-state sectors through privatisation of higher education</a:t>
            </a:r>
          </a:p>
          <a:p>
            <a:r>
              <a:rPr lang="en-GB" sz="2200" dirty="0"/>
              <a:t>Further transfer of financial responsibility to individuals and families; by 1997, all university students had to pay tuition fees. </a:t>
            </a:r>
          </a:p>
          <a:p>
            <a:r>
              <a:rPr lang="en-GB" sz="2200" dirty="0"/>
              <a:t>Universities have been encouraged to engage in business and market-like activities to generate more incomes, under the financial </a:t>
            </a:r>
            <a:r>
              <a:rPr lang="en-GB" sz="2200" dirty="0" smtClean="0"/>
              <a:t>constraints </a:t>
            </a:r>
            <a:r>
              <a:rPr lang="en-GB" sz="2200" dirty="0"/>
              <a:t>aggravated by dramatic enrolment expansion since 1999. </a:t>
            </a:r>
            <a:endParaRPr lang="en-US" sz="2200" dirty="0"/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Financial diversification</a:t>
            </a:r>
          </a:p>
        </p:txBody>
      </p:sp>
    </p:spTree>
    <p:extLst>
      <p:ext uri="{BB962C8B-B14F-4D97-AF65-F5344CB8AC3E}">
        <p14:creationId xmlns="" xmlns:p14="http://schemas.microsoft.com/office/powerpoint/2010/main" val="35408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Structure of Chinese education system</a:t>
            </a:r>
          </a:p>
          <a:p>
            <a:r>
              <a:rPr lang="en-GB" dirty="0"/>
              <a:t>National </a:t>
            </a:r>
            <a:r>
              <a:rPr lang="en-GB" dirty="0" smtClean="0"/>
              <a:t>Higher </a:t>
            </a:r>
            <a:r>
              <a:rPr lang="en-GB" dirty="0"/>
              <a:t>Education Entrance </a:t>
            </a:r>
            <a:r>
              <a:rPr lang="en-GB" dirty="0" smtClean="0"/>
              <a:t>Examination (</a:t>
            </a:r>
            <a:r>
              <a:rPr lang="en-GB" dirty="0" err="1" smtClean="0"/>
              <a:t>gaokao</a:t>
            </a:r>
            <a:r>
              <a:rPr lang="en-GB" dirty="0" smtClean="0"/>
              <a:t>) and its impact on basic education</a:t>
            </a:r>
          </a:p>
          <a:p>
            <a:r>
              <a:rPr lang="en-GB" dirty="0" smtClean="0"/>
              <a:t>Reforms in Chinese education</a:t>
            </a:r>
          </a:p>
          <a:p>
            <a:r>
              <a:rPr lang="en-GB" dirty="0" smtClean="0"/>
              <a:t>Reform and development plan 2010-2020</a:t>
            </a:r>
          </a:p>
          <a:p>
            <a:r>
              <a:rPr lang="en-GB" dirty="0" smtClean="0"/>
              <a:t>Internationalisation of education</a:t>
            </a:r>
          </a:p>
          <a:p>
            <a:r>
              <a:rPr lang="en-GB" dirty="0" smtClean="0"/>
              <a:t>Implications for Finland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topics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6909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While the State exercises macro control through legislation, funding and planning, individual institutions are granted much more autonomy and decision-making power in education matters.</a:t>
            </a:r>
          </a:p>
          <a:p>
            <a:r>
              <a:rPr lang="en-GB" sz="2000" dirty="0"/>
              <a:t>Devolution of power gradually from the central government to provincial governments. </a:t>
            </a:r>
          </a:p>
          <a:p>
            <a:r>
              <a:rPr lang="en-GB" sz="2000" dirty="0"/>
              <a:t>Many colleges and universities which had originally been under administration of ministries were either transferred to the Ministry of Education, or the provincial educational authorities.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Decentralisation of administration</a:t>
            </a:r>
          </a:p>
        </p:txBody>
      </p:sp>
    </p:spTree>
    <p:extLst>
      <p:ext uri="{BB962C8B-B14F-4D97-AF65-F5344CB8AC3E}">
        <p14:creationId xmlns="" xmlns:p14="http://schemas.microsoft.com/office/powerpoint/2010/main" val="133063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Numbers of mergers 1990-2005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226" y="1357298"/>
            <a:ext cx="8690774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320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2800" dirty="0" smtClean="0"/>
              <a:t>“</a:t>
            </a:r>
            <a:r>
              <a:rPr lang="en-US" sz="2800" b="1" dirty="0" smtClean="0">
                <a:solidFill>
                  <a:srgbClr val="FF0000"/>
                </a:solidFill>
              </a:rPr>
              <a:t>211</a:t>
            </a:r>
            <a:r>
              <a:rPr lang="en-US" sz="2800" dirty="0" smtClean="0"/>
              <a:t>” project, since 1995</a:t>
            </a:r>
          </a:p>
          <a:p>
            <a:pPr eaLnBrk="1" hangingPunct="1"/>
            <a:r>
              <a:rPr lang="en-US" sz="2400" dirty="0" smtClean="0"/>
              <a:t>In the </a:t>
            </a:r>
            <a:r>
              <a:rPr lang="en-US" sz="2400" b="1" dirty="0" smtClean="0">
                <a:solidFill>
                  <a:srgbClr val="FF0000"/>
                </a:solidFill>
              </a:rPr>
              <a:t>21</a:t>
            </a:r>
            <a:r>
              <a:rPr lang="en-US" sz="2400" dirty="0" smtClean="0"/>
              <a:t>st century, develop approximate 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00 key universities with intensive government funding.</a:t>
            </a:r>
          </a:p>
          <a:p>
            <a:pPr eaLnBrk="1" hangingPunct="1"/>
            <a:r>
              <a:rPr lang="en-US" sz="2400" dirty="0" smtClean="0"/>
              <a:t>112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“</a:t>
            </a:r>
            <a:r>
              <a:rPr lang="en-US" sz="2800" b="1" dirty="0" smtClean="0">
                <a:solidFill>
                  <a:srgbClr val="FF0000"/>
                </a:solidFill>
              </a:rPr>
              <a:t>985</a:t>
            </a:r>
            <a:r>
              <a:rPr lang="en-US" sz="2800" dirty="0" smtClean="0"/>
              <a:t>” project, since </a:t>
            </a:r>
            <a:r>
              <a:rPr lang="en-US" sz="2800" b="1" dirty="0" smtClean="0">
                <a:solidFill>
                  <a:srgbClr val="FF0000"/>
                </a:solidFill>
              </a:rPr>
              <a:t>5 </a:t>
            </a:r>
            <a:r>
              <a:rPr lang="en-US" sz="2800" b="1" dirty="0" smtClean="0"/>
              <a:t>(May)</a:t>
            </a:r>
            <a:r>
              <a:rPr lang="en-US" sz="2800" dirty="0" smtClean="0"/>
              <a:t>, 19</a:t>
            </a:r>
            <a:r>
              <a:rPr lang="en-US" sz="2800" b="1" dirty="0" smtClean="0">
                <a:solidFill>
                  <a:srgbClr val="FF0000"/>
                </a:solidFill>
              </a:rPr>
              <a:t>98</a:t>
            </a:r>
          </a:p>
          <a:p>
            <a:r>
              <a:rPr lang="en-US" dirty="0"/>
              <a:t>To establish a number of first-rank and internationally </a:t>
            </a:r>
            <a:r>
              <a:rPr lang="en-GB" dirty="0"/>
              <a:t>recognised</a:t>
            </a:r>
            <a:r>
              <a:rPr lang="en-US" dirty="0"/>
              <a:t> universities</a:t>
            </a:r>
          </a:p>
          <a:p>
            <a:r>
              <a:rPr lang="en-US" dirty="0"/>
              <a:t>34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Building key and world class universities</a:t>
            </a:r>
          </a:p>
        </p:txBody>
      </p:sp>
    </p:spTree>
    <p:extLst>
      <p:ext uri="{BB962C8B-B14F-4D97-AF65-F5344CB8AC3E}">
        <p14:creationId xmlns="" xmlns:p14="http://schemas.microsoft.com/office/powerpoint/2010/main" val="107782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16288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</a:t>
            </a:r>
            <a:r>
              <a:rPr lang="en-GB" dirty="0"/>
              <a:t>Outline of National Plan for Medium and Long-term Education Reform and Development (2010-2020)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3242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410445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Concept </a:t>
            </a:r>
            <a:r>
              <a:rPr lang="en-GB" dirty="0"/>
              <a:t>of education and </a:t>
            </a:r>
            <a:r>
              <a:rPr lang="en-GB" dirty="0" smtClean="0"/>
              <a:t>teaching </a:t>
            </a:r>
            <a:r>
              <a:rPr lang="en-GB" dirty="0"/>
              <a:t>contents </a:t>
            </a:r>
            <a:r>
              <a:rPr lang="en-GB" dirty="0" smtClean="0"/>
              <a:t>and methodology  are relatively outdated</a:t>
            </a:r>
            <a:r>
              <a:rPr lang="en-GB" dirty="0"/>
              <a:t>.</a:t>
            </a:r>
            <a:endParaRPr lang="en-GB" dirty="0" smtClean="0"/>
          </a:p>
          <a:p>
            <a:r>
              <a:rPr lang="en-GB" dirty="0" smtClean="0"/>
              <a:t>Schoolwork </a:t>
            </a:r>
            <a:r>
              <a:rPr lang="en-GB" dirty="0"/>
              <a:t>burdens on primary and </a:t>
            </a:r>
            <a:r>
              <a:rPr lang="en-GB" dirty="0" smtClean="0"/>
              <a:t>middle school </a:t>
            </a:r>
            <a:r>
              <a:rPr lang="en-GB" dirty="0"/>
              <a:t>students </a:t>
            </a:r>
            <a:r>
              <a:rPr lang="en-GB" dirty="0" smtClean="0"/>
              <a:t>are too heavy</a:t>
            </a:r>
            <a:r>
              <a:rPr lang="en-GB" dirty="0"/>
              <a:t>.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promotion of quality education </a:t>
            </a:r>
            <a:r>
              <a:rPr lang="en-GB" dirty="0" smtClean="0"/>
              <a:t>is arrested</a:t>
            </a:r>
            <a:r>
              <a:rPr lang="en-GB" dirty="0"/>
              <a:t>.</a:t>
            </a:r>
            <a:endParaRPr lang="en-GB" dirty="0" smtClean="0"/>
          </a:p>
          <a:p>
            <a:r>
              <a:rPr lang="en-GB" dirty="0" smtClean="0"/>
              <a:t>Students are weak </a:t>
            </a:r>
            <a:r>
              <a:rPr lang="en-GB" dirty="0"/>
              <a:t>in their adaptability to </a:t>
            </a:r>
            <a:r>
              <a:rPr lang="en-GB" dirty="0" smtClean="0"/>
              <a:t>society</a:t>
            </a:r>
            <a:r>
              <a:rPr lang="en-GB" dirty="0"/>
              <a:t>.</a:t>
            </a:r>
            <a:endParaRPr lang="en-GB" dirty="0" smtClean="0"/>
          </a:p>
          <a:p>
            <a:r>
              <a:rPr lang="en-GB" dirty="0" smtClean="0"/>
              <a:t>Innovative</a:t>
            </a:r>
            <a:r>
              <a:rPr lang="en-GB" dirty="0"/>
              <a:t>, practical </a:t>
            </a:r>
            <a:r>
              <a:rPr lang="en-GB" dirty="0" smtClean="0"/>
              <a:t>and versatile </a:t>
            </a:r>
            <a:r>
              <a:rPr lang="en-GB" dirty="0"/>
              <a:t>professionals </a:t>
            </a:r>
            <a:r>
              <a:rPr lang="en-GB" dirty="0" smtClean="0"/>
              <a:t>are in </a:t>
            </a:r>
            <a:r>
              <a:rPr lang="en-GB" dirty="0"/>
              <a:t>acute shortage. </a:t>
            </a:r>
            <a:endParaRPr lang="en-GB" dirty="0" smtClean="0"/>
          </a:p>
          <a:p>
            <a:r>
              <a:rPr lang="en-GB" dirty="0" smtClean="0"/>
              <a:t>Schools </a:t>
            </a:r>
            <a:r>
              <a:rPr lang="en-GB" dirty="0"/>
              <a:t>lack vitality in their </a:t>
            </a:r>
            <a:r>
              <a:rPr lang="en-GB" dirty="0" smtClean="0"/>
              <a:t>operations.</a:t>
            </a:r>
          </a:p>
          <a:p>
            <a:r>
              <a:rPr lang="en-GB" dirty="0" smtClean="0"/>
              <a:t>The structure </a:t>
            </a:r>
            <a:r>
              <a:rPr lang="en-GB" dirty="0"/>
              <a:t>and geographical distribution of education resources are </a:t>
            </a:r>
            <a:r>
              <a:rPr lang="en-GB" dirty="0" smtClean="0"/>
              <a:t>not balanced (disparity between poor and developed regions, between urban and rural areas).</a:t>
            </a:r>
          </a:p>
          <a:p>
            <a:r>
              <a:rPr lang="en-GB" dirty="0" smtClean="0"/>
              <a:t>Financial sources cannot </a:t>
            </a:r>
            <a:r>
              <a:rPr lang="en-GB" dirty="0"/>
              <a:t>keep up with </a:t>
            </a:r>
            <a:r>
              <a:rPr lang="en-GB" dirty="0" smtClean="0"/>
              <a:t>the increasing education demands.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Problems identified by Education 2020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575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solve all the mentioned problems.</a:t>
            </a:r>
          </a:p>
          <a:p>
            <a:r>
              <a:rPr lang="en-GB" dirty="0" smtClean="0"/>
              <a:t>To respond to the </a:t>
            </a:r>
            <a:r>
              <a:rPr lang="en-GB" dirty="0"/>
              <a:t>needs arising </a:t>
            </a:r>
            <a:r>
              <a:rPr lang="en-GB" dirty="0" smtClean="0"/>
              <a:t>from the transformation labour-intensive </a:t>
            </a:r>
            <a:r>
              <a:rPr lang="en-GB" dirty="0"/>
              <a:t>economy to  </a:t>
            </a:r>
            <a:r>
              <a:rPr lang="en-GB" dirty="0" smtClean="0"/>
              <a:t>knowledge economy/innovation system.</a:t>
            </a:r>
          </a:p>
          <a:p>
            <a:r>
              <a:rPr lang="en-GB" dirty="0" smtClean="0"/>
              <a:t>To increase international competitiveness.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the reform?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889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Goal One: Universal education</a:t>
            </a:r>
          </a:p>
          <a:p>
            <a:r>
              <a:rPr lang="en-GB" dirty="0" smtClean="0"/>
              <a:t>Goal </a:t>
            </a:r>
            <a:r>
              <a:rPr lang="en-GB" dirty="0"/>
              <a:t>Two: </a:t>
            </a:r>
            <a:r>
              <a:rPr lang="en-GB" dirty="0" smtClean="0"/>
              <a:t>Equitable </a:t>
            </a:r>
            <a:r>
              <a:rPr lang="en-GB" dirty="0"/>
              <a:t>education for </a:t>
            </a:r>
            <a:r>
              <a:rPr lang="en-GB" dirty="0" smtClean="0"/>
              <a:t>all</a:t>
            </a:r>
            <a:endParaRPr lang="en-GB" dirty="0"/>
          </a:p>
          <a:p>
            <a:r>
              <a:rPr lang="en-GB" dirty="0"/>
              <a:t>Goal Three: </a:t>
            </a:r>
            <a:r>
              <a:rPr lang="en-GB" dirty="0" smtClean="0"/>
              <a:t>High-quality </a:t>
            </a:r>
            <a:r>
              <a:rPr lang="en-GB" dirty="0"/>
              <a:t>education </a:t>
            </a:r>
          </a:p>
          <a:p>
            <a:r>
              <a:rPr lang="en-GB" dirty="0"/>
              <a:t>Goal Four: </a:t>
            </a:r>
            <a:r>
              <a:rPr lang="en-GB" dirty="0" smtClean="0"/>
              <a:t> Life-long </a:t>
            </a:r>
            <a:r>
              <a:rPr lang="en-GB" dirty="0"/>
              <a:t>education </a:t>
            </a:r>
            <a:r>
              <a:rPr lang="en-GB" dirty="0" smtClean="0"/>
              <a:t>system</a:t>
            </a:r>
            <a:endParaRPr lang="en-GB" dirty="0"/>
          </a:p>
          <a:p>
            <a:r>
              <a:rPr lang="en-GB" dirty="0"/>
              <a:t>Goal Five: </a:t>
            </a:r>
            <a:r>
              <a:rPr lang="en-GB" dirty="0" smtClean="0"/>
              <a:t>Dynamic </a:t>
            </a:r>
            <a:r>
              <a:rPr lang="en-GB" dirty="0"/>
              <a:t>educational system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5945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5576" y="2708920"/>
            <a:ext cx="7408333" cy="34506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2000" dirty="0" smtClean="0"/>
              <a:t>To increase </a:t>
            </a:r>
            <a:r>
              <a:rPr lang="en-GB" sz="2000" dirty="0"/>
              <a:t>educational resources </a:t>
            </a:r>
            <a:r>
              <a:rPr lang="en-GB" sz="2000" dirty="0" smtClean="0"/>
              <a:t>up to 4</a:t>
            </a:r>
            <a:r>
              <a:rPr lang="en-GB" sz="2000" dirty="0"/>
              <a:t>% </a:t>
            </a:r>
            <a:r>
              <a:rPr lang="en-GB" sz="2000" dirty="0" smtClean="0"/>
              <a:t>GDP</a:t>
            </a:r>
          </a:p>
          <a:p>
            <a:pPr>
              <a:spcBef>
                <a:spcPts val="0"/>
              </a:spcBef>
            </a:pPr>
            <a:r>
              <a:rPr lang="en-GB" sz="2000" dirty="0" smtClean="0"/>
              <a:t>To reinforce </a:t>
            </a:r>
            <a:r>
              <a:rPr lang="en-GB" sz="2000" dirty="0"/>
              <a:t>the support for the poor regions in the middle and west China</a:t>
            </a:r>
          </a:p>
          <a:p>
            <a:pPr>
              <a:spcBef>
                <a:spcPts val="0"/>
              </a:spcBef>
            </a:pPr>
            <a:r>
              <a:rPr lang="en-GB" sz="2000" dirty="0" smtClean="0"/>
              <a:t>To enhance teachers’ training</a:t>
            </a:r>
          </a:p>
          <a:p>
            <a:pPr>
              <a:spcBef>
                <a:spcPts val="0"/>
              </a:spcBef>
            </a:pPr>
            <a:r>
              <a:rPr lang="en-GB" sz="2000" dirty="0" smtClean="0"/>
              <a:t>To give vocational </a:t>
            </a:r>
            <a:r>
              <a:rPr lang="en-GB" sz="2000" dirty="0"/>
              <a:t>education </a:t>
            </a:r>
            <a:r>
              <a:rPr lang="en-GB" sz="2000" dirty="0" smtClean="0"/>
              <a:t>more priority</a:t>
            </a:r>
            <a:endParaRPr lang="en-GB" sz="2000" dirty="0"/>
          </a:p>
          <a:p>
            <a:pPr>
              <a:spcBef>
                <a:spcPts val="0"/>
              </a:spcBef>
            </a:pPr>
            <a:r>
              <a:rPr lang="en-GB" sz="2000" dirty="0" smtClean="0"/>
              <a:t>To strengthen </a:t>
            </a:r>
            <a:r>
              <a:rPr lang="en-GB" sz="2000" dirty="0"/>
              <a:t>interactions between (vocational and higher) education and industry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GB" sz="2000" dirty="0" smtClean="0"/>
              <a:t>To improve </a:t>
            </a:r>
            <a:r>
              <a:rPr lang="en-GB" sz="2000" dirty="0"/>
              <a:t>the quality of education, research and service,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To build  </a:t>
            </a:r>
            <a:r>
              <a:rPr lang="en-GB" sz="2000" dirty="0"/>
              <a:t>world-class </a:t>
            </a:r>
            <a:r>
              <a:rPr lang="en-GB" sz="2000" dirty="0" smtClean="0"/>
              <a:t>universities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endParaRPr lang="en-GB" sz="20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Major reforms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6464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To support the development of private education</a:t>
            </a:r>
          </a:p>
          <a:p>
            <a:r>
              <a:rPr lang="en-GB" dirty="0" smtClean="0"/>
              <a:t>To reform </a:t>
            </a:r>
            <a:r>
              <a:rPr lang="en-GB" dirty="0" err="1" smtClean="0"/>
              <a:t>gaokao</a:t>
            </a:r>
            <a:r>
              <a:rPr lang="en-GB" dirty="0" smtClean="0"/>
              <a:t> in the effort to terminate the practice that a single round of examinations decides the destiny of a student, to orient the  education towards cultivation of innovative personnel.</a:t>
            </a:r>
          </a:p>
          <a:p>
            <a:r>
              <a:rPr lang="en-GB" dirty="0" smtClean="0"/>
              <a:t>To further separate </a:t>
            </a:r>
            <a:r>
              <a:rPr lang="en-GB" dirty="0"/>
              <a:t>government functions from school management</a:t>
            </a:r>
          </a:p>
          <a:p>
            <a:r>
              <a:rPr lang="en-GB" dirty="0" smtClean="0"/>
              <a:t>To promote and upgrade </a:t>
            </a:r>
            <a:r>
              <a:rPr lang="en-GB" dirty="0"/>
              <a:t>international exchanges and cooperation</a:t>
            </a:r>
          </a:p>
          <a:p>
            <a:r>
              <a:rPr lang="en-GB" dirty="0" smtClean="0"/>
              <a:t>To introduce high quality </a:t>
            </a:r>
            <a:r>
              <a:rPr lang="en-GB" dirty="0"/>
              <a:t>education resources abroad</a:t>
            </a:r>
          </a:p>
          <a:p>
            <a:endParaRPr lang="en-GB" b="1" dirty="0" smtClean="0">
              <a:latin typeface="Arial-BoldMT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Major reforms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81829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Internationalisation of higher education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4261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Chinese education system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7624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mobility (outward)</a:t>
            </a:r>
            <a:endParaRPr lang="en-GB" dirty="0"/>
          </a:p>
        </p:txBody>
      </p:sp>
      <p:pic>
        <p:nvPicPr>
          <p:cNvPr id="1026" name="Chart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7"/>
            <a:ext cx="7488832" cy="441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2875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Top 5 Destinations for Chinese Students </a:t>
            </a:r>
            <a:r>
              <a:rPr lang="en-GB" sz="3600" dirty="0" smtClean="0"/>
              <a:t>studying abroad 2004 – 2006 </a:t>
            </a:r>
            <a:r>
              <a:rPr lang="en-GB" sz="1600" dirty="0" smtClean="0"/>
              <a:t>(UNESCO/OECD )</a:t>
            </a:r>
            <a:endParaRPr lang="en-GB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0"/>
            <a:ext cx="7457614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6561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Students’ planed study destinations </a:t>
            </a:r>
            <a:r>
              <a:rPr lang="en-GB" sz="2400" dirty="0" smtClean="0"/>
              <a:t>(INTO, 2009)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316502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0"/>
            <a:ext cx="790451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1218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mobility (inward)</a:t>
            </a:r>
            <a:endParaRPr lang="en-GB" dirty="0"/>
          </a:p>
        </p:txBody>
      </p:sp>
      <p:pic>
        <p:nvPicPr>
          <p:cNvPr id="2050" name="Chart 7"/>
          <p:cNvPicPr>
            <a:picLocks noChangeArrowheads="1"/>
          </p:cNvPicPr>
          <p:nvPr/>
        </p:nvPicPr>
        <p:blipFill>
          <a:blip r:embed="rId2" cstate="print"/>
          <a:srcRect l="-3099" t="-3659" r="-7364" b="-6097"/>
          <a:stretch>
            <a:fillRect/>
          </a:stretch>
        </p:blipFill>
        <p:spPr bwMode="auto">
          <a:xfrm>
            <a:off x="1403648" y="1844824"/>
            <a:ext cx="6192688" cy="3895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1162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Entrants of international students in 2009</a:t>
            </a:r>
            <a:endParaRPr lang="en-GB" sz="36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12786849"/>
              </p:ext>
            </p:extLst>
          </p:nvPr>
        </p:nvGraphicFramePr>
        <p:xfrm>
          <a:off x="1187624" y="2420888"/>
          <a:ext cx="633670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840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International research and teaching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English text books </a:t>
            </a:r>
          </a:p>
          <a:p>
            <a:r>
              <a:rPr lang="en-GB" dirty="0" smtClean="0"/>
              <a:t>English or bilingual teaching</a:t>
            </a:r>
          </a:p>
          <a:p>
            <a:r>
              <a:rPr lang="en-GB" dirty="0" smtClean="0"/>
              <a:t>Programmes leading to international professional qualifications</a:t>
            </a:r>
          </a:p>
          <a:p>
            <a:r>
              <a:rPr lang="en-GB" dirty="0" smtClean="0"/>
              <a:t>Participating in international research projects</a:t>
            </a:r>
          </a:p>
          <a:p>
            <a:r>
              <a:rPr lang="en-GB" dirty="0" smtClean="0"/>
              <a:t>Opening foreign researchers to Chinese national projects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2789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Sino-Foreign cooperation in running schools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Foreign education institutions can engage in education provision in China in cooperation with local educational institutions</a:t>
            </a:r>
          </a:p>
          <a:p>
            <a:r>
              <a:rPr lang="en-GB" dirty="0" smtClean="0"/>
              <a:t>High-quality foreign education resources are expected </a:t>
            </a:r>
          </a:p>
          <a:p>
            <a:r>
              <a:rPr lang="en-GB" dirty="0" smtClean="0"/>
              <a:t>Fast growing between 1995-2005</a:t>
            </a:r>
          </a:p>
          <a:p>
            <a:pPr lvl="1"/>
            <a:r>
              <a:rPr lang="en-GB" dirty="0" smtClean="0"/>
              <a:t>By June 2004, 754 joint programmes in China,</a:t>
            </a:r>
          </a:p>
          <a:p>
            <a:pPr lvl="1"/>
            <a:r>
              <a:rPr lang="en-GB" dirty="0" smtClean="0"/>
              <a:t>of which 169 are qualified to award overseas degrees hosting 51, 893 students</a:t>
            </a:r>
          </a:p>
        </p:txBody>
      </p:sp>
    </p:spTree>
    <p:extLst>
      <p:ext uri="{BB962C8B-B14F-4D97-AF65-F5344CB8AC3E}">
        <p14:creationId xmlns="" xmlns:p14="http://schemas.microsoft.com/office/powerpoint/2010/main" val="136457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Countries of origin of overseas partnership institutions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91446843"/>
              </p:ext>
            </p:extLst>
          </p:nvPr>
        </p:nvGraphicFramePr>
        <p:xfrm>
          <a:off x="1115616" y="2492896"/>
          <a:ext cx="655272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988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Ideological conflicts</a:t>
            </a:r>
          </a:p>
          <a:p>
            <a:r>
              <a:rPr lang="en-GB" dirty="0" smtClean="0"/>
              <a:t>Low-quality foreign education resources introduced to China</a:t>
            </a:r>
          </a:p>
          <a:p>
            <a:r>
              <a:rPr lang="en-GB" dirty="0" smtClean="0"/>
              <a:t>Unbalanced development</a:t>
            </a:r>
          </a:p>
          <a:p>
            <a:r>
              <a:rPr lang="en-GB" dirty="0" smtClean="0"/>
              <a:t>Brain drain</a:t>
            </a:r>
          </a:p>
          <a:p>
            <a:r>
              <a:rPr lang="en-GB" dirty="0" smtClean="0"/>
              <a:t>Lack of degree programmes taught in English</a:t>
            </a:r>
          </a:p>
          <a:p>
            <a:r>
              <a:rPr lang="en-GB" dirty="0" smtClean="0"/>
              <a:t>Lagging behind legislative and administrative environment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038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Vertical 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Education System</a:t>
            </a:r>
            <a:endParaRPr lang="en-GB" dirty="0"/>
          </a:p>
        </p:txBody>
      </p:sp>
      <p:grpSp>
        <p:nvGrpSpPr>
          <p:cNvPr id="4" name="Group 93"/>
          <p:cNvGrpSpPr>
            <a:grpSpLocks/>
          </p:cNvGrpSpPr>
          <p:nvPr/>
        </p:nvGrpSpPr>
        <p:grpSpPr bwMode="auto">
          <a:xfrm>
            <a:off x="763976" y="2023996"/>
            <a:ext cx="5829300" cy="4567238"/>
            <a:chOff x="1980" y="3607"/>
            <a:chExt cx="9180" cy="7193"/>
          </a:xfrm>
        </p:grpSpPr>
        <p:sp>
          <p:nvSpPr>
            <p:cNvPr id="5" name="Line 94"/>
            <p:cNvSpPr>
              <a:spLocks noChangeShapeType="1"/>
            </p:cNvSpPr>
            <p:nvPr/>
          </p:nvSpPr>
          <p:spPr bwMode="auto">
            <a:xfrm flipV="1">
              <a:off x="5580" y="9490"/>
              <a:ext cx="1" cy="3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Line 95"/>
            <p:cNvSpPr>
              <a:spLocks noChangeShapeType="1"/>
            </p:cNvSpPr>
            <p:nvPr/>
          </p:nvSpPr>
          <p:spPr bwMode="auto">
            <a:xfrm flipV="1">
              <a:off x="3996" y="7992"/>
              <a:ext cx="1" cy="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Rectangle 96"/>
            <p:cNvSpPr>
              <a:spLocks noChangeArrowheads="1"/>
            </p:cNvSpPr>
            <p:nvPr/>
          </p:nvSpPr>
          <p:spPr bwMode="auto">
            <a:xfrm>
              <a:off x="2700" y="9802"/>
              <a:ext cx="6240" cy="9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1400" dirty="0">
                  <a:solidFill>
                    <a:srgbClr val="000000"/>
                  </a:solidFill>
                </a:rPr>
                <a:t>Primary schools </a:t>
              </a:r>
              <a:r>
                <a:rPr kumimoji="0" lang="en-US" altLang="zh-CN" sz="1400" dirty="0" smtClean="0">
                  <a:solidFill>
                    <a:srgbClr val="000000"/>
                  </a:solidFill>
                </a:rPr>
                <a:t>6y</a:t>
              </a:r>
              <a:endParaRPr kumimoji="0" lang="en-US" altLang="zh-CN" sz="1400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97"/>
            <p:cNvSpPr>
              <a:spLocks noChangeArrowheads="1"/>
            </p:cNvSpPr>
            <p:nvPr/>
          </p:nvSpPr>
          <p:spPr bwMode="auto">
            <a:xfrm>
              <a:off x="2700" y="8784"/>
              <a:ext cx="6240" cy="7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1400" dirty="0">
                  <a:solidFill>
                    <a:srgbClr val="000000"/>
                  </a:solidFill>
                </a:rPr>
                <a:t>Junior middle schools </a:t>
              </a:r>
              <a:r>
                <a:rPr kumimoji="0" lang="en-US" altLang="zh-CN" sz="1400" dirty="0" smtClean="0">
                  <a:solidFill>
                    <a:srgbClr val="000000"/>
                  </a:solidFill>
                </a:rPr>
                <a:t>3y</a:t>
              </a:r>
              <a:endParaRPr kumimoji="0" lang="en-US" altLang="zh-CN" sz="1400" dirty="0">
                <a:solidFill>
                  <a:srgbClr val="000000"/>
                </a:solidFill>
              </a:endParaRPr>
            </a:p>
          </p:txBody>
        </p:sp>
        <p:sp>
          <p:nvSpPr>
            <p:cNvPr id="9" name="AutoShape 98"/>
            <p:cNvSpPr>
              <a:spLocks/>
            </p:cNvSpPr>
            <p:nvPr/>
          </p:nvSpPr>
          <p:spPr bwMode="auto">
            <a:xfrm>
              <a:off x="8892" y="8986"/>
              <a:ext cx="312" cy="1683"/>
            </a:xfrm>
            <a:prstGeom prst="rightBrace">
              <a:avLst>
                <a:gd name="adj1" fmla="val 4495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Text Box 99"/>
            <p:cNvSpPr txBox="1">
              <a:spLocks noChangeArrowheads="1"/>
            </p:cNvSpPr>
            <p:nvPr/>
          </p:nvSpPr>
          <p:spPr bwMode="auto">
            <a:xfrm>
              <a:off x="9360" y="9240"/>
              <a:ext cx="1800" cy="6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fi-FI" altLang="zh-CN" sz="1400" dirty="0" err="1" smtClean="0">
                  <a:solidFill>
                    <a:srgbClr val="000000"/>
                  </a:solidFill>
                </a:rPr>
                <a:t>Compulsory</a:t>
              </a:r>
              <a:r>
                <a:rPr kumimoji="0" lang="fi-FI" altLang="zh-CN" sz="1400" dirty="0" smtClean="0">
                  <a:solidFill>
                    <a:srgbClr val="000000"/>
                  </a:solidFill>
                </a:rPr>
                <a:t> </a:t>
              </a:r>
              <a:endParaRPr kumimoji="0" lang="fi-FI" altLang="zh-CN" sz="1400" dirty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0"/>
            <p:cNvSpPr>
              <a:spLocks noChangeArrowheads="1"/>
            </p:cNvSpPr>
            <p:nvPr/>
          </p:nvSpPr>
          <p:spPr bwMode="auto">
            <a:xfrm>
              <a:off x="2080" y="7271"/>
              <a:ext cx="3680" cy="7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1400" dirty="0">
                  <a:solidFill>
                    <a:srgbClr val="000000"/>
                  </a:solidFill>
                </a:rPr>
                <a:t>Senior middle s</a:t>
              </a:r>
              <a:r>
                <a:rPr kumimoji="0" lang="en-US" altLang="zh-CN" sz="1500" dirty="0">
                  <a:solidFill>
                    <a:srgbClr val="000000"/>
                  </a:solidFill>
                </a:rPr>
                <a:t>chools </a:t>
              </a:r>
              <a:r>
                <a:rPr kumimoji="0" lang="en-US" altLang="zh-CN" sz="1500" dirty="0" smtClean="0">
                  <a:solidFill>
                    <a:srgbClr val="000000"/>
                  </a:solidFill>
                </a:rPr>
                <a:t>3y</a:t>
              </a:r>
              <a:endParaRPr kumimoji="0" lang="en-US" altLang="zh-CN" sz="1200" dirty="0">
                <a:solidFill>
                  <a:srgbClr val="000000"/>
                </a:solidFill>
              </a:endParaRPr>
            </a:p>
          </p:txBody>
        </p:sp>
        <p:sp>
          <p:nvSpPr>
            <p:cNvPr id="12" name="Rectangle 101"/>
            <p:cNvSpPr>
              <a:spLocks noChangeArrowheads="1"/>
            </p:cNvSpPr>
            <p:nvPr/>
          </p:nvSpPr>
          <p:spPr bwMode="auto">
            <a:xfrm>
              <a:off x="6480" y="5496"/>
              <a:ext cx="4567" cy="9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lang="en-US" altLang="zh-CN" sz="1400" dirty="0" smtClean="0"/>
                <a:t>Vocational Colleges / Polytechnics</a:t>
              </a:r>
              <a:r>
                <a:rPr kumimoji="0" lang="en-US" altLang="zh-CN" sz="1400" dirty="0" smtClean="0"/>
                <a:t> </a:t>
              </a:r>
              <a:r>
                <a:rPr kumimoji="0" lang="en-US" altLang="zh-CN" sz="1400" i="1" dirty="0" err="1" smtClean="0"/>
                <a:t>Dazhuan</a:t>
              </a:r>
              <a:r>
                <a:rPr kumimoji="0" lang="en-US" altLang="zh-CN" sz="1400" i="1" dirty="0" smtClean="0"/>
                <a:t> </a:t>
              </a:r>
              <a:r>
                <a:rPr kumimoji="0" lang="en-US" altLang="zh-CN" sz="1400" dirty="0" smtClean="0"/>
                <a:t>(Associate Degree) </a:t>
              </a:r>
              <a:r>
                <a:rPr kumimoji="0" lang="en-US" altLang="zh-CN" sz="1400" i="1" dirty="0" smtClean="0"/>
                <a:t>3y</a:t>
              </a:r>
              <a:endParaRPr kumimoji="0" lang="en-US" altLang="zh-CN" sz="140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102"/>
            <p:cNvSpPr>
              <a:spLocks noChangeArrowheads="1"/>
            </p:cNvSpPr>
            <p:nvPr/>
          </p:nvSpPr>
          <p:spPr bwMode="auto">
            <a:xfrm>
              <a:off x="1980" y="4579"/>
              <a:ext cx="7488" cy="6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1400" dirty="0">
                  <a:solidFill>
                    <a:srgbClr val="000000"/>
                  </a:solidFill>
                </a:rPr>
                <a:t>Universities or research institutes Master’s study </a:t>
              </a:r>
              <a:r>
                <a:rPr kumimoji="0" lang="en-US" altLang="zh-CN" sz="1400" dirty="0" smtClean="0">
                  <a:solidFill>
                    <a:srgbClr val="000000"/>
                  </a:solidFill>
                </a:rPr>
                <a:t>3y</a:t>
              </a:r>
              <a:endParaRPr kumimoji="0" lang="en-US" altLang="zh-CN" sz="14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103"/>
            <p:cNvSpPr>
              <a:spLocks noChangeArrowheads="1"/>
            </p:cNvSpPr>
            <p:nvPr/>
          </p:nvSpPr>
          <p:spPr bwMode="auto">
            <a:xfrm>
              <a:off x="1980" y="5564"/>
              <a:ext cx="3960" cy="10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1400" dirty="0">
                  <a:solidFill>
                    <a:srgbClr val="000000"/>
                  </a:solidFill>
                </a:rPr>
                <a:t>Universities </a:t>
              </a:r>
              <a:r>
                <a:rPr kumimoji="0" lang="en-US" altLang="zh-CN" sz="1400" dirty="0"/>
                <a:t>Bachelor</a:t>
              </a:r>
              <a:r>
                <a:rPr kumimoji="0" lang="en-US" altLang="zh-CN" sz="1400" dirty="0">
                  <a:solidFill>
                    <a:srgbClr val="000000"/>
                  </a:solidFill>
                </a:rPr>
                <a:t> </a:t>
              </a:r>
              <a:r>
                <a:rPr kumimoji="0" lang="en-US" altLang="zh-CN" sz="1400" dirty="0" smtClean="0">
                  <a:solidFill>
                    <a:srgbClr val="000000"/>
                  </a:solidFill>
                </a:rPr>
                <a:t>4y</a:t>
              </a:r>
              <a:endParaRPr kumimoji="0" lang="en-US" altLang="zh-CN" sz="1400" dirty="0">
                <a:solidFill>
                  <a:srgbClr val="000000"/>
                </a:solidFill>
              </a:endParaRPr>
            </a:p>
          </p:txBody>
        </p:sp>
        <p:sp>
          <p:nvSpPr>
            <p:cNvPr id="15" name="Rectangle 104"/>
            <p:cNvSpPr>
              <a:spLocks noChangeArrowheads="1"/>
            </p:cNvSpPr>
            <p:nvPr/>
          </p:nvSpPr>
          <p:spPr bwMode="auto">
            <a:xfrm>
              <a:off x="1980" y="3607"/>
              <a:ext cx="7488" cy="6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1400" dirty="0">
                  <a:solidFill>
                    <a:srgbClr val="000000"/>
                  </a:solidFill>
                </a:rPr>
                <a:t>Universities or research institutes Doctorate study </a:t>
              </a:r>
              <a:r>
                <a:rPr kumimoji="0" lang="en-US" altLang="zh-CN" sz="1400" dirty="0" smtClean="0">
                  <a:solidFill>
                    <a:srgbClr val="000000"/>
                  </a:solidFill>
                </a:rPr>
                <a:t>3y</a:t>
              </a:r>
              <a:endParaRPr kumimoji="0" lang="en-US" altLang="zh-CN" sz="1400" dirty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05"/>
            <p:cNvSpPr>
              <a:spLocks noChangeArrowheads="1"/>
            </p:cNvSpPr>
            <p:nvPr/>
          </p:nvSpPr>
          <p:spPr bwMode="auto">
            <a:xfrm>
              <a:off x="6624" y="7266"/>
              <a:ext cx="3507" cy="7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1400" dirty="0">
                  <a:solidFill>
                    <a:srgbClr val="000000"/>
                  </a:solidFill>
                </a:rPr>
                <a:t>Vocational schools </a:t>
              </a:r>
              <a:r>
                <a:rPr kumimoji="0" lang="en-US" altLang="zh-CN" sz="1400" dirty="0" smtClean="0">
                  <a:solidFill>
                    <a:srgbClr val="000000"/>
                  </a:solidFill>
                </a:rPr>
                <a:t>2-3y </a:t>
              </a:r>
              <a:endParaRPr kumimoji="0" lang="en-US" altLang="zh-CN" sz="1400" dirty="0">
                <a:solidFill>
                  <a:srgbClr val="000000"/>
                </a:solidFill>
              </a:endParaRPr>
            </a:p>
          </p:txBody>
        </p:sp>
        <p:sp>
          <p:nvSpPr>
            <p:cNvPr id="17" name="Line 106"/>
            <p:cNvSpPr>
              <a:spLocks noChangeShapeType="1"/>
            </p:cNvSpPr>
            <p:nvPr/>
          </p:nvSpPr>
          <p:spPr bwMode="auto">
            <a:xfrm flipV="1">
              <a:off x="8316" y="7992"/>
              <a:ext cx="1" cy="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07"/>
            <p:cNvSpPr>
              <a:spLocks noChangeShapeType="1"/>
            </p:cNvSpPr>
            <p:nvPr/>
          </p:nvSpPr>
          <p:spPr bwMode="auto">
            <a:xfrm flipV="1">
              <a:off x="5220" y="7056"/>
              <a:ext cx="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08"/>
            <p:cNvSpPr>
              <a:spLocks noChangeShapeType="1"/>
            </p:cNvSpPr>
            <p:nvPr/>
          </p:nvSpPr>
          <p:spPr bwMode="auto">
            <a:xfrm>
              <a:off x="5220" y="7056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09"/>
            <p:cNvSpPr>
              <a:spLocks noChangeShapeType="1"/>
            </p:cNvSpPr>
            <p:nvPr/>
          </p:nvSpPr>
          <p:spPr bwMode="auto">
            <a:xfrm>
              <a:off x="5940" y="7056"/>
              <a:ext cx="0" cy="14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10"/>
            <p:cNvSpPr>
              <a:spLocks noChangeShapeType="1"/>
            </p:cNvSpPr>
            <p:nvPr/>
          </p:nvSpPr>
          <p:spPr bwMode="auto">
            <a:xfrm>
              <a:off x="5940" y="8460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111"/>
            <p:cNvSpPr>
              <a:spLocks noChangeShapeType="1"/>
            </p:cNvSpPr>
            <p:nvPr/>
          </p:nvSpPr>
          <p:spPr bwMode="auto">
            <a:xfrm flipV="1">
              <a:off x="7020" y="7992"/>
              <a:ext cx="0" cy="4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112"/>
            <p:cNvSpPr>
              <a:spLocks noChangeShapeType="1"/>
            </p:cNvSpPr>
            <p:nvPr/>
          </p:nvSpPr>
          <p:spPr bwMode="auto">
            <a:xfrm flipV="1">
              <a:off x="3240" y="6588"/>
              <a:ext cx="0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113"/>
            <p:cNvSpPr>
              <a:spLocks noChangeShapeType="1"/>
            </p:cNvSpPr>
            <p:nvPr/>
          </p:nvSpPr>
          <p:spPr bwMode="auto">
            <a:xfrm flipV="1">
              <a:off x="4320" y="6900"/>
              <a:ext cx="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114"/>
            <p:cNvSpPr>
              <a:spLocks noChangeShapeType="1"/>
            </p:cNvSpPr>
            <p:nvPr/>
          </p:nvSpPr>
          <p:spPr bwMode="auto">
            <a:xfrm>
              <a:off x="4320" y="6900"/>
              <a:ext cx="3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Line 115"/>
            <p:cNvSpPr>
              <a:spLocks noChangeShapeType="1"/>
            </p:cNvSpPr>
            <p:nvPr/>
          </p:nvSpPr>
          <p:spPr bwMode="auto">
            <a:xfrm flipV="1">
              <a:off x="7560" y="6432"/>
              <a:ext cx="0" cy="4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Line 116"/>
            <p:cNvSpPr>
              <a:spLocks noChangeShapeType="1"/>
            </p:cNvSpPr>
            <p:nvPr/>
          </p:nvSpPr>
          <p:spPr bwMode="auto">
            <a:xfrm flipV="1">
              <a:off x="3780" y="5184"/>
              <a:ext cx="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Line 117"/>
            <p:cNvSpPr>
              <a:spLocks noChangeShapeType="1"/>
            </p:cNvSpPr>
            <p:nvPr/>
          </p:nvSpPr>
          <p:spPr bwMode="auto">
            <a:xfrm flipV="1">
              <a:off x="5400" y="4248"/>
              <a:ext cx="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tendencies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highly talented high school graduates go to study abroad</a:t>
            </a:r>
          </a:p>
          <a:p>
            <a:r>
              <a:rPr lang="en-GB" dirty="0" smtClean="0"/>
              <a:t>Influx of returned overseas students</a:t>
            </a:r>
          </a:p>
          <a:p>
            <a:r>
              <a:rPr lang="en-GB" dirty="0" smtClean="0"/>
              <a:t>New area of Sino-Foreign joint education provision in China</a:t>
            </a:r>
          </a:p>
          <a:p>
            <a:r>
              <a:rPr lang="en-GB" dirty="0" smtClean="0"/>
              <a:t>Expansion of Chinese education export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345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 for Finnish education export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5505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fit between both countries' strategies?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cooperation between China and Finland can go well only when there is a fit between both countries’ strategies on internationalisation of higher education</a:t>
            </a:r>
          </a:p>
          <a:p>
            <a:r>
              <a:rPr lang="en-GB" dirty="0" smtClean="0"/>
              <a:t>How can Finnish strategies reconcile the Chinese expectations?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8620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Finnish objectives and Chinese needs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57200" y="2492896"/>
            <a:ext cx="4038600" cy="363326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/>
              <a:t>Finland</a:t>
            </a:r>
          </a:p>
          <a:p>
            <a:r>
              <a:rPr lang="en-GB" dirty="0" smtClean="0"/>
              <a:t>Export education</a:t>
            </a:r>
          </a:p>
          <a:p>
            <a:r>
              <a:rPr lang="en-GB" dirty="0" smtClean="0"/>
              <a:t>High quality of education</a:t>
            </a:r>
          </a:p>
          <a:p>
            <a:r>
              <a:rPr lang="en-GB" dirty="0" smtClean="0"/>
              <a:t>The demand in the targeting market is growing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648200" y="2492896"/>
            <a:ext cx="4038600" cy="363326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/>
              <a:t>China</a:t>
            </a:r>
          </a:p>
          <a:p>
            <a:r>
              <a:rPr lang="en-GB" dirty="0" smtClean="0"/>
              <a:t>Meeting local educational demands</a:t>
            </a:r>
          </a:p>
          <a:p>
            <a:r>
              <a:rPr lang="en-GB" dirty="0" smtClean="0"/>
              <a:t>Improving the quality of skilled labour</a:t>
            </a:r>
          </a:p>
          <a:p>
            <a:r>
              <a:rPr lang="en-GB" dirty="0" smtClean="0"/>
              <a:t>Increasing international preparation and competitiveness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47172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there a match?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Yes, but only when the Finnish higher education is correctly perceived and appreciated by the Chinese stakeholders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49478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204864"/>
            <a:ext cx="7408333" cy="439248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i-FI" dirty="0" err="1" smtClean="0"/>
              <a:t>Information</a:t>
            </a:r>
            <a:r>
              <a:rPr lang="fi-FI" dirty="0" smtClean="0"/>
              <a:t> </a:t>
            </a:r>
            <a:r>
              <a:rPr lang="fi-FI" dirty="0" err="1" smtClean="0"/>
              <a:t>asymmetry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the </a:t>
            </a:r>
            <a:r>
              <a:rPr lang="fi-FI" dirty="0" err="1" smtClean="0"/>
              <a:t>consumers</a:t>
            </a:r>
            <a:r>
              <a:rPr lang="fi-FI" dirty="0" smtClean="0"/>
              <a:t> and </a:t>
            </a:r>
            <a:r>
              <a:rPr lang="fi-FI" dirty="0" err="1" smtClean="0"/>
              <a:t>producers</a:t>
            </a:r>
            <a:endParaRPr lang="fi-FI" dirty="0" smtClean="0"/>
          </a:p>
          <a:p>
            <a:pPr lvl="1">
              <a:spcBef>
                <a:spcPct val="0"/>
              </a:spcBef>
            </a:pPr>
            <a:r>
              <a:rPr lang="en-GB" dirty="0" smtClean="0">
                <a:ea typeface="方正舒体" pitchFamily="2" charset="-122"/>
              </a:rPr>
              <a:t>Students </a:t>
            </a:r>
            <a:r>
              <a:rPr lang="en-GB" dirty="0">
                <a:ea typeface="方正舒体" pitchFamily="2" charset="-122"/>
              </a:rPr>
              <a:t>and other clients use classification or rankings and the general reputation of universities in their decision making.  </a:t>
            </a:r>
          </a:p>
          <a:p>
            <a:pPr lvl="1">
              <a:spcBef>
                <a:spcPct val="0"/>
              </a:spcBef>
            </a:pPr>
            <a:r>
              <a:rPr lang="en-GB" dirty="0">
                <a:ea typeface="方正舒体" pitchFamily="2" charset="-122"/>
              </a:rPr>
              <a:t>Existing rankings are based  mainly on research output, not on educational </a:t>
            </a:r>
            <a:r>
              <a:rPr lang="en-GB" dirty="0" smtClean="0">
                <a:ea typeface="方正舒体" pitchFamily="2" charset="-122"/>
              </a:rPr>
              <a:t>quality</a:t>
            </a:r>
          </a:p>
          <a:p>
            <a:pPr lvl="1">
              <a:spcBef>
                <a:spcPct val="0"/>
              </a:spcBef>
            </a:pPr>
            <a:r>
              <a:rPr lang="en-GB" dirty="0" smtClean="0">
                <a:ea typeface="方正舒体" pitchFamily="2" charset="-122"/>
              </a:rPr>
              <a:t>Finnish HEIs are not at the top, most of them totally invisible</a:t>
            </a:r>
            <a:endParaRPr lang="en-GB" dirty="0">
              <a:ea typeface="方正舒体" pitchFamily="2" charset="-122"/>
            </a:endParaRPr>
          </a:p>
          <a:p>
            <a:r>
              <a:rPr lang="fi-FI" dirty="0" smtClean="0"/>
              <a:t>How to show the </a:t>
            </a:r>
            <a:r>
              <a:rPr lang="fi-FI" dirty="0" err="1" smtClean="0"/>
              <a:t>quality</a:t>
            </a:r>
            <a:r>
              <a:rPr lang="fi-FI" dirty="0" smtClean="0"/>
              <a:t> to </a:t>
            </a:r>
            <a:r>
              <a:rPr lang="fi-FI" dirty="0" err="1" smtClean="0"/>
              <a:t>potential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and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families</a:t>
            </a:r>
            <a:r>
              <a:rPr lang="fi-FI" dirty="0" smtClean="0"/>
              <a:t>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General Challenge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solved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9258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Education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endParaRPr lang="fi-FI" dirty="0" smtClean="0"/>
          </a:p>
          <a:p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sectoral</a:t>
            </a:r>
            <a:r>
              <a:rPr lang="fi-FI" dirty="0" smtClean="0"/>
              <a:t> </a:t>
            </a:r>
            <a:r>
              <a:rPr lang="fi-FI" dirty="0" err="1" smtClean="0"/>
              <a:t>policies</a:t>
            </a:r>
            <a:r>
              <a:rPr lang="fi-FI" dirty="0" smtClean="0"/>
              <a:t>, 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public</a:t>
            </a:r>
            <a:r>
              <a:rPr lang="fi-FI" dirty="0" smtClean="0"/>
              <a:t> </a:t>
            </a:r>
            <a:r>
              <a:rPr lang="fi-FI" dirty="0" err="1" smtClean="0"/>
              <a:t>administration</a:t>
            </a:r>
            <a:r>
              <a:rPr lang="fi-FI" dirty="0" smtClean="0"/>
              <a:t>, </a:t>
            </a:r>
            <a:r>
              <a:rPr lang="fi-FI" dirty="0" err="1" smtClean="0"/>
              <a:t>innovation</a:t>
            </a:r>
            <a:r>
              <a:rPr lang="fi-FI" dirty="0" smtClean="0"/>
              <a:t>  </a:t>
            </a:r>
            <a:r>
              <a:rPr lang="fi-FI" dirty="0" err="1" smtClean="0"/>
              <a:t>policy</a:t>
            </a:r>
            <a:r>
              <a:rPr lang="fi-FI" dirty="0" smtClean="0"/>
              <a:t>, </a:t>
            </a:r>
            <a:r>
              <a:rPr lang="fi-FI" dirty="0" err="1" smtClean="0"/>
              <a:t>industrial</a:t>
            </a:r>
            <a:r>
              <a:rPr lang="fi-FI" dirty="0" smtClean="0"/>
              <a:t> </a:t>
            </a:r>
            <a:r>
              <a:rPr lang="fi-FI" dirty="0" err="1" smtClean="0"/>
              <a:t>development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endParaRPr lang="fi-FI" dirty="0" smtClean="0"/>
          </a:p>
          <a:p>
            <a:r>
              <a:rPr lang="fi-FI" dirty="0" smtClean="0"/>
              <a:t>Main </a:t>
            </a:r>
            <a:r>
              <a:rPr lang="fi-FI" dirty="0" err="1" smtClean="0"/>
              <a:t>instruments</a:t>
            </a:r>
            <a:r>
              <a:rPr lang="fi-FI" dirty="0" smtClean="0"/>
              <a:t> </a:t>
            </a:r>
          </a:p>
          <a:p>
            <a:pPr lvl="1"/>
            <a:r>
              <a:rPr lang="fi-FI" dirty="0" err="1" smtClean="0"/>
              <a:t>Research</a:t>
            </a:r>
            <a:endParaRPr lang="fi-FI" dirty="0"/>
          </a:p>
          <a:p>
            <a:pPr lvl="1"/>
            <a:r>
              <a:rPr lang="fi-FI" dirty="0" err="1"/>
              <a:t>S</a:t>
            </a:r>
            <a:r>
              <a:rPr lang="fi-FI" dirty="0" err="1" smtClean="0"/>
              <a:t>takeholder</a:t>
            </a:r>
            <a:r>
              <a:rPr lang="fi-FI" dirty="0" smtClean="0"/>
              <a:t> </a:t>
            </a:r>
            <a:r>
              <a:rPr lang="fi-FI" dirty="0" err="1" smtClean="0"/>
              <a:t>coopeartion</a:t>
            </a:r>
            <a:r>
              <a:rPr lang="fi-FI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follow</a:t>
            </a:r>
            <a:r>
              <a:rPr lang="fi-FI" dirty="0" smtClean="0"/>
              <a:t> </a:t>
            </a:r>
            <a:r>
              <a:rPr lang="fi-FI" dirty="0" err="1" smtClean="0"/>
              <a:t>closely</a:t>
            </a:r>
            <a:r>
              <a:rPr lang="fi-FI" dirty="0" smtClean="0"/>
              <a:t>  </a:t>
            </a:r>
            <a:r>
              <a:rPr lang="fi-FI" dirty="0" err="1" smtClean="0"/>
              <a:t>relevant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r>
              <a:rPr lang="fi-FI" dirty="0" smtClean="0"/>
              <a:t> </a:t>
            </a:r>
            <a:r>
              <a:rPr lang="fi-FI" dirty="0" err="1" smtClean="0"/>
              <a:t>processes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7969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Attractiveness of Finnish higher education to China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88021"/>
            <a:ext cx="7408333" cy="4137323"/>
          </a:xfrm>
        </p:spPr>
        <p:txBody>
          <a:bodyPr>
            <a:noAutofit/>
          </a:bodyPr>
          <a:lstStyle/>
          <a:p>
            <a:pPr lvl="0"/>
            <a:r>
              <a:rPr lang="en-GB" sz="2000" dirty="0" smtClean="0"/>
              <a:t>Asymmetry between students and universities exists: quality of education or programmes</a:t>
            </a:r>
          </a:p>
          <a:p>
            <a:pPr lvl="0"/>
            <a:r>
              <a:rPr lang="en-GB" sz="2000" dirty="0" smtClean="0"/>
              <a:t>We need to emphasise also the other education related qualities of Finnish society</a:t>
            </a:r>
          </a:p>
          <a:p>
            <a:pPr lvl="0"/>
            <a:r>
              <a:rPr lang="en-GB" sz="2000" dirty="0" smtClean="0"/>
              <a:t>Finland </a:t>
            </a:r>
            <a:r>
              <a:rPr lang="en-GB" sz="2000" dirty="0"/>
              <a:t>is one of the global leaders in developing information society and innovation systems. 	</a:t>
            </a:r>
          </a:p>
          <a:p>
            <a:pPr lvl="0"/>
            <a:r>
              <a:rPr lang="en-GB" sz="2000" dirty="0"/>
              <a:t>Finland has won top positions in a number of international comparisons, such as PISA study, education system and quality of life. </a:t>
            </a:r>
          </a:p>
          <a:p>
            <a:pPr lvl="0"/>
            <a:r>
              <a:rPr lang="en-GB" sz="2000" dirty="0"/>
              <a:t>Finland as a traditional welfare state attaches an importance to the balance between education as a public good and as an industry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="" xmlns:p14="http://schemas.microsoft.com/office/powerpoint/2010/main" val="59823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/>
              <a:t>Finland as country being successively controlled by Sweden and Russia for hundreds of years understands the need of preserving the national tradition and culture</a:t>
            </a:r>
            <a:r>
              <a:rPr lang="en-GB" dirty="0" smtClean="0"/>
              <a:t>.</a:t>
            </a:r>
          </a:p>
          <a:p>
            <a:r>
              <a:rPr lang="en-GB" dirty="0" smtClean="0"/>
              <a:t>Finland </a:t>
            </a:r>
            <a:r>
              <a:rPr lang="en-GB" dirty="0"/>
              <a:t>has the highly developed quality culture in higher education as well as the most advanced quality assurance system in the world.</a:t>
            </a:r>
          </a:p>
          <a:p>
            <a:r>
              <a:rPr lang="en-GB" dirty="0"/>
              <a:t>Finnish government has a strong role in higher education development that is comparable to the Chinese system.</a:t>
            </a:r>
          </a:p>
          <a:p>
            <a:r>
              <a:rPr lang="en-GB" dirty="0"/>
              <a:t>The curricula and training in Finnish higher education has a close link to labour market. </a:t>
            </a:r>
          </a:p>
          <a:p>
            <a:r>
              <a:rPr lang="en-GB" dirty="0"/>
              <a:t>All international programmes in Finnish higher education are taught in English.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Attractiveness of Finnish higher education to China</a:t>
            </a:r>
          </a:p>
        </p:txBody>
      </p:sp>
    </p:spTree>
    <p:extLst>
      <p:ext uri="{BB962C8B-B14F-4D97-AF65-F5344CB8AC3E}">
        <p14:creationId xmlns="" xmlns:p14="http://schemas.microsoft.com/office/powerpoint/2010/main" val="150789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Thanks for your attention!</a:t>
            </a:r>
          </a:p>
          <a:p>
            <a:pPr eaLnBrk="1" hangingPunct="1"/>
            <a:r>
              <a:rPr lang="en-US" dirty="0" smtClean="0"/>
              <a:t>You are welcome with questions!</a:t>
            </a:r>
          </a:p>
        </p:txBody>
      </p:sp>
    </p:spTree>
    <p:extLst>
      <p:ext uri="{BB962C8B-B14F-4D97-AF65-F5344CB8AC3E}">
        <p14:creationId xmlns="" xmlns:p14="http://schemas.microsoft.com/office/powerpoint/2010/main" val="31260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56045980"/>
              </p:ext>
            </p:extLst>
          </p:nvPr>
        </p:nvGraphicFramePr>
        <p:xfrm>
          <a:off x="899592" y="2780928"/>
          <a:ext cx="7408864" cy="313293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952328"/>
                <a:gridCol w="1180182"/>
                <a:gridCol w="1424138"/>
                <a:gridCol w="185221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Level of education </a:t>
                      </a:r>
                    </a:p>
                    <a:p>
                      <a:r>
                        <a:rPr lang="en-GB" sz="2000" dirty="0" smtClean="0"/>
                        <a:t>(Excl. adult education 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Inst.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Teachers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Students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Higher Education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2 358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1 343 127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23 856 345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Senior Secondary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14 058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1 518 194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24 273 351</a:t>
                      </a:r>
                      <a:endParaRPr lang="en-GB" sz="2000" dirty="0"/>
                    </a:p>
                  </a:txBody>
                  <a:tcPr/>
                </a:tc>
              </a:tr>
              <a:tr h="450696">
                <a:tc>
                  <a:txBody>
                    <a:bodyPr/>
                    <a:lstStyle/>
                    <a:p>
                      <a:r>
                        <a:rPr kumimoji="0" lang="en-GB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Secondary Vocational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8 735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788 434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20 193 663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Junior Secondary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54 823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3 523 382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52 759 127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Primary Education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257 410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5 617 091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99 407 043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Special Education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1 706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39 650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425 613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Major </a:t>
            </a:r>
            <a:r>
              <a:rPr lang="en-GB" dirty="0" smtClean="0"/>
              <a:t>statistics (MOE, 2010)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4062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National Higher Education Entrance Examination</a:t>
            </a:r>
          </a:p>
        </p:txBody>
      </p:sp>
    </p:spTree>
    <p:extLst>
      <p:ext uri="{BB962C8B-B14F-4D97-AF65-F5344CB8AC3E}">
        <p14:creationId xmlns="" xmlns:p14="http://schemas.microsoft.com/office/powerpoint/2010/main" val="179634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National Higher Education </a:t>
            </a:r>
            <a:r>
              <a:rPr lang="en-GB" dirty="0" smtClean="0"/>
              <a:t>Entrance Examination</a:t>
            </a:r>
          </a:p>
          <a:p>
            <a:r>
              <a:rPr lang="en-GB" dirty="0" smtClean="0"/>
              <a:t>Usually </a:t>
            </a:r>
            <a:r>
              <a:rPr lang="en-GB" dirty="0"/>
              <a:t>taken by students in their last year of senior secondary </a:t>
            </a:r>
            <a:r>
              <a:rPr lang="en-GB" dirty="0" smtClean="0"/>
              <a:t>school</a:t>
            </a:r>
            <a:endParaRPr lang="en-GB" dirty="0"/>
          </a:p>
          <a:p>
            <a:r>
              <a:rPr lang="en-GB" dirty="0" smtClean="0"/>
              <a:t>Although no </a:t>
            </a:r>
            <a:r>
              <a:rPr lang="en-GB" dirty="0"/>
              <a:t>age restriction since </a:t>
            </a:r>
            <a:r>
              <a:rPr lang="en-GB" dirty="0" smtClean="0"/>
              <a:t>2001</a:t>
            </a:r>
          </a:p>
          <a:p>
            <a:r>
              <a:rPr lang="en-GB" dirty="0" smtClean="0"/>
              <a:t>Offered once a year, takes two days</a:t>
            </a:r>
          </a:p>
          <a:p>
            <a:r>
              <a:rPr lang="en-GB" dirty="0" smtClean="0"/>
              <a:t>Determine </a:t>
            </a:r>
            <a:r>
              <a:rPr lang="en-GB" dirty="0"/>
              <a:t>the fate of more than 10 million Chinese </a:t>
            </a:r>
            <a:r>
              <a:rPr lang="en-GB" dirty="0" smtClean="0"/>
              <a:t>students every year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gaoka0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3557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rmAutofit/>
          </a:bodyPr>
          <a:lstStyle/>
          <a:p>
            <a:r>
              <a:rPr lang="en-GB" dirty="0"/>
              <a:t>Nervous </a:t>
            </a:r>
            <a:r>
              <a:rPr lang="en-GB" dirty="0" smtClean="0"/>
              <a:t>parents </a:t>
            </a:r>
            <a:r>
              <a:rPr lang="en-GB" dirty="0"/>
              <a:t>waiting </a:t>
            </a:r>
            <a:r>
              <a:rPr lang="en-GB" dirty="0" smtClean="0"/>
              <a:t>outside</a:t>
            </a:r>
            <a:endParaRPr lang="en-GB" dirty="0"/>
          </a:p>
        </p:txBody>
      </p:sp>
      <p:pic>
        <p:nvPicPr>
          <p:cNvPr id="1026" name="Picture 1" descr="http://graphics8.nytimes.com/images/2009/06/13/world/13exam.span.6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2564904"/>
            <a:ext cx="7216511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3397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Students study very hard already in primary schools</a:t>
            </a:r>
          </a:p>
          <a:p>
            <a:r>
              <a:rPr lang="en-GB" dirty="0" smtClean="0"/>
              <a:t>Severe competition for access to better junior secondary schools and senior secondary schools</a:t>
            </a:r>
          </a:p>
          <a:p>
            <a:r>
              <a:rPr lang="en-GB" dirty="0" smtClean="0"/>
              <a:t>Students are overloaded </a:t>
            </a:r>
          </a:p>
          <a:p>
            <a:r>
              <a:rPr lang="en-GB" dirty="0" smtClean="0"/>
              <a:t>Students are trained for exams but lack of creativity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on basic education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2893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3667</TotalTime>
  <Words>1779</Words>
  <Application>Microsoft Office PowerPoint</Application>
  <PresentationFormat>On-screen Show (4:3)</PresentationFormat>
  <Paragraphs>244</Paragraphs>
  <Slides>49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Waveform</vt:lpstr>
      <vt:lpstr>Chinese education reforms and implication for Finnish education export</vt:lpstr>
      <vt:lpstr>Main topics</vt:lpstr>
      <vt:lpstr>Structure of Chinese education system</vt:lpstr>
      <vt:lpstr>Chinese Education System</vt:lpstr>
      <vt:lpstr>Major statistics (MOE, 2010)</vt:lpstr>
      <vt:lpstr>National Higher Education Entrance Examination</vt:lpstr>
      <vt:lpstr>gaoka0</vt:lpstr>
      <vt:lpstr>Nervous parents waiting outside</vt:lpstr>
      <vt:lpstr>Impact on basic education</vt:lpstr>
      <vt:lpstr>Chinese tradition in education</vt:lpstr>
      <vt:lpstr>Reforms in Chinese education</vt:lpstr>
      <vt:lpstr>Education reforms in the P.R.China</vt:lpstr>
      <vt:lpstr>1993 onward reforms</vt:lpstr>
      <vt:lpstr>Key policies after 1993</vt:lpstr>
      <vt:lpstr>Reform Strategies</vt:lpstr>
      <vt:lpstr>Dramatic Enrolment Expansion  (Unit: 1000 students)</vt:lpstr>
      <vt:lpstr>Gross Enrolment Ratios 1978-2007 </vt:lpstr>
      <vt:lpstr>Privatisation in educational provision</vt:lpstr>
      <vt:lpstr>Financial diversification</vt:lpstr>
      <vt:lpstr>Decentralisation of administration</vt:lpstr>
      <vt:lpstr>Numbers of mergers 1990-2005</vt:lpstr>
      <vt:lpstr>Building key and world class universities</vt:lpstr>
      <vt:lpstr>The Outline of National Plan for Medium and Long-term Education Reform and Development (2010-2020) </vt:lpstr>
      <vt:lpstr>Problems identified by Education 2020</vt:lpstr>
      <vt:lpstr>Why the reform?</vt:lpstr>
      <vt:lpstr>Goals</vt:lpstr>
      <vt:lpstr>Major reforms</vt:lpstr>
      <vt:lpstr>Major reforms</vt:lpstr>
      <vt:lpstr>Internationalisation of higher education</vt:lpstr>
      <vt:lpstr>Student mobility (outward)</vt:lpstr>
      <vt:lpstr>Top 5 Destinations for Chinese Students studying abroad 2004 – 2006 (UNESCO/OECD )</vt:lpstr>
      <vt:lpstr>Students’ planed study destinations (INTO, 2009)</vt:lpstr>
      <vt:lpstr>Slide 33</vt:lpstr>
      <vt:lpstr>Student mobility (inward)</vt:lpstr>
      <vt:lpstr>Entrants of international students in 2009</vt:lpstr>
      <vt:lpstr>International research and teaching</vt:lpstr>
      <vt:lpstr>Sino-Foreign cooperation in running schools</vt:lpstr>
      <vt:lpstr>Countries of origin of overseas partnership institutions</vt:lpstr>
      <vt:lpstr>Challenges</vt:lpstr>
      <vt:lpstr>Future tendencies</vt:lpstr>
      <vt:lpstr>Implications for Finnish education export</vt:lpstr>
      <vt:lpstr>A fit between both countries' strategies?</vt:lpstr>
      <vt:lpstr>Finnish objectives and Chinese needs</vt:lpstr>
      <vt:lpstr>Is there a match?</vt:lpstr>
      <vt:lpstr>General Challenge to be solved</vt:lpstr>
      <vt:lpstr>Need to follow closely  relevant policy processes</vt:lpstr>
      <vt:lpstr>Attractiveness of Finnish higher education to China</vt:lpstr>
      <vt:lpstr>Attractiveness of Finnish higher education to China</vt:lpstr>
      <vt:lpstr>Slide 49</vt:lpstr>
    </vt:vector>
  </TitlesOfParts>
  <Company>tay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tkk</dc:creator>
  <cp:lastModifiedBy>cj77467</cp:lastModifiedBy>
  <cp:revision>267</cp:revision>
  <dcterms:created xsi:type="dcterms:W3CDTF">2008-03-18T06:50:36Z</dcterms:created>
  <dcterms:modified xsi:type="dcterms:W3CDTF">2012-02-10T14:22:23Z</dcterms:modified>
</cp:coreProperties>
</file>