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30"/>
  </p:notesMasterIdLst>
  <p:handoutMasterIdLst>
    <p:handoutMasterId r:id="rId31"/>
  </p:handoutMasterIdLst>
  <p:sldIdLst>
    <p:sldId id="507" r:id="rId2"/>
    <p:sldId id="545" r:id="rId3"/>
    <p:sldId id="542" r:id="rId4"/>
    <p:sldId id="508" r:id="rId5"/>
    <p:sldId id="528" r:id="rId6"/>
    <p:sldId id="531" r:id="rId7"/>
    <p:sldId id="536" r:id="rId8"/>
    <p:sldId id="537" r:id="rId9"/>
    <p:sldId id="510" r:id="rId10"/>
    <p:sldId id="532" r:id="rId11"/>
    <p:sldId id="533" r:id="rId12"/>
    <p:sldId id="534" r:id="rId13"/>
    <p:sldId id="511" r:id="rId14"/>
    <p:sldId id="518" r:id="rId15"/>
    <p:sldId id="543" r:id="rId16"/>
    <p:sldId id="512" r:id="rId17"/>
    <p:sldId id="535" r:id="rId18"/>
    <p:sldId id="513" r:id="rId19"/>
    <p:sldId id="517" r:id="rId20"/>
    <p:sldId id="515" r:id="rId21"/>
    <p:sldId id="516" r:id="rId22"/>
    <p:sldId id="519" r:id="rId23"/>
    <p:sldId id="539" r:id="rId24"/>
    <p:sldId id="521" r:id="rId25"/>
    <p:sldId id="523" r:id="rId26"/>
    <p:sldId id="540" r:id="rId27"/>
    <p:sldId id="544" r:id="rId28"/>
    <p:sldId id="514" r:id="rId29"/>
  </p:sldIdLst>
  <p:sldSz cx="12801600" cy="9144000"/>
  <p:notesSz cx="6858000" cy="9144000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charset="0"/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charset="0"/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charset="0"/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charset="0"/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charset="0"/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996633"/>
    <a:srgbClr val="00CC00"/>
    <a:srgbClr val="A50021"/>
    <a:srgbClr val="CC3300"/>
    <a:srgbClr val="800000"/>
    <a:srgbClr val="0066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36" y="-104"/>
      </p:cViewPr>
      <p:guideLst>
        <p:guide orient="horz" pos="2880"/>
        <p:guide pos="4032"/>
      </p:guideLst>
    </p:cSldViewPr>
  </p:slideViewPr>
  <p:outlineViewPr>
    <p:cViewPr>
      <p:scale>
        <a:sx n="33" d="100"/>
        <a:sy n="33" d="100"/>
      </p:scale>
      <p:origin x="0" y="420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469FD7-A60B-2E42-89A8-3202B3CA2994}" type="datetime1">
              <a:rPr lang="en-US"/>
              <a:pPr>
                <a:defRPr/>
              </a:pPr>
              <a:t>15-1-14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624C90-E4E8-9944-9841-9E43AD56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63688" y="457200"/>
            <a:ext cx="3198812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3048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F80D0E9-980D-1C42-B312-B76298E4F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7D96B6-1FC2-0843-A5B3-E18E5CF2DD11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A7FDD9-2FE7-EB49-9B43-CB91CB65AE4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zh-CN" altLang="en-US">
              <a:latin typeface="Arial" charset="0"/>
              <a:ea typeface="SimSun" charset="0"/>
              <a:cs typeface="SimSun" charset="0"/>
            </a:endParaRPr>
          </a:p>
          <a:p>
            <a:endParaRPr lang="zh-CN" altLang="en-US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3BA60D-F51D-3442-AA93-E61291FB9557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3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B6F344-BAD0-B548-944E-76699232682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2840581"/>
            <a:ext cx="1088136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181600"/>
            <a:ext cx="896112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9DF4-2293-E244-B68F-55BEA6344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6879-AFF5-8349-B461-D3E88701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4" y="366199"/>
            <a:ext cx="288036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4" y="366199"/>
            <a:ext cx="842772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F72AF-4771-A640-ACC0-292EFC6F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0080" y="366199"/>
            <a:ext cx="1152144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B962-C662-9F42-88ED-DE3151238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9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66184"/>
            <a:ext cx="1152144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40080" y="2133616"/>
            <a:ext cx="11521440" cy="603461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8BFD-9E39-5E45-9E55-534DDA151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C6A5-5670-F64B-826D-5BE7F69F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0" y="5875867"/>
            <a:ext cx="1088136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40" y="3875632"/>
            <a:ext cx="1088136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182B-FC99-7A48-BCCC-62E5FB54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4" y="2133616"/>
            <a:ext cx="565404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4" y="2133616"/>
            <a:ext cx="565404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E265-CBD8-AE43-B217-08D4FDEF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91" y="2046817"/>
            <a:ext cx="565626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91" y="2899833"/>
            <a:ext cx="565626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7" y="2046817"/>
            <a:ext cx="5658484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7" y="2899833"/>
            <a:ext cx="5658484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B92A-E565-BA40-B889-09CCC6D5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E830-6486-2649-99AA-0EDF3757E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6F46-82EF-6E4B-9642-EB5E4AD40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92" y="364067"/>
            <a:ext cx="421164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82" y="364082"/>
            <a:ext cx="715645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92" y="1913479"/>
            <a:ext cx="4211640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F205-587F-8845-94A6-441C9725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6400809"/>
            <a:ext cx="768096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817033"/>
            <a:ext cx="768096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7156460"/>
            <a:ext cx="768096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51A2-1FE2-A34E-B13C-56BEF1B5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66713"/>
            <a:ext cx="11522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133600"/>
            <a:ext cx="11522075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326438"/>
            <a:ext cx="29876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326438"/>
            <a:ext cx="40544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326438"/>
            <a:ext cx="29876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A484C20-DF3A-244B-A4E1-18D81435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10515600" cy="304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3600"/>
              </a:spcAft>
              <a:defRPr/>
            </a:pPr>
            <a:r>
              <a:rPr lang="en-US" alt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/>
            </a:r>
            <a:br>
              <a:rPr lang="en-US" alt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sz="6000" dirty="0" smtClean="0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The Institutional Logics of Governance in China</a:t>
            </a:r>
            <a:r>
              <a:rPr lang="en-US" altLang="zh-CN" sz="6000" dirty="0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/>
            </a:r>
            <a:br>
              <a:rPr lang="en-US" altLang="zh-CN" sz="6000" dirty="0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</a:br>
            <a:r>
              <a:rPr lang="en-US" altLang="zh-CN" sz="6000" dirty="0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/>
            </a:r>
            <a:br>
              <a:rPr lang="en-US" altLang="zh-CN" sz="6000" dirty="0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</a:br>
            <a:r>
              <a:rPr lang="en-US" altLang="zh-CN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Xueguang Zhou</a:t>
            </a:r>
            <a:br>
              <a:rPr lang="en-US" altLang="zh-CN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Stanford University</a:t>
            </a:r>
            <a:endParaRPr lang="zh-CN" altLang="en-US" sz="32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The fundamental tension (2)</a:t>
            </a:r>
            <a:endParaRPr lang="en-US" sz="60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1522075" cy="6934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The authoritarian state: top-down, uniform policy making process</a:t>
            </a:r>
            <a:endParaRPr lang="en-US" altLang="zh-CN" sz="35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Diverse cultural, economic and social environments across regions and localities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defRPr/>
            </a:pPr>
            <a:r>
              <a:rPr lang="zh-CN" altLang="zh-CN" sz="3500" dirty="0" smtClean="0">
                <a:latin typeface="华文细黑" charset="0"/>
                <a:ea typeface="华文细黑" charset="0"/>
                <a:cs typeface="华文细黑" charset="0"/>
              </a:rPr>
              <a:t>R</a:t>
            </a:r>
            <a:r>
              <a:rPr lang="en-US" altLang="zh-CN" sz="3500" dirty="0" err="1" smtClean="0">
                <a:latin typeface="华文细黑" charset="0"/>
                <a:ea typeface="华文细黑" charset="0"/>
                <a:cs typeface="华文细黑" charset="0"/>
              </a:rPr>
              <a:t>ural</a:t>
            </a: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-urban, coastal-inner land, state-owned vs. private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zh-CN" sz="3500" dirty="0" smtClean="0">
                <a:latin typeface="华文细黑" charset="0"/>
                <a:ea typeface="华文细黑" charset="0"/>
                <a:cs typeface="华文细黑" charset="0"/>
              </a:rPr>
              <a:t>E</a:t>
            </a:r>
            <a:r>
              <a:rPr lang="en-US" altLang="zh-CN" sz="3500" dirty="0" err="1" smtClean="0">
                <a:latin typeface="华文细黑" charset="0"/>
                <a:ea typeface="华文细黑" charset="0"/>
                <a:cs typeface="华文细黑" charset="0"/>
              </a:rPr>
              <a:t>ffective</a:t>
            </a: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 governance requires differential policies and solutions in different localities – allocate decision rights and resources at local level. 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zh-CN" sz="3500" dirty="0" smtClean="0">
                <a:latin typeface="华文细黑" charset="0"/>
                <a:ea typeface="华文细黑" charset="0"/>
                <a:cs typeface="华文细黑" charset="0"/>
              </a:rPr>
              <a:t>B</a:t>
            </a:r>
            <a:r>
              <a:rPr lang="en-US" altLang="zh-CN" sz="3500" dirty="0" err="1" smtClean="0">
                <a:latin typeface="华文细黑" charset="0"/>
                <a:ea typeface="华文细黑" charset="0"/>
                <a:cs typeface="华文细黑" charset="0"/>
              </a:rPr>
              <a:t>ut</a:t>
            </a: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 authoritarian state tends to centralize both decision rights and resources. 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zh-CN" sz="3500" dirty="0" smtClean="0">
                <a:latin typeface="华文细黑" charset="0"/>
                <a:ea typeface="华文细黑" charset="0"/>
                <a:cs typeface="华文细黑" charset="0"/>
              </a:rPr>
              <a:t>Tension, inconsistencies, and conflicts between authoritarian state and effectiveness in governance</a:t>
            </a:r>
            <a:endParaRPr lang="en-US" altLang="zh-CN" sz="3500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11522075" cy="708660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2400"/>
              </a:spcAft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	The </a:t>
            </a:r>
            <a:r>
              <a:rPr lang="en-US" altLang="zh-CN" sz="36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strong </a:t>
            </a:r>
            <a:r>
              <a:rPr lang="en-US" alt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authoritarian power of the </a:t>
            </a:r>
            <a:r>
              <a:rPr lang="en-US" altLang="zh-CN" sz="36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state and </a:t>
            </a:r>
            <a:r>
              <a:rPr lang="en-US" alt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the high degree of centralization of the state are at the expense of the effectiveness of governance at </a:t>
            </a:r>
            <a:r>
              <a:rPr lang="en-US" altLang="zh-CN" sz="36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the local </a:t>
            </a:r>
            <a:r>
              <a:rPr lang="en-US" alt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level. Conversely, the more decentralized the governance structure, the more dispersed resources are allocated, the more effective local governance is, the more </a:t>
            </a:r>
            <a:r>
              <a:rPr 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l</a:t>
            </a:r>
            <a:r>
              <a:rPr lang="en-US" altLang="zh-CN" sz="3600" dirty="0" err="1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ikely</a:t>
            </a:r>
            <a:r>
              <a:rPr lang="en-US" altLang="zh-CN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 that it will undermine and weaken the authoritarian state</a:t>
            </a:r>
            <a:r>
              <a:rPr lang="zh-CN" altLang="en-US" sz="36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。</a:t>
            </a:r>
            <a:endParaRPr lang="en-US" altLang="zh-CN" sz="36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11522075" cy="152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Issue 2</a:t>
            </a:r>
            <a:r>
              <a:rPr lang="zh-CN" altLang="en-US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：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/>
            </a:r>
            <a:b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What are the bases of the authoritarian state</a:t>
            </a:r>
            <a:r>
              <a:rPr lang="zh-CN" altLang="en-US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963400" cy="1447800"/>
          </a:xfrm>
        </p:spPr>
        <p:txBody>
          <a:bodyPr/>
          <a:lstStyle/>
          <a:p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Two pillars of the authoritarian state</a:t>
            </a:r>
            <a:endParaRPr lang="zh-CN" alt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1811000" cy="7162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80000"/>
              </a:lnSpc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The Chinese bureaucracy</a:t>
            </a:r>
          </a:p>
          <a:p>
            <a:pPr marL="914400" lvl="1" indent="-514350">
              <a:defRPr/>
            </a:pP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hierarchies, personnel control, and incentive design </a:t>
            </a:r>
          </a:p>
          <a:p>
            <a:pPr marL="914400" lvl="1" indent="-514350">
              <a:defRPr/>
            </a:pP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Centralization of decision rights and top-down implementation process </a:t>
            </a:r>
          </a:p>
          <a:p>
            <a:pPr marL="914400" lvl="1" indent="-514350">
              <a:spcAft>
                <a:spcPts val="3000"/>
              </a:spcAft>
              <a:defRPr/>
            </a:pPr>
            <a:r>
              <a:rPr lang="zh-CN" altLang="zh-CN" sz="3200" dirty="0" smtClean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sz="3200" dirty="0" err="1" smtClean="0">
                <a:latin typeface="华文细黑" charset="0"/>
                <a:ea typeface="华文细黑" charset="0"/>
                <a:cs typeface="华文细黑" charset="0"/>
              </a:rPr>
              <a:t>entralization</a:t>
            </a: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 and redistribution of resources through the bureaucracy</a:t>
            </a:r>
            <a:endParaRPr lang="en-US" altLang="zh-CN" sz="3200" dirty="0">
              <a:latin typeface="华文细黑" charset="0"/>
              <a:ea typeface="华文细黑" charset="0"/>
              <a:cs typeface="华文细黑" charset="0"/>
            </a:endParaRPr>
          </a:p>
          <a:p>
            <a:pPr marL="514350" indent="-514350">
              <a:lnSpc>
                <a:spcPct val="110000"/>
              </a:lnSpc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The institution of values and beliefs</a:t>
            </a:r>
          </a:p>
          <a:p>
            <a:pPr marL="914400" lvl="1" indent="-514350">
              <a:lnSpc>
                <a:spcPct val="110000"/>
              </a:lnSpc>
              <a:defRPr/>
            </a:pP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Recognition and acceptance of the centralized authority </a:t>
            </a:r>
          </a:p>
          <a:p>
            <a:pPr marL="914400" lvl="1" indent="-514350">
              <a:lnSpc>
                <a:spcPct val="110000"/>
              </a:lnSpc>
              <a:defRPr/>
            </a:pP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The </a:t>
            </a:r>
            <a:r>
              <a:rPr lang="zh-CN" altLang="zh-CN" sz="3200" dirty="0" smtClean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sz="3200" dirty="0" err="1" smtClean="0">
                <a:latin typeface="华文细黑" charset="0"/>
                <a:ea typeface="华文细黑" charset="0"/>
                <a:cs typeface="华文细黑" charset="0"/>
              </a:rPr>
              <a:t>onfucian</a:t>
            </a: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 </a:t>
            </a:r>
            <a:r>
              <a:rPr lang="en-US" altLang="zh-CN" sz="3200" dirty="0" smtClean="0">
                <a:latin typeface="华文细黑" charset="0"/>
                <a:ea typeface="华文细黑" charset="0"/>
                <a:cs typeface="华文细黑" charset="0"/>
              </a:rPr>
              <a:t>culture: respect for authority, acceptance of hierarchy</a:t>
            </a:r>
          </a:p>
          <a:p>
            <a:pPr marL="914400" lvl="1" indent="-514350">
              <a:lnSpc>
                <a:spcPct val="110000"/>
              </a:lnSpc>
              <a:defRPr/>
            </a:pPr>
            <a:endParaRPr lang="en-US" altLang="zh-CN" sz="3200" dirty="0" smtClean="0">
              <a:latin typeface="华文细黑" charset="0"/>
              <a:ea typeface="华文细黑" charset="0"/>
              <a:cs typeface="华文细黑" charset="0"/>
            </a:endParaRPr>
          </a:p>
          <a:p>
            <a:pPr marL="514350" indent="-514350"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Relationship between the two: </a:t>
            </a:r>
            <a:r>
              <a:rPr lang="zh-CN" altLang="zh-CN" sz="3400" dirty="0" smtClean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sz="3400" dirty="0" err="1" smtClean="0">
                <a:latin typeface="华文细黑" charset="0"/>
                <a:ea typeface="华文细黑" charset="0"/>
                <a:cs typeface="华文细黑" charset="0"/>
              </a:rPr>
              <a:t>omplementary</a:t>
            </a:r>
            <a:r>
              <a:rPr lang="en-US" altLang="zh-CN" sz="3400" dirty="0" smtClean="0">
                <a:latin typeface="华文细黑" charset="0"/>
                <a:ea typeface="华文细黑" charset="0"/>
                <a:cs typeface="华文细黑" charset="0"/>
              </a:rPr>
              <a:t>, and (under certain conditions) substitution to each other</a:t>
            </a:r>
            <a:endParaRPr lang="en-US" altLang="zh-CN" sz="3400" dirty="0">
              <a:latin typeface="华文细黑" charset="0"/>
              <a:ea typeface="华文细黑" charset="0"/>
              <a:cs typeface="华文细黑" charset="0"/>
            </a:endParaRPr>
          </a:p>
          <a:p>
            <a:pPr marL="514350" indent="-514350">
              <a:lnSpc>
                <a:spcPct val="80000"/>
              </a:lnSpc>
              <a:buFontTx/>
              <a:buNone/>
              <a:defRPr/>
            </a:pPr>
            <a:endParaRPr lang="en-US" altLang="zh-CN" sz="3600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A “successful” example: Family planning policy</a:t>
            </a:r>
            <a:endParaRPr lang="en-US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39763" y="2133600"/>
            <a:ext cx="11522075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Marks of success: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400 Million few borns in 30 years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Long duration, great scope, considerable strength of enforcement</a:t>
            </a:r>
          </a:p>
          <a:p>
            <a:pPr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An organizational analysis</a:t>
            </a:r>
            <a:r>
              <a:rPr lang="zh-CN" altLang="en-US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Hard constraint (fertility rate</a:t>
            </a:r>
            <a:r>
              <a:rPr lang="zh-CN" altLang="en-US">
                <a:latin typeface="华文细黑" charset="0"/>
                <a:ea typeface="华文细黑" charset="0"/>
                <a:cs typeface="华文细黑" charset="0"/>
              </a:rPr>
              <a:t>）</a:t>
            </a:r>
            <a:endParaRPr lang="en-US" altLang="zh-CN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A huge organizational machine (residential areas, villages)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Heightened and sustained mobilization and inspection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Innovative governance: high-pressure institutional design, digital management</a:t>
            </a:r>
          </a:p>
          <a:p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Tremendous effort in propaganda and education</a:t>
            </a:r>
          </a:p>
          <a:p>
            <a:pPr>
              <a:lnSpc>
                <a:spcPct val="90000"/>
              </a:lnSpc>
            </a:pPr>
            <a:r>
              <a:rPr lang="zh-CN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>
                <a:latin typeface="华文细黑" charset="0"/>
                <a:ea typeface="华文细黑" charset="0"/>
                <a:cs typeface="华文细黑" charset="0"/>
              </a:rPr>
              <a:t>he Cost: administrative, attention, and resources</a:t>
            </a:r>
          </a:p>
          <a:p>
            <a:pPr lvl="1">
              <a:lnSpc>
                <a:spcPct val="90000"/>
              </a:lnSpc>
            </a:pPr>
            <a:endParaRPr lang="en-US" altLang="zh-CN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685800"/>
            <a:ext cx="11522075" cy="7481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5486400" cy="356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09600"/>
            <a:ext cx="32893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75" y="5317539"/>
            <a:ext cx="32893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4495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657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94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11841163" cy="1828800"/>
          </a:xfrm>
        </p:spPr>
        <p:txBody>
          <a:bodyPr/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The Crises of the authoritarian state</a:t>
            </a:r>
            <a:endParaRPr lang="zh-CN" altLang="en-US" sz="54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11277600" cy="7010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zh-CN" sz="3300" dirty="0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sz="3300" dirty="0">
                <a:latin typeface="华文细黑" charset="0"/>
                <a:ea typeface="华文细黑" charset="0"/>
                <a:cs typeface="华文细黑" charset="0"/>
              </a:rPr>
              <a:t>he limit of bureaucracy</a:t>
            </a:r>
            <a:r>
              <a:rPr lang="zh-CN" altLang="en-US" sz="3300" dirty="0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 sz="33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Bounded rationality</a:t>
            </a:r>
          </a:p>
          <a:p>
            <a:pPr lvl="1">
              <a:lnSpc>
                <a:spcPct val="90000"/>
              </a:lnSpc>
            </a:pPr>
            <a:r>
              <a:rPr lang="zh-CN" sz="2900" dirty="0">
                <a:latin typeface="华文细黑" charset="0"/>
                <a:ea typeface="华文细黑" charset="0"/>
                <a:cs typeface="华文细黑" charset="0"/>
              </a:rPr>
              <a:t>A</a:t>
            </a: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symmetric information between the superior and the subordinate</a:t>
            </a:r>
          </a:p>
          <a:p>
            <a:pPr lvl="1">
              <a:lnSpc>
                <a:spcPct val="90000"/>
              </a:lnSpc>
            </a:pP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Interest groups</a:t>
            </a:r>
          </a:p>
          <a:p>
            <a:pPr lvl="1">
              <a:lnSpc>
                <a:spcPct val="90000"/>
              </a:lnSpc>
            </a:pPr>
            <a:r>
              <a:rPr lang="zh-CN" sz="2900" dirty="0">
                <a:latin typeface="华文细黑" charset="0"/>
                <a:ea typeface="华文细黑" charset="0"/>
                <a:cs typeface="华文细黑" charset="0"/>
              </a:rPr>
              <a:t>I</a:t>
            </a:r>
            <a:r>
              <a:rPr lang="en-US" altLang="zh-CN" sz="2900" dirty="0" err="1">
                <a:latin typeface="华文细黑" charset="0"/>
                <a:ea typeface="华文细黑" charset="0"/>
                <a:cs typeface="华文细黑" charset="0"/>
              </a:rPr>
              <a:t>mplementation</a:t>
            </a: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 process: Noise, experience, interests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zh-CN" sz="2900" dirty="0">
                <a:latin typeface="华文细黑" charset="0"/>
                <a:ea typeface="华文细黑" charset="0"/>
                <a:cs typeface="华文细黑" charset="0"/>
              </a:rPr>
              <a:t>G</a:t>
            </a: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aps between the uniform policies and local variations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zh-CN" sz="2900" dirty="0" err="1" smtClean="0">
                <a:latin typeface="华文细黑" charset="0"/>
                <a:ea typeface="华文细黑" charset="0"/>
                <a:cs typeface="华文细黑" charset="0"/>
              </a:rPr>
              <a:t>Limitated</a:t>
            </a:r>
            <a:r>
              <a:rPr lang="en-US" altLang="zh-CN" sz="2900" dirty="0" smtClean="0">
                <a:latin typeface="华文细黑" charset="0"/>
                <a:ea typeface="华文细黑" charset="0"/>
                <a:cs typeface="华文细黑" charset="0"/>
              </a:rPr>
              <a:t> </a:t>
            </a: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capacities to solve local problems</a:t>
            </a:r>
          </a:p>
          <a:p>
            <a:pPr lvl="1">
              <a:lnSpc>
                <a:spcPct val="80000"/>
              </a:lnSpc>
            </a:pPr>
            <a:endParaRPr lang="en-US" altLang="zh-CN" sz="8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zh-CN" sz="3100" dirty="0">
                <a:latin typeface="华文细黑" charset="0"/>
                <a:ea typeface="华文细黑" charset="0"/>
                <a:cs typeface="华文细黑" charset="0"/>
              </a:rPr>
              <a:t>Crises of values and beliefs</a:t>
            </a:r>
            <a:r>
              <a:rPr lang="zh-CN" altLang="en-US" sz="3100" dirty="0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 sz="31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Confucian culture, official ideology, and modern crises – the cultural revolution</a:t>
            </a:r>
          </a:p>
          <a:p>
            <a:pPr lvl="1">
              <a:lnSpc>
                <a:spcPct val="90000"/>
              </a:lnSpc>
            </a:pPr>
            <a:r>
              <a:rPr lang="en-US" altLang="zh-CN" sz="2700" dirty="0">
                <a:latin typeface="华文细黑" charset="0"/>
                <a:ea typeface="华文细黑" charset="0"/>
                <a:cs typeface="华文细黑" charset="0"/>
              </a:rPr>
              <a:t>Diversity in beliefs, preferences, and interests</a:t>
            </a:r>
            <a:endParaRPr lang="zh-CN" altLang="en-US" sz="27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</a:pPr>
            <a:endParaRPr lang="zh-CN" altLang="en-US" sz="11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zh-CN" altLang="en-US" sz="3300" dirty="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381000" y="1828800"/>
            <a:ext cx="12192000" cy="24384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Issue 3</a:t>
            </a:r>
            <a:r>
              <a:rPr lang="zh-CN" altLang="en-US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：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/>
            </a:r>
            <a:b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R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esponse mechanisms </a:t>
            </a:r>
            <a:r>
              <a:rPr 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o the fundamental tension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12344400" cy="1524000"/>
          </a:xfrm>
        </p:spPr>
        <p:txBody>
          <a:bodyPr/>
          <a:lstStyle/>
          <a:p>
            <a:r>
              <a:rPr lang="en-US" alt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Response mechanism 1</a:t>
            </a:r>
            <a:r>
              <a:rPr lang="zh-CN" altLang="en-US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：</a:t>
            </a:r>
            <a:r>
              <a:rPr lang="en-US" alt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Uniform policymaking and flexibility in implementation</a:t>
            </a:r>
            <a:endParaRPr lang="en-US" sz="40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62200"/>
            <a:ext cx="11522075" cy="62484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Uniformity in policy making and symbolic centralization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But permit, encourage, or acquiescence flexibility in local implementation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Administrative subcontracting 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Phenomena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Abstract policy, allowing local government to add specifics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Specific policy, but allow deviations in implementation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Special policy, special zone</a:t>
            </a:r>
          </a:p>
          <a:p>
            <a:pPr lvl="1"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Allocation of resources at the local level</a:t>
            </a:r>
          </a:p>
          <a:p>
            <a:pPr>
              <a:spcAft>
                <a:spcPts val="1800"/>
              </a:spcAft>
              <a:defRPr/>
            </a:pP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his is the </a:t>
            </a:r>
            <a:r>
              <a:rPr lang="en-US" altLang="zh-CN" dirty="0" smtClean="0">
                <a:ea typeface="华文细黑" charset="0"/>
                <a:cs typeface="华文细黑" charset="0"/>
              </a:rPr>
              <a:t>“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routine</a:t>
            </a:r>
            <a:r>
              <a:rPr lang="en-US" altLang="zh-CN" dirty="0" smtClean="0">
                <a:ea typeface="华文细黑" charset="0"/>
                <a:cs typeface="华文细黑" charset="0"/>
              </a:rPr>
              <a:t>”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mode of governance in China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marL="0" indent="0">
              <a:buFontTx/>
              <a:buNone/>
              <a:defRPr/>
            </a:pPr>
            <a:endParaRPr lang="zh-CN" altLang="en-US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39763" y="381000"/>
            <a:ext cx="11522075" cy="1371600"/>
          </a:xfrm>
        </p:spPr>
        <p:txBody>
          <a:bodyPr/>
          <a:lstStyle/>
          <a:p>
            <a:r>
              <a:rPr lang="en-US" altLang="zh-CN" sz="48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The “routine”mode of governance</a:t>
            </a:r>
            <a:endParaRPr lang="en-US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39763" y="1981200"/>
            <a:ext cx="11522075" cy="6186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The state allows local 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bureaucrats’flexible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implementation but discipline their behaviors through incentive design and official ideology. </a:t>
            </a:r>
          </a:p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he top-down policy is the main theme, but different localities </a:t>
            </a: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a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re allowed to deviate to some extent and in different directions from the main theme. 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I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n so doing, it makes </a:t>
            </a: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p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ossible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for local bureaucrats to have capacities in effective governance.</a:t>
            </a:r>
          </a:p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I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n this sense, there is a loose-coupling between central policies and local implementation.</a:t>
            </a:r>
          </a:p>
          <a:p>
            <a:pPr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The challenge: How to avoid too much deviation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altLang="ja-JP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defRPr/>
            </a:pPr>
            <a:endParaRPr lang="en-US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57885" y="304800"/>
            <a:ext cx="11414760" cy="1320800"/>
          </a:xfrm>
        </p:spPr>
        <p:txBody>
          <a:bodyPr/>
          <a:lstStyle/>
          <a:p>
            <a:pPr algn="ctr"/>
            <a:r>
              <a:rPr lang="en-US" altLang="zh-CN">
                <a:latin typeface="Times New Roman" charset="0"/>
              </a:rPr>
              <a:t>Bureaucratic governance in China</a:t>
            </a:r>
            <a:endParaRPr lang="en-US">
              <a:latin typeface="Times New Roman" charset="0"/>
            </a:endParaRPr>
          </a:p>
        </p:txBody>
      </p:sp>
      <p:pic>
        <p:nvPicPr>
          <p:cNvPr id="4" name="Picture 2" descr="http://www.wpmap.org/wp-content/uploads/2011/05/europe_map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3" y="2900804"/>
            <a:ext cx="5824402" cy="5122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792099" y="1872560"/>
            <a:ext cx="2419469" cy="549817"/>
          </a:xfrm>
          <a:prstGeom prst="rect">
            <a:avLst/>
          </a:prstGeom>
          <a:noFill/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</a:t>
            </a: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4360" y="1872560"/>
            <a:ext cx="2419469" cy="549817"/>
          </a:xfrm>
          <a:prstGeom prst="rect">
            <a:avLst/>
          </a:prstGeom>
          <a:noFill/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China</a:t>
            </a:r>
          </a:p>
        </p:txBody>
      </p:sp>
      <p:pic>
        <p:nvPicPr>
          <p:cNvPr id="8" name="Picture 4" descr="http://www.map-of-china.org/china-map-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30" y="2792640"/>
            <a:ext cx="6261521" cy="500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Freeform 8"/>
          <p:cNvSpPr/>
          <p:nvPr/>
        </p:nvSpPr>
        <p:spPr>
          <a:xfrm>
            <a:off x="11721466" y="6667501"/>
            <a:ext cx="280035" cy="455084"/>
          </a:xfrm>
          <a:custGeom>
            <a:avLst/>
            <a:gdLst>
              <a:gd name="connsiteX0" fmla="*/ 132113 w 132113"/>
              <a:gd name="connsiteY0" fmla="*/ 17047 h 264220"/>
              <a:gd name="connsiteX1" fmla="*/ 89496 w 132113"/>
              <a:gd name="connsiteY1" fmla="*/ 0 h 264220"/>
              <a:gd name="connsiteX2" fmla="*/ 51140 w 132113"/>
              <a:gd name="connsiteY2" fmla="*/ 46878 h 264220"/>
              <a:gd name="connsiteX3" fmla="*/ 34094 w 132113"/>
              <a:gd name="connsiteY3" fmla="*/ 102279 h 264220"/>
              <a:gd name="connsiteX4" fmla="*/ 8523 w 132113"/>
              <a:gd name="connsiteY4" fmla="*/ 132110 h 264220"/>
              <a:gd name="connsiteX5" fmla="*/ 0 w 132113"/>
              <a:gd name="connsiteY5" fmla="*/ 183250 h 264220"/>
              <a:gd name="connsiteX6" fmla="*/ 34094 w 132113"/>
              <a:gd name="connsiteY6" fmla="*/ 230127 h 264220"/>
              <a:gd name="connsiteX7" fmla="*/ 63925 w 132113"/>
              <a:gd name="connsiteY7" fmla="*/ 264220 h 264220"/>
              <a:gd name="connsiteX8" fmla="*/ 63925 w 132113"/>
              <a:gd name="connsiteY8" fmla="*/ 264220 h 264220"/>
              <a:gd name="connsiteX9" fmla="*/ 80972 w 132113"/>
              <a:gd name="connsiteY9" fmla="*/ 213081 h 264220"/>
              <a:gd name="connsiteX10" fmla="*/ 98019 w 132113"/>
              <a:gd name="connsiteY10" fmla="*/ 170465 h 264220"/>
              <a:gd name="connsiteX11" fmla="*/ 98019 w 132113"/>
              <a:gd name="connsiteY11" fmla="*/ 119325 h 264220"/>
              <a:gd name="connsiteX12" fmla="*/ 106542 w 132113"/>
              <a:gd name="connsiteY12" fmla="*/ 63924 h 264220"/>
              <a:gd name="connsiteX13" fmla="*/ 132113 w 132113"/>
              <a:gd name="connsiteY13" fmla="*/ 17047 h 26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113" h="264220">
                <a:moveTo>
                  <a:pt x="132113" y="17047"/>
                </a:moveTo>
                <a:lnTo>
                  <a:pt x="89496" y="0"/>
                </a:lnTo>
                <a:lnTo>
                  <a:pt x="51140" y="46878"/>
                </a:lnTo>
                <a:lnTo>
                  <a:pt x="34094" y="102279"/>
                </a:lnTo>
                <a:lnTo>
                  <a:pt x="8523" y="132110"/>
                </a:lnTo>
                <a:lnTo>
                  <a:pt x="0" y="183250"/>
                </a:lnTo>
                <a:lnTo>
                  <a:pt x="34094" y="230127"/>
                </a:lnTo>
                <a:lnTo>
                  <a:pt x="63925" y="264220"/>
                </a:lnTo>
                <a:lnTo>
                  <a:pt x="63925" y="264220"/>
                </a:lnTo>
                <a:lnTo>
                  <a:pt x="80972" y="213081"/>
                </a:lnTo>
                <a:lnTo>
                  <a:pt x="98019" y="170465"/>
                </a:lnTo>
                <a:lnTo>
                  <a:pt x="98019" y="119325"/>
                </a:lnTo>
                <a:lnTo>
                  <a:pt x="106542" y="63924"/>
                </a:lnTo>
                <a:lnTo>
                  <a:pt x="132113" y="17047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45926" y="6942667"/>
            <a:ext cx="557848" cy="216393"/>
          </a:xfrm>
          <a:prstGeom prst="rect">
            <a:avLst/>
          </a:prstGeom>
          <a:noFill/>
        </p:spPr>
        <p:txBody>
          <a:bodyPr lIns="125401" tIns="62700" rIns="125401" bIns="62700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</a:rPr>
              <a:t>Taiwan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Response mechanism 2</a:t>
            </a:r>
            <a:r>
              <a:rPr lang="zh-CN" altLang="en-US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：</a:t>
            </a:r>
            <a:r>
              <a:rPr lang="en-US" altLang="zh-CN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Moral (political) education</a:t>
            </a:r>
            <a:endParaRPr lang="en-US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1522075" cy="6781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Governance through morality (official ideology)</a:t>
            </a:r>
          </a:p>
          <a:p>
            <a:pPr lvl="1"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Chinese tradition</a:t>
            </a:r>
          </a:p>
          <a:p>
            <a:pPr lvl="1">
              <a:lnSpc>
                <a:spcPct val="50000"/>
              </a:lnSpc>
              <a:spcAft>
                <a:spcPts val="18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Continuous political education and propaganda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The failure and crises of official ideology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Mao’s effort to replace Confucian culture with Marxist ideology</a:t>
            </a:r>
          </a:p>
          <a:p>
            <a:pPr lvl="1">
              <a:lnSpc>
                <a:spcPct val="110000"/>
              </a:lnSpc>
              <a:defRPr/>
            </a:pPr>
            <a:r>
              <a:rPr lang="zh-CN" altLang="zh-CN" sz="2600" dirty="0" smtClean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sz="2600" dirty="0" err="1" smtClean="0">
                <a:latin typeface="华文细黑" charset="0"/>
                <a:ea typeface="华文细黑" charset="0"/>
                <a:cs typeface="华文细黑" charset="0"/>
              </a:rPr>
              <a:t>ultural</a:t>
            </a: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 revolution and political campaigns undermine official ideology</a:t>
            </a:r>
            <a:endParaRPr lang="en-US" altLang="zh-CN" sz="26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The rise of the pluralist society</a:t>
            </a:r>
          </a:p>
          <a:p>
            <a:pPr>
              <a:spcAft>
                <a:spcPts val="1800"/>
              </a:spcAft>
              <a:defRPr/>
            </a:pP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From weapon of </a:t>
            </a:r>
            <a:r>
              <a:rPr lang="en-US" altLang="zh-CN" sz="3000" dirty="0">
                <a:latin typeface="华文细黑" charset="0"/>
                <a:ea typeface="华文细黑" charset="0"/>
                <a:cs typeface="华文细黑" charset="0"/>
              </a:rPr>
              <a:t>ideological control </a:t>
            </a: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to symbolic power</a:t>
            </a:r>
          </a:p>
          <a:p>
            <a:pPr lvl="1">
              <a:lnSpc>
                <a:spcPct val="70000"/>
              </a:lnSpc>
              <a:spcAft>
                <a:spcPts val="1800"/>
              </a:spcAft>
              <a:defRPr/>
            </a:pPr>
            <a:r>
              <a:rPr lang="zh-CN" altLang="zh-CN" sz="2600" dirty="0" smtClean="0">
                <a:latin typeface="华文细黑" charset="0"/>
                <a:ea typeface="华文细黑" charset="0"/>
                <a:cs typeface="华文细黑" charset="0"/>
              </a:rPr>
              <a:t>A</a:t>
            </a:r>
            <a:r>
              <a:rPr lang="en-US" altLang="zh-CN" sz="2600" dirty="0" err="1" smtClean="0">
                <a:latin typeface="华文细黑" charset="0"/>
                <a:ea typeface="华文细黑" charset="0"/>
                <a:cs typeface="华文细黑" charset="0"/>
              </a:rPr>
              <a:t>ctivities</a:t>
            </a: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 in political education becomes a ritual and formality</a:t>
            </a:r>
            <a:endParaRPr lang="en-US" altLang="zh-CN" sz="26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zh-CN" altLang="en-US" sz="3000" dirty="0" smtClean="0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he importance of rituals </a:t>
            </a:r>
            <a:r>
              <a:rPr lang="zh-CN" altLang="zh-CN" sz="3000" dirty="0" smtClean="0">
                <a:latin typeface="华文细黑" charset="0"/>
                <a:ea typeface="华文细黑" charset="0"/>
                <a:cs typeface="华文细黑" charset="0"/>
              </a:rPr>
              <a:t>i</a:t>
            </a:r>
            <a:r>
              <a:rPr lang="en-US" altLang="zh-CN" sz="3000" dirty="0" smtClean="0">
                <a:latin typeface="华文细黑" charset="0"/>
                <a:ea typeface="华文细黑" charset="0"/>
                <a:cs typeface="华文细黑" charset="0"/>
              </a:rPr>
              <a:t>n political education</a:t>
            </a:r>
            <a:endParaRPr lang="en-US" altLang="zh-CN" sz="30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The rituals signal acceptance </a:t>
            </a:r>
            <a:r>
              <a:rPr lang="zh-CN" altLang="zh-CN" sz="2600" dirty="0" smtClean="0">
                <a:latin typeface="华文细黑" charset="0"/>
                <a:ea typeface="华文细黑" charset="0"/>
                <a:cs typeface="华文细黑" charset="0"/>
              </a:rPr>
              <a:t>o</a:t>
            </a: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f the central authority</a:t>
            </a:r>
            <a:endParaRPr lang="en-US" altLang="zh-CN" sz="26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CN" sz="2600" dirty="0" smtClean="0">
                <a:latin typeface="华文细黑" charset="0"/>
                <a:ea typeface="华文细黑" charset="0"/>
                <a:cs typeface="华文细黑" charset="0"/>
              </a:rPr>
              <a:t>Collective “consciousness”, and common knowledge</a:t>
            </a:r>
          </a:p>
          <a:p>
            <a:pPr>
              <a:lnSpc>
                <a:spcPct val="80000"/>
              </a:lnSpc>
              <a:defRPr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F</a:t>
            </a:r>
            <a:r>
              <a:rPr lang="en-US" alt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urther issues:</a:t>
            </a:r>
            <a:br>
              <a:rPr lang="en-US" alt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sz="40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Tensions between uniformity in policymaking and flexibility in implementation</a:t>
            </a:r>
            <a:endParaRPr lang="en-US" sz="40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39763" y="2362200"/>
            <a:ext cx="11522075" cy="63246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What is the boundary of flexibility?</a:t>
            </a:r>
          </a:p>
          <a:p>
            <a:pPr lvl="1"/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Organizational failures in incentive design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Flexibility vs. deviation/distortion, control vs. loss of control</a:t>
            </a:r>
          </a:p>
          <a:p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The danger of flexibility in implementation is that the boundary of flexibility becomes larger and larger, thereby threatening the central authority, leading to crisis in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governance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.</a:t>
            </a:r>
            <a:endParaRPr lang="en-US" altLang="zh-CN" dirty="0" smtClean="0">
              <a:latin typeface="华文细黑" charset="0"/>
              <a:ea typeface="华文细黑" charset="0"/>
              <a:cs typeface="华文细黑" charset="0"/>
            </a:endParaRPr>
          </a:p>
          <a:p>
            <a:endParaRPr lang="en-US" altLang="zh-CN" sz="2000" dirty="0">
              <a:latin typeface="华文细黑" charset="0"/>
              <a:ea typeface="华文细黑" charset="0"/>
              <a:cs typeface="华文细黑" charset="0"/>
            </a:endParaRPr>
          </a:p>
          <a:p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Therefore, the central authority needs to retain the ultimate power of intervention, the ability to disrupt local 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governments’actions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, and redefine the boundaries of flexibility.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Response mechanism 3</a:t>
            </a:r>
            <a:r>
              <a:rPr lang="zh-CN" altLang="en-US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：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Political campaigns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11522075" cy="67056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Arbitrary power of the state: initiate political campaigns to </a:t>
            </a:r>
            <a:r>
              <a:rPr lang="zh-CN" altLang="zh-CN" dirty="0" smtClean="0">
                <a:latin typeface="华文细黑" charset="0"/>
                <a:ea typeface="华文细黑" charset="0"/>
                <a:cs typeface="华文细黑" charset="0"/>
              </a:rPr>
              <a:t>d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isrupt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bureaucratic processes in flexible adaptation. 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The distinction between routine power and arbitrary power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Routine power: bureaucratic power in problem solving and carrying out policies within the bureaucratic routines. 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Arbitrary power: the higher authority can intervene into local 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governments’policy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processes at any moment, and 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distrupt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the exercise of bureaucratic power. 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Features of political campaigns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Arbitrariness in targeting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Not aiming at solving problems (corruption, land seizure)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The goals is to redefine boundary rather than solving problems.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>
          <a:xfrm>
            <a:off x="609600" y="1524000"/>
            <a:ext cx="11522075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Issue 4:</a:t>
            </a:r>
            <a:b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U</a:t>
            </a: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nanticipated consequences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Political cycles of</a:t>
            </a:r>
            <a:r>
              <a:rPr lang="zh-CN" altLang="en-US" sz="48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“</a:t>
            </a:r>
            <a:r>
              <a:rPr lang="en-US" altLang="zh-CN" sz="48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Centralization-decentralization”</a:t>
            </a:r>
            <a:endParaRPr lang="en-US" sz="48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1522075" cy="6934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Starting point: The routine mode of governance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Symbolic state to allow effective governance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Uniformity in policymaking and flexibility in implementation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“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deviations”and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 loss of control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buFont typeface="Wingdings" charset="0"/>
              <a:buChar char="è"/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/>
              </a:rPr>
              <a:t>centralization: political campaigns to retake control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Centralization of resources and decision rights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Local government takes risk-averse attitude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New crises due to the weakening of the effective governance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buFont typeface="Wingdings" charset="0"/>
              <a:buChar char="è"/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/>
              </a:rPr>
              <a:t>Decentralization to increase local capacities in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  <a:sym typeface="Wingdings"/>
              </a:rPr>
              <a:t>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/>
              </a:rPr>
              <a:t>   problem solving and effective governance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New policies, new personnel flow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Decentralization of resources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Return to routine mode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Why no other alternatives in Chinese governance</a:t>
            </a:r>
            <a:r>
              <a:rPr lang="zh-CN" altLang="en-US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Why no “legal-rational” authority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Why no rational bureaucracy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Why limited professionalization</a:t>
            </a:r>
            <a:r>
              <a:rPr lang="zh-CN" altLang="en-US" dirty="0" smtClean="0">
                <a:latin typeface="华文细黑" charset="0"/>
                <a:ea typeface="华文细黑" charset="0"/>
                <a:cs typeface="华文细黑" charset="0"/>
              </a:rPr>
              <a:t>？</a:t>
            </a:r>
            <a:endParaRPr lang="en-US" altLang="zh-CN" dirty="0" smtClean="0">
              <a:latin typeface="华文细黑" charset="0"/>
              <a:ea typeface="华文细黑" charset="0"/>
              <a:cs typeface="华文细黑" charset="0"/>
            </a:endParaRPr>
          </a:p>
          <a:p>
            <a:pPr marL="0" indent="0">
              <a:buFontTx/>
              <a:buNone/>
              <a:defRPr/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spcAft>
                <a:spcPts val="1800"/>
              </a:spcAft>
              <a:buFont typeface="Wingdings" charset="0"/>
              <a:buChar char="è"/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The institutional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logics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of authoritarian state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  <a:sym typeface="Wingdings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Mobilizational state vs. the stability of the legal system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  <a:sym typeface="Wingdings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The weakening of rationalization of rule-based bureaucracy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  <a:sym typeface="Wingdings" charset="0"/>
            </a:endParaRPr>
          </a:p>
          <a:p>
            <a:pPr lvl="1">
              <a:defRPr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  <a:sym typeface="Wingdings" charset="0"/>
              </a:rPr>
              <a:t>The role of arbitrary power in China’s governance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  <a:sym typeface="Wingdings" charset="0"/>
            </a:endParaRPr>
          </a:p>
          <a:p>
            <a:pPr>
              <a:defRPr/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sz="6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18" r="-13718"/>
          <a:stretch>
            <a:fillRect/>
          </a:stretch>
        </p:blipFill>
        <p:spPr>
          <a:xfrm>
            <a:off x="-1295400" y="2133600"/>
            <a:ext cx="15011400" cy="6324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Final remarks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667000"/>
            <a:ext cx="11522075" cy="5500688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Both stagnation and resilience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Fundamental tension </a:t>
            </a:r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 crise</a:t>
            </a:r>
            <a:r>
              <a:rPr lang="en-US" sz="4800" dirty="0" smtClean="0">
                <a:solidFill>
                  <a:srgbClr val="FF0000"/>
                </a:solidFill>
              </a:rPr>
              <a:t>s and dynamics of change based on response mechanisms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The looming crises and China’s future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7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>
          <a:xfrm>
            <a:off x="746125" y="2946400"/>
            <a:ext cx="11522075" cy="1828800"/>
          </a:xfrm>
        </p:spPr>
        <p:txBody>
          <a:bodyPr/>
          <a:lstStyle/>
          <a:p>
            <a:r>
              <a:rPr lang="en-US" alt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Thank you</a:t>
            </a:r>
            <a:r>
              <a:rPr lang="zh-CN" altLang="en-US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1522075" cy="6477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 “It was China’s unique destiny to persevere as a civilization long after other ancient civilizations has p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rished; and this perseverance involved not fossilization but a series of rebirths.”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		Philip Kuhn (1980, p. 11)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“Why Europe and the West? Why not China?”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		David S. </a:t>
            </a:r>
            <a:r>
              <a:rPr lang="en-US" sz="3600" dirty="0" err="1" smtClean="0">
                <a:solidFill>
                  <a:srgbClr val="FF0000"/>
                </a:solidFill>
              </a:rPr>
              <a:t>Landes</a:t>
            </a:r>
            <a:r>
              <a:rPr lang="en-US" sz="3600" dirty="0" smtClean="0">
                <a:solidFill>
                  <a:srgbClr val="FF0000"/>
                </a:solidFill>
              </a:rPr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352740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609600"/>
            <a:ext cx="11522075" cy="1524000"/>
          </a:xfrm>
        </p:spPr>
        <p:txBody>
          <a:bodyPr/>
          <a:lstStyle/>
          <a:p>
            <a:r>
              <a:rPr 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P</a:t>
            </a:r>
            <a:r>
              <a:rPr lang="en-US" altLang="zh-CN" sz="5400" dirty="0" err="1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henomena</a:t>
            </a:r>
            <a:r>
              <a:rPr lang="en-US" alt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 and Issues</a:t>
            </a:r>
            <a:endParaRPr lang="zh-CN" altLang="en-US" sz="54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235200"/>
            <a:ext cx="11522075" cy="609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Stagnation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or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resilience?</a:t>
            </a:r>
          </a:p>
          <a:p>
            <a:pPr>
              <a:lnSpc>
                <a:spcPct val="90000"/>
              </a:lnSpc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Contemporary China:</a:t>
            </a:r>
          </a:p>
          <a:p>
            <a:pPr>
              <a:lnSpc>
                <a:spcPct val="90000"/>
              </a:lnSpc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</a:pPr>
            <a:r>
              <a:rPr lang="zh-CN" dirty="0" smtClean="0">
                <a:latin typeface="华文细黑" charset="0"/>
                <a:ea typeface="华文细黑" charset="0"/>
                <a:cs typeface="华文细黑" charset="0"/>
              </a:rPr>
              <a:t>M</a:t>
            </a:r>
            <a:r>
              <a:rPr lang="en-US" altLang="zh-CN" dirty="0" err="1" smtClean="0">
                <a:latin typeface="华文细黑" charset="0"/>
                <a:ea typeface="华文细黑" charset="0"/>
                <a:cs typeface="华文细黑" charset="0"/>
              </a:rPr>
              <a:t>acro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-level</a:t>
            </a:r>
          </a:p>
          <a:p>
            <a:pPr>
              <a:lnSpc>
                <a:spcPct val="90000"/>
              </a:lnSpc>
            </a:pPr>
            <a:endParaRPr lang="en-US" altLang="zh-CN" sz="8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Centralization-decentralization cycles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Continuous but ineffective political education/propaganda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Frequent political campaigns </a:t>
            </a:r>
          </a:p>
          <a:p>
            <a:pPr>
              <a:lnSpc>
                <a:spcPct val="90000"/>
              </a:lnSpc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Micro-level</a:t>
            </a:r>
          </a:p>
          <a:p>
            <a:pPr>
              <a:lnSpc>
                <a:spcPct val="90000"/>
              </a:lnSpc>
            </a:pPr>
            <a:endParaRPr lang="en-US" altLang="zh-CN" sz="800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Problems in implementation: ineffectiveness and distortion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Flexible adaptation, collusion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dirty="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Research Issues</a:t>
            </a:r>
            <a:endParaRPr lang="en-US" sz="5400" dirty="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2334249"/>
            <a:ext cx="11522075" cy="6352551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These phenomena take place in different areas, different periods, and different localities</a:t>
            </a:r>
          </a:p>
          <a:p>
            <a:pPr>
              <a:spcAft>
                <a:spcPts val="600"/>
              </a:spcAft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But </a:t>
            </a: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</a:rPr>
              <a:t>they are stable and recurring</a:t>
            </a:r>
            <a:endParaRPr lang="en-US" altLang="zh-CN" sz="3600" dirty="0">
              <a:latin typeface="华文细黑" charset="0"/>
              <a:ea typeface="华文细黑" charset="0"/>
              <a:cs typeface="华文细黑" charset="0"/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altLang="zh-CN" sz="3600" dirty="0" smtClean="0">
              <a:latin typeface="华文细黑" charset="0"/>
              <a:ea typeface="华文细黑" charset="0"/>
              <a:cs typeface="华文细黑" charset="0"/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  <a:sym typeface="Wingdings"/>
              </a:rPr>
              <a:t> The institutional logics of state governance –  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altLang="zh-CN" sz="3600" dirty="0">
                <a:latin typeface="华文细黑" charset="0"/>
                <a:ea typeface="华文细黑" charset="0"/>
                <a:cs typeface="华文细黑" charset="0"/>
                <a:sym typeface="Wingdings"/>
              </a:rPr>
              <a:t> </a:t>
            </a:r>
            <a:r>
              <a:rPr lang="en-US" altLang="zh-CN" sz="3600" dirty="0" smtClean="0">
                <a:latin typeface="华文细黑" charset="0"/>
                <a:ea typeface="华文细黑" charset="0"/>
                <a:cs typeface="华文细黑" charset="0"/>
                <a:sym typeface="Wingdings"/>
              </a:rPr>
              <a:t>    the theme of this presentation</a:t>
            </a:r>
            <a:endParaRPr lang="en-US" altLang="zh-CN" sz="36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ct val="210000"/>
              </a:lnSpc>
              <a:defRPr/>
            </a:pPr>
            <a:endParaRPr lang="en-US" altLang="zh-CN" sz="3600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Outline</a:t>
            </a:r>
            <a:endParaRPr lang="en-US" sz="54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39763" y="2133600"/>
            <a:ext cx="11522075" cy="6400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Develop a theoretical framework to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shed light on the 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connection and underlying logics of these phenomena. 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Theme: the tension between the authoritarian state and effective governance is the main challenge of the Chinese state.</a:t>
            </a:r>
          </a:p>
          <a:p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These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phenomena</a:t>
            </a:r>
            <a:r>
              <a:rPr lang="zh-CN" altLang="en-US" dirty="0">
                <a:latin typeface="华文细黑" charset="0"/>
                <a:ea typeface="华文细黑" charset="0"/>
                <a:cs typeface="华文细黑" charset="0"/>
              </a:rPr>
              <a:t>：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/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Some reflect the fundamental tension between the two</a:t>
            </a:r>
          </a:p>
          <a:p>
            <a:pPr lvl="1"/>
            <a:r>
              <a:rPr lang="zh-CN" dirty="0">
                <a:latin typeface="华文细黑" charset="0"/>
                <a:ea typeface="华文细黑" charset="0"/>
                <a:cs typeface="华文细黑" charset="0"/>
              </a:rPr>
              <a:t>S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ome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are the response mechanisms resulting from this tension </a:t>
            </a:r>
          </a:p>
          <a:p>
            <a:pPr lvl="1"/>
            <a:r>
              <a:rPr lang="zh-CN" dirty="0">
                <a:latin typeface="华文细黑" charset="0"/>
                <a:ea typeface="华文细黑" charset="0"/>
                <a:cs typeface="华文细黑" charset="0"/>
              </a:rPr>
              <a:t>S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ome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are the unanticipated consequences of these response mechanisms</a:t>
            </a:r>
            <a:endParaRPr lang="en-US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F</a:t>
            </a:r>
            <a:r>
              <a:rPr lang="en-US" alt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our questions</a:t>
            </a:r>
            <a:endParaRPr lang="en-US" sz="66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39763" y="2209800"/>
            <a:ext cx="11522075" cy="59578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What is the tension between authoritarian state and effective </a:t>
            </a:r>
            <a:r>
              <a:rPr lang="en-US" altLang="zh-CN" sz="4000" dirty="0" smtClean="0">
                <a:latin typeface="华文细黑" charset="0"/>
                <a:ea typeface="华文细黑" charset="0"/>
                <a:cs typeface="华文细黑" charset="0"/>
              </a:rPr>
              <a:t>governance?</a:t>
            </a:r>
            <a:endParaRPr lang="en-US" altLang="zh-CN" sz="4000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spcAft>
                <a:spcPts val="1800"/>
              </a:spcAft>
            </a:pPr>
            <a:r>
              <a:rPr lang="zh-CN" sz="4000" dirty="0">
                <a:latin typeface="华文细黑" charset="0"/>
                <a:ea typeface="华文细黑" charset="0"/>
                <a:cs typeface="华文细黑" charset="0"/>
              </a:rPr>
              <a:t>W</a:t>
            </a: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hat </a:t>
            </a:r>
            <a:r>
              <a:rPr lang="zh-CN" sz="4000" dirty="0">
                <a:latin typeface="华文细黑" charset="0"/>
                <a:ea typeface="华文细黑" charset="0"/>
                <a:cs typeface="华文细黑" charset="0"/>
              </a:rPr>
              <a:t>a</a:t>
            </a: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re the mechanisms that sustain the authoritarian state? </a:t>
            </a:r>
          </a:p>
          <a:p>
            <a:pPr>
              <a:spcAft>
                <a:spcPts val="1800"/>
              </a:spcAft>
            </a:pPr>
            <a:r>
              <a:rPr lang="zh-CN" sz="4000" dirty="0">
                <a:latin typeface="华文细黑" charset="0"/>
                <a:ea typeface="华文细黑" charset="0"/>
                <a:cs typeface="华文细黑" charset="0"/>
              </a:rPr>
              <a:t>W</a:t>
            </a: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hat are the response mechanisms </a:t>
            </a:r>
            <a:r>
              <a:rPr lang="zh-CN" sz="4000" dirty="0"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o address the fundamental tension?</a:t>
            </a:r>
          </a:p>
          <a:p>
            <a:pPr>
              <a:spcAft>
                <a:spcPts val="1800"/>
              </a:spcAft>
            </a:pPr>
            <a:r>
              <a:rPr lang="en-US" altLang="zh-CN" sz="4000" dirty="0">
                <a:latin typeface="华文细黑" charset="0"/>
                <a:ea typeface="华文细黑" charset="0"/>
                <a:cs typeface="华文细黑" charset="0"/>
              </a:rPr>
              <a:t>What are the unanticipated consequences of these response mechanisms?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2819400"/>
            <a:ext cx="11522075" cy="152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Issue 1:</a:t>
            </a:r>
            <a:br>
              <a:rPr lang="en-US" altLang="zh-CN" sz="54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T</a:t>
            </a:r>
            <a:r>
              <a:rPr lang="en-US" alt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he fundamental tension</a:t>
            </a:r>
            <a:br>
              <a:rPr lang="en-US" alt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</a:br>
            <a:r>
              <a:rPr lang="en-US" altLang="zh-CN" sz="66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        </a:t>
            </a:r>
            <a:r>
              <a:rPr lang="en-US" altLang="zh-CN" sz="48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between the authoritarian state and effective governance</a:t>
            </a:r>
            <a:endParaRPr lang="en-US" sz="48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>
                <a:solidFill>
                  <a:srgbClr val="FF0000"/>
                </a:solidFill>
                <a:latin typeface="华文细黑" charset="0"/>
                <a:ea typeface="华文细黑" charset="0"/>
                <a:cs typeface="华文细黑" charset="0"/>
              </a:rPr>
              <a:t> The Fundamental Tension (1)</a:t>
            </a:r>
            <a:endParaRPr lang="zh-CN" altLang="en-US" sz="4800">
              <a:solidFill>
                <a:srgbClr val="FF0000"/>
              </a:solidFill>
              <a:latin typeface="华文细黑" charset="0"/>
              <a:ea typeface="华文细黑" charset="0"/>
              <a:cs typeface="华文细黑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1963400" cy="7239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sz="3600" dirty="0">
                <a:latin typeface="华文细黑" charset="0"/>
                <a:ea typeface="华文细黑" charset="0"/>
                <a:cs typeface="华文细黑" charset="0"/>
              </a:rPr>
              <a:t>Authoritarian state</a:t>
            </a:r>
          </a:p>
          <a:p>
            <a:pPr lvl="1">
              <a:spcAft>
                <a:spcPts val="600"/>
              </a:spcAft>
            </a:pPr>
            <a:r>
              <a:rPr lang="zh-CN" dirty="0">
                <a:latin typeface="华文细黑" charset="0"/>
                <a:ea typeface="华文细黑" charset="0"/>
                <a:cs typeface="华文细黑" charset="0"/>
              </a:rPr>
              <a:t>Un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iform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policy, top-down 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decisionmaking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process</a:t>
            </a:r>
          </a:p>
          <a:p>
            <a:pPr lvl="1">
              <a:spcAft>
                <a:spcPts val="600"/>
              </a:spcAft>
            </a:pPr>
            <a:r>
              <a:rPr lang="zh-CN" dirty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entralization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and redistribution of resources</a:t>
            </a:r>
          </a:p>
          <a:p>
            <a:pPr lvl="1">
              <a:spcAft>
                <a:spcPts val="600"/>
              </a:spcAft>
            </a:pPr>
            <a:r>
              <a:rPr lang="zh-CN" dirty="0">
                <a:latin typeface="华文细黑" charset="0"/>
                <a:ea typeface="华文细黑" charset="0"/>
                <a:cs typeface="华文细黑" charset="0"/>
              </a:rPr>
              <a:t>C</a:t>
            </a:r>
            <a:r>
              <a:rPr lang="en-US" altLang="zh-CN" dirty="0" err="1">
                <a:latin typeface="华文细黑" charset="0"/>
                <a:ea typeface="华文细黑" charset="0"/>
                <a:cs typeface="华文细黑" charset="0"/>
              </a:rPr>
              <a:t>ontrol</a:t>
            </a: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 of personnel flow in the Bureaucracy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华文细黑" charset="0"/>
                <a:ea typeface="华文细黑" charset="0"/>
                <a:cs typeface="华文细黑" charset="0"/>
              </a:rPr>
              <a:t>The ultimate, arbitrary power of the </a:t>
            </a:r>
            <a:r>
              <a:rPr lang="en-US" altLang="zh-CN" dirty="0" smtClean="0">
                <a:latin typeface="华文细黑" charset="0"/>
                <a:ea typeface="华文细黑" charset="0"/>
                <a:cs typeface="华文细黑" charset="0"/>
              </a:rPr>
              <a:t>state</a:t>
            </a: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 lvl="1">
              <a:lnSpc>
                <a:spcPct val="60000"/>
              </a:lnSpc>
              <a:spcAft>
                <a:spcPts val="600"/>
              </a:spcAft>
            </a:pPr>
            <a:endParaRPr lang="en-US" altLang="zh-CN" dirty="0">
              <a:latin typeface="华文细黑" charset="0"/>
              <a:ea typeface="华文细黑" charset="0"/>
              <a:cs typeface="华文细黑" charset="0"/>
            </a:endParaRPr>
          </a:p>
          <a:p>
            <a:pPr>
              <a:lnSpc>
                <a:spcPts val="2925"/>
              </a:lnSpc>
              <a:spcAft>
                <a:spcPts val="2400"/>
              </a:spcAft>
            </a:pPr>
            <a:r>
              <a:rPr lang="en-US" altLang="zh-CN" sz="3600" dirty="0">
                <a:latin typeface="华文细黑" charset="0"/>
                <a:ea typeface="华文细黑" charset="0"/>
                <a:cs typeface="华文细黑" charset="0"/>
              </a:rPr>
              <a:t>Effective governance</a:t>
            </a:r>
          </a:p>
          <a:p>
            <a:pPr lvl="1">
              <a:lnSpc>
                <a:spcPts val="2925"/>
              </a:lnSpc>
              <a:spcAft>
                <a:spcPts val="2400"/>
              </a:spcAft>
            </a:pPr>
            <a:r>
              <a:rPr lang="en-US" altLang="zh-CN" sz="2900" dirty="0">
                <a:latin typeface="华文细黑" charset="0"/>
                <a:ea typeface="华文细黑" charset="0"/>
                <a:cs typeface="华文细黑" charset="0"/>
              </a:rPr>
              <a:t>The capacity and effectiveness of solving local problems. </a:t>
            </a:r>
          </a:p>
          <a:p>
            <a:pPr lvl="2">
              <a:lnSpc>
                <a:spcPct val="60000"/>
              </a:lnSpc>
              <a:spcAft>
                <a:spcPts val="1200"/>
              </a:spcAft>
            </a:pPr>
            <a:r>
              <a:rPr lang="en-US" altLang="zh-CN" sz="2600" dirty="0">
                <a:latin typeface="华文细黑" charset="0"/>
                <a:ea typeface="华文细黑" charset="0"/>
                <a:cs typeface="华文细黑" charset="0"/>
              </a:rPr>
              <a:t>Extracting resources</a:t>
            </a:r>
          </a:p>
          <a:p>
            <a:pPr lvl="2">
              <a:lnSpc>
                <a:spcPct val="60000"/>
              </a:lnSpc>
              <a:spcAft>
                <a:spcPts val="1200"/>
              </a:spcAft>
            </a:pPr>
            <a:r>
              <a:rPr lang="en-US" altLang="zh-CN" sz="2600" dirty="0">
                <a:latin typeface="华文细黑" charset="0"/>
                <a:ea typeface="华文细黑" charset="0"/>
                <a:cs typeface="华文细黑" charset="0"/>
              </a:rPr>
              <a:t>Public goods provision</a:t>
            </a:r>
          </a:p>
          <a:p>
            <a:pPr lvl="2">
              <a:lnSpc>
                <a:spcPct val="60000"/>
              </a:lnSpc>
              <a:spcAft>
                <a:spcPts val="1200"/>
              </a:spcAft>
            </a:pPr>
            <a:r>
              <a:rPr lang="en-US" altLang="zh-CN" sz="2600" dirty="0">
                <a:latin typeface="华文细黑" charset="0"/>
                <a:ea typeface="华文细黑" charset="0"/>
                <a:cs typeface="华文细黑" charset="0"/>
              </a:rPr>
              <a:t>Resolving local conflicts</a:t>
            </a:r>
          </a:p>
          <a:p>
            <a:pPr lvl="3">
              <a:lnSpc>
                <a:spcPct val="60000"/>
              </a:lnSpc>
              <a:spcAft>
                <a:spcPts val="2400"/>
              </a:spcAft>
            </a:pPr>
            <a:endParaRPr lang="en-US" altLang="zh-CN" sz="2200" dirty="0">
              <a:latin typeface="华文细黑" charset="0"/>
              <a:ea typeface="华文细黑" charset="0"/>
              <a:cs typeface="华文细黑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1247</Words>
  <Application>Microsoft Macintosh PowerPoint</Application>
  <PresentationFormat>Custom</PresentationFormat>
  <Paragraphs>178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   The Institutional Logics of Governance in China  Xueguang Zhou Stanford University</vt:lpstr>
      <vt:lpstr>Bureaucratic governance in China</vt:lpstr>
      <vt:lpstr>PowerPoint Presentation</vt:lpstr>
      <vt:lpstr>Phenomena and Issues</vt:lpstr>
      <vt:lpstr>Research Issues</vt:lpstr>
      <vt:lpstr>Outline</vt:lpstr>
      <vt:lpstr>Four questions</vt:lpstr>
      <vt:lpstr>Issue 1: The fundamental tension         between the authoritarian state and effective governance</vt:lpstr>
      <vt:lpstr> The Fundamental Tension (1)</vt:lpstr>
      <vt:lpstr>The fundamental tension (2)</vt:lpstr>
      <vt:lpstr>PowerPoint Presentation</vt:lpstr>
      <vt:lpstr>Issue 2： What are the bases of the authoritarian state？</vt:lpstr>
      <vt:lpstr>Two pillars of the authoritarian state</vt:lpstr>
      <vt:lpstr>A “successful” example: Family planning policy</vt:lpstr>
      <vt:lpstr>PowerPoint Presentation</vt:lpstr>
      <vt:lpstr>The Crises of the authoritarian state</vt:lpstr>
      <vt:lpstr>Issue 3： Response mechanisms to the fundamental tension</vt:lpstr>
      <vt:lpstr>Response mechanism 1：Uniform policymaking and flexibility in implementation</vt:lpstr>
      <vt:lpstr>The “routine”mode of governance</vt:lpstr>
      <vt:lpstr>Response mechanism 2：Moral (political) education</vt:lpstr>
      <vt:lpstr>Further issues: Tensions between uniformity in policymaking and flexibility in implementation</vt:lpstr>
      <vt:lpstr>Response mechanism 3：Political campaigns</vt:lpstr>
      <vt:lpstr>Issue 4: Unanticipated consequences</vt:lpstr>
      <vt:lpstr>Political cycles of“Centralization-decentralization”</vt:lpstr>
      <vt:lpstr>Why no other alternatives in Chinese governance？</vt:lpstr>
      <vt:lpstr>Summary</vt:lpstr>
      <vt:lpstr>Final remarks</vt:lpstr>
      <vt:lpstr>Thank you！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Corporatist bases of governance in rural China:   Observations and reflections from villages</dc:title>
  <dc:creator>xzhou</dc:creator>
  <cp:lastModifiedBy>xgzhou zhou</cp:lastModifiedBy>
  <cp:revision>1210</cp:revision>
  <cp:lastPrinted>2010-01-07T19:16:01Z</cp:lastPrinted>
  <dcterms:created xsi:type="dcterms:W3CDTF">2010-09-14T05:56:55Z</dcterms:created>
  <dcterms:modified xsi:type="dcterms:W3CDTF">2015-01-15T05:01:16Z</dcterms:modified>
</cp:coreProperties>
</file>