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Default Extension="ppt" ContentType="application/vnd.ms-powerpoint"/>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2" r:id="rId2"/>
    <p:sldMasterId id="2147483661" r:id="rId3"/>
    <p:sldMasterId id="2147483663" r:id="rId4"/>
    <p:sldMasterId id="2147483665" r:id="rId5"/>
    <p:sldMasterId id="2147483667" r:id="rId6"/>
    <p:sldMasterId id="2147483669" r:id="rId7"/>
  </p:sldMasterIdLst>
  <p:notesMasterIdLst>
    <p:notesMasterId r:id="rId71"/>
  </p:notesMasterIdLst>
  <p:sldIdLst>
    <p:sldId id="256" r:id="rId8"/>
    <p:sldId id="299" r:id="rId9"/>
    <p:sldId id="330" r:id="rId10"/>
    <p:sldId id="661" r:id="rId11"/>
    <p:sldId id="587" r:id="rId12"/>
    <p:sldId id="323" r:id="rId13"/>
    <p:sldId id="326" r:id="rId14"/>
    <p:sldId id="328" r:id="rId15"/>
    <p:sldId id="331" r:id="rId16"/>
    <p:sldId id="300" r:id="rId17"/>
    <p:sldId id="536" r:id="rId18"/>
    <p:sldId id="442" r:id="rId19"/>
    <p:sldId id="359" r:id="rId20"/>
    <p:sldId id="379" r:id="rId21"/>
    <p:sldId id="260" r:id="rId22"/>
    <p:sldId id="380" r:id="rId23"/>
    <p:sldId id="383" r:id="rId24"/>
    <p:sldId id="384" r:id="rId25"/>
    <p:sldId id="399" r:id="rId26"/>
    <p:sldId id="403" r:id="rId27"/>
    <p:sldId id="404" r:id="rId28"/>
    <p:sldId id="405" r:id="rId29"/>
    <p:sldId id="421" r:id="rId30"/>
    <p:sldId id="423" r:id="rId31"/>
    <p:sldId id="424" r:id="rId32"/>
    <p:sldId id="406" r:id="rId33"/>
    <p:sldId id="407" r:id="rId34"/>
    <p:sldId id="472" r:id="rId35"/>
    <p:sldId id="473" r:id="rId36"/>
    <p:sldId id="474" r:id="rId37"/>
    <p:sldId id="505" r:id="rId38"/>
    <p:sldId id="475" r:id="rId39"/>
    <p:sldId id="477" r:id="rId40"/>
    <p:sldId id="476" r:id="rId41"/>
    <p:sldId id="479" r:id="rId42"/>
    <p:sldId id="484" r:id="rId43"/>
    <p:sldId id="506" r:id="rId44"/>
    <p:sldId id="264" r:id="rId45"/>
    <p:sldId id="507" r:id="rId46"/>
    <p:sldId id="508" r:id="rId47"/>
    <p:sldId id="509" r:id="rId48"/>
    <p:sldId id="510" r:id="rId49"/>
    <p:sldId id="511" r:id="rId50"/>
    <p:sldId id="512" r:id="rId51"/>
    <p:sldId id="513" r:id="rId52"/>
    <p:sldId id="515" r:id="rId53"/>
    <p:sldId id="514" r:id="rId54"/>
    <p:sldId id="516" r:id="rId55"/>
    <p:sldId id="517" r:id="rId56"/>
    <p:sldId id="646" r:id="rId57"/>
    <p:sldId id="648"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CC"/>
    <a:srgbClr val="FF99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4" d="100"/>
          <a:sy n="74" d="100"/>
        </p:scale>
        <p:origin x="-1044" y="-90"/>
      </p:cViewPr>
      <p:guideLst>
        <p:guide orient="horz" pos="2183"/>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idx="2"/>
          </p:nvPr>
        </p:nvSpPr>
        <p:spPr bwMode="auto">
          <a:xfrm>
            <a:off x="1049338" y="754063"/>
            <a:ext cx="4573587" cy="3292475"/>
          </a:xfrm>
          <a:prstGeom prst="rect">
            <a:avLst/>
          </a:prstGeom>
          <a:noFill/>
          <a:ln w="9525">
            <a:noFill/>
            <a:miter lim="800000"/>
            <a:headEnd/>
            <a:tailEnd/>
          </a:ln>
        </p:spPr>
      </p:sp>
      <p:sp>
        <p:nvSpPr>
          <p:cNvPr id="13315" name="Rectangle 3"/>
          <p:cNvSpPr>
            <a:spLocks noGrp="1" noChangeArrowheads="1"/>
          </p:cNvSpPr>
          <p:nvPr>
            <p:ph type="body" sz="quarter" idx="3"/>
          </p:nvPr>
        </p:nvSpPr>
        <p:spPr bwMode="auto">
          <a:xfrm>
            <a:off x="536575" y="4387850"/>
            <a:ext cx="5781675"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3316" name="Rectangle 4"/>
          <p:cNvSpPr>
            <a:spLocks noGrp="1" noChangeArrowheads="1"/>
          </p:cNvSpPr>
          <p:nvPr>
            <p:ph type="hdr" sz="quarter"/>
          </p:nvPr>
        </p:nvSpPr>
        <p:spPr bwMode="auto">
          <a:xfrm>
            <a:off x="0" y="0"/>
            <a:ext cx="2970213"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13317" name="Rectangle 5"/>
          <p:cNvSpPr>
            <a:spLocks noGrp="1" noChangeArrowheads="1"/>
          </p:cNvSpPr>
          <p:nvPr>
            <p:ph type="dt" idx="1"/>
          </p:nvPr>
        </p:nvSpPr>
        <p:spPr bwMode="auto">
          <a:xfrm>
            <a:off x="3883025" y="0"/>
            <a:ext cx="2974975" cy="455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zh-CN" altLang="en-US"/>
          </a:p>
        </p:txBody>
      </p:sp>
      <p:sp>
        <p:nvSpPr>
          <p:cNvPr id="13318" name="Rectangle 6"/>
          <p:cNvSpPr>
            <a:spLocks noGrp="1" noChangeArrowheads="1"/>
          </p:cNvSpPr>
          <p:nvPr>
            <p:ph type="ftr" sz="quarter" idx="4"/>
          </p:nvPr>
        </p:nvSpPr>
        <p:spPr bwMode="auto">
          <a:xfrm>
            <a:off x="0" y="8685213"/>
            <a:ext cx="2970213" cy="458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13319" name="Rectangle 7"/>
          <p:cNvSpPr>
            <a:spLocks noGrp="1" noChangeArrowheads="1"/>
          </p:cNvSpPr>
          <p:nvPr>
            <p:ph type="sldNum" sz="quarter" idx="5"/>
          </p:nvPr>
        </p:nvSpPr>
        <p:spPr bwMode="auto">
          <a:xfrm>
            <a:off x="3883025" y="8685213"/>
            <a:ext cx="2974975" cy="458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64445CE4-D904-4A70-AD22-4A70370693BD}"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a:xfrm>
            <a:off x="1139825" y="682625"/>
            <a:ext cx="4570413" cy="3427413"/>
          </a:xfrm>
        </p:spPr>
      </p:sp>
      <p:sp>
        <p:nvSpPr>
          <p:cNvPr id="22531" name="备注占位符 2"/>
          <p:cNvSpPr>
            <a:spLocks noGrp="1"/>
          </p:cNvSpPr>
          <p:nvPr>
            <p:ph type="body" idx="1"/>
          </p:nvPr>
        </p:nvSpPr>
        <p:spPr>
          <a:xfrm>
            <a:off x="681038" y="4338638"/>
            <a:ext cx="5486400" cy="4114800"/>
          </a:xfrm>
        </p:spPr>
        <p:txBody>
          <a:bodyPr/>
          <a:lstStyle/>
          <a:p>
            <a:endParaRPr lang="en-US"/>
          </a:p>
          <a:p>
            <a:endParaRPr lang="zh-CN" altLang="en-US"/>
          </a:p>
        </p:txBody>
      </p:sp>
      <p:sp>
        <p:nvSpPr>
          <p:cNvPr id="22532" name="灯片编号占位符 3"/>
          <p:cNvSpPr txBox="1">
            <a:spLocks noGrp="1" noChangeArrowheads="1"/>
          </p:cNvSpPr>
          <p:nvPr/>
        </p:nvSpPr>
        <p:spPr bwMode="auto">
          <a:xfrm>
            <a:off x="3879850" y="8680450"/>
            <a:ext cx="2973388" cy="457200"/>
          </a:xfrm>
          <a:prstGeom prst="rect">
            <a:avLst/>
          </a:prstGeom>
          <a:noFill/>
          <a:ln w="9525">
            <a:noFill/>
            <a:miter lim="800000"/>
            <a:headEnd/>
            <a:tailEnd/>
          </a:ln>
        </p:spPr>
        <p:txBody>
          <a:bodyPr anchor="b"/>
          <a:lstStyle/>
          <a:p>
            <a:pPr algn="r"/>
            <a:fld id="{093786D4-DE0C-46CF-B0C9-70BF30A69D88}" type="slidenum">
              <a:rPr lang="en-US" sz="1200">
                <a:latin typeface="Times New Roman" pitchFamily="18" charset="0"/>
              </a:rPr>
              <a:pPr algn="r"/>
              <a:t>8</a:t>
            </a:fld>
            <a:endParaRPr lang="en-US" sz="1200">
              <a:latin typeface="Times New Roman" pitchFamily="18" charset="0"/>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8B1FC5-C29A-4957-9E2D-0AF56A809AE3}" type="slidenum">
              <a:rPr lang="en-US"/>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663625D-859A-45BF-ABF8-FF81DAC792BD}" type="slidenum">
              <a:rPr lang="en-US"/>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6769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1D0719-729D-489B-B205-1530A92732F5}" type="slidenum">
              <a:rPr lang="en-US"/>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009063" cy="1052513"/>
            <a:chOff x="0" y="0"/>
            <a:chExt cx="5675" cy="663"/>
          </a:xfrm>
        </p:grpSpPr>
        <p:grpSp>
          <p:nvGrpSpPr>
            <p:cNvPr id="3075" name="Group 3"/>
            <p:cNvGrpSpPr>
              <a:grpSpLocks/>
            </p:cNvGrpSpPr>
            <p:nvPr/>
          </p:nvGrpSpPr>
          <p:grpSpPr bwMode="auto">
            <a:xfrm>
              <a:off x="183" y="68"/>
              <a:ext cx="448" cy="299"/>
              <a:chOff x="0" y="0"/>
              <a:chExt cx="624" cy="432"/>
            </a:xfrm>
          </p:grpSpPr>
          <p:sp>
            <p:nvSpPr>
              <p:cNvPr id="3076" name="Rectangle 4"/>
              <p:cNvSpPr>
                <a:spLocks noChangeArrowheads="1"/>
              </p:cNvSpPr>
              <p:nvPr/>
            </p:nvSpPr>
            <p:spPr bwMode="auto">
              <a:xfrm>
                <a:off x="0" y="0"/>
                <a:ext cx="384" cy="432"/>
              </a:xfrm>
              <a:prstGeom prst="rect">
                <a:avLst/>
              </a:prstGeom>
              <a:solidFill>
                <a:schemeClr val="folHlink"/>
              </a:solidFill>
              <a:ln w="9525">
                <a:noFill/>
                <a:miter lim="800000"/>
                <a:headEnd/>
                <a:tailEnd/>
              </a:ln>
              <a:effectLst/>
            </p:spPr>
            <p:txBody>
              <a:bodyPr wrap="none" anchor="ctr"/>
              <a:lstStyle/>
              <a:p>
                <a:endParaRPr lang="en-US"/>
              </a:p>
            </p:txBody>
          </p:sp>
          <p:sp>
            <p:nvSpPr>
              <p:cNvPr id="3077" name="Rectangle 5"/>
              <p:cNvSpPr>
                <a:spLocks noChangeArrowheads="1"/>
              </p:cNvSpPr>
              <p:nvPr/>
            </p:nvSpPr>
            <p:spPr bwMode="auto">
              <a:xfrm>
                <a:off x="336" y="0"/>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n-US"/>
              </a:p>
            </p:txBody>
          </p:sp>
        </p:grpSp>
        <p:grpSp>
          <p:nvGrpSpPr>
            <p:cNvPr id="3078" name="Group 6"/>
            <p:cNvGrpSpPr>
              <a:grpSpLocks/>
            </p:cNvGrpSpPr>
            <p:nvPr/>
          </p:nvGrpSpPr>
          <p:grpSpPr bwMode="auto">
            <a:xfrm>
              <a:off x="261" y="334"/>
              <a:ext cx="465" cy="299"/>
              <a:chOff x="0" y="0"/>
              <a:chExt cx="672" cy="432"/>
            </a:xfrm>
          </p:grpSpPr>
          <p:sp>
            <p:nvSpPr>
              <p:cNvPr id="3079" name="Rectangle 7"/>
              <p:cNvSpPr>
                <a:spLocks noChangeArrowheads="1"/>
              </p:cNvSpPr>
              <p:nvPr/>
            </p:nvSpPr>
            <p:spPr bwMode="auto">
              <a:xfrm>
                <a:off x="0" y="0"/>
                <a:ext cx="384" cy="432"/>
              </a:xfrm>
              <a:prstGeom prst="rect">
                <a:avLst/>
              </a:prstGeom>
              <a:solidFill>
                <a:schemeClr val="accent2"/>
              </a:solidFill>
              <a:ln w="9525">
                <a:noFill/>
                <a:miter lim="800000"/>
                <a:headEnd/>
                <a:tailEnd/>
              </a:ln>
              <a:effectLst/>
            </p:spPr>
            <p:txBody>
              <a:bodyPr wrap="none" anchor="ctr"/>
              <a:lstStyle/>
              <a:p>
                <a:endParaRPr lang="en-US"/>
              </a:p>
            </p:txBody>
          </p:sp>
          <p:sp>
            <p:nvSpPr>
              <p:cNvPr id="3080" name="Rectangle 8"/>
              <p:cNvSpPr>
                <a:spLocks noChangeArrowheads="1"/>
              </p:cNvSpPr>
              <p:nvPr/>
            </p:nvSpPr>
            <p:spPr bwMode="auto">
              <a:xfrm>
                <a:off x="336" y="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n-US"/>
              </a:p>
            </p:txBody>
          </p:sp>
        </p:grpSp>
        <p:sp>
          <p:nvSpPr>
            <p:cNvPr id="3081" name="Rectangle 9"/>
            <p:cNvSpPr>
              <a:spLocks noChangeArrowheads="1"/>
            </p:cNvSpPr>
            <p:nvPr/>
          </p:nvSpPr>
          <p:spPr bwMode="auto">
            <a:xfrm>
              <a:off x="0" y="288"/>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n-US"/>
            </a:p>
          </p:txBody>
        </p:sp>
        <p:sp>
          <p:nvSpPr>
            <p:cNvPr id="3082" name="Rectangle 10"/>
            <p:cNvSpPr>
              <a:spLocks noChangeArrowheads="1"/>
            </p:cNvSpPr>
            <p:nvPr/>
          </p:nvSpPr>
          <p:spPr bwMode="auto">
            <a:xfrm>
              <a:off x="400" y="0"/>
              <a:ext cx="20" cy="663"/>
            </a:xfrm>
            <a:prstGeom prst="rect">
              <a:avLst/>
            </a:prstGeom>
            <a:solidFill>
              <a:schemeClr val="bg2"/>
            </a:solidFill>
            <a:ln w="9525">
              <a:noFill/>
              <a:miter lim="800000"/>
              <a:headEnd/>
              <a:tailEnd/>
            </a:ln>
            <a:effectLst/>
          </p:spPr>
          <p:txBody>
            <a:bodyPr wrap="none" anchor="ctr"/>
            <a:lstStyle/>
            <a:p>
              <a:endParaRPr lang="en-US"/>
            </a:p>
          </p:txBody>
        </p:sp>
        <p:sp>
          <p:nvSpPr>
            <p:cNvPr id="3083" name="Rectangle 11"/>
            <p:cNvSpPr>
              <a:spLocks noChangeArrowheads="1"/>
            </p:cNvSpPr>
            <p:nvPr/>
          </p:nvSpPr>
          <p:spPr bwMode="auto">
            <a:xfrm flipV="1">
              <a:off x="199" y="518"/>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n-US"/>
            </a:p>
          </p:txBody>
        </p:sp>
      </p:grpSp>
      <p:sp>
        <p:nvSpPr>
          <p:cNvPr id="3084" name="Rectangle 12"/>
          <p:cNvSpPr>
            <a:spLocks noGrp="1" noChangeArrowheads="1"/>
          </p:cNvSpPr>
          <p:nvPr>
            <p:ph type="ctrTitle"/>
          </p:nvPr>
        </p:nvSpPr>
        <p:spPr>
          <a:xfrm>
            <a:off x="990600" y="1828800"/>
            <a:ext cx="7772400" cy="1143000"/>
          </a:xfrm>
        </p:spPr>
        <p:txBody>
          <a:bodyPr/>
          <a:lstStyle>
            <a:lvl1pPr>
              <a:defRPr/>
            </a:lvl1pPr>
          </a:lstStyle>
          <a:p>
            <a:r>
              <a:rPr lang="zh-CN"/>
              <a:t>单击此处编辑母版标题样式</a:t>
            </a:r>
          </a:p>
        </p:txBody>
      </p:sp>
      <p:sp>
        <p:nvSpPr>
          <p:cNvPr id="308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t>单击此处编辑母版副标题样式</a:t>
            </a:r>
          </a:p>
        </p:txBody>
      </p:sp>
      <p:sp>
        <p:nvSpPr>
          <p:cNvPr id="3086"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zh-CN"/>
          </a:p>
        </p:txBody>
      </p:sp>
      <p:sp>
        <p:nvSpPr>
          <p:cNvPr id="3087"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zh-CN"/>
          </a:p>
        </p:txBody>
      </p:sp>
      <p:sp>
        <p:nvSpPr>
          <p:cNvPr id="3088"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D0DDCD73-95D1-4A2D-AF7C-41AE1B548552}" type="slidenum">
              <a:rPr lang="en-US" altLang="zh-CN"/>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1F315175-EFC0-4F0D-8971-7059184B6BC5}"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A9985D9E-8885-4F7C-9517-5358A9B7B3E7}"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817916BE-749E-457E-8E01-060EC1109678}"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F8743DEA-1A20-4084-A7CA-7EB68560DF46}" type="slidenum">
              <a:rPr lang="en-US" altLang="zh-CN"/>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36B8F1FF-1404-45C7-B2BE-E098242B9438}" type="slidenum">
              <a:rPr lang="en-US" altLang="zh-CN"/>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69C09AA0-C4A7-4C72-BEFC-60B18EC41834}" type="slidenum">
              <a:rPr lang="en-US" altLang="zh-CN"/>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CA47D0EA-24EE-4900-8BFF-335789C609E3}"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6471EE-2A63-4D48-B624-F6F91A81CDEA}" type="slidenum">
              <a:rPr lang="en-US"/>
              <a:pPr/>
              <a:t>‹#›</a:t>
            </a:fld>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91587C9D-7B55-4E7B-9518-F26EDBE060F0}" type="slidenum">
              <a:rPr lang="en-US" altLang="zh-CN"/>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D3EA85D-DF17-4EAB-9D7A-F79641189171}" type="slidenum">
              <a:rPr lang="en-US" altLang="zh-CN"/>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BFC3A8D3-8710-406B-A52F-908A99452CA8}" type="slidenum">
              <a:rPr lang="en-US" altLang="zh-CN"/>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2" name="Picture 7" descr="20086118542500_2"/>
          <p:cNvPicPr>
            <a:picLocks noChangeAspect="1" noChangeArrowheads="1"/>
          </p:cNvPicPr>
          <p:nvPr/>
        </p:nvPicPr>
        <p:blipFill>
          <a:blip r:embed="rId2" cstate="print"/>
          <a:srcRect t="24327" b="15002"/>
          <a:stretch>
            <a:fillRect/>
          </a:stretch>
        </p:blipFill>
        <p:spPr bwMode="auto">
          <a:xfrm>
            <a:off x="0" y="0"/>
            <a:ext cx="9144000" cy="3960813"/>
          </a:xfrm>
          <a:prstGeom prst="rect">
            <a:avLst/>
          </a:prstGeom>
          <a:noFill/>
          <a:ln w="9525">
            <a:noFill/>
            <a:miter lim="800000"/>
            <a:headEnd/>
            <a:tailEnd/>
          </a:ln>
          <a:effectLst/>
        </p:spPr>
      </p:pic>
      <p:sp>
        <p:nvSpPr>
          <p:cNvPr id="5123" name="Rectangle 3"/>
          <p:cNvSpPr>
            <a:spLocks noGrp="1" noChangeArrowheads="1"/>
          </p:cNvSpPr>
          <p:nvPr>
            <p:ph type="ctrTitle"/>
          </p:nvPr>
        </p:nvSpPr>
        <p:spPr>
          <a:xfrm>
            <a:off x="762000" y="4038600"/>
            <a:ext cx="7772400" cy="1066800"/>
          </a:xfrm>
        </p:spPr>
        <p:txBody>
          <a:bodyPr/>
          <a:lstStyle>
            <a:lvl1pPr>
              <a:defRPr sz="3800"/>
            </a:lvl1pPr>
          </a:lstStyle>
          <a:p>
            <a:r>
              <a:rPr lang="zh-CN"/>
              <a:t>单击此处编辑母版标题样式</a:t>
            </a:r>
          </a:p>
        </p:txBody>
      </p:sp>
      <p:sp>
        <p:nvSpPr>
          <p:cNvPr id="5124" name="Rectangle 4"/>
          <p:cNvSpPr>
            <a:spLocks noGrp="1" noChangeArrowheads="1"/>
          </p:cNvSpPr>
          <p:nvPr>
            <p:ph type="dt" sz="half" idx="2"/>
          </p:nvPr>
        </p:nvSpPr>
        <p:spPr/>
        <p:txBody>
          <a:bodyPr/>
          <a:lstStyle>
            <a:lvl1pPr>
              <a:defRPr/>
            </a:lvl1pPr>
          </a:lstStyle>
          <a:p>
            <a:endParaRPr lang="zh-CN" altLang="en-US"/>
          </a:p>
        </p:txBody>
      </p:sp>
      <p:sp>
        <p:nvSpPr>
          <p:cNvPr id="5125" name="Rectangle 5"/>
          <p:cNvSpPr>
            <a:spLocks noGrp="1" noChangeArrowheads="1"/>
          </p:cNvSpPr>
          <p:nvPr>
            <p:ph type="ftr" sz="quarter" idx="3"/>
          </p:nvPr>
        </p:nvSpPr>
        <p:spPr/>
        <p:txBody>
          <a:bodyPr/>
          <a:lstStyle>
            <a:lvl1pPr>
              <a:defRPr/>
            </a:lvl1pPr>
          </a:lstStyle>
          <a:p>
            <a:endParaRPr lang="zh-CN" altLang="en-US"/>
          </a:p>
        </p:txBody>
      </p:sp>
      <p:sp>
        <p:nvSpPr>
          <p:cNvPr id="5126" name="Rectangle 6"/>
          <p:cNvSpPr>
            <a:spLocks noGrp="1" noChangeArrowheads="1"/>
          </p:cNvSpPr>
          <p:nvPr>
            <p:ph type="sldNum" sz="quarter" idx="4"/>
          </p:nvPr>
        </p:nvSpPr>
        <p:spPr/>
        <p:txBody>
          <a:bodyPr/>
          <a:lstStyle>
            <a:lvl1pPr>
              <a:defRPr/>
            </a:lvl1pPr>
          </a:lstStyle>
          <a:p>
            <a:fld id="{EA5BAFCD-97BD-4CC7-86B6-5C72B0D41526}" type="slidenum">
              <a:rPr lang="en-US" altLang="zh-CN"/>
              <a:pPr/>
              <a:t>‹#›</a:t>
            </a:fld>
            <a:endParaRPr lang="en-US" altLang="zh-CN"/>
          </a:p>
        </p:txBody>
      </p:sp>
      <p:sp>
        <p:nvSpPr>
          <p:cNvPr id="5127" name="Rectangle 7"/>
          <p:cNvSpPr>
            <a:spLocks noGrp="1" noChangeArrowheads="1"/>
          </p:cNvSpPr>
          <p:nvPr>
            <p:ph type="subTitle" idx="1"/>
          </p:nvPr>
        </p:nvSpPr>
        <p:spPr>
          <a:xfrm>
            <a:off x="1295400" y="5181600"/>
            <a:ext cx="6400800" cy="685800"/>
          </a:xfrm>
        </p:spPr>
        <p:txBody>
          <a:bodyPr/>
          <a:lstStyle>
            <a:lvl1pPr marL="0" indent="0" algn="ctr">
              <a:buFontTx/>
              <a:buNone/>
              <a:defRPr sz="2800"/>
            </a:lvl1pPr>
          </a:lstStyle>
          <a:p>
            <a:r>
              <a:rPr lang="zh-CN"/>
              <a:t>单击此处编辑母版副标题样式</a:t>
            </a:r>
          </a:p>
        </p:txBody>
      </p:sp>
      <p:sp>
        <p:nvSpPr>
          <p:cNvPr id="5128" name="Rectangle 8"/>
          <p:cNvSpPr>
            <a:spLocks noChangeArrowheads="1"/>
          </p:cNvSpPr>
          <p:nvPr/>
        </p:nvSpPr>
        <p:spPr bwMode="auto">
          <a:xfrm>
            <a:off x="0" y="3951288"/>
            <a:ext cx="9144000" cy="157162"/>
          </a:xfrm>
          <a:prstGeom prst="rect">
            <a:avLst/>
          </a:prstGeom>
          <a:gradFill rotWithShape="1">
            <a:gsLst>
              <a:gs pos="0">
                <a:srgbClr val="96DAD7"/>
              </a:gs>
              <a:gs pos="100000">
                <a:srgbClr val="D8E3E9"/>
              </a:gs>
            </a:gsLst>
            <a:lin ang="0" scaled="1"/>
          </a:gradFill>
          <a:ln w="9525">
            <a:noFill/>
            <a:miter lim="800000"/>
            <a:headEnd/>
            <a:tailEnd/>
          </a:ln>
          <a:effectLst/>
        </p:spPr>
        <p:txBody>
          <a:bodyPr wrap="none" anchor="ct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88C510A-17FE-4010-B21D-83D6D32FE246}"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1E5889-50A8-45B2-A4F0-4F6970FE83D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E9B4505-6A11-4264-8667-676AF27D2EF7}"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EF47795-529B-4966-B8E5-322897CBAB0F}"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43FA66A-6C76-4789-AE1C-EDCD4432E20A}"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695BF0-9517-4C70-8743-CB75CF95639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83183F-3C33-4F29-A7AA-83702383D2B2}" type="slidenum">
              <a:rPr lang="en-US"/>
              <a:pPr/>
              <a:t>‹#›</a:t>
            </a:fld>
            <a:endParaRPr lang="en-US"/>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49CB14-2501-4F38-8337-7A533B47DC4B}"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A3C9F42-A5C9-422B-99C3-696EF933AB83}"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CA5E79-273F-4AAD-9233-F84C5C0A8489}"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2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149834-61C2-45F4-8C61-A0E149085FB4}"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0669B6-18B8-4BC6-8CA5-244F659039F1}"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BC9876C-D47A-449E-AA37-6065FC161E89}"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1219200" y="838200"/>
            <a:ext cx="6781800" cy="2559050"/>
          </a:xfrm>
          <a:prstGeom prst="rect">
            <a:avLst/>
          </a:prstGeom>
          <a:noFill/>
          <a:ln>
            <a:miter lim="800000"/>
            <a:headEnd/>
            <a:tailEnd/>
          </a:ln>
        </p:spPr>
        <p:txBody>
          <a:bodyPr vert="horz" wrap="square" lIns="91440" tIns="45720" rIns="91440" bIns="45720" numCol="1" anchor="b" anchorCtr="1" compatLnSpc="1">
            <a:prstTxWarp prst="textNoShape">
              <a:avLst/>
            </a:prstTxWarp>
          </a:bodyPr>
          <a:lstStyle>
            <a:lvl1pPr algn="ctr">
              <a:defRPr sz="6200"/>
            </a:lvl1pPr>
          </a:lstStyle>
          <a:p>
            <a:r>
              <a:rPr lang="en-US" altLang="zh-CN"/>
              <a:t>Click to edit Master title style</a:t>
            </a:r>
          </a:p>
        </p:txBody>
      </p:sp>
      <p:sp>
        <p:nvSpPr>
          <p:cNvPr id="7171" name="Rectangle 3"/>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ltLang="zh-CN"/>
              <a:t>Click to edit Master subtitle style</a:t>
            </a:r>
          </a:p>
        </p:txBody>
      </p:sp>
      <p:sp>
        <p:nvSpPr>
          <p:cNvPr id="7172" name="Rectangle 4"/>
          <p:cNvSpPr>
            <a:spLocks noGrp="1" noChangeArrowheads="1"/>
          </p:cNvSpPr>
          <p:nvPr>
            <p:ph type="dt" sz="half" idx="2"/>
          </p:nvPr>
        </p:nvSpPr>
        <p:spPr>
          <a:xfrm>
            <a:off x="536575" y="6248400"/>
            <a:ext cx="2054225" cy="457200"/>
          </a:xfrm>
        </p:spPr>
        <p:txBody>
          <a:bodyPr/>
          <a:lstStyle>
            <a:lvl1pPr>
              <a:defRPr/>
            </a:lvl1pPr>
          </a:lstStyle>
          <a:p>
            <a:endParaRPr lang="zh-TW" altLang="en-US"/>
          </a:p>
        </p:txBody>
      </p:sp>
      <p:sp>
        <p:nvSpPr>
          <p:cNvPr id="7173" name="Rectangle 5"/>
          <p:cNvSpPr>
            <a:spLocks noGrp="1" noChangeArrowheads="1"/>
          </p:cNvSpPr>
          <p:nvPr>
            <p:ph type="ftr" sz="quarter" idx="3"/>
          </p:nvPr>
        </p:nvSpPr>
        <p:spPr>
          <a:xfrm>
            <a:off x="3251200" y="6248400"/>
            <a:ext cx="2887663" cy="457200"/>
          </a:xfrm>
        </p:spPr>
        <p:txBody>
          <a:bodyPr/>
          <a:lstStyle>
            <a:lvl1pPr>
              <a:defRPr/>
            </a:lvl1pPr>
          </a:lstStyle>
          <a:p>
            <a:endParaRPr lang="en-GB" altLang="en-US"/>
          </a:p>
        </p:txBody>
      </p:sp>
      <p:sp>
        <p:nvSpPr>
          <p:cNvPr id="7174" name="Rectangle 6"/>
          <p:cNvSpPr>
            <a:spLocks noGrp="1" noChangeArrowheads="1"/>
          </p:cNvSpPr>
          <p:nvPr>
            <p:ph type="sldNum" sz="quarter" idx="4"/>
          </p:nvPr>
        </p:nvSpPr>
        <p:spPr>
          <a:xfrm>
            <a:off x="6788150" y="6257925"/>
            <a:ext cx="1905000" cy="457200"/>
          </a:xfrm>
        </p:spPr>
        <p:txBody>
          <a:bodyPr/>
          <a:lstStyle>
            <a:lvl1pPr>
              <a:defRPr/>
            </a:lvl1pPr>
          </a:lstStyle>
          <a:p>
            <a:fld id="{799D11F1-E03F-4148-B242-4393DE231A62}" type="slidenum">
              <a:rPr lang="zh-TW" altLang="en-US"/>
              <a:pPr/>
              <a:t>‹#›</a:t>
            </a:fld>
            <a:endParaRPr lang="en-GB" alt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TW"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3E73A04-3B84-4934-A93A-32296D0B1B95}" type="slidenum">
              <a:rPr lang="zh-TW" altLang="en-US"/>
              <a:pPr/>
              <a:t>‹#›</a:t>
            </a:fld>
            <a:endParaRPr lang="en-GB"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zh-TW"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36927FE-11BB-4899-AF7E-355824D1D573}" type="slidenum">
              <a:rPr lang="zh-TW" altLang="en-US"/>
              <a:pPr/>
              <a:t>‹#›</a:t>
            </a:fld>
            <a:endParaRPr lang="en-GB"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zh-TW"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B3C5C2E3-5549-4170-9BB3-99BB30FDCAA1}" type="slidenum">
              <a:rPr lang="zh-TW" altLang="en-US"/>
              <a:pPr/>
              <a:t>‹#›</a:t>
            </a:fld>
            <a:endParaRPr lang="en-GB"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4478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C0E94EB-7BE8-4D3D-A165-03EC8FBB1314}" type="slidenum">
              <a:rPr lang="en-US"/>
              <a:pPr/>
              <a:t>‹#›</a:t>
            </a:fld>
            <a:endParaRPr lang="en-US"/>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zh-TW"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B5AC510-A4A7-4BA0-BAA3-76687699CFAB}" type="slidenum">
              <a:rPr lang="zh-TW" altLang="en-US"/>
              <a:pPr/>
              <a:t>‹#›</a:t>
            </a:fld>
            <a:endParaRPr lang="en-GB" alt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zh-TW"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62B7CED-DB50-4AFC-A02D-0842032AA391}" type="slidenum">
              <a:rPr lang="zh-TW" altLang="en-US"/>
              <a:pPr/>
              <a:t>‹#›</a:t>
            </a:fld>
            <a:endParaRPr lang="en-GB" alt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zh-TW"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C00192B-CCB4-4B3E-9BA8-26F77DF9F38D}" type="slidenum">
              <a:rPr lang="zh-TW" altLang="en-US"/>
              <a:pPr/>
              <a:t>‹#›</a:t>
            </a:fld>
            <a:endParaRPr lang="en-GB" alt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TW"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0AB462C-3F8A-41E8-AFDA-3E01AE33E1EE}" type="slidenum">
              <a:rPr lang="zh-TW" altLang="en-US"/>
              <a:pPr/>
              <a:t>‹#›</a:t>
            </a:fld>
            <a:endParaRPr lang="en-GB" alt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zh-TW"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9F27763-BA7E-4B2B-A25E-19AB2A5914C5}" type="slidenum">
              <a:rPr lang="zh-TW" altLang="en-US"/>
              <a:pPr/>
              <a:t>‹#›</a:t>
            </a:fld>
            <a:endParaRPr lang="en-GB"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TW"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BB6E743-810B-4576-94D2-58E7D9DE5C33}" type="slidenum">
              <a:rPr lang="zh-TW" altLang="en-US"/>
              <a:pPr/>
              <a:t>‹#›</a:t>
            </a:fld>
            <a:endParaRPr lang="en-GB"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zh-TW"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B39101D8-B108-421A-842F-8089C3A71B22}" type="slidenum">
              <a:rPr lang="zh-TW" altLang="en-US"/>
              <a:pPr/>
              <a:t>‹#›</a:t>
            </a:fld>
            <a:endParaRPr lang="en-GB"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zh-TW" altLang="en-US"/>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07336445-5234-4469-8911-1A3452EA2769}" type="slidenum">
              <a:rPr lang="zh-TW" altLang="en-US"/>
              <a:pPr/>
              <a:t>‹#›</a:t>
            </a:fld>
            <a:endParaRPr lang="en-GB" alt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900113" y="1125538"/>
            <a:ext cx="7416800" cy="1512887"/>
          </a:xfrm>
          <a:effectLst>
            <a:outerShdw dist="35921" dir="2700000" algn="ctr" rotWithShape="0">
              <a:schemeClr val="bg2">
                <a:alpha val="50000"/>
              </a:schemeClr>
            </a:outerShdw>
          </a:effectLst>
        </p:spPr>
        <p:txBody>
          <a:bodyPr/>
          <a:lstStyle>
            <a:lvl1pPr algn="ctr">
              <a:defRPr sz="6000">
                <a:solidFill>
                  <a:srgbClr val="A50021"/>
                </a:solidFill>
                <a:effectLst/>
              </a:defRPr>
            </a:lvl1pPr>
          </a:lstStyle>
          <a:p>
            <a:r>
              <a:rPr lang="zh-CN"/>
              <a:t>单击此处编辑标题</a:t>
            </a:r>
          </a:p>
        </p:txBody>
      </p:sp>
      <p:sp>
        <p:nvSpPr>
          <p:cNvPr id="9219" name="Rectangle 3"/>
          <p:cNvSpPr>
            <a:spLocks noGrp="1" noChangeArrowheads="1"/>
          </p:cNvSpPr>
          <p:nvPr>
            <p:ph type="subTitle" idx="1"/>
          </p:nvPr>
        </p:nvSpPr>
        <p:spPr>
          <a:xfrm>
            <a:off x="1476375" y="3284538"/>
            <a:ext cx="6400800" cy="1752600"/>
          </a:xfrm>
          <a:effectLst>
            <a:outerShdw dist="35921" dir="2700000" algn="ctr" rotWithShape="0">
              <a:schemeClr val="bg2">
                <a:alpha val="50000"/>
              </a:schemeClr>
            </a:outerShdw>
          </a:effectLst>
        </p:spPr>
        <p:txBody>
          <a:bodyPr/>
          <a:lstStyle>
            <a:lvl1pPr marL="0" indent="0" algn="ctr">
              <a:buFont typeface="Wingdings" pitchFamily="2" charset="2"/>
              <a:buNone/>
              <a:defRPr b="1">
                <a:solidFill>
                  <a:srgbClr val="000066"/>
                </a:solidFill>
                <a:effectLst/>
                <a:ea typeface="华文行楷" pitchFamily="2" charset="-122"/>
              </a:defRPr>
            </a:lvl1pPr>
          </a:lstStyle>
          <a:p>
            <a:r>
              <a:rPr lang="zh-CN"/>
              <a:t>单击此处编辑副标题</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43D0124-E231-44D6-8770-DD617882A195}" type="slidenum">
              <a:rPr lang="en-US"/>
              <a:pPr/>
              <a:t>‹#›</a:t>
            </a:fld>
            <a:endParaRPr lang="en-US"/>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1587"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8775"/>
            <a:ext cx="3811588"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549275"/>
            <a:ext cx="2016125" cy="5472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549275"/>
            <a:ext cx="5895975" cy="547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900113" y="1125538"/>
            <a:ext cx="7416800" cy="1512887"/>
          </a:xfrm>
          <a:effectLst>
            <a:outerShdw dist="35921" dir="2700000" algn="ctr" rotWithShape="0">
              <a:schemeClr val="bg2">
                <a:alpha val="50000"/>
              </a:schemeClr>
            </a:outerShdw>
          </a:effectLst>
        </p:spPr>
        <p:txBody>
          <a:bodyPr/>
          <a:lstStyle>
            <a:lvl1pPr algn="ctr">
              <a:defRPr sz="6000">
                <a:solidFill>
                  <a:srgbClr val="A50021"/>
                </a:solidFill>
                <a:effectLst/>
              </a:defRPr>
            </a:lvl1pPr>
          </a:lstStyle>
          <a:p>
            <a:r>
              <a:rPr lang="zh-CN"/>
              <a:t>单击此处编辑标题</a:t>
            </a:r>
          </a:p>
        </p:txBody>
      </p:sp>
      <p:sp>
        <p:nvSpPr>
          <p:cNvPr id="11267" name="Rectangle 3"/>
          <p:cNvSpPr>
            <a:spLocks noGrp="1" noChangeArrowheads="1"/>
          </p:cNvSpPr>
          <p:nvPr>
            <p:ph type="subTitle" idx="1"/>
          </p:nvPr>
        </p:nvSpPr>
        <p:spPr>
          <a:xfrm>
            <a:off x="1476375" y="3284538"/>
            <a:ext cx="6400800" cy="1752600"/>
          </a:xfrm>
          <a:effectLst>
            <a:outerShdw dist="35921" dir="2700000" algn="ctr" rotWithShape="0">
              <a:schemeClr val="bg2">
                <a:alpha val="50000"/>
              </a:schemeClr>
            </a:outerShdw>
          </a:effectLst>
        </p:spPr>
        <p:txBody>
          <a:bodyPr/>
          <a:lstStyle>
            <a:lvl1pPr marL="0" indent="0" algn="ctr">
              <a:buFont typeface="Wingdings" pitchFamily="2" charset="2"/>
              <a:buNone/>
              <a:defRPr b="1">
                <a:solidFill>
                  <a:srgbClr val="000066"/>
                </a:solidFill>
                <a:effectLst/>
                <a:ea typeface="华文行楷" pitchFamily="2" charset="-122"/>
              </a:defRPr>
            </a:lvl1pPr>
          </a:lstStyle>
          <a:p>
            <a:r>
              <a:rPr lang="zh-CN"/>
              <a:t>单击此处编辑副标题</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7F242A9-0FEC-4208-A04C-5D18381C0BA4}" type="slidenum">
              <a:rPr lang="en-US"/>
              <a:pPr/>
              <a:t>‹#›</a:t>
            </a:fld>
            <a:endParaRPr lang="en-US"/>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628775"/>
            <a:ext cx="3811587"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28775"/>
            <a:ext cx="3811588" cy="439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549275"/>
            <a:ext cx="2016125" cy="54721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549275"/>
            <a:ext cx="5895975" cy="5472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BD81BE0-A2D0-4C2D-80F8-D16B9ED676B4}" type="slidenum">
              <a:rPr lang="en-US"/>
              <a:pPr/>
              <a:t>‹#›</a:t>
            </a:fld>
            <a:endParaRPr lang="en-US"/>
          </a:p>
        </p:txBody>
      </p:sp>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D0A8719-ADD9-4F43-AEF3-AB64F715A9C9}" type="slidenum">
              <a:rPr lang="en-US" altLang="zh-CN"/>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B52B277-6AB5-406D-A467-2023C2B3F788}" type="slidenum">
              <a:rPr lang="en-US" altLang="zh-CN"/>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4F8FB87E-A767-41FA-BC88-76A442C0B823}" type="slidenum">
              <a:rPr lang="en-US" altLang="zh-CN"/>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CEC12100-E0A2-4151-AB82-27A008AA9CFE}" type="slidenum">
              <a:rPr lang="en-US" altLang="zh-CN"/>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zh-CN"/>
          </a:p>
        </p:txBody>
      </p:sp>
      <p:sp>
        <p:nvSpPr>
          <p:cNvPr id="8" name="Footer Placeholder 7"/>
          <p:cNvSpPr>
            <a:spLocks noGrp="1"/>
          </p:cNvSpPr>
          <p:nvPr>
            <p:ph type="ftr" sz="quarter" idx="11"/>
          </p:nvPr>
        </p:nvSpPr>
        <p:spPr/>
        <p:txBody>
          <a:bodyPr/>
          <a:lstStyle>
            <a:lvl1pPr>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2CDD582D-D292-4048-BB71-8DEA6F94E009}" type="slidenum">
              <a:rPr lang="en-US" altLang="zh-CN"/>
              <a:pPr/>
              <a:t>‹#›</a:t>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zh-CN"/>
          </a:p>
        </p:txBody>
      </p:sp>
      <p:sp>
        <p:nvSpPr>
          <p:cNvPr id="4" name="Footer Placeholder 3"/>
          <p:cNvSpPr>
            <a:spLocks noGrp="1"/>
          </p:cNvSpPr>
          <p:nvPr>
            <p:ph type="ftr" sz="quarter" idx="11"/>
          </p:nvPr>
        </p:nvSpPr>
        <p:spPr/>
        <p:txBody>
          <a:bodyPr/>
          <a:lstStyle>
            <a:lvl1pPr>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02678373-92B6-4532-8C93-7532B2497A9E}" type="slidenum">
              <a:rPr lang="en-US" altLang="zh-CN"/>
              <a:pPr/>
              <a:t>‹#›</a:t>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zh-CN"/>
          </a:p>
        </p:txBody>
      </p:sp>
      <p:sp>
        <p:nvSpPr>
          <p:cNvPr id="3" name="Footer Placeholder 2"/>
          <p:cNvSpPr>
            <a:spLocks noGrp="1"/>
          </p:cNvSpPr>
          <p:nvPr>
            <p:ph type="ftr" sz="quarter" idx="11"/>
          </p:nvPr>
        </p:nvSpPr>
        <p:spPr/>
        <p:txBody>
          <a:bodyPr/>
          <a:lstStyle>
            <a:lvl1pPr>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B3E606D4-7E0E-455A-8909-91C68B417A72}" type="slidenum">
              <a:rPr lang="en-US" altLang="zh-CN"/>
              <a:pPr/>
              <a:t>‹#›</a:t>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26C274D7-2110-4F7E-B228-D34EBC655AE3}" type="slidenum">
              <a:rPr lang="en-US" altLang="zh-CN"/>
              <a:pPr/>
              <a:t>‹#›</a:t>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zh-CN"/>
          </a:p>
        </p:txBody>
      </p:sp>
      <p:sp>
        <p:nvSpPr>
          <p:cNvPr id="6" name="Footer Placeholder 5"/>
          <p:cNvSpPr>
            <a:spLocks noGrp="1"/>
          </p:cNvSpPr>
          <p:nvPr>
            <p:ph type="ftr" sz="quarter" idx="11"/>
          </p:nvPr>
        </p:nvSpPr>
        <p:spPr/>
        <p:txBody>
          <a:bodyPr/>
          <a:lstStyle>
            <a:lvl1pPr>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E72F2647-4A96-4F1F-B18E-4CE40177FE31}" type="slidenum">
              <a:rPr lang="en-US" altLang="zh-CN"/>
              <a:pPr/>
              <a:t>‹#›</a:t>
            </a:fld>
            <a:endParaRPr lang="en-US"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6484FE3-7658-4141-A677-833F86BEE693}" type="slidenum">
              <a:rPr lang="en-US" altLang="zh-CN"/>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628922-CC62-449C-B7F2-2D391775165E}" type="slidenum">
              <a:rPr lang="en-US"/>
              <a:pPr/>
              <a:t>‹#›</a:t>
            </a:fld>
            <a:endParaRPr lang="en-US"/>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zh-CN"/>
          </a:p>
        </p:txBody>
      </p:sp>
      <p:sp>
        <p:nvSpPr>
          <p:cNvPr id="5" name="Footer Placeholder 4"/>
          <p:cNvSpPr>
            <a:spLocks noGrp="1"/>
          </p:cNvSpPr>
          <p:nvPr>
            <p:ph type="ftr" sz="quarter" idx="11"/>
          </p:nvPr>
        </p:nvSpPr>
        <p:spPr/>
        <p:txBody>
          <a:bodyPr/>
          <a:lstStyle>
            <a:lvl1pPr>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32BA42E-4ABB-416A-8E57-193D21721CED}" type="slidenum">
              <a:rPr lang="en-US" altLang="zh-CN"/>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EC33E3-D1DB-4EE3-AC02-849E241F2F5E}" type="slidenum">
              <a:rPr lang="en-US"/>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vmlDrawing" Target="../drawings/vmlDrawing1.v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oleObject" Target="../embeddings/Microsoft_Office_PowerPoint_97-2003_Presentation1.ppt"/><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vmlDrawing" Target="../drawings/vmlDrawing2.v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oleObject" Target="../embeddings/Microsoft_Office_PowerPoint_97-2003_Presentation2.ppt"/><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矩形 8"/>
          <p:cNvSpPr>
            <a:spLocks noChangeArrowheads="1"/>
          </p:cNvSpPr>
          <p:nvPr/>
        </p:nvSpPr>
        <p:spPr bwMode="auto">
          <a:xfrm>
            <a:off x="0" y="0"/>
            <a:ext cx="9144000" cy="6858000"/>
          </a:xfrm>
          <a:prstGeom prst="rect">
            <a:avLst/>
          </a:prstGeom>
          <a:solidFill>
            <a:srgbClr val="FFFFFF"/>
          </a:solidFill>
          <a:ln w="9525">
            <a:noFill/>
            <a:miter lim="800000"/>
            <a:headEnd/>
            <a:tailEnd/>
          </a:ln>
        </p:spPr>
        <p:txBody>
          <a:bodyPr anchor="ctr"/>
          <a:lstStyle/>
          <a:p>
            <a:endParaRPr lang="en-US">
              <a:solidFill>
                <a:srgbClr val="FFFFFF"/>
              </a:solidFill>
              <a:latin typeface="Perpetua" pitchFamily="18" charset="0"/>
            </a:endParaRPr>
          </a:p>
        </p:txBody>
      </p:sp>
      <p:sp useBgFill="1">
        <p:nvSpPr>
          <p:cNvPr id="1027" name="圆角矩形 7"/>
          <p:cNvSpPr>
            <a:spLocks noChangeArrowheads="1"/>
          </p:cNvSpPr>
          <p:nvPr/>
        </p:nvSpPr>
        <p:spPr bwMode="auto">
          <a:xfrm>
            <a:off x="63500" y="69850"/>
            <a:ext cx="9013825" cy="6692900"/>
          </a:xfrm>
          <a:prstGeom prst="roundRect">
            <a:avLst>
              <a:gd name="adj" fmla="val 4931"/>
            </a:avLst>
          </a:prstGeom>
          <a:ln w="6350" cap="sq" cmpd="sng">
            <a:solidFill>
              <a:schemeClr val="tx1"/>
            </a:solidFill>
            <a:round/>
            <a:headEnd/>
            <a:tailEnd/>
          </a:ln>
        </p:spPr>
        <p:txBody>
          <a:bodyPr anchor="ctr"/>
          <a:lstStyle/>
          <a:p>
            <a:endParaRPr lang="en-US">
              <a:solidFill>
                <a:srgbClr val="FFFFFF"/>
              </a:solidFill>
              <a:latin typeface="Perpetua" pitchFamily="18" charset="0"/>
            </a:endParaRPr>
          </a:p>
        </p:txBody>
      </p:sp>
      <p:sp>
        <p:nvSpPr>
          <p:cNvPr id="1028" name="标题占位符 21"/>
          <p:cNvSpPr>
            <a:spLocks noGrp="1" noChangeArrowheads="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zh-CN" smtClean="0"/>
              <a:t>单击此处编辑母版标题样式</a:t>
            </a:r>
          </a:p>
        </p:txBody>
      </p:sp>
      <p:sp>
        <p:nvSpPr>
          <p:cNvPr id="1029" name="文本占位符 12"/>
          <p:cNvSpPr>
            <a:spLocks noGrp="1" noChangeArrowheads="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0" name="日期占位符 13"/>
          <p:cNvSpPr>
            <a:spLocks noGrp="1" noChangeArrowheads="1"/>
          </p:cNvSpPr>
          <p:nvPr>
            <p:ph type="dt" sz="half" idx="2"/>
          </p:nvPr>
        </p:nvSpPr>
        <p:spPr bwMode="auto">
          <a:xfrm>
            <a:off x="6172200" y="6191250"/>
            <a:ext cx="2476500" cy="476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400">
                <a:solidFill>
                  <a:schemeClr val="tx2"/>
                </a:solidFill>
              </a:defRPr>
            </a:lvl1pPr>
          </a:lstStyle>
          <a:p>
            <a:endParaRPr lang="en-US"/>
          </a:p>
        </p:txBody>
      </p:sp>
      <p:sp>
        <p:nvSpPr>
          <p:cNvPr id="1031" name="页脚占位符 2"/>
          <p:cNvSpPr>
            <a:spLocks noGrp="1" noChangeArrowheads="1"/>
          </p:cNvSpPr>
          <p:nvPr>
            <p:ph type="ftr" sz="quarter" idx="3"/>
          </p:nvPr>
        </p:nvSpPr>
        <p:spPr bwMode="auto">
          <a:xfrm>
            <a:off x="914400" y="6172200"/>
            <a:ext cx="396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400">
                <a:solidFill>
                  <a:schemeClr val="tx2"/>
                </a:solidFill>
              </a:defRPr>
            </a:lvl1pPr>
          </a:lstStyle>
          <a:p>
            <a:endParaRPr lang="en-US"/>
          </a:p>
        </p:txBody>
      </p:sp>
      <p:sp>
        <p:nvSpPr>
          <p:cNvPr id="1032" name="灯片编号占位符 22"/>
          <p:cNvSpPr>
            <a:spLocks noGrp="1" noChangeArrowheads="1"/>
          </p:cNvSpPr>
          <p:nvPr>
            <p:ph type="sldNum" sz="quarter" idx="4"/>
          </p:nvPr>
        </p:nvSpPr>
        <p:spPr bwMode="auto">
          <a:xfrm>
            <a:off x="146050" y="6210300"/>
            <a:ext cx="457200" cy="457200"/>
          </a:xfrm>
          <a:prstGeom prst="ellipse">
            <a:avLst/>
          </a:prstGeom>
          <a:solidFill>
            <a:schemeClr val="accent1"/>
          </a:solidFill>
          <a:ln w="9525">
            <a:noFill/>
            <a:round/>
            <a:headEnd/>
            <a:tailEnd/>
          </a:ln>
        </p:spPr>
        <p:txBody>
          <a:bodyPr vert="horz" wrap="none" lIns="0" tIns="0" rIns="0" bIns="0" numCol="1" anchor="ctr" anchorCtr="1" compatLnSpc="1">
            <a:prstTxWarp prst="textNoShape">
              <a:avLst/>
            </a:prstTxWarp>
          </a:bodyPr>
          <a:lstStyle>
            <a:lvl1pPr>
              <a:defRPr sz="1400">
                <a:solidFill>
                  <a:srgbClr val="FFFFFF"/>
                </a:solidFill>
                <a:latin typeface="+mj-lt"/>
                <a:ea typeface="+mj-ea"/>
              </a:defRPr>
            </a:lvl1pPr>
          </a:lstStyle>
          <a:p>
            <a:fld id="{09B0ADA5-BB3A-43F1-A123-B079CB75EFD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spd="med">
    <p:wipe dir="r"/>
  </p:transition>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ea typeface="幼圆" pitchFamily="49" charset="-122"/>
        </a:defRPr>
      </a:lvl2pPr>
      <a:lvl3pPr algn="l" rtl="0" eaLnBrk="0" fontAlgn="base" hangingPunct="0">
        <a:spcBef>
          <a:spcPct val="0"/>
        </a:spcBef>
        <a:spcAft>
          <a:spcPct val="0"/>
        </a:spcAft>
        <a:defRPr sz="4000">
          <a:solidFill>
            <a:schemeClr val="tx2"/>
          </a:solidFill>
          <a:latin typeface="Franklin Gothic Book" pitchFamily="34" charset="0"/>
          <a:ea typeface="幼圆" pitchFamily="49" charset="-122"/>
        </a:defRPr>
      </a:lvl3pPr>
      <a:lvl4pPr algn="l" rtl="0" eaLnBrk="0" fontAlgn="base" hangingPunct="0">
        <a:spcBef>
          <a:spcPct val="0"/>
        </a:spcBef>
        <a:spcAft>
          <a:spcPct val="0"/>
        </a:spcAft>
        <a:defRPr sz="4000">
          <a:solidFill>
            <a:schemeClr val="tx2"/>
          </a:solidFill>
          <a:latin typeface="Franklin Gothic Book" pitchFamily="34" charset="0"/>
          <a:ea typeface="幼圆" pitchFamily="49" charset="-122"/>
        </a:defRPr>
      </a:lvl4pPr>
      <a:lvl5pPr algn="l" rtl="0" eaLnBrk="0" fontAlgn="base" hangingPunct="0">
        <a:spcBef>
          <a:spcPct val="0"/>
        </a:spcBef>
        <a:spcAft>
          <a:spcPct val="0"/>
        </a:spcAft>
        <a:defRPr sz="4000">
          <a:solidFill>
            <a:schemeClr val="tx2"/>
          </a:solidFill>
          <a:latin typeface="Franklin Gothic Book" pitchFamily="34" charset="0"/>
          <a:ea typeface="幼圆" pitchFamily="49" charset="-122"/>
        </a:defRPr>
      </a:lvl5pPr>
      <a:lvl6pPr marL="457200" algn="l" rtl="0" eaLnBrk="0" fontAlgn="base" hangingPunct="0">
        <a:spcBef>
          <a:spcPct val="0"/>
        </a:spcBef>
        <a:spcAft>
          <a:spcPct val="0"/>
        </a:spcAft>
        <a:defRPr sz="4000">
          <a:solidFill>
            <a:schemeClr val="tx2"/>
          </a:solidFill>
          <a:latin typeface="Franklin Gothic Book" pitchFamily="34" charset="0"/>
          <a:ea typeface="幼圆" pitchFamily="49" charset="-122"/>
        </a:defRPr>
      </a:lvl6pPr>
      <a:lvl7pPr marL="914400" algn="l" rtl="0" eaLnBrk="0" fontAlgn="base" hangingPunct="0">
        <a:spcBef>
          <a:spcPct val="0"/>
        </a:spcBef>
        <a:spcAft>
          <a:spcPct val="0"/>
        </a:spcAft>
        <a:defRPr sz="4000">
          <a:solidFill>
            <a:schemeClr val="tx2"/>
          </a:solidFill>
          <a:latin typeface="Franklin Gothic Book" pitchFamily="34" charset="0"/>
          <a:ea typeface="幼圆" pitchFamily="49" charset="-122"/>
        </a:defRPr>
      </a:lvl7pPr>
      <a:lvl8pPr marL="1371600" algn="l" rtl="0" eaLnBrk="0" fontAlgn="base" hangingPunct="0">
        <a:spcBef>
          <a:spcPct val="0"/>
        </a:spcBef>
        <a:spcAft>
          <a:spcPct val="0"/>
        </a:spcAft>
        <a:defRPr sz="4000">
          <a:solidFill>
            <a:schemeClr val="tx2"/>
          </a:solidFill>
          <a:latin typeface="Franklin Gothic Book" pitchFamily="34" charset="0"/>
          <a:ea typeface="幼圆" pitchFamily="49" charset="-122"/>
        </a:defRPr>
      </a:lvl8pPr>
      <a:lvl9pPr marL="1828800" algn="l" rtl="0" eaLnBrk="0" fontAlgn="base" hangingPunct="0">
        <a:spcBef>
          <a:spcPct val="0"/>
        </a:spcBef>
        <a:spcAft>
          <a:spcPct val="0"/>
        </a:spcAft>
        <a:defRPr sz="4000">
          <a:solidFill>
            <a:schemeClr val="tx2"/>
          </a:solidFill>
          <a:latin typeface="Franklin Gothic Book" pitchFamily="34" charset="0"/>
          <a:ea typeface="幼圆" pitchFamily="49" charset="-122"/>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a:solidFill>
            <a:schemeClr val="tx1"/>
          </a:solidFill>
          <a:latin typeface="+mn-lt"/>
          <a:ea typeface="+mn-ea"/>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a:solidFill>
            <a:schemeClr val="tx1"/>
          </a:solidFill>
          <a:latin typeface="+mn-lt"/>
          <a:ea typeface="+mn-ea"/>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a:solidFill>
            <a:schemeClr val="tx1"/>
          </a:solidFill>
          <a:latin typeface="+mn-lt"/>
          <a:ea typeface="+mn-ea"/>
        </a:defRPr>
      </a:lvl4pPr>
      <a:lvl5pPr marL="1371600" indent="-228600" algn="l" rtl="0" eaLnBrk="0" fontAlgn="base" hangingPunct="0">
        <a:spcBef>
          <a:spcPts val="375"/>
        </a:spcBef>
        <a:spcAft>
          <a:spcPct val="0"/>
        </a:spcAft>
        <a:buClr>
          <a:srgbClr val="A28E6A"/>
        </a:buClr>
        <a:buChar char="o"/>
        <a:defRPr sz="2000">
          <a:solidFill>
            <a:schemeClr val="tx1"/>
          </a:solidFill>
          <a:latin typeface="+mn-lt"/>
          <a:ea typeface="+mn-ea"/>
        </a:defRPr>
      </a:lvl5pPr>
      <a:lvl6pPr marL="1828800" indent="-228600" algn="l" rtl="0" eaLnBrk="0" fontAlgn="base" hangingPunct="0">
        <a:spcBef>
          <a:spcPts val="375"/>
        </a:spcBef>
        <a:spcAft>
          <a:spcPct val="0"/>
        </a:spcAft>
        <a:buClr>
          <a:srgbClr val="A28E6A"/>
        </a:buClr>
        <a:buChar char="o"/>
        <a:defRPr sz="2000">
          <a:solidFill>
            <a:schemeClr val="tx1"/>
          </a:solidFill>
          <a:latin typeface="+mn-lt"/>
          <a:ea typeface="+mn-ea"/>
        </a:defRPr>
      </a:lvl6pPr>
      <a:lvl7pPr marL="2286000" indent="-228600" algn="l" rtl="0" eaLnBrk="0" fontAlgn="base" hangingPunct="0">
        <a:spcBef>
          <a:spcPts val="375"/>
        </a:spcBef>
        <a:spcAft>
          <a:spcPct val="0"/>
        </a:spcAft>
        <a:buClr>
          <a:srgbClr val="A28E6A"/>
        </a:buClr>
        <a:buChar char="o"/>
        <a:defRPr sz="2000">
          <a:solidFill>
            <a:schemeClr val="tx1"/>
          </a:solidFill>
          <a:latin typeface="+mn-lt"/>
          <a:ea typeface="+mn-ea"/>
        </a:defRPr>
      </a:lvl7pPr>
      <a:lvl8pPr marL="2743200" indent="-228600" algn="l" rtl="0" eaLnBrk="0" fontAlgn="base" hangingPunct="0">
        <a:spcBef>
          <a:spcPts val="375"/>
        </a:spcBef>
        <a:spcAft>
          <a:spcPct val="0"/>
        </a:spcAft>
        <a:buClr>
          <a:srgbClr val="A28E6A"/>
        </a:buClr>
        <a:buChar char="o"/>
        <a:defRPr sz="2000">
          <a:solidFill>
            <a:schemeClr val="tx1"/>
          </a:solidFill>
          <a:latin typeface="+mn-lt"/>
          <a:ea typeface="+mn-ea"/>
        </a:defRPr>
      </a:lvl8pPr>
      <a:lvl9pPr marL="3200400" indent="-228600" algn="l" rtl="0" eaLnBrk="0" fontAlgn="base" hangingPunct="0">
        <a:spcBef>
          <a:spcPts val="375"/>
        </a:spcBef>
        <a:spcAft>
          <a:spcPct val="0"/>
        </a:spcAft>
        <a:buClr>
          <a:srgbClr val="A28E6A"/>
        </a:buClr>
        <a:buChar char="o"/>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17513" y="1098550"/>
            <a:ext cx="438150" cy="474663"/>
          </a:xfrm>
          <a:prstGeom prst="rect">
            <a:avLst/>
          </a:prstGeom>
          <a:solidFill>
            <a:schemeClr val="accent2"/>
          </a:solidFill>
          <a:ln w="9525">
            <a:noFill/>
            <a:miter lim="800000"/>
            <a:headEnd/>
            <a:tailEnd/>
          </a:ln>
          <a:effectLst/>
        </p:spPr>
        <p:txBody>
          <a:bodyPr wrap="none" anchor="ctr"/>
          <a:lstStyle/>
          <a:p>
            <a:pPr algn="ctr"/>
            <a:endParaRPr lang="en-US">
              <a:latin typeface="Tahoma" pitchFamily="34" charset="0"/>
            </a:endParaRPr>
          </a:p>
        </p:txBody>
      </p:sp>
      <p:sp>
        <p:nvSpPr>
          <p:cNvPr id="2051" name="Rectangle 3"/>
          <p:cNvSpPr>
            <a:spLocks noChangeArrowheads="1"/>
          </p:cNvSpPr>
          <p:nvPr/>
        </p:nvSpPr>
        <p:spPr bwMode="auto">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en-US">
              <a:latin typeface="Tahoma" pitchFamily="34" charset="0"/>
            </a:endParaRPr>
          </a:p>
        </p:txBody>
      </p:sp>
      <p:sp>
        <p:nvSpPr>
          <p:cNvPr id="2052" name="Rectangle 4"/>
          <p:cNvSpPr>
            <a:spLocks noChangeArrowheads="1"/>
          </p:cNvSpPr>
          <p:nvPr/>
        </p:nvSpPr>
        <p:spPr bwMode="auto">
          <a:xfrm>
            <a:off x="541338" y="1520825"/>
            <a:ext cx="422275" cy="474663"/>
          </a:xfrm>
          <a:prstGeom prst="rect">
            <a:avLst/>
          </a:prstGeom>
          <a:solidFill>
            <a:schemeClr val="folHlink"/>
          </a:solidFill>
          <a:ln w="9525">
            <a:noFill/>
            <a:miter lim="800000"/>
            <a:headEnd/>
            <a:tailEnd/>
          </a:ln>
          <a:effectLst/>
        </p:spPr>
        <p:txBody>
          <a:bodyPr wrap="none" anchor="ctr"/>
          <a:lstStyle/>
          <a:p>
            <a:pPr algn="ctr"/>
            <a:endParaRPr lang="en-US">
              <a:latin typeface="Tahoma" pitchFamily="34" charset="0"/>
            </a:endParaRPr>
          </a:p>
        </p:txBody>
      </p:sp>
      <p:sp>
        <p:nvSpPr>
          <p:cNvPr id="2053" name="Rectangle 5"/>
          <p:cNvSpPr>
            <a:spLocks noChangeArrowheads="1"/>
          </p:cNvSpPr>
          <p:nvPr/>
        </p:nvSpPr>
        <p:spPr bwMode="auto">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en-US">
              <a:latin typeface="Tahoma" pitchFamily="34" charset="0"/>
            </a:endParaRPr>
          </a:p>
        </p:txBody>
      </p:sp>
      <p:sp>
        <p:nvSpPr>
          <p:cNvPr id="2054" name="Rectangle 6"/>
          <p:cNvSpPr>
            <a:spLocks noChangeArrowheads="1"/>
          </p:cNvSpPr>
          <p:nvPr/>
        </p:nvSpPr>
        <p:spPr bwMode="auto">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lang="en-US">
              <a:latin typeface="Tahoma" pitchFamily="34" charset="0"/>
            </a:endParaRPr>
          </a:p>
        </p:txBody>
      </p:sp>
      <p:sp>
        <p:nvSpPr>
          <p:cNvPr id="2055" name="Rectangle 7"/>
          <p:cNvSpPr>
            <a:spLocks noChangeArrowheads="1"/>
          </p:cNvSpPr>
          <p:nvPr/>
        </p:nvSpPr>
        <p:spPr bwMode="auto">
          <a:xfrm>
            <a:off x="762000" y="990600"/>
            <a:ext cx="31750" cy="1052513"/>
          </a:xfrm>
          <a:prstGeom prst="rect">
            <a:avLst/>
          </a:prstGeom>
          <a:solidFill>
            <a:schemeClr val="bg2"/>
          </a:solidFill>
          <a:ln w="9525">
            <a:noFill/>
            <a:miter lim="800000"/>
            <a:headEnd/>
            <a:tailEnd/>
          </a:ln>
          <a:effectLst/>
        </p:spPr>
        <p:txBody>
          <a:bodyPr wrap="none" anchor="ctr"/>
          <a:lstStyle/>
          <a:p>
            <a:pPr algn="ctr"/>
            <a:endParaRPr lang="en-US">
              <a:latin typeface="Tahoma" pitchFamily="34" charset="0"/>
            </a:endParaRPr>
          </a:p>
        </p:txBody>
      </p:sp>
      <p:sp>
        <p:nvSpPr>
          <p:cNvPr id="2056" name="Rectangle 8"/>
          <p:cNvSpPr>
            <a:spLocks noChangeArrowheads="1"/>
          </p:cNvSpPr>
          <p:nvPr/>
        </p:nvSpPr>
        <p:spPr bwMode="auto">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lang="en-US">
              <a:latin typeface="Tahoma" pitchFamily="34" charset="0"/>
            </a:endParaRPr>
          </a:p>
        </p:txBody>
      </p:sp>
      <p:sp>
        <p:nvSpPr>
          <p:cNvPr id="2057"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zh-CN" smtClean="0"/>
              <a:t>单击此处编辑母版标题样式</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endParaRPr lang="en-US" altLang="zh-CN"/>
          </a:p>
        </p:txBody>
      </p:sp>
      <p:sp>
        <p:nvSpPr>
          <p:cNvPr id="206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endParaRPr lang="en-US" altLang="zh-CN"/>
          </a:p>
        </p:txBody>
      </p:sp>
      <p:sp>
        <p:nvSpPr>
          <p:cNvPr id="206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fld id="{9E769470-6FD5-4ADE-A1CF-F9E7F8A98801}"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53"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ea typeface="宋体" pitchFamily="2" charset="-122"/>
        </a:defRPr>
      </a:lvl2pPr>
      <a:lvl3pPr algn="l" rtl="0" fontAlgn="base">
        <a:spcBef>
          <a:spcPct val="0"/>
        </a:spcBef>
        <a:spcAft>
          <a:spcPct val="0"/>
        </a:spcAft>
        <a:defRPr sz="4400">
          <a:solidFill>
            <a:schemeClr val="tx2"/>
          </a:solidFill>
          <a:latin typeface="Tahoma" pitchFamily="34" charset="0"/>
          <a:ea typeface="宋体" pitchFamily="2" charset="-122"/>
        </a:defRPr>
      </a:lvl3pPr>
      <a:lvl4pPr algn="l" rtl="0" fontAlgn="base">
        <a:spcBef>
          <a:spcPct val="0"/>
        </a:spcBef>
        <a:spcAft>
          <a:spcPct val="0"/>
        </a:spcAft>
        <a:defRPr sz="4400">
          <a:solidFill>
            <a:schemeClr val="tx2"/>
          </a:solidFill>
          <a:latin typeface="Tahoma" pitchFamily="34" charset="0"/>
          <a:ea typeface="宋体" pitchFamily="2" charset="-122"/>
        </a:defRPr>
      </a:lvl4pPr>
      <a:lvl5pPr algn="l" rtl="0" fontAlgn="base">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5334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4099"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0"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1"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0C3872A0-5579-41BF-90E9-E2766302E3B4}" type="slidenum">
              <a:rPr lang="en-US"/>
              <a:pPr/>
              <a:t>‹#›</a:t>
            </a:fld>
            <a:endParaRPr lang="en-US"/>
          </a:p>
        </p:txBody>
      </p:sp>
      <p:pic>
        <p:nvPicPr>
          <p:cNvPr id="4102" name="Picture 7" descr="20086118542500_2"/>
          <p:cNvPicPr>
            <a:picLocks noChangeAspect="1" noChangeArrowheads="1"/>
          </p:cNvPicPr>
          <p:nvPr/>
        </p:nvPicPr>
        <p:blipFill>
          <a:blip r:embed="rId15" cstate="print"/>
          <a:srcRect t="12874" b="80124"/>
          <a:stretch>
            <a:fillRect/>
          </a:stretch>
        </p:blipFill>
        <p:spPr bwMode="auto">
          <a:xfrm>
            <a:off x="0" y="0"/>
            <a:ext cx="9144000" cy="457200"/>
          </a:xfrm>
          <a:prstGeom prst="rect">
            <a:avLst/>
          </a:prstGeom>
          <a:noFill/>
          <a:ln w="9525">
            <a:noFill/>
            <a:miter lim="800000"/>
            <a:headEnd/>
            <a:tailEnd/>
          </a:ln>
        </p:spPr>
      </p:pic>
      <p:pic>
        <p:nvPicPr>
          <p:cNvPr id="4103" name="Picture 8" descr="20086118542500_2"/>
          <p:cNvPicPr>
            <a:picLocks noChangeAspect="1" noChangeArrowheads="1"/>
          </p:cNvPicPr>
          <p:nvPr/>
        </p:nvPicPr>
        <p:blipFill>
          <a:blip r:embed="rId15" cstate="print"/>
          <a:srcRect t="13329" b="28050"/>
          <a:stretch>
            <a:fillRect/>
          </a:stretch>
        </p:blipFill>
        <p:spPr bwMode="auto">
          <a:xfrm>
            <a:off x="0" y="3032125"/>
            <a:ext cx="9144000" cy="3825875"/>
          </a:xfrm>
          <a:prstGeom prst="rect">
            <a:avLst/>
          </a:prstGeom>
          <a:noFill/>
          <a:ln w="9525">
            <a:noFill/>
            <a:miter lim="800000"/>
            <a:headEnd/>
            <a:tailEnd/>
          </a:ln>
        </p:spPr>
      </p:pic>
      <p:sp>
        <p:nvSpPr>
          <p:cNvPr id="4104" name="Rectangle 9"/>
          <p:cNvSpPr>
            <a:spLocks noChangeArrowheads="1"/>
          </p:cNvSpPr>
          <p:nvPr/>
        </p:nvSpPr>
        <p:spPr bwMode="auto">
          <a:xfrm>
            <a:off x="0" y="2590800"/>
            <a:ext cx="9144000" cy="4267200"/>
          </a:xfrm>
          <a:prstGeom prst="rect">
            <a:avLst/>
          </a:prstGeom>
          <a:gradFill rotWithShape="1">
            <a:gsLst>
              <a:gs pos="0">
                <a:schemeClr val="bg1"/>
              </a:gs>
              <a:gs pos="100000">
                <a:schemeClr val="bg1">
                  <a:alpha val="75999"/>
                </a:schemeClr>
              </a:gs>
            </a:gsLst>
            <a:lin ang="5400000" scaled="1"/>
          </a:gradFill>
          <a:ln w="9525">
            <a:noFill/>
            <a:miter lim="800000"/>
            <a:headEnd/>
            <a:tailEnd/>
          </a:ln>
        </p:spPr>
        <p:txBody>
          <a:bodyPr wrap="none" anchor="ctr"/>
          <a:lstStyle/>
          <a:p>
            <a:endParaRPr lang="zh-CN" altLang="en-US"/>
          </a:p>
        </p:txBody>
      </p:sp>
      <p:sp>
        <p:nvSpPr>
          <p:cNvPr id="410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6" name="Rectangle 11"/>
          <p:cNvSpPr>
            <a:spLocks noChangeArrowheads="1"/>
          </p:cNvSpPr>
          <p:nvPr/>
        </p:nvSpPr>
        <p:spPr bwMode="auto">
          <a:xfrm>
            <a:off x="0" y="0"/>
            <a:ext cx="9144000" cy="457200"/>
          </a:xfrm>
          <a:prstGeom prst="rect">
            <a:avLst/>
          </a:prstGeom>
          <a:gradFill rotWithShape="1">
            <a:gsLst>
              <a:gs pos="0">
                <a:schemeClr val="bg1">
                  <a:alpha val="0"/>
                </a:schemeClr>
              </a:gs>
              <a:gs pos="100000">
                <a:schemeClr val="bg1">
                  <a:alpha val="56000"/>
                </a:schemeClr>
              </a:gs>
            </a:gsLst>
            <a:lin ang="0" scaled="1"/>
          </a:gradFill>
          <a:ln w="9525">
            <a:noFill/>
            <a:miter lim="800000"/>
            <a:headEnd/>
            <a:tailEnd/>
          </a:ln>
        </p:spPr>
        <p:txBody>
          <a:bodyPr wrap="none" anchor="ctr"/>
          <a:lstStyle/>
          <a:p>
            <a:endParaRPr lang="zh-CN" altLang="en-US"/>
          </a:p>
        </p:txBody>
      </p:sp>
      <p:sp>
        <p:nvSpPr>
          <p:cNvPr id="4107" name="Text Box 13"/>
          <p:cNvSpPr txBox="1">
            <a:spLocks noChangeArrowheads="1"/>
          </p:cNvSpPr>
          <p:nvPr/>
        </p:nvSpPr>
        <p:spPr bwMode="auto">
          <a:xfrm>
            <a:off x="7924800" y="79375"/>
            <a:ext cx="842963" cy="365125"/>
          </a:xfrm>
          <a:prstGeom prst="rect">
            <a:avLst/>
          </a:prstGeom>
          <a:noFill/>
          <a:ln w="9525">
            <a:noFill/>
            <a:miter lim="800000"/>
            <a:headEnd/>
            <a:tailEnd/>
          </a:ln>
        </p:spPr>
        <p:txBody>
          <a:bodyPr wrap="none">
            <a:spAutoFit/>
          </a:bodyPr>
          <a:lstStyle/>
          <a:p>
            <a:r>
              <a:rPr lang="en-US"/>
              <a:t>LOGO</a:t>
            </a:r>
          </a:p>
        </p:txBody>
      </p:sp>
    </p:spTree>
  </p:cSld>
  <p:clrMap bg1="lt1" tx1="dk1" bg2="lt2" tx2="dk2" accent1="accent1" accent2="accent2" accent3="accent3" accent4="accent4" accent5="accent5" accent6="accent6" hlink="hlink" folHlink="folHlink"/>
  <p:sldLayoutIdLst>
    <p:sldLayoutId id="214748366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43" r:id="rId12"/>
    <p:sldLayoutId id="2147483744" r:id="rId13"/>
  </p:sldLayoutIdLst>
  <p:txStyles>
    <p:titleStyle>
      <a:lvl1pPr algn="ctr" rtl="0" eaLnBrk="0" fontAlgn="base" hangingPunct="0">
        <a:spcBef>
          <a:spcPct val="0"/>
        </a:spcBef>
        <a:spcAft>
          <a:spcPct val="0"/>
        </a:spcAft>
        <a:defRPr sz="4200">
          <a:solidFill>
            <a:schemeClr val="tx2"/>
          </a:solidFill>
          <a:latin typeface="+mj-lt"/>
          <a:ea typeface="+mj-ea"/>
          <a:cs typeface="+mj-cs"/>
        </a:defRPr>
      </a:lvl1pPr>
      <a:lvl2pPr algn="ctr" rtl="0" eaLnBrk="0" fontAlgn="base" hangingPunct="0">
        <a:spcBef>
          <a:spcPct val="0"/>
        </a:spcBef>
        <a:spcAft>
          <a:spcPct val="0"/>
        </a:spcAft>
        <a:defRPr sz="4200">
          <a:solidFill>
            <a:schemeClr val="tx2"/>
          </a:solidFill>
          <a:latin typeface="Arial" pitchFamily="34" charset="0"/>
          <a:ea typeface="黑体" pitchFamily="2" charset="-122"/>
        </a:defRPr>
      </a:lvl2pPr>
      <a:lvl3pPr algn="ctr" rtl="0" eaLnBrk="0" fontAlgn="base" hangingPunct="0">
        <a:spcBef>
          <a:spcPct val="0"/>
        </a:spcBef>
        <a:spcAft>
          <a:spcPct val="0"/>
        </a:spcAft>
        <a:defRPr sz="4200">
          <a:solidFill>
            <a:schemeClr val="tx2"/>
          </a:solidFill>
          <a:latin typeface="Arial" pitchFamily="34" charset="0"/>
          <a:ea typeface="黑体" pitchFamily="2" charset="-122"/>
        </a:defRPr>
      </a:lvl3pPr>
      <a:lvl4pPr algn="ctr" rtl="0" eaLnBrk="0" fontAlgn="base" hangingPunct="0">
        <a:spcBef>
          <a:spcPct val="0"/>
        </a:spcBef>
        <a:spcAft>
          <a:spcPct val="0"/>
        </a:spcAft>
        <a:defRPr sz="4200">
          <a:solidFill>
            <a:schemeClr val="tx2"/>
          </a:solidFill>
          <a:latin typeface="Arial" pitchFamily="34" charset="0"/>
          <a:ea typeface="黑体" pitchFamily="2" charset="-122"/>
        </a:defRPr>
      </a:lvl4pPr>
      <a:lvl5pPr algn="ctr" rtl="0" eaLnBrk="0" fontAlgn="base" hangingPunct="0">
        <a:spcBef>
          <a:spcPct val="0"/>
        </a:spcBef>
        <a:spcAft>
          <a:spcPct val="0"/>
        </a:spcAft>
        <a:defRPr sz="4200">
          <a:solidFill>
            <a:schemeClr val="tx2"/>
          </a:solidFill>
          <a:latin typeface="Arial" pitchFamily="34" charset="0"/>
          <a:ea typeface="黑体" pitchFamily="2" charset="-122"/>
        </a:defRPr>
      </a:lvl5pPr>
      <a:lvl6pPr marL="457200" algn="ctr" rtl="0" eaLnBrk="0" fontAlgn="base" hangingPunct="0">
        <a:spcBef>
          <a:spcPct val="0"/>
        </a:spcBef>
        <a:spcAft>
          <a:spcPct val="0"/>
        </a:spcAft>
        <a:defRPr sz="4200">
          <a:solidFill>
            <a:schemeClr val="tx2"/>
          </a:solidFill>
          <a:latin typeface="Arial" pitchFamily="34" charset="0"/>
          <a:ea typeface="黑体" pitchFamily="2" charset="-122"/>
        </a:defRPr>
      </a:lvl6pPr>
      <a:lvl7pPr marL="914400" algn="ctr" rtl="0" eaLnBrk="0" fontAlgn="base" hangingPunct="0">
        <a:spcBef>
          <a:spcPct val="0"/>
        </a:spcBef>
        <a:spcAft>
          <a:spcPct val="0"/>
        </a:spcAft>
        <a:defRPr sz="4200">
          <a:solidFill>
            <a:schemeClr val="tx2"/>
          </a:solidFill>
          <a:latin typeface="Arial" pitchFamily="34" charset="0"/>
          <a:ea typeface="黑体" pitchFamily="2" charset="-122"/>
        </a:defRPr>
      </a:lvl7pPr>
      <a:lvl8pPr marL="1371600" algn="ctr" rtl="0" eaLnBrk="0" fontAlgn="base" hangingPunct="0">
        <a:spcBef>
          <a:spcPct val="0"/>
        </a:spcBef>
        <a:spcAft>
          <a:spcPct val="0"/>
        </a:spcAft>
        <a:defRPr sz="4200">
          <a:solidFill>
            <a:schemeClr val="tx2"/>
          </a:solidFill>
          <a:latin typeface="Arial" pitchFamily="34" charset="0"/>
          <a:ea typeface="黑体" pitchFamily="2" charset="-122"/>
        </a:defRPr>
      </a:lvl8pPr>
      <a:lvl9pPr marL="1828800" algn="ctr" rtl="0" eaLnBrk="0" fontAlgn="base" hangingPunct="0">
        <a:spcBef>
          <a:spcPct val="0"/>
        </a:spcBef>
        <a:spcAft>
          <a:spcPct val="0"/>
        </a:spcAft>
        <a:defRPr sz="4200">
          <a:solidFill>
            <a:schemeClr val="tx2"/>
          </a:solidFill>
          <a:latin typeface="Arial" pitchFamily="34" charset="0"/>
          <a:ea typeface="黑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6147" name="Rectangle 3"/>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ea typeface="PMingLiU" pitchFamily="18" charset="-120"/>
              </a:defRPr>
            </a:lvl1pPr>
          </a:lstStyle>
          <a:p>
            <a:endParaRPr lang="zh-TW" altLang="en-US"/>
          </a:p>
        </p:txBody>
      </p:sp>
      <p:sp>
        <p:nvSpPr>
          <p:cNvPr id="6148" name="Rectangle 4"/>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ea typeface="PMingLiU" pitchFamily="18" charset="-120"/>
              </a:defRPr>
            </a:lvl1pPr>
          </a:lstStyle>
          <a:p>
            <a:endParaRPr lang="en-GB" altLang="en-US"/>
          </a:p>
        </p:txBody>
      </p:sp>
      <p:sp>
        <p:nvSpPr>
          <p:cNvPr id="6149" name="Rectangle 5"/>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ea typeface="PMingLiU" pitchFamily="18" charset="-120"/>
              </a:defRPr>
            </a:lvl1pPr>
          </a:lstStyle>
          <a:p>
            <a:fld id="{AA36E0B7-08F0-4547-81DA-E7BEED47A5F3}" type="slidenum">
              <a:rPr lang="zh-TW" altLang="en-US"/>
              <a:pPr/>
              <a:t>‹#›</a:t>
            </a:fld>
            <a:endParaRPr lang="en-GB" altLang="en-US"/>
          </a:p>
        </p:txBody>
      </p:sp>
      <p:sp>
        <p:nvSpPr>
          <p:cNvPr id="6150" name="Rectangle 6"/>
          <p:cNvSpPr>
            <a:spLocks noChangeArrowheads="1"/>
          </p:cNvSpPr>
          <p:nvPr/>
        </p:nvSpPr>
        <p:spPr bwMode="auto">
          <a:xfrm>
            <a:off x="6781800" y="5867400"/>
            <a:ext cx="2133600" cy="476250"/>
          </a:xfrm>
          <a:prstGeom prst="rect">
            <a:avLst/>
          </a:prstGeom>
          <a:noFill/>
          <a:ln w="9525">
            <a:noFill/>
            <a:miter lim="800000"/>
            <a:headEnd/>
            <a:tailEnd/>
          </a:ln>
          <a:effectLst/>
        </p:spPr>
        <p:txBody>
          <a:bodyPr/>
          <a:lstStyle/>
          <a:p>
            <a:pPr algn="r"/>
            <a:fld id="{55C89832-1EED-4CA4-9F4A-92CB713C26AC}" type="slidenum">
              <a:rPr lang="zh-TW" altLang="en-US" sz="1400">
                <a:ea typeface="PMingLiU" pitchFamily="18" charset="-120"/>
              </a:rPr>
              <a:pPr algn="r"/>
              <a:t>‹#›</a:t>
            </a:fld>
            <a:endParaRPr lang="en-US" sz="1400">
              <a:ea typeface="PMingLiU" pitchFamily="18" charset="-120"/>
            </a:endParaRPr>
          </a:p>
        </p:txBody>
      </p:sp>
    </p:spTree>
  </p:cSld>
  <p:clrMap bg1="dk2" tx1="lt1" bg2="dk1" tx2="lt2" accent1="accent1" accent2="accent2" accent3="accent3" accent4="accent4" accent5="accent5" accent6="accent6" hlink="hlink" folHlink="folHlink"/>
  <p:sldLayoutIdLst>
    <p:sldLayoutId id="2147483664"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42" r:id="rId12"/>
  </p:sldLayoutIdLst>
  <p:transition/>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95288" y="549275"/>
            <a:ext cx="752475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单击此处编辑标题</a:t>
            </a:r>
          </a:p>
        </p:txBody>
      </p:sp>
      <p:sp>
        <p:nvSpPr>
          <p:cNvPr id="8195" name="Rectangle 3"/>
          <p:cNvSpPr>
            <a:spLocks noGrp="1" noChangeArrowheads="1"/>
          </p:cNvSpPr>
          <p:nvPr>
            <p:ph type="body" idx="1"/>
          </p:nvPr>
        </p:nvSpPr>
        <p:spPr bwMode="auto">
          <a:xfrm>
            <a:off x="684213" y="1628775"/>
            <a:ext cx="7775575" cy="4392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8196" name="Line 4"/>
          <p:cNvSpPr>
            <a:spLocks noChangeShapeType="1"/>
          </p:cNvSpPr>
          <p:nvPr/>
        </p:nvSpPr>
        <p:spPr bwMode="auto">
          <a:xfrm>
            <a:off x="468313" y="1412875"/>
            <a:ext cx="6840537" cy="0"/>
          </a:xfrm>
          <a:prstGeom prst="line">
            <a:avLst/>
          </a:prstGeom>
          <a:noFill/>
          <a:ln w="76200" cmpd="sng">
            <a:solidFill>
              <a:srgbClr val="CC0000"/>
            </a:solidFill>
            <a:round/>
            <a:headEnd/>
            <a:tailEnd/>
          </a:ln>
          <a:effectLst>
            <a:outerShdw dist="35921" dir="2700000" algn="ctr" rotWithShape="0">
              <a:schemeClr val="bg2"/>
            </a:outerShdw>
          </a:effectLst>
        </p:spPr>
        <p:txBody>
          <a:bodyPr/>
          <a:lstStyle/>
          <a:p>
            <a:endParaRPr lang="en-US"/>
          </a:p>
        </p:txBody>
      </p:sp>
      <p:graphicFrame>
        <p:nvGraphicFramePr>
          <p:cNvPr id="8197" name="Base" hidden="1"/>
          <p:cNvGraphicFramePr>
            <a:graphicFrameLocks noChangeAspect="1"/>
          </p:cNvGraphicFramePr>
          <p:nvPr/>
        </p:nvGraphicFramePr>
        <p:xfrm>
          <a:off x="1524000" y="1397000"/>
          <a:ext cx="6096000" cy="4064000"/>
        </p:xfrm>
        <a:graphic>
          <a:graphicData uri="http://schemas.openxmlformats.org/presentationml/2006/ole">
            <p:oleObj spid="_x0000_s8197" r:id="rId15" imgW="0" imgH="0" progId="PowerPoint.Show.8">
              <p:embed/>
            </p:oleObj>
          </a:graphicData>
        </a:graphic>
      </p:graphicFrame>
    </p:spTree>
  </p:cSld>
  <p:clrMap bg1="lt1" tx1="dk1" bg2="lt2" tx2="dk2" accent1="accent1" accent2="accent2" accent3="accent3" accent4="accent4" accent5="accent5" accent6="accent6" hlink="hlink" folHlink="folHlink"/>
  <p:sldLayoutIdLst>
    <p:sldLayoutId id="2147483666"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fontAlgn="base">
        <a:spcBef>
          <a:spcPct val="0"/>
        </a:spcBef>
        <a:spcAft>
          <a:spcPct val="0"/>
        </a:spcAft>
        <a:defRPr sz="4400" b="1">
          <a:solidFill>
            <a:schemeClr val="tx1"/>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2pPr>
      <a:lvl3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3pPr>
      <a:lvl4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4pPr>
      <a:lvl5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5pPr>
      <a:lvl6pPr marL="4572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6pPr>
      <a:lvl7pPr marL="9144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7pPr>
      <a:lvl8pPr marL="13716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8pPr>
      <a:lvl9pPr marL="18288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9pPr>
    </p:titleStyle>
    <p:bodyStyle>
      <a:lvl1pPr marL="360363" indent="-360363" algn="l" rtl="0" fontAlgn="base">
        <a:spcBef>
          <a:spcPct val="20000"/>
        </a:spcBef>
        <a:spcAft>
          <a:spcPct val="0"/>
        </a:spcAft>
        <a:buClr>
          <a:srgbClr val="CC0000"/>
        </a:buClr>
        <a:buSzPct val="80000"/>
        <a:buFont typeface="Wingdings" pitchFamily="2" charset="2"/>
        <a:buChar char="o"/>
        <a:defRPr sz="3200">
          <a:solidFill>
            <a:schemeClr val="tx1"/>
          </a:solidFill>
          <a:effectLst>
            <a:outerShdw blurRad="38100" dist="38100" dir="2700000" algn="tl">
              <a:srgbClr val="C0C0C0"/>
            </a:outerShdw>
          </a:effectLst>
          <a:latin typeface="+mn-lt"/>
          <a:ea typeface="+mn-ea"/>
          <a:cs typeface="+mn-cs"/>
        </a:defRPr>
      </a:lvl1pPr>
      <a:lvl2pPr marL="900113" indent="-360363" algn="l" rtl="0" fontAlgn="base">
        <a:spcBef>
          <a:spcPct val="20000"/>
        </a:spcBef>
        <a:spcAft>
          <a:spcPct val="0"/>
        </a:spcAft>
        <a:buClr>
          <a:srgbClr val="CC0000"/>
        </a:buClr>
        <a:buFont typeface="Wingdings" pitchFamily="2" charset="2"/>
        <a:buChar char="n"/>
        <a:defRPr sz="2800">
          <a:solidFill>
            <a:schemeClr val="tx1"/>
          </a:solidFill>
          <a:effectLst>
            <a:outerShdw blurRad="38100" dist="38100" dir="2700000" algn="tl">
              <a:srgbClr val="C0C0C0"/>
            </a:outerShdw>
          </a:effectLst>
          <a:latin typeface="Arial" pitchFamily="34" charset="0"/>
          <a:ea typeface="楷体_GB2312" pitchFamily="1" charset="-122"/>
        </a:defRPr>
      </a:lvl2pPr>
      <a:lvl3pPr marL="1487488" indent="-228600" algn="l" rtl="0" fontAlgn="base">
        <a:spcBef>
          <a:spcPct val="20000"/>
        </a:spcBef>
        <a:spcAft>
          <a:spcPct val="0"/>
        </a:spcAft>
        <a:buChar char="•"/>
        <a:defRPr sz="2400">
          <a:solidFill>
            <a:schemeClr val="tx1"/>
          </a:solidFill>
          <a:latin typeface="Arial" pitchFamily="34" charset="0"/>
          <a:ea typeface="宋体" pitchFamily="2" charset="-122"/>
        </a:defRPr>
      </a:lvl3pPr>
      <a:lvl4pPr marL="1895475" indent="-228600" algn="l" rtl="0" fontAlgn="base">
        <a:spcBef>
          <a:spcPct val="20000"/>
        </a:spcBef>
        <a:spcAft>
          <a:spcPct val="0"/>
        </a:spcAft>
        <a:buChar char="–"/>
        <a:defRPr>
          <a:solidFill>
            <a:schemeClr val="tx1"/>
          </a:solidFill>
          <a:latin typeface="Arial" pitchFamily="34" charset="0"/>
          <a:ea typeface="宋体" pitchFamily="2" charset="-122"/>
        </a:defRPr>
      </a:lvl4pPr>
      <a:lvl5pPr marL="2303463" indent="-228600" algn="l" rtl="0" fontAlgn="base">
        <a:spcBef>
          <a:spcPct val="20000"/>
        </a:spcBef>
        <a:spcAft>
          <a:spcPct val="0"/>
        </a:spcAft>
        <a:buChar char="»"/>
        <a:defRPr>
          <a:solidFill>
            <a:schemeClr val="tx1"/>
          </a:solidFill>
          <a:latin typeface="Arial" pitchFamily="34" charset="0"/>
          <a:ea typeface="宋体" pitchFamily="2" charset="-122"/>
        </a:defRPr>
      </a:lvl5pPr>
      <a:lvl6pPr marL="2760663" indent="-228600" algn="l" rtl="0" fontAlgn="base">
        <a:spcBef>
          <a:spcPct val="20000"/>
        </a:spcBef>
        <a:spcAft>
          <a:spcPct val="0"/>
        </a:spcAft>
        <a:buChar char="»"/>
        <a:defRPr>
          <a:solidFill>
            <a:schemeClr val="tx1"/>
          </a:solidFill>
          <a:latin typeface="Arial" pitchFamily="34" charset="0"/>
          <a:ea typeface="宋体" pitchFamily="2" charset="-122"/>
        </a:defRPr>
      </a:lvl6pPr>
      <a:lvl7pPr marL="3217863" indent="-228600" algn="l" rtl="0" fontAlgn="base">
        <a:spcBef>
          <a:spcPct val="20000"/>
        </a:spcBef>
        <a:spcAft>
          <a:spcPct val="0"/>
        </a:spcAft>
        <a:buChar char="»"/>
        <a:defRPr>
          <a:solidFill>
            <a:schemeClr val="tx1"/>
          </a:solidFill>
          <a:latin typeface="Arial" pitchFamily="34" charset="0"/>
          <a:ea typeface="宋体" pitchFamily="2" charset="-122"/>
        </a:defRPr>
      </a:lvl7pPr>
      <a:lvl8pPr marL="3675063" indent="-228600" algn="l" rtl="0" fontAlgn="base">
        <a:spcBef>
          <a:spcPct val="20000"/>
        </a:spcBef>
        <a:spcAft>
          <a:spcPct val="0"/>
        </a:spcAft>
        <a:buChar char="»"/>
        <a:defRPr>
          <a:solidFill>
            <a:schemeClr val="tx1"/>
          </a:solidFill>
          <a:latin typeface="Arial" pitchFamily="34" charset="0"/>
          <a:ea typeface="宋体" pitchFamily="2" charset="-122"/>
        </a:defRPr>
      </a:lvl8pPr>
      <a:lvl9pPr marL="4132263" indent="-228600" algn="l" rtl="0" fontAlgn="base">
        <a:spcBef>
          <a:spcPct val="20000"/>
        </a:spcBef>
        <a:spcAft>
          <a:spcPct val="0"/>
        </a:spcAft>
        <a:buChar char="»"/>
        <a:defRPr>
          <a:solidFill>
            <a:schemeClr val="tx1"/>
          </a:solidFill>
          <a:latin typeface="Arial" pitchFamily="34" charset="0"/>
          <a:ea typeface="宋体" pitchFamily="2" charset="-12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95288" y="549275"/>
            <a:ext cx="7524750" cy="719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单击此处编辑标题</a:t>
            </a:r>
          </a:p>
        </p:txBody>
      </p:sp>
      <p:sp>
        <p:nvSpPr>
          <p:cNvPr id="10243" name="Rectangle 3"/>
          <p:cNvSpPr>
            <a:spLocks noGrp="1" noChangeArrowheads="1"/>
          </p:cNvSpPr>
          <p:nvPr>
            <p:ph type="body" idx="1"/>
          </p:nvPr>
        </p:nvSpPr>
        <p:spPr bwMode="auto">
          <a:xfrm>
            <a:off x="684213" y="1628775"/>
            <a:ext cx="7775575" cy="43926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44" name="Line 4"/>
          <p:cNvSpPr>
            <a:spLocks noChangeShapeType="1"/>
          </p:cNvSpPr>
          <p:nvPr/>
        </p:nvSpPr>
        <p:spPr bwMode="auto">
          <a:xfrm>
            <a:off x="468313" y="1412875"/>
            <a:ext cx="6840537" cy="0"/>
          </a:xfrm>
          <a:prstGeom prst="line">
            <a:avLst/>
          </a:prstGeom>
          <a:noFill/>
          <a:ln w="76200" cmpd="sng">
            <a:solidFill>
              <a:srgbClr val="CC0000"/>
            </a:solidFill>
            <a:round/>
            <a:headEnd/>
            <a:tailEnd/>
          </a:ln>
          <a:effectLst>
            <a:outerShdw dist="35921" dir="2700000" algn="ctr" rotWithShape="0">
              <a:schemeClr val="bg2"/>
            </a:outerShdw>
          </a:effectLst>
        </p:spPr>
        <p:txBody>
          <a:bodyPr/>
          <a:lstStyle/>
          <a:p>
            <a:endParaRPr lang="en-US"/>
          </a:p>
        </p:txBody>
      </p:sp>
      <p:graphicFrame>
        <p:nvGraphicFramePr>
          <p:cNvPr id="10245" name="Base" hidden="1"/>
          <p:cNvGraphicFramePr>
            <a:graphicFrameLocks noChangeAspect="1"/>
          </p:cNvGraphicFramePr>
          <p:nvPr/>
        </p:nvGraphicFramePr>
        <p:xfrm>
          <a:off x="1524000" y="1397000"/>
          <a:ext cx="6096000" cy="4064000"/>
        </p:xfrm>
        <a:graphic>
          <a:graphicData uri="http://schemas.openxmlformats.org/presentationml/2006/ole">
            <p:oleObj spid="_x0000_s10245" r:id="rId15" imgW="0" imgH="0" progId="PowerPoint.Show.8">
              <p:embed/>
            </p:oleObj>
          </a:graphicData>
        </a:graphic>
      </p:graphicFrame>
    </p:spTree>
  </p:cSld>
  <p:clrMap bg1="lt1" tx1="dk1" bg2="lt2" tx2="dk2" accent1="accent1" accent2="accent2" accent3="accent3" accent4="accent4" accent5="accent5" accent6="accent6" hlink="hlink" folHlink="folHlink"/>
  <p:sldLayoutIdLst>
    <p:sldLayoutId id="2147483668"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fontAlgn="base">
        <a:spcBef>
          <a:spcPct val="0"/>
        </a:spcBef>
        <a:spcAft>
          <a:spcPct val="0"/>
        </a:spcAft>
        <a:defRPr sz="4400" b="1">
          <a:solidFill>
            <a:schemeClr val="tx1"/>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2pPr>
      <a:lvl3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3pPr>
      <a:lvl4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4pPr>
      <a:lvl5pPr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5pPr>
      <a:lvl6pPr marL="4572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6pPr>
      <a:lvl7pPr marL="9144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7pPr>
      <a:lvl8pPr marL="13716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8pPr>
      <a:lvl9pPr marL="1828800" algn="l" rtl="0" fontAlgn="base">
        <a:spcBef>
          <a:spcPct val="0"/>
        </a:spcBef>
        <a:spcAft>
          <a:spcPct val="0"/>
        </a:spcAft>
        <a:defRPr sz="4400" b="1">
          <a:solidFill>
            <a:schemeClr val="tx1"/>
          </a:solidFill>
          <a:effectLst>
            <a:outerShdw blurRad="38100" dist="38100" dir="2700000" algn="tl">
              <a:srgbClr val="C0C0C0"/>
            </a:outerShdw>
          </a:effectLst>
          <a:latin typeface="Monotype Corsiva" pitchFamily="66" charset="0"/>
          <a:ea typeface="华文新魏" pitchFamily="2" charset="-122"/>
        </a:defRPr>
      </a:lvl9pPr>
    </p:titleStyle>
    <p:bodyStyle>
      <a:lvl1pPr marL="360363" indent="-360363" algn="l" rtl="0" fontAlgn="base">
        <a:spcBef>
          <a:spcPct val="20000"/>
        </a:spcBef>
        <a:spcAft>
          <a:spcPct val="0"/>
        </a:spcAft>
        <a:buClr>
          <a:srgbClr val="CC0000"/>
        </a:buClr>
        <a:buSzPct val="80000"/>
        <a:buFont typeface="Wingdings" pitchFamily="2" charset="2"/>
        <a:buChar char="o"/>
        <a:defRPr sz="3200">
          <a:solidFill>
            <a:schemeClr val="tx1"/>
          </a:solidFill>
          <a:effectLst>
            <a:outerShdw blurRad="38100" dist="38100" dir="2700000" algn="tl">
              <a:srgbClr val="C0C0C0"/>
            </a:outerShdw>
          </a:effectLst>
          <a:latin typeface="+mn-lt"/>
          <a:ea typeface="+mn-ea"/>
          <a:cs typeface="+mn-cs"/>
        </a:defRPr>
      </a:lvl1pPr>
      <a:lvl2pPr marL="900113" indent="-360363" algn="l" rtl="0" fontAlgn="base">
        <a:spcBef>
          <a:spcPct val="20000"/>
        </a:spcBef>
        <a:spcAft>
          <a:spcPct val="0"/>
        </a:spcAft>
        <a:buClr>
          <a:srgbClr val="CC0000"/>
        </a:buClr>
        <a:buFont typeface="Wingdings" pitchFamily="2" charset="2"/>
        <a:buChar char="n"/>
        <a:defRPr sz="2800">
          <a:solidFill>
            <a:schemeClr val="tx1"/>
          </a:solidFill>
          <a:effectLst>
            <a:outerShdw blurRad="38100" dist="38100" dir="2700000" algn="tl">
              <a:srgbClr val="C0C0C0"/>
            </a:outerShdw>
          </a:effectLst>
          <a:latin typeface="Arial" pitchFamily="34" charset="0"/>
          <a:ea typeface="楷体_GB2312" pitchFamily="1" charset="-122"/>
        </a:defRPr>
      </a:lvl2pPr>
      <a:lvl3pPr marL="1487488" indent="-228600" algn="l" rtl="0" fontAlgn="base">
        <a:spcBef>
          <a:spcPct val="20000"/>
        </a:spcBef>
        <a:spcAft>
          <a:spcPct val="0"/>
        </a:spcAft>
        <a:buChar char="•"/>
        <a:defRPr sz="2400">
          <a:solidFill>
            <a:schemeClr val="tx1"/>
          </a:solidFill>
          <a:latin typeface="Arial" pitchFamily="34" charset="0"/>
          <a:ea typeface="宋体" pitchFamily="2" charset="-122"/>
        </a:defRPr>
      </a:lvl3pPr>
      <a:lvl4pPr marL="1895475" indent="-228600" algn="l" rtl="0" fontAlgn="base">
        <a:spcBef>
          <a:spcPct val="20000"/>
        </a:spcBef>
        <a:spcAft>
          <a:spcPct val="0"/>
        </a:spcAft>
        <a:buChar char="–"/>
        <a:defRPr>
          <a:solidFill>
            <a:schemeClr val="tx1"/>
          </a:solidFill>
          <a:latin typeface="Arial" pitchFamily="34" charset="0"/>
          <a:ea typeface="宋体" pitchFamily="2" charset="-122"/>
        </a:defRPr>
      </a:lvl4pPr>
      <a:lvl5pPr marL="2303463" indent="-228600" algn="l" rtl="0" fontAlgn="base">
        <a:spcBef>
          <a:spcPct val="20000"/>
        </a:spcBef>
        <a:spcAft>
          <a:spcPct val="0"/>
        </a:spcAft>
        <a:buChar char="»"/>
        <a:defRPr>
          <a:solidFill>
            <a:schemeClr val="tx1"/>
          </a:solidFill>
          <a:latin typeface="Arial" pitchFamily="34" charset="0"/>
          <a:ea typeface="宋体" pitchFamily="2" charset="-122"/>
        </a:defRPr>
      </a:lvl5pPr>
      <a:lvl6pPr marL="2760663" indent="-228600" algn="l" rtl="0" fontAlgn="base">
        <a:spcBef>
          <a:spcPct val="20000"/>
        </a:spcBef>
        <a:spcAft>
          <a:spcPct val="0"/>
        </a:spcAft>
        <a:buChar char="»"/>
        <a:defRPr>
          <a:solidFill>
            <a:schemeClr val="tx1"/>
          </a:solidFill>
          <a:latin typeface="Arial" pitchFamily="34" charset="0"/>
          <a:ea typeface="宋体" pitchFamily="2" charset="-122"/>
        </a:defRPr>
      </a:lvl6pPr>
      <a:lvl7pPr marL="3217863" indent="-228600" algn="l" rtl="0" fontAlgn="base">
        <a:spcBef>
          <a:spcPct val="20000"/>
        </a:spcBef>
        <a:spcAft>
          <a:spcPct val="0"/>
        </a:spcAft>
        <a:buChar char="»"/>
        <a:defRPr>
          <a:solidFill>
            <a:schemeClr val="tx1"/>
          </a:solidFill>
          <a:latin typeface="Arial" pitchFamily="34" charset="0"/>
          <a:ea typeface="宋体" pitchFamily="2" charset="-122"/>
        </a:defRPr>
      </a:lvl7pPr>
      <a:lvl8pPr marL="3675063" indent="-228600" algn="l" rtl="0" fontAlgn="base">
        <a:spcBef>
          <a:spcPct val="20000"/>
        </a:spcBef>
        <a:spcAft>
          <a:spcPct val="0"/>
        </a:spcAft>
        <a:buChar char="»"/>
        <a:defRPr>
          <a:solidFill>
            <a:schemeClr val="tx1"/>
          </a:solidFill>
          <a:latin typeface="Arial" pitchFamily="34" charset="0"/>
          <a:ea typeface="宋体" pitchFamily="2" charset="-122"/>
        </a:defRPr>
      </a:lvl8pPr>
      <a:lvl9pPr marL="4132263" indent="-228600" algn="l" rtl="0" fontAlgn="base">
        <a:spcBef>
          <a:spcPct val="20000"/>
        </a:spcBef>
        <a:spcAft>
          <a:spcPct val="0"/>
        </a:spcAft>
        <a:buChar char="»"/>
        <a:defRPr>
          <a:solidFill>
            <a:schemeClr val="tx1"/>
          </a:solidFill>
          <a:latin typeface="Arial" pitchFamily="34" charset="0"/>
          <a:ea typeface="宋体" pitchFamily="2" charset="-122"/>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22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22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22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0983B0-8E34-4860-869A-C98BA54A51A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ea typeface="宋体" pitchFamily="2" charset="-122"/>
        </a:defRPr>
      </a:lvl2pPr>
      <a:lvl3pPr algn="ctr" rtl="0" fontAlgn="base">
        <a:spcBef>
          <a:spcPct val="0"/>
        </a:spcBef>
        <a:spcAft>
          <a:spcPct val="0"/>
        </a:spcAft>
        <a:defRPr sz="4400">
          <a:solidFill>
            <a:schemeClr val="tx2"/>
          </a:solidFill>
          <a:latin typeface="Arial" pitchFamily="34" charset="0"/>
          <a:ea typeface="宋体" pitchFamily="2" charset="-122"/>
        </a:defRPr>
      </a:lvl3pPr>
      <a:lvl4pPr algn="ctr" rtl="0" fontAlgn="base">
        <a:spcBef>
          <a:spcPct val="0"/>
        </a:spcBef>
        <a:spcAft>
          <a:spcPct val="0"/>
        </a:spcAft>
        <a:defRPr sz="4400">
          <a:solidFill>
            <a:schemeClr val="tx2"/>
          </a:solidFill>
          <a:latin typeface="Arial" pitchFamily="34" charset="0"/>
          <a:ea typeface="宋体" pitchFamily="2" charset="-122"/>
        </a:defRPr>
      </a:lvl4pPr>
      <a:lvl5pPr algn="ctr" rtl="0" fontAlgn="base">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68313" y="1125538"/>
            <a:ext cx="7772400" cy="2506662"/>
          </a:xfrm>
        </p:spPr>
        <p:txBody>
          <a:bodyPr/>
          <a:lstStyle/>
          <a:p>
            <a:r>
              <a:rPr lang="zh-CN" altLang="en-US">
                <a:solidFill>
                  <a:schemeClr val="accent2"/>
                </a:solidFill>
                <a:latin typeface="Arial Black" pitchFamily="34" charset="0"/>
              </a:rPr>
              <a:t>Changing Paradigm of Organizational Governance in Chinese Public Universities</a:t>
            </a:r>
            <a:r>
              <a:rPr lang="zh-CN" altLang="en-US">
                <a:latin typeface="Arial Black" pitchFamily="34" charset="0"/>
              </a:rPr>
              <a:t> </a:t>
            </a:r>
          </a:p>
        </p:txBody>
      </p:sp>
      <p:sp>
        <p:nvSpPr>
          <p:cNvPr id="14339" name="Rectangle 3"/>
          <p:cNvSpPr>
            <a:spLocks noGrp="1" noChangeArrowheads="1"/>
          </p:cNvSpPr>
          <p:nvPr>
            <p:ph type="subTitle" idx="1"/>
          </p:nvPr>
        </p:nvSpPr>
        <p:spPr>
          <a:xfrm>
            <a:off x="1295400" y="4497388"/>
            <a:ext cx="6400800" cy="1668462"/>
          </a:xfrm>
        </p:spPr>
        <p:txBody>
          <a:bodyPr/>
          <a:lstStyle/>
          <a:p>
            <a:r>
              <a:rPr lang="zh-CN" altLang="en-US" sz="2400">
                <a:solidFill>
                  <a:schemeClr val="hlink"/>
                </a:solidFill>
                <a:latin typeface="Times New Roman" pitchFamily="18" charset="0"/>
              </a:rPr>
              <a:t>Dr.Xiaoguang SHI</a:t>
            </a:r>
          </a:p>
          <a:p>
            <a:r>
              <a:rPr lang="zh-CN" altLang="en-US" sz="2400">
                <a:solidFill>
                  <a:schemeClr val="hlink"/>
                </a:solidFill>
                <a:latin typeface="Times New Roman" pitchFamily="18" charset="0"/>
              </a:rPr>
              <a:t>Professor of Peking University</a:t>
            </a:r>
          </a:p>
          <a:p>
            <a:r>
              <a:rPr lang="zh-CN" altLang="en-US" sz="2400">
                <a:solidFill>
                  <a:schemeClr val="hlink"/>
                </a:solidFill>
                <a:latin typeface="Times New Roman" pitchFamily="18" charset="0"/>
              </a:rPr>
              <a:t>2013,Tampere University</a:t>
            </a:r>
          </a:p>
          <a:p>
            <a:r>
              <a:rPr lang="zh-CN" altLang="en-US" sz="2400">
                <a:solidFill>
                  <a:schemeClr val="hlink"/>
                </a:solidFill>
                <a:latin typeface="Times New Roman" pitchFamily="18" charset="0"/>
              </a:rPr>
              <a:t>contanct email:shixiaoguang@pku.edu.cn</a:t>
            </a:r>
          </a:p>
          <a:p>
            <a:endParaRPr lang="en-US" altLang="en-US" sz="2400">
              <a:solidFill>
                <a:schemeClr val="hlink"/>
              </a:solidFill>
              <a:latin typeface="Times New Roman" pitchFamily="18" charset="0"/>
            </a:endParaRPr>
          </a:p>
        </p:txBody>
      </p:sp>
      <p:sp>
        <p:nvSpPr>
          <p:cNvPr id="14340" name="WordArt 4"/>
          <p:cNvSpPr>
            <a:spLocks noChangeArrowheads="1" noChangeShapeType="1"/>
          </p:cNvSpPr>
          <p:nvPr/>
        </p:nvSpPr>
        <p:spPr bwMode="auto">
          <a:xfrm>
            <a:off x="0" y="3295650"/>
            <a:ext cx="32689800" cy="955675"/>
          </a:xfrm>
          <a:prstGeom prst="rect">
            <a:avLst/>
          </a:prstGeom>
        </p:spPr>
        <p:txBody>
          <a:bodyPr wrap="none" fromWordArt="1">
            <a:prstTxWarp prst="textSlantUp">
              <a:avLst>
                <a:gd name="adj" fmla="val 55556"/>
              </a:avLst>
            </a:prstTxWarp>
          </a:bodyPr>
          <a:lstStyle/>
          <a:p>
            <a:pPr algn="ctr"/>
            <a:r>
              <a:rPr lang="en-US" sz="6600">
                <a:ln w="9525" cmpd="sng">
                  <a:solidFill>
                    <a:srgbClr val="99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75000"/>
                    </a:srgbClr>
                  </a:outerShdw>
                </a:effectLst>
                <a:latin typeface="宋体"/>
                <a:ea typeface="宋体"/>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solidFill>
            <a:srgbClr val="0000FF"/>
          </a:solidFill>
        </p:spPr>
        <p:txBody>
          <a:bodyPr/>
          <a:lstStyle/>
          <a:p>
            <a:r>
              <a:rPr lang="zh-CN" altLang="en-US" sz="3600">
                <a:solidFill>
                  <a:schemeClr val="bg1"/>
                </a:solidFill>
                <a:latin typeface="Arial Black" pitchFamily="34" charset="0"/>
              </a:rPr>
              <a:t>1-2.the changes of HEI system</a:t>
            </a:r>
            <a:r>
              <a:rPr lang="zh-CN" altLang="en-US">
                <a:solidFill>
                  <a:schemeClr val="bg1"/>
                </a:solidFill>
              </a:rPr>
              <a:t> </a:t>
            </a:r>
            <a:endParaRPr lang="en-US" altLang="en-US">
              <a:solidFill>
                <a:schemeClr val="bg1"/>
              </a:solidFill>
            </a:endParaRPr>
          </a:p>
        </p:txBody>
      </p:sp>
      <p:sp>
        <p:nvSpPr>
          <p:cNvPr id="24579" name="Rectangle 3"/>
          <p:cNvSpPr>
            <a:spLocks noGrp="1" noChangeArrowheads="1"/>
          </p:cNvSpPr>
          <p:nvPr>
            <p:ph type="body" idx="1"/>
          </p:nvPr>
        </p:nvSpPr>
        <p:spPr>
          <a:xfrm>
            <a:off x="457200" y="1600200"/>
            <a:ext cx="8229600" cy="5070475"/>
          </a:xfrm>
        </p:spPr>
        <p:txBody>
          <a:bodyPr/>
          <a:lstStyle/>
          <a:p>
            <a:pPr>
              <a:lnSpc>
                <a:spcPct val="80000"/>
              </a:lnSpc>
            </a:pPr>
            <a:r>
              <a:rPr lang="zh-CN" altLang="en-US" b="1" dirty="0"/>
              <a:t>---.HEI system  s</a:t>
            </a:r>
            <a:r>
              <a:rPr lang="en-US" altLang="en-US" b="1" dirty="0" err="1"/>
              <a:t>hift</a:t>
            </a:r>
            <a:r>
              <a:rPr lang="zh-CN" altLang="en-US" b="1" dirty="0"/>
              <a:t>ing</a:t>
            </a:r>
            <a:r>
              <a:rPr lang="en-US" altLang="en-US" b="1" dirty="0"/>
              <a:t> from an elite </a:t>
            </a:r>
            <a:r>
              <a:rPr lang="zh-CN" altLang="en-US" b="1" dirty="0"/>
              <a:t>m</a:t>
            </a:r>
            <a:r>
              <a:rPr lang="en-US" altLang="en-US" b="1" dirty="0"/>
              <a:t>ode of </a:t>
            </a:r>
            <a:r>
              <a:rPr lang="en-US" altLang="en-US" b="1" dirty="0" err="1"/>
              <a:t>HEd</a:t>
            </a:r>
            <a:r>
              <a:rPr lang="en-US" altLang="en-US" b="1" dirty="0"/>
              <a:t>  to a mass one of that. </a:t>
            </a:r>
          </a:p>
          <a:p>
            <a:pPr>
              <a:lnSpc>
                <a:spcPct val="80000"/>
              </a:lnSpc>
              <a:buNone/>
            </a:pPr>
            <a:r>
              <a:rPr lang="fi-FI" altLang="zh-CN" sz="2800" b="1" dirty="0" smtClean="0"/>
              <a:t>	</a:t>
            </a:r>
            <a:r>
              <a:rPr lang="zh-CN" altLang="en-US" sz="2800" b="1" dirty="0" smtClean="0"/>
              <a:t>public </a:t>
            </a:r>
            <a:r>
              <a:rPr lang="zh-CN" altLang="en-US" sz="2800" b="1" dirty="0"/>
              <a:t>sector</a:t>
            </a:r>
            <a:r>
              <a:rPr lang="zh-CN" altLang="en-US" sz="2800" dirty="0"/>
              <a:t>--</a:t>
            </a:r>
            <a:r>
              <a:rPr lang="en-US" altLang="en-US" sz="2800" dirty="0"/>
              <a:t> about 2,3</a:t>
            </a:r>
            <a:r>
              <a:rPr lang="zh-CN" altLang="en-US" sz="2800" dirty="0"/>
              <a:t>05</a:t>
            </a:r>
            <a:r>
              <a:rPr lang="en-US" altLang="en-US" sz="2800" dirty="0"/>
              <a:t> public universities and colleges</a:t>
            </a:r>
            <a:r>
              <a:rPr lang="zh-CN" altLang="en-US" sz="2800" dirty="0"/>
              <a:t>, </a:t>
            </a:r>
            <a:r>
              <a:rPr lang="en-US" altLang="en-US" sz="2800" dirty="0"/>
              <a:t>including 1,908 regular full-time HEIs</a:t>
            </a:r>
            <a:r>
              <a:rPr lang="zh-CN" altLang="en-US" sz="2800" dirty="0"/>
              <a:t>,397 part time adult university </a:t>
            </a:r>
            <a:endParaRPr lang="en-US" altLang="en-US" sz="2800" dirty="0"/>
          </a:p>
          <a:p>
            <a:pPr>
              <a:lnSpc>
                <a:spcPct val="80000"/>
              </a:lnSpc>
              <a:buNone/>
            </a:pPr>
            <a:r>
              <a:rPr lang="en-US" altLang="en-US" sz="2800" dirty="0" smtClean="0"/>
              <a:t>	 </a:t>
            </a:r>
            <a:r>
              <a:rPr lang="zh-CN" altLang="en-US" sz="2800" dirty="0"/>
              <a:t>---</a:t>
            </a:r>
            <a:r>
              <a:rPr lang="en-US" altLang="en-US" sz="2800" dirty="0"/>
              <a:t>740 </a:t>
            </a:r>
            <a:r>
              <a:rPr lang="zh-CN" altLang="en-US" sz="2800" dirty="0"/>
              <a:t>( 4y)</a:t>
            </a:r>
          </a:p>
          <a:p>
            <a:pPr>
              <a:lnSpc>
                <a:spcPct val="80000"/>
              </a:lnSpc>
              <a:buNone/>
            </a:pPr>
            <a:r>
              <a:rPr lang="en-US" altLang="en-US" sz="2800" dirty="0" smtClean="0"/>
              <a:t>	 </a:t>
            </a:r>
            <a:r>
              <a:rPr lang="zh-CN" altLang="en-US" sz="2800" dirty="0"/>
              <a:t>---</a:t>
            </a:r>
            <a:r>
              <a:rPr lang="en-US" altLang="en-US" sz="2800" dirty="0"/>
              <a:t>1,168 </a:t>
            </a:r>
            <a:r>
              <a:rPr lang="zh-CN" altLang="en-US" sz="2800" dirty="0"/>
              <a:t>(2-3y)</a:t>
            </a:r>
          </a:p>
          <a:p>
            <a:pPr>
              <a:lnSpc>
                <a:spcPct val="80000"/>
              </a:lnSpc>
              <a:buNone/>
            </a:pPr>
            <a:r>
              <a:rPr lang="fi-FI" altLang="zh-CN" sz="2800" dirty="0" smtClean="0"/>
              <a:t>	</a:t>
            </a:r>
            <a:r>
              <a:rPr lang="zh-CN" altLang="en-US" sz="2800" dirty="0" smtClean="0"/>
              <a:t>---</a:t>
            </a:r>
            <a:r>
              <a:rPr lang="en-US" altLang="en-US" sz="2800" dirty="0"/>
              <a:t>413 </a:t>
            </a:r>
            <a:r>
              <a:rPr lang="zh-CN" altLang="en-US" sz="2800" dirty="0"/>
              <a:t>(</a:t>
            </a:r>
            <a:r>
              <a:rPr lang="en-US" altLang="en-US" sz="2800" dirty="0"/>
              <a:t>adult HEIs</a:t>
            </a:r>
            <a:r>
              <a:rPr lang="zh-CN" altLang="en-US" sz="2800" dirty="0"/>
              <a:t>)</a:t>
            </a:r>
            <a:endParaRPr lang="en-US" altLang="en-US" sz="2800" dirty="0"/>
          </a:p>
          <a:p>
            <a:pPr>
              <a:lnSpc>
                <a:spcPct val="80000"/>
              </a:lnSpc>
              <a:buNone/>
            </a:pPr>
            <a:r>
              <a:rPr lang="fi-FI" altLang="zh-CN" sz="2800" b="1" dirty="0" smtClean="0"/>
              <a:t>	</a:t>
            </a:r>
            <a:r>
              <a:rPr lang="zh-CN" altLang="en-US" sz="2800" b="1" dirty="0" smtClean="0"/>
              <a:t>private </a:t>
            </a:r>
            <a:r>
              <a:rPr lang="zh-CN" altLang="en-US" sz="2800" b="1" dirty="0"/>
              <a:t>sector-</a:t>
            </a:r>
            <a:r>
              <a:rPr lang="zh-CN" altLang="en-US" sz="2800" dirty="0"/>
              <a:t>-</a:t>
            </a:r>
            <a:r>
              <a:rPr lang="en-US" altLang="en-US" sz="2800" dirty="0"/>
              <a:t>1,521 new private institutions</a:t>
            </a:r>
          </a:p>
          <a:p>
            <a:pPr>
              <a:lnSpc>
                <a:spcPct val="80000"/>
              </a:lnSpc>
              <a:buNone/>
            </a:pPr>
            <a:r>
              <a:rPr lang="en-US" altLang="en-US" sz="2800" dirty="0"/>
              <a:t>	</a:t>
            </a:r>
            <a:r>
              <a:rPr lang="en-US" altLang="en-US" sz="2800" dirty="0" smtClean="0"/>
              <a:t> </a:t>
            </a:r>
            <a:r>
              <a:rPr lang="en-US" altLang="en-US" sz="2800" dirty="0"/>
              <a:t>297 </a:t>
            </a:r>
            <a:r>
              <a:rPr lang="zh-CN" altLang="en-US" sz="2800" dirty="0"/>
              <a:t>(3-4y,degree granting institutions)</a:t>
            </a:r>
            <a:r>
              <a:rPr lang="en-US" altLang="en-US" sz="2800" dirty="0"/>
              <a:t>,</a:t>
            </a:r>
          </a:p>
          <a:p>
            <a:pPr>
              <a:lnSpc>
                <a:spcPct val="80000"/>
              </a:lnSpc>
              <a:buNone/>
            </a:pPr>
            <a:r>
              <a:rPr lang="en-US" altLang="en-US" sz="2800" dirty="0" smtClean="0"/>
              <a:t>	 </a:t>
            </a:r>
            <a:r>
              <a:rPr lang="en-US" altLang="en-US" sz="2800" dirty="0"/>
              <a:t>318</a:t>
            </a:r>
            <a:r>
              <a:rPr lang="zh-CN" altLang="en-US" sz="2800" dirty="0"/>
              <a:t> 3-4y</a:t>
            </a:r>
            <a:r>
              <a:rPr lang="en-US" altLang="en-US" sz="2800" dirty="0"/>
              <a:t> </a:t>
            </a:r>
            <a:r>
              <a:rPr lang="zh-CN" altLang="en-US" sz="2800" dirty="0"/>
              <a:t>(</a:t>
            </a:r>
            <a:r>
              <a:rPr lang="en-US" altLang="en-US" sz="2800" dirty="0"/>
              <a:t>independent colleges</a:t>
            </a:r>
            <a:r>
              <a:rPr lang="zh-CN" altLang="en-US" sz="2800" dirty="0"/>
              <a:t>)</a:t>
            </a:r>
          </a:p>
          <a:p>
            <a:pPr>
              <a:lnSpc>
                <a:spcPct val="80000"/>
              </a:lnSpc>
              <a:buNone/>
            </a:pPr>
            <a:r>
              <a:rPr lang="en-US" altLang="en-US" sz="2800" dirty="0"/>
              <a:t>	</a:t>
            </a:r>
            <a:r>
              <a:rPr lang="en-US" altLang="en-US" sz="2800" dirty="0" smtClean="0"/>
              <a:t> 906 </a:t>
            </a:r>
            <a:r>
              <a:rPr lang="zh-CN" altLang="en-US" sz="2800" dirty="0"/>
              <a:t>(</a:t>
            </a:r>
            <a:r>
              <a:rPr lang="en-US" altLang="en-US" sz="2800" dirty="0"/>
              <a:t>non-degree awarding institutions).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0" y="404813"/>
            <a:ext cx="9144000" cy="6899275"/>
          </a:xfrm>
          <a:prstGeom prst="rect">
            <a:avLst/>
          </a:prstGeom>
          <a:noFill/>
          <a:ln w="9525">
            <a:noFill/>
            <a:miter lim="800000"/>
            <a:headEnd/>
            <a:tailEnd/>
          </a:ln>
        </p:spPr>
      </p:pic>
      <p:sp>
        <p:nvSpPr>
          <p:cNvPr id="25603" name="Rectangle 3"/>
          <p:cNvSpPr>
            <a:spLocks noGrp="1" noChangeArrowheads="1"/>
          </p:cNvSpPr>
          <p:nvPr>
            <p:ph type="ctrTitle"/>
          </p:nvPr>
        </p:nvSpPr>
        <p:spPr>
          <a:xfrm>
            <a:off x="755650" y="0"/>
            <a:ext cx="8388350" cy="692150"/>
          </a:xfrm>
        </p:spPr>
        <p:txBody>
          <a:bodyPr/>
          <a:lstStyle/>
          <a:p>
            <a:r>
              <a:rPr lang="en-US" sz="2400">
                <a:solidFill>
                  <a:srgbClr val="FF0066"/>
                </a:solidFill>
              </a:rPr>
              <a:t>Differentiation by type and  nature</a:t>
            </a:r>
            <a:endParaRPr lang="en-US">
              <a:solidFill>
                <a:srgbClr val="FF0066"/>
              </a:solidFill>
            </a:endParaRPr>
          </a:p>
        </p:txBody>
      </p:sp>
      <p:sp>
        <p:nvSpPr>
          <p:cNvPr id="25604" name="Rectangle 4"/>
          <p:cNvSpPr>
            <a:spLocks noChangeArrowheads="1"/>
          </p:cNvSpPr>
          <p:nvPr/>
        </p:nvSpPr>
        <p:spPr bwMode="auto">
          <a:xfrm>
            <a:off x="4787900" y="836613"/>
            <a:ext cx="863600" cy="288925"/>
          </a:xfrm>
          <a:prstGeom prst="rect">
            <a:avLst/>
          </a:prstGeom>
          <a:solidFill>
            <a:srgbClr val="FFFF00"/>
          </a:solidFill>
          <a:ln w="9525" cmpd="sng">
            <a:solidFill>
              <a:srgbClr val="FFFFFF"/>
            </a:solidFill>
            <a:miter lim="800000"/>
            <a:headEnd/>
            <a:tailEnd/>
          </a:ln>
          <a:effectLst/>
        </p:spPr>
        <p:txBody>
          <a:bodyPr wrap="none" anchor="ctr"/>
          <a:lstStyle/>
          <a:p>
            <a:pPr algn="ctr"/>
            <a:r>
              <a:rPr lang="zh-CN" altLang="en-US"/>
              <a:t>2305</a:t>
            </a:r>
            <a:endParaRPr lang="en-US" altLang="en-US"/>
          </a:p>
        </p:txBody>
      </p:sp>
      <p:sp>
        <p:nvSpPr>
          <p:cNvPr id="25605" name="Rectangle 5"/>
          <p:cNvSpPr>
            <a:spLocks noChangeArrowheads="1"/>
          </p:cNvSpPr>
          <p:nvPr/>
        </p:nvSpPr>
        <p:spPr bwMode="auto">
          <a:xfrm>
            <a:off x="7380288" y="1412875"/>
            <a:ext cx="720725" cy="288925"/>
          </a:xfrm>
          <a:prstGeom prst="rect">
            <a:avLst/>
          </a:prstGeom>
          <a:solidFill>
            <a:srgbClr val="FFFF00"/>
          </a:solidFill>
          <a:ln w="9525" cmpd="sng">
            <a:solidFill>
              <a:srgbClr val="FFFFFF"/>
            </a:solidFill>
            <a:miter lim="800000"/>
            <a:headEnd/>
            <a:tailEnd/>
          </a:ln>
          <a:effectLst/>
        </p:spPr>
        <p:txBody>
          <a:bodyPr wrap="none" anchor="ctr"/>
          <a:lstStyle/>
          <a:p>
            <a:pPr algn="ctr"/>
            <a:r>
              <a:rPr lang="zh-CN" altLang="en-US"/>
              <a:t>397</a:t>
            </a:r>
            <a:endParaRPr lang="en-US" altLang="en-US"/>
          </a:p>
        </p:txBody>
      </p:sp>
      <p:sp>
        <p:nvSpPr>
          <p:cNvPr id="25606" name="Rectangle 6"/>
          <p:cNvSpPr>
            <a:spLocks noChangeArrowheads="1"/>
          </p:cNvSpPr>
          <p:nvPr/>
        </p:nvSpPr>
        <p:spPr bwMode="auto">
          <a:xfrm>
            <a:off x="4859338" y="1412875"/>
            <a:ext cx="649287" cy="288925"/>
          </a:xfrm>
          <a:prstGeom prst="rect">
            <a:avLst/>
          </a:prstGeom>
          <a:solidFill>
            <a:srgbClr val="FFFF00"/>
          </a:solidFill>
          <a:ln w="9525" cmpd="sng">
            <a:solidFill>
              <a:srgbClr val="FFFFFF"/>
            </a:solidFill>
            <a:miter lim="800000"/>
            <a:headEnd/>
            <a:tailEnd/>
          </a:ln>
          <a:effectLst/>
        </p:spPr>
        <p:txBody>
          <a:bodyPr wrap="none" anchor="ctr"/>
          <a:lstStyle/>
          <a:p>
            <a:pPr algn="ctr"/>
            <a:r>
              <a:rPr lang="zh-CN" altLang="en-US"/>
              <a:t>1908</a:t>
            </a:r>
            <a:endParaRPr lang="en-US" altLang="en-US"/>
          </a:p>
        </p:txBody>
      </p:sp>
      <p:sp>
        <p:nvSpPr>
          <p:cNvPr id="25607" name="Text Box 7"/>
          <p:cNvSpPr txBox="1">
            <a:spLocks noChangeArrowheads="1"/>
          </p:cNvSpPr>
          <p:nvPr/>
        </p:nvSpPr>
        <p:spPr bwMode="auto">
          <a:xfrm>
            <a:off x="3255963" y="2036763"/>
            <a:ext cx="523875" cy="366712"/>
          </a:xfrm>
          <a:prstGeom prst="rect">
            <a:avLst/>
          </a:prstGeom>
          <a:noFill/>
          <a:ln w="9525">
            <a:noFill/>
            <a:miter lim="800000"/>
            <a:headEnd/>
            <a:tailEnd/>
          </a:ln>
          <a:effectLst/>
        </p:spPr>
        <p:txBody>
          <a:bodyPr>
            <a:spAutoFit/>
          </a:bodyPr>
          <a:lstStyle/>
          <a:p>
            <a:r>
              <a:rPr lang="zh-CN" altLang="en-US"/>
              <a:t>4</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gjxie1"/>
          <p:cNvPicPr>
            <a:picLocks noChangeAspect="1" noChangeArrowheads="1"/>
          </p:cNvPicPr>
          <p:nvPr/>
        </p:nvPicPr>
        <p:blipFill>
          <a:blip r:embed="rId2" cstate="print"/>
          <a:srcRect r="13086"/>
          <a:stretch>
            <a:fillRect/>
          </a:stretch>
        </p:blipFill>
        <p:spPr bwMode="auto">
          <a:xfrm>
            <a:off x="0" y="1371600"/>
            <a:ext cx="9144000" cy="5486400"/>
          </a:xfrm>
          <a:prstGeom prst="rect">
            <a:avLst/>
          </a:prstGeom>
          <a:noFill/>
          <a:ln w="9525">
            <a:noFill/>
            <a:miter lim="800000"/>
            <a:headEnd/>
            <a:tailEnd/>
          </a:ln>
        </p:spPr>
      </p:pic>
      <p:sp>
        <p:nvSpPr>
          <p:cNvPr id="26627" name="Text Box 3"/>
          <p:cNvSpPr txBox="1">
            <a:spLocks noChangeArrowheads="1"/>
          </p:cNvSpPr>
          <p:nvPr/>
        </p:nvSpPr>
        <p:spPr bwMode="auto">
          <a:xfrm>
            <a:off x="5791200" y="3048000"/>
            <a:ext cx="1905000" cy="762000"/>
          </a:xfrm>
          <a:prstGeom prst="rect">
            <a:avLst/>
          </a:prstGeom>
          <a:noFill/>
          <a:ln w="9525">
            <a:noFill/>
            <a:miter lim="800000"/>
            <a:headEnd/>
            <a:tailEnd/>
          </a:ln>
          <a:effectLst/>
        </p:spPr>
        <p:txBody>
          <a:bodyPr>
            <a:spAutoFit/>
          </a:bodyPr>
          <a:lstStyle/>
          <a:p>
            <a:pPr>
              <a:lnSpc>
                <a:spcPct val="110000"/>
              </a:lnSpc>
            </a:pPr>
            <a:r>
              <a:rPr lang="en-US" sz="2000" b="1">
                <a:solidFill>
                  <a:schemeClr val="bg1"/>
                </a:solidFill>
                <a:latin typeface="Times New Roman" pitchFamily="18" charset="0"/>
                <a:ea typeface="黑体" pitchFamily="2" charset="-122"/>
              </a:rPr>
              <a:t>Peking Univ.</a:t>
            </a:r>
          </a:p>
          <a:p>
            <a:pPr>
              <a:lnSpc>
                <a:spcPct val="110000"/>
              </a:lnSpc>
            </a:pPr>
            <a:r>
              <a:rPr lang="en-US" sz="2000" b="1">
                <a:solidFill>
                  <a:schemeClr val="bg1"/>
                </a:solidFill>
                <a:latin typeface="Times New Roman" pitchFamily="18" charset="0"/>
                <a:ea typeface="黑体" pitchFamily="2" charset="-122"/>
              </a:rPr>
              <a:t>Tsinghua Univ.</a:t>
            </a:r>
          </a:p>
        </p:txBody>
      </p:sp>
      <p:sp>
        <p:nvSpPr>
          <p:cNvPr id="26628" name="Text Box 4"/>
          <p:cNvSpPr txBox="1">
            <a:spLocks noChangeArrowheads="1"/>
          </p:cNvSpPr>
          <p:nvPr/>
        </p:nvSpPr>
        <p:spPr bwMode="auto">
          <a:xfrm>
            <a:off x="5105400" y="3565525"/>
            <a:ext cx="381000" cy="396875"/>
          </a:xfrm>
          <a:prstGeom prst="rect">
            <a:avLst/>
          </a:prstGeom>
          <a:noFill/>
          <a:ln w="9525">
            <a:noFill/>
            <a:miter lim="800000"/>
            <a:headEnd/>
            <a:tailEnd/>
          </a:ln>
          <a:effectLst/>
        </p:spPr>
        <p:txBody>
          <a:bodyPr>
            <a:spAutoFit/>
          </a:bodyPr>
          <a:lstStyle/>
          <a:p>
            <a:pPr>
              <a:spcBef>
                <a:spcPct val="50000"/>
              </a:spcBef>
            </a:pPr>
            <a:r>
              <a:rPr lang="en-US" sz="2000">
                <a:solidFill>
                  <a:schemeClr val="bg1"/>
                </a:solidFill>
                <a:latin typeface="Times New Roman" pitchFamily="18" charset="0"/>
              </a:rPr>
              <a:t>9</a:t>
            </a:r>
          </a:p>
        </p:txBody>
      </p:sp>
      <p:sp>
        <p:nvSpPr>
          <p:cNvPr id="26629" name="Text Box 5"/>
          <p:cNvSpPr txBox="1">
            <a:spLocks noChangeArrowheads="1"/>
          </p:cNvSpPr>
          <p:nvPr/>
        </p:nvSpPr>
        <p:spPr bwMode="auto">
          <a:xfrm>
            <a:off x="4495800" y="3565525"/>
            <a:ext cx="496888" cy="396875"/>
          </a:xfrm>
          <a:prstGeom prst="rect">
            <a:avLst/>
          </a:prstGeom>
          <a:noFill/>
          <a:ln w="9525">
            <a:noFill/>
            <a:miter lim="800000"/>
            <a:headEnd/>
            <a:tailEnd/>
          </a:ln>
          <a:effectLst/>
        </p:spPr>
        <p:txBody>
          <a:bodyPr>
            <a:spAutoFit/>
          </a:bodyPr>
          <a:lstStyle/>
          <a:p>
            <a:pPr>
              <a:spcBef>
                <a:spcPct val="50000"/>
              </a:spcBef>
            </a:pPr>
            <a:r>
              <a:rPr lang="en-US" sz="2000">
                <a:solidFill>
                  <a:schemeClr val="bg1"/>
                </a:solidFill>
                <a:latin typeface="Times New Roman" pitchFamily="18" charset="0"/>
              </a:rPr>
              <a:t>39</a:t>
            </a:r>
          </a:p>
        </p:txBody>
      </p:sp>
      <p:sp>
        <p:nvSpPr>
          <p:cNvPr id="26630" name="Text Box 6"/>
          <p:cNvSpPr txBox="1">
            <a:spLocks noChangeArrowheads="1"/>
          </p:cNvSpPr>
          <p:nvPr/>
        </p:nvSpPr>
        <p:spPr bwMode="auto">
          <a:xfrm>
            <a:off x="3771900" y="3565525"/>
            <a:ext cx="647700" cy="396875"/>
          </a:xfrm>
          <a:prstGeom prst="rect">
            <a:avLst/>
          </a:prstGeom>
          <a:noFill/>
          <a:ln w="9525">
            <a:noFill/>
            <a:miter lim="800000"/>
            <a:headEnd/>
            <a:tailEnd/>
          </a:ln>
          <a:effectLst/>
        </p:spPr>
        <p:txBody>
          <a:bodyPr>
            <a:spAutoFit/>
          </a:bodyPr>
          <a:lstStyle/>
          <a:p>
            <a:pPr>
              <a:spcBef>
                <a:spcPct val="50000"/>
              </a:spcBef>
            </a:pPr>
            <a:r>
              <a:rPr lang="en-US" sz="2000">
                <a:solidFill>
                  <a:schemeClr val="bg1"/>
                </a:solidFill>
                <a:latin typeface="Times New Roman" pitchFamily="18" charset="0"/>
              </a:rPr>
              <a:t>56</a:t>
            </a:r>
          </a:p>
        </p:txBody>
      </p:sp>
      <p:sp>
        <p:nvSpPr>
          <p:cNvPr id="26631" name="Text Box 7"/>
          <p:cNvSpPr txBox="1">
            <a:spLocks noChangeArrowheads="1"/>
          </p:cNvSpPr>
          <p:nvPr/>
        </p:nvSpPr>
        <p:spPr bwMode="auto">
          <a:xfrm>
            <a:off x="2971800" y="3581400"/>
            <a:ext cx="720725" cy="396875"/>
          </a:xfrm>
          <a:prstGeom prst="rect">
            <a:avLst/>
          </a:prstGeom>
          <a:noFill/>
          <a:ln w="9525">
            <a:noFill/>
            <a:miter lim="800000"/>
            <a:headEnd/>
            <a:tailEnd/>
          </a:ln>
          <a:effectLst/>
        </p:spPr>
        <p:txBody>
          <a:bodyPr>
            <a:spAutoFit/>
          </a:bodyPr>
          <a:lstStyle/>
          <a:p>
            <a:pPr>
              <a:spcBef>
                <a:spcPct val="50000"/>
              </a:spcBef>
            </a:pPr>
            <a:r>
              <a:rPr lang="en-US" sz="2000">
                <a:solidFill>
                  <a:schemeClr val="bg1"/>
                </a:solidFill>
                <a:latin typeface="Times New Roman" pitchFamily="18" charset="0"/>
              </a:rPr>
              <a:t>107</a:t>
            </a:r>
          </a:p>
        </p:txBody>
      </p:sp>
      <p:sp>
        <p:nvSpPr>
          <p:cNvPr id="26632" name="Text Box 8"/>
          <p:cNvSpPr txBox="1">
            <a:spLocks noChangeArrowheads="1"/>
          </p:cNvSpPr>
          <p:nvPr/>
        </p:nvSpPr>
        <p:spPr bwMode="auto">
          <a:xfrm>
            <a:off x="3575050" y="4832350"/>
            <a:ext cx="3733800" cy="396875"/>
          </a:xfrm>
          <a:prstGeom prst="rect">
            <a:avLst/>
          </a:prstGeom>
          <a:noFill/>
          <a:ln w="9525">
            <a:noFill/>
            <a:miter lim="800000"/>
            <a:headEnd/>
            <a:tailEnd/>
          </a:ln>
          <a:effectLst/>
        </p:spPr>
        <p:txBody>
          <a:bodyPr>
            <a:spAutoFit/>
          </a:bodyPr>
          <a:lstStyle/>
          <a:p>
            <a:r>
              <a:rPr lang="en-US" sz="2000"/>
              <a:t>Doctorate-granting universities</a:t>
            </a:r>
          </a:p>
        </p:txBody>
      </p:sp>
      <p:sp>
        <p:nvSpPr>
          <p:cNvPr id="26633" name="Text Box 9"/>
          <p:cNvSpPr txBox="1">
            <a:spLocks noChangeArrowheads="1"/>
          </p:cNvSpPr>
          <p:nvPr/>
        </p:nvSpPr>
        <p:spPr bwMode="auto">
          <a:xfrm>
            <a:off x="1295400" y="3657600"/>
            <a:ext cx="685800" cy="396875"/>
          </a:xfrm>
          <a:prstGeom prst="rect">
            <a:avLst/>
          </a:prstGeom>
          <a:noFill/>
          <a:ln w="9525">
            <a:noFill/>
            <a:miter lim="800000"/>
            <a:headEnd/>
            <a:tailEnd/>
          </a:ln>
          <a:effectLst/>
        </p:spPr>
        <p:txBody>
          <a:bodyPr>
            <a:spAutoFit/>
          </a:bodyPr>
          <a:lstStyle/>
          <a:p>
            <a:r>
              <a:rPr lang="en-US" sz="2000" b="1">
                <a:solidFill>
                  <a:schemeClr val="bg1"/>
                </a:solidFill>
                <a:latin typeface="Times New Roman" pitchFamily="18" charset="0"/>
              </a:rPr>
              <a:t>581 </a:t>
            </a:r>
          </a:p>
        </p:txBody>
      </p:sp>
      <p:sp>
        <p:nvSpPr>
          <p:cNvPr id="26634" name="Text Box 10"/>
          <p:cNvSpPr txBox="1">
            <a:spLocks noChangeArrowheads="1"/>
          </p:cNvSpPr>
          <p:nvPr/>
        </p:nvSpPr>
        <p:spPr bwMode="auto">
          <a:xfrm>
            <a:off x="3124200" y="5699125"/>
            <a:ext cx="3352800" cy="396875"/>
          </a:xfrm>
          <a:prstGeom prst="rect">
            <a:avLst/>
          </a:prstGeom>
          <a:noFill/>
          <a:ln w="9525">
            <a:noFill/>
            <a:miter lim="800000"/>
            <a:headEnd/>
            <a:tailEnd/>
          </a:ln>
          <a:effectLst/>
        </p:spPr>
        <p:txBody>
          <a:bodyPr>
            <a:spAutoFit/>
          </a:bodyPr>
          <a:lstStyle/>
          <a:p>
            <a:pPr>
              <a:spcBef>
                <a:spcPct val="50000"/>
              </a:spcBef>
            </a:pPr>
            <a:r>
              <a:rPr lang="en-US" sz="2000"/>
              <a:t>Undergraduate universities</a:t>
            </a:r>
          </a:p>
        </p:txBody>
      </p:sp>
      <p:sp>
        <p:nvSpPr>
          <p:cNvPr id="26635" name="Text Box 11"/>
          <p:cNvSpPr txBox="1">
            <a:spLocks noChangeArrowheads="1"/>
          </p:cNvSpPr>
          <p:nvPr/>
        </p:nvSpPr>
        <p:spPr bwMode="auto">
          <a:xfrm>
            <a:off x="2362200" y="6096000"/>
            <a:ext cx="4800600" cy="396875"/>
          </a:xfrm>
          <a:prstGeom prst="rect">
            <a:avLst/>
          </a:prstGeom>
          <a:noFill/>
          <a:ln w="9525">
            <a:noFill/>
            <a:miter lim="800000"/>
            <a:headEnd/>
            <a:tailEnd/>
          </a:ln>
          <a:effectLst/>
        </p:spPr>
        <p:txBody>
          <a:bodyPr>
            <a:spAutoFit/>
          </a:bodyPr>
          <a:lstStyle/>
          <a:p>
            <a:pPr>
              <a:spcBef>
                <a:spcPct val="50000"/>
              </a:spcBef>
            </a:pPr>
            <a:r>
              <a:rPr lang="en-US" sz="2000"/>
              <a:t>Vocational or professional universities</a:t>
            </a:r>
          </a:p>
        </p:txBody>
      </p:sp>
      <p:sp>
        <p:nvSpPr>
          <p:cNvPr id="26636" name="Rectangle 12"/>
          <p:cNvSpPr>
            <a:spLocks noGrp="1" noChangeArrowheads="1"/>
          </p:cNvSpPr>
          <p:nvPr>
            <p:ph type="body" idx="1"/>
          </p:nvPr>
        </p:nvSpPr>
        <p:spPr>
          <a:xfrm>
            <a:off x="323850" y="685800"/>
            <a:ext cx="8351838" cy="655638"/>
          </a:xfrm>
          <a:noFill/>
          <a:ln/>
        </p:spPr>
        <p:txBody>
          <a:bodyPr/>
          <a:lstStyle/>
          <a:p>
            <a:pPr>
              <a:spcBef>
                <a:spcPct val="0"/>
              </a:spcBef>
              <a:buFont typeface="Wingdings" pitchFamily="2" charset="2"/>
              <a:buNone/>
            </a:pPr>
            <a:r>
              <a:rPr lang="en-US" sz="2400" b="1">
                <a:solidFill>
                  <a:schemeClr val="hlink"/>
                </a:solidFill>
              </a:rPr>
              <a:t>There were 2305 regular Higher Education Institutions in 2009</a:t>
            </a:r>
          </a:p>
        </p:txBody>
      </p:sp>
      <p:sp>
        <p:nvSpPr>
          <p:cNvPr id="26637" name="Text Box 13"/>
          <p:cNvSpPr txBox="1">
            <a:spLocks noChangeArrowheads="1"/>
          </p:cNvSpPr>
          <p:nvPr/>
        </p:nvSpPr>
        <p:spPr bwMode="auto">
          <a:xfrm>
            <a:off x="4419600" y="2986088"/>
            <a:ext cx="1187450" cy="457200"/>
          </a:xfrm>
          <a:prstGeom prst="rect">
            <a:avLst/>
          </a:prstGeom>
          <a:noFill/>
          <a:ln w="9525">
            <a:noFill/>
            <a:miter lim="800000"/>
            <a:headEnd/>
            <a:tailEnd/>
          </a:ln>
          <a:effectLst/>
        </p:spPr>
        <p:txBody>
          <a:bodyPr>
            <a:spAutoFit/>
          </a:bodyPr>
          <a:lstStyle/>
          <a:p>
            <a:r>
              <a:rPr lang="zh-CN" altLang="en-US" sz="2400" u="sng"/>
              <a:t>“</a:t>
            </a:r>
            <a:r>
              <a:rPr lang="en-US" sz="2400" u="sng"/>
              <a:t>985”</a:t>
            </a:r>
          </a:p>
        </p:txBody>
      </p:sp>
      <p:sp>
        <p:nvSpPr>
          <p:cNvPr id="26638" name="Text Box 14"/>
          <p:cNvSpPr txBox="1">
            <a:spLocks noChangeArrowheads="1"/>
          </p:cNvSpPr>
          <p:nvPr/>
        </p:nvSpPr>
        <p:spPr bwMode="auto">
          <a:xfrm>
            <a:off x="2057400" y="3641725"/>
            <a:ext cx="685800" cy="396875"/>
          </a:xfrm>
          <a:prstGeom prst="rect">
            <a:avLst/>
          </a:prstGeom>
          <a:noFill/>
          <a:ln w="9525">
            <a:noFill/>
            <a:miter lim="800000"/>
            <a:headEnd/>
            <a:tailEnd/>
          </a:ln>
          <a:effectLst/>
        </p:spPr>
        <p:txBody>
          <a:bodyPr>
            <a:spAutoFit/>
          </a:bodyPr>
          <a:lstStyle/>
          <a:p>
            <a:r>
              <a:rPr lang="en-US" sz="2000" b="1">
                <a:solidFill>
                  <a:schemeClr val="bg1"/>
                </a:solidFill>
                <a:latin typeface="Times New Roman" pitchFamily="18" charset="0"/>
              </a:rPr>
              <a:t>295</a:t>
            </a:r>
          </a:p>
        </p:txBody>
      </p:sp>
      <p:sp>
        <p:nvSpPr>
          <p:cNvPr id="26639" name="Text Box 15"/>
          <p:cNvSpPr txBox="1">
            <a:spLocks noChangeArrowheads="1"/>
          </p:cNvSpPr>
          <p:nvPr/>
        </p:nvSpPr>
        <p:spPr bwMode="auto">
          <a:xfrm>
            <a:off x="3581400" y="5229225"/>
            <a:ext cx="2514600" cy="396875"/>
          </a:xfrm>
          <a:prstGeom prst="rect">
            <a:avLst/>
          </a:prstGeom>
          <a:noFill/>
          <a:ln w="9525">
            <a:noFill/>
            <a:miter lim="800000"/>
            <a:headEnd/>
            <a:tailEnd/>
          </a:ln>
          <a:effectLst/>
        </p:spPr>
        <p:txBody>
          <a:bodyPr>
            <a:spAutoFit/>
          </a:bodyPr>
          <a:lstStyle/>
          <a:p>
            <a:r>
              <a:rPr lang="en-US" sz="2000"/>
              <a:t>Master’s universities</a:t>
            </a:r>
          </a:p>
        </p:txBody>
      </p:sp>
      <p:sp>
        <p:nvSpPr>
          <p:cNvPr id="26640" name="Text Box 16"/>
          <p:cNvSpPr txBox="1">
            <a:spLocks noChangeArrowheads="1"/>
          </p:cNvSpPr>
          <p:nvPr/>
        </p:nvSpPr>
        <p:spPr bwMode="auto">
          <a:xfrm>
            <a:off x="468313" y="3657600"/>
            <a:ext cx="903287" cy="396875"/>
          </a:xfrm>
          <a:prstGeom prst="rect">
            <a:avLst/>
          </a:prstGeom>
          <a:noFill/>
          <a:ln w="9525">
            <a:noFill/>
            <a:miter lim="800000"/>
            <a:headEnd/>
            <a:tailEnd/>
          </a:ln>
          <a:effectLst/>
        </p:spPr>
        <p:txBody>
          <a:bodyPr>
            <a:spAutoFit/>
          </a:bodyPr>
          <a:lstStyle/>
          <a:p>
            <a:pPr>
              <a:spcBef>
                <a:spcPct val="50000"/>
              </a:spcBef>
            </a:pPr>
            <a:r>
              <a:rPr lang="en-US" sz="2000" b="1">
                <a:solidFill>
                  <a:srgbClr val="FF66CC"/>
                </a:solidFill>
                <a:latin typeface="Times New Roman" pitchFamily="18" charset="0"/>
              </a:rPr>
              <a:t>1090</a:t>
            </a:r>
          </a:p>
        </p:txBody>
      </p:sp>
      <p:sp>
        <p:nvSpPr>
          <p:cNvPr id="26641" name="Text Box 17"/>
          <p:cNvSpPr txBox="1">
            <a:spLocks noChangeArrowheads="1"/>
          </p:cNvSpPr>
          <p:nvPr/>
        </p:nvSpPr>
        <p:spPr bwMode="auto">
          <a:xfrm>
            <a:off x="2895600" y="3048000"/>
            <a:ext cx="896938" cy="457200"/>
          </a:xfrm>
          <a:prstGeom prst="rect">
            <a:avLst/>
          </a:prstGeom>
          <a:noFill/>
          <a:ln w="9525">
            <a:noFill/>
            <a:miter lim="800000"/>
            <a:headEnd/>
            <a:tailEnd/>
          </a:ln>
          <a:effectLst/>
        </p:spPr>
        <p:txBody>
          <a:bodyPr wrap="none">
            <a:spAutoFit/>
          </a:bodyPr>
          <a:lstStyle/>
          <a:p>
            <a:r>
              <a:rPr lang="zh-CN" altLang="en-US" sz="2400" u="sng"/>
              <a:t>“</a:t>
            </a:r>
            <a:r>
              <a:rPr lang="en-US" sz="2400" u="sng"/>
              <a:t>211”</a:t>
            </a:r>
          </a:p>
        </p:txBody>
      </p:sp>
      <p:sp>
        <p:nvSpPr>
          <p:cNvPr id="26642" name="Text Box 18"/>
          <p:cNvSpPr txBox="1">
            <a:spLocks noChangeArrowheads="1"/>
          </p:cNvSpPr>
          <p:nvPr/>
        </p:nvSpPr>
        <p:spPr bwMode="auto">
          <a:xfrm>
            <a:off x="1593850" y="5622925"/>
            <a:ext cx="692150" cy="396875"/>
          </a:xfrm>
          <a:prstGeom prst="rect">
            <a:avLst/>
          </a:prstGeom>
          <a:noFill/>
          <a:ln w="9525">
            <a:noFill/>
            <a:miter lim="800000"/>
            <a:headEnd/>
            <a:tailEnd/>
          </a:ln>
          <a:effectLst/>
        </p:spPr>
        <p:txBody>
          <a:bodyPr wrap="none">
            <a:spAutoFit/>
          </a:bodyPr>
          <a:lstStyle/>
          <a:p>
            <a:r>
              <a:rPr lang="en-US" sz="2000">
                <a:solidFill>
                  <a:srgbClr val="990033"/>
                </a:solidFill>
                <a:latin typeface="Times New Roman" pitchFamily="18" charset="0"/>
              </a:rPr>
              <a:t>1215</a:t>
            </a:r>
          </a:p>
        </p:txBody>
      </p:sp>
      <p:sp>
        <p:nvSpPr>
          <p:cNvPr id="26643" name="Text Box 19"/>
          <p:cNvSpPr txBox="1">
            <a:spLocks noChangeArrowheads="1"/>
          </p:cNvSpPr>
          <p:nvPr/>
        </p:nvSpPr>
        <p:spPr bwMode="auto">
          <a:xfrm>
            <a:off x="5622925" y="3581400"/>
            <a:ext cx="311150" cy="366713"/>
          </a:xfrm>
          <a:prstGeom prst="rect">
            <a:avLst/>
          </a:prstGeom>
          <a:noFill/>
          <a:ln w="9525">
            <a:noFill/>
            <a:miter lim="800000"/>
            <a:headEnd/>
            <a:tailEnd/>
          </a:ln>
          <a:effectLst/>
        </p:spPr>
        <p:txBody>
          <a:bodyPr wrap="none">
            <a:spAutoFit/>
          </a:bodyPr>
          <a:lstStyle/>
          <a:p>
            <a:r>
              <a:rPr lang="en-US">
                <a:solidFill>
                  <a:schemeClr val="bg1"/>
                </a:solidFill>
              </a:rPr>
              <a:t>2</a:t>
            </a:r>
          </a:p>
        </p:txBody>
      </p:sp>
      <p:sp>
        <p:nvSpPr>
          <p:cNvPr id="26644" name="Text Box 20"/>
          <p:cNvSpPr txBox="1">
            <a:spLocks noChangeArrowheads="1"/>
          </p:cNvSpPr>
          <p:nvPr/>
        </p:nvSpPr>
        <p:spPr bwMode="auto">
          <a:xfrm>
            <a:off x="684213" y="0"/>
            <a:ext cx="8208962" cy="519113"/>
          </a:xfrm>
          <a:prstGeom prst="rect">
            <a:avLst/>
          </a:prstGeom>
          <a:noFill/>
          <a:ln w="9525">
            <a:noFill/>
            <a:miter lim="800000"/>
            <a:headEnd/>
            <a:tailEnd/>
          </a:ln>
          <a:effectLst/>
        </p:spPr>
        <p:txBody>
          <a:bodyPr>
            <a:spAutoFit/>
          </a:bodyPr>
          <a:lstStyle/>
          <a:p>
            <a:r>
              <a:rPr lang="en-US" sz="2800" b="1">
                <a:solidFill>
                  <a:srgbClr val="FF0066"/>
                </a:solidFill>
                <a:latin typeface="Arial Narrow" pitchFamily="34" charset="0"/>
              </a:rPr>
              <a:t>Priority strategy for developing the leading universities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zh-CN" altLang="en-US"/>
              <a:t> </a:t>
            </a:r>
          </a:p>
        </p:txBody>
      </p:sp>
      <p:sp>
        <p:nvSpPr>
          <p:cNvPr id="27651" name="Rectangle 3"/>
          <p:cNvSpPr>
            <a:spLocks noGrp="1" noChangeArrowheads="1"/>
          </p:cNvSpPr>
          <p:nvPr>
            <p:ph type="body" idx="1"/>
          </p:nvPr>
        </p:nvSpPr>
        <p:spPr/>
        <p:txBody>
          <a:bodyPr/>
          <a:lstStyle/>
          <a:p>
            <a:r>
              <a:rPr lang="zh-CN" altLang="en-US" sz="2400" b="1" dirty="0"/>
              <a:t>----transformation from </a:t>
            </a:r>
            <a:r>
              <a:rPr lang="zh-CN" altLang="en-US" sz="2400" b="1" dirty="0" smtClean="0"/>
              <a:t>ce</a:t>
            </a:r>
            <a:r>
              <a:rPr lang="fi-FI" altLang="zh-CN" sz="2400" b="1" dirty="0" smtClean="0"/>
              <a:t>n</a:t>
            </a:r>
            <a:r>
              <a:rPr lang="zh-CN" altLang="en-US" sz="2400" b="1" dirty="0" smtClean="0"/>
              <a:t>tral </a:t>
            </a:r>
            <a:r>
              <a:rPr lang="zh-CN" altLang="en-US" sz="2400" b="1" dirty="0"/>
              <a:t>control to </a:t>
            </a:r>
            <a:r>
              <a:rPr lang="zh-CN" altLang="en-US" sz="2400" b="1" dirty="0" smtClean="0"/>
              <a:t>centr</a:t>
            </a:r>
            <a:r>
              <a:rPr lang="fi-FI" altLang="zh-CN" sz="2400" b="1" dirty="0" smtClean="0"/>
              <a:t>a</a:t>
            </a:r>
            <a:r>
              <a:rPr lang="zh-CN" altLang="en-US" sz="2400" b="1" dirty="0" smtClean="0"/>
              <a:t>l </a:t>
            </a:r>
            <a:r>
              <a:rPr lang="zh-CN" altLang="en-US" sz="2400" b="1" dirty="0"/>
              <a:t>coordination </a:t>
            </a:r>
          </a:p>
          <a:p>
            <a:pPr>
              <a:buNone/>
            </a:pPr>
            <a:r>
              <a:rPr lang="fi-FI" altLang="zh-CN" sz="2400" dirty="0" smtClean="0"/>
              <a:t>	</a:t>
            </a:r>
            <a:r>
              <a:rPr lang="zh-CN" altLang="en-US" sz="2400" dirty="0" smtClean="0"/>
              <a:t>S</a:t>
            </a:r>
            <a:r>
              <a:rPr lang="en-US" altLang="en-US" sz="2400" dirty="0" err="1" smtClean="0"/>
              <a:t>everal</a:t>
            </a:r>
            <a:r>
              <a:rPr lang="en-US" altLang="en-US" sz="2400" dirty="0" smtClean="0"/>
              <a:t> </a:t>
            </a:r>
            <a:r>
              <a:rPr lang="en-US" altLang="en-US" sz="2400" dirty="0"/>
              <a:t>hundred</a:t>
            </a:r>
            <a:r>
              <a:rPr lang="zh-CN" altLang="en-US" sz="2400" dirty="0"/>
              <a:t>s of HEIs affiliated to Central govermental agencies,such as MOE,</a:t>
            </a:r>
            <a:r>
              <a:rPr lang="en-US" altLang="en-US" sz="2400" dirty="0"/>
              <a:t> has been transferred to the provincial governments</a:t>
            </a:r>
            <a:r>
              <a:rPr lang="zh-CN" altLang="en-US" sz="2400" dirty="0"/>
              <a:t>.</a:t>
            </a:r>
            <a:r>
              <a:rPr lang="en-US" altLang="en-US" sz="2400" dirty="0"/>
              <a:t>In the year 1996, 62 central ministries established 366 regular higher education institutions. </a:t>
            </a:r>
          </a:p>
          <a:p>
            <a:pPr algn="just">
              <a:spcBef>
                <a:spcPct val="50000"/>
              </a:spcBef>
              <a:buNone/>
            </a:pPr>
            <a:r>
              <a:rPr lang="en-US" altLang="en-US" sz="2400" dirty="0" smtClean="0"/>
              <a:t>	In </a:t>
            </a:r>
            <a:r>
              <a:rPr lang="en-US" altLang="en-US" sz="2400" dirty="0"/>
              <a:t>2006, those managed by the central ministries and commissions amounted to 111, of which 73 were under the supervision of the Ministry of Education, and those at local level to 1,756</a:t>
            </a:r>
            <a:r>
              <a:rPr lang="en-US" altLang="en-US" sz="2400" dirty="0" smtClean="0"/>
              <a:t>.</a:t>
            </a:r>
            <a:endParaRPr lang="en-US"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endParaRPr lang="zh-CN" altLang="en-US"/>
          </a:p>
        </p:txBody>
      </p:sp>
      <p:sp>
        <p:nvSpPr>
          <p:cNvPr id="28675" name="Rectangle 3"/>
          <p:cNvSpPr>
            <a:spLocks noGrp="1" noChangeArrowheads="1"/>
          </p:cNvSpPr>
          <p:nvPr>
            <p:ph type="body" idx="1"/>
          </p:nvPr>
        </p:nvSpPr>
        <p:spPr/>
        <p:txBody>
          <a:bodyPr/>
          <a:lstStyle/>
          <a:p>
            <a:r>
              <a:rPr lang="zh-CN" altLang="en-US" b="1" dirty="0"/>
              <a:t>---HE nature shifting from public goods to semi-public goods,or </a:t>
            </a:r>
            <a:r>
              <a:rPr lang="zh-CN" altLang="en-US" b="1" dirty="0" smtClean="0"/>
              <a:t>PPP</a:t>
            </a:r>
            <a:endParaRPr lang="fi-FI" altLang="zh-CN" b="1" dirty="0" smtClean="0"/>
          </a:p>
          <a:p>
            <a:pPr>
              <a:buNone/>
            </a:pPr>
            <a:endParaRPr lang="zh-CN" altLang="en-US" sz="800" b="1" dirty="0"/>
          </a:p>
          <a:p>
            <a:r>
              <a:rPr lang="zh-CN" altLang="en-US" dirty="0" smtClean="0"/>
              <a:t>---</a:t>
            </a:r>
            <a:r>
              <a:rPr lang="zh-CN" altLang="en-US" dirty="0"/>
              <a:t>Who beneifts , who will pay,no free higher education is provided in China</a:t>
            </a:r>
            <a:r>
              <a:rPr lang="zh-CN" altLang="en-US" dirty="0" smtClean="0"/>
              <a:t>.</a:t>
            </a:r>
            <a:endParaRPr lang="fi-FI" altLang="zh-CN" dirty="0" smtClean="0"/>
          </a:p>
          <a:p>
            <a:pPr>
              <a:buNone/>
            </a:pPr>
            <a:endParaRPr lang="zh-CN" altLang="en-US" sz="800" dirty="0"/>
          </a:p>
          <a:p>
            <a:r>
              <a:rPr lang="zh-CN" altLang="en-US" dirty="0"/>
              <a:t>---public expenditure is not single resource to finally support the operation of </a:t>
            </a:r>
            <a:r>
              <a:rPr lang="zh-CN" altLang="en-US" dirty="0" smtClean="0"/>
              <a:t>HEIs</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val 12"/>
          <p:cNvSpPr>
            <a:spLocks noChangeArrowheads="1"/>
          </p:cNvSpPr>
          <p:nvPr/>
        </p:nvSpPr>
        <p:spPr bwMode="auto">
          <a:xfrm>
            <a:off x="4932363" y="3203575"/>
            <a:ext cx="719137" cy="1304925"/>
          </a:xfrm>
          <a:prstGeom prst="ellipse">
            <a:avLst/>
          </a:prstGeom>
          <a:solidFill>
            <a:srgbClr val="800000"/>
          </a:solidFill>
          <a:ln w="28575" cap="rnd" cmpd="sng">
            <a:solidFill>
              <a:srgbClr val="800000"/>
            </a:solidFill>
            <a:prstDash val="sysDot"/>
            <a:round/>
            <a:headEnd/>
            <a:tailEnd/>
          </a:ln>
        </p:spPr>
        <p:txBody>
          <a:bodyPr wrap="none" anchor="ctr"/>
          <a:lstStyle/>
          <a:p>
            <a:endParaRPr lang="zh-CN" altLang="en-US"/>
          </a:p>
        </p:txBody>
      </p:sp>
      <p:sp>
        <p:nvSpPr>
          <p:cNvPr id="29699" name="内容占位符 2"/>
          <p:cNvSpPr>
            <a:spLocks noGrp="1"/>
          </p:cNvSpPr>
          <p:nvPr>
            <p:ph idx="4294967295"/>
          </p:nvPr>
        </p:nvSpPr>
        <p:spPr>
          <a:xfrm>
            <a:off x="-2776538" y="323850"/>
            <a:ext cx="7740651" cy="5745163"/>
          </a:xfrm>
        </p:spPr>
        <p:txBody>
          <a:bodyPr/>
          <a:lstStyle/>
          <a:p>
            <a:pPr eaLnBrk="1" hangingPunct="1"/>
            <a:endParaRPr lang="en-US" sz="3000" b="1"/>
          </a:p>
          <a:p>
            <a:pPr eaLnBrk="1" hangingPunct="1">
              <a:buFont typeface="Wingdings 2" pitchFamily="18" charset="2"/>
              <a:buNone/>
            </a:pPr>
            <a:endParaRPr lang="en-US" altLang="en-US" sz="3000" b="1"/>
          </a:p>
        </p:txBody>
      </p:sp>
      <p:sp>
        <p:nvSpPr>
          <p:cNvPr id="29700" name="Rectangle 9"/>
          <p:cNvSpPr>
            <a:spLocks noChangeArrowheads="1"/>
          </p:cNvSpPr>
          <p:nvPr/>
        </p:nvSpPr>
        <p:spPr bwMode="auto">
          <a:xfrm>
            <a:off x="217488" y="279400"/>
            <a:ext cx="9159875" cy="304800"/>
          </a:xfrm>
          <a:prstGeom prst="rect">
            <a:avLst/>
          </a:prstGeom>
          <a:noFill/>
          <a:ln w="9525">
            <a:noFill/>
            <a:miter lim="800000"/>
            <a:headEnd/>
            <a:tailEnd/>
          </a:ln>
        </p:spPr>
        <p:txBody>
          <a:bodyPr wrap="none">
            <a:spAutoFit/>
          </a:bodyPr>
          <a:lstStyle/>
          <a:p>
            <a:r>
              <a:rPr lang="en-US" sz="1400" b="1">
                <a:latin typeface="Times New Roman" pitchFamily="18" charset="0"/>
              </a:rPr>
              <a:t>The Characteristics of China's Higher Education Financing flow in </a:t>
            </a:r>
            <a:r>
              <a:rPr lang="zh-CN" altLang="en-US" sz="1400" b="1">
                <a:latin typeface="Times New Roman" pitchFamily="18" charset="0"/>
              </a:rPr>
              <a:t>a mixed economic period()Quoted from Min's PPT</a:t>
            </a:r>
          </a:p>
        </p:txBody>
      </p:sp>
      <p:pic>
        <p:nvPicPr>
          <p:cNvPr id="29701" name="Picture 11"/>
          <p:cNvPicPr>
            <a:picLocks noChangeAspect="1" noChangeArrowheads="1"/>
          </p:cNvPicPr>
          <p:nvPr/>
        </p:nvPicPr>
        <p:blipFill>
          <a:blip r:embed="rId3" cstate="print"/>
          <a:srcRect/>
          <a:stretch>
            <a:fillRect/>
          </a:stretch>
        </p:blipFill>
        <p:spPr bwMode="auto">
          <a:xfrm>
            <a:off x="250825" y="452438"/>
            <a:ext cx="8056563" cy="6354762"/>
          </a:xfrm>
          <a:prstGeom prst="rect">
            <a:avLst/>
          </a:prstGeom>
          <a:noFill/>
          <a:ln w="9525">
            <a:noFill/>
            <a:miter lim="800000"/>
            <a:headEnd/>
            <a:tailEnd/>
          </a:ln>
        </p:spPr>
      </p:pic>
    </p:spTree>
    <p:custDataLst>
      <p:tags r:id="rId1"/>
    </p:custData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endParaRPr lang="zh-CN" altLang="en-US"/>
          </a:p>
        </p:txBody>
      </p:sp>
      <p:sp>
        <p:nvSpPr>
          <p:cNvPr id="30723" name="Rectangle 3"/>
          <p:cNvSpPr>
            <a:spLocks noGrp="1" noChangeArrowheads="1"/>
          </p:cNvSpPr>
          <p:nvPr>
            <p:ph type="body" idx="1"/>
          </p:nvPr>
        </p:nvSpPr>
        <p:spPr/>
        <p:txBody>
          <a:bodyPr/>
          <a:lstStyle/>
          <a:p>
            <a:pPr>
              <a:lnSpc>
                <a:spcPct val="90000"/>
              </a:lnSpc>
            </a:pPr>
            <a:r>
              <a:rPr lang="zh-CN" altLang="en-US" b="1" dirty="0"/>
              <a:t>---more institutional autonomy and academic freedom empowered to the HEIs</a:t>
            </a:r>
          </a:p>
          <a:p>
            <a:pPr>
              <a:lnSpc>
                <a:spcPct val="90000"/>
              </a:lnSpc>
            </a:pPr>
            <a:endParaRPr lang="zh-CN" altLang="en-US" dirty="0"/>
          </a:p>
          <a:p>
            <a:pPr>
              <a:lnSpc>
                <a:spcPct val="90000"/>
              </a:lnSpc>
              <a:buNone/>
            </a:pPr>
            <a:r>
              <a:rPr lang="fi-FI" altLang="zh-CN" dirty="0" smtClean="0"/>
              <a:t>	</a:t>
            </a:r>
            <a:r>
              <a:rPr lang="zh-CN" altLang="en-US" dirty="0" smtClean="0"/>
              <a:t>As </a:t>
            </a:r>
            <a:r>
              <a:rPr lang="zh-CN" altLang="en-US" dirty="0"/>
              <a:t>per the Law of Higher Education(1998), identities of HEIs are affirmed from a "governmentally affiliated" institutions to independent agencies as legal persons</a:t>
            </a:r>
          </a:p>
          <a:p>
            <a:pPr>
              <a:lnSpc>
                <a:spcPct val="90000"/>
              </a:lnSpc>
              <a:buFontTx/>
              <a:buNone/>
            </a:pPr>
            <a:r>
              <a:rPr lang="zh-CN" altLang="en-US" dirty="0"/>
              <a:t> </a:t>
            </a: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854325"/>
            <a:ext cx="8229600" cy="868363"/>
          </a:xfrm>
          <a:ln>
            <a:solidFill>
              <a:schemeClr val="hlink"/>
            </a:solidFill>
          </a:ln>
        </p:spPr>
        <p:txBody>
          <a:bodyPr/>
          <a:lstStyle/>
          <a:p>
            <a:r>
              <a:rPr lang="zh-CN" altLang="en-US" sz="4400" b="1">
                <a:solidFill>
                  <a:schemeClr val="accent2"/>
                </a:solidFill>
              </a:rPr>
              <a:t>2.University Governance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zh-CN" altLang="en-US" sz="4400">
                <a:latin typeface="Arial Black" pitchFamily="34" charset="0"/>
              </a:rPr>
              <a:t>2-1.key terms defined</a:t>
            </a:r>
          </a:p>
        </p:txBody>
      </p:sp>
      <p:sp>
        <p:nvSpPr>
          <p:cNvPr id="32771" name="Rectangle 3"/>
          <p:cNvSpPr>
            <a:spLocks noGrp="1" noChangeArrowheads="1"/>
          </p:cNvSpPr>
          <p:nvPr>
            <p:ph type="body" idx="1"/>
          </p:nvPr>
        </p:nvSpPr>
        <p:spPr>
          <a:xfrm>
            <a:off x="252413" y="1600200"/>
            <a:ext cx="8783637" cy="5070475"/>
          </a:xfrm>
        </p:spPr>
        <p:txBody>
          <a:bodyPr/>
          <a:lstStyle/>
          <a:p>
            <a:pPr>
              <a:buFontTx/>
              <a:buNone/>
            </a:pPr>
            <a:r>
              <a:rPr lang="zh-CN" altLang="en-US" sz="3600" b="1" dirty="0"/>
              <a:t>University Governance---</a:t>
            </a:r>
          </a:p>
          <a:p>
            <a:pPr>
              <a:buFontTx/>
              <a:buNone/>
            </a:pPr>
            <a:r>
              <a:rPr lang="fi-FI" altLang="en-US" sz="3600" b="1" dirty="0" smtClean="0"/>
              <a:t>	</a:t>
            </a:r>
            <a:r>
              <a:rPr lang="en-US" altLang="en-US" sz="2000" dirty="0" smtClean="0"/>
              <a:t>predominantly </a:t>
            </a:r>
            <a:r>
              <a:rPr lang="en-US" altLang="en-US" sz="2000" dirty="0"/>
              <a:t>refers to the internal structure, organization and management of autonomous institutions.</a:t>
            </a:r>
            <a:r>
              <a:rPr lang="zh-CN" altLang="en-US" sz="2000" dirty="0"/>
              <a:t>The organiztion</a:t>
            </a:r>
            <a:r>
              <a:rPr lang="en-US" altLang="en-US" sz="2000" dirty="0"/>
              <a:t> of internal governance is generally composed of </a:t>
            </a:r>
            <a:r>
              <a:rPr lang="zh-CN" altLang="en-US" sz="2000" dirty="0"/>
              <a:t>---</a:t>
            </a:r>
            <a:r>
              <a:rPr lang="en-US" altLang="en-US" sz="2000" dirty="0"/>
              <a:t>a governing board , the university president</a:t>
            </a:r>
            <a:r>
              <a:rPr lang="zh-CN" altLang="en-US" sz="2000" dirty="0"/>
              <a:t> </a:t>
            </a:r>
            <a:r>
              <a:rPr lang="en-US" altLang="en-US" sz="2000" dirty="0"/>
              <a:t>with a team of administrative chancellors and staff, faculty senates, academic deans, department chairs, and usually some form of organization for student representation. </a:t>
            </a:r>
          </a:p>
          <a:p>
            <a:endParaRPr lang="zh-CN" altLang="en-US" sz="2000" dirty="0"/>
          </a:p>
          <a:p>
            <a:pPr>
              <a:buNone/>
            </a:pPr>
            <a:r>
              <a:rPr lang="fi-FI" altLang="zh-CN" sz="2000" dirty="0" smtClean="0"/>
              <a:t>	</a:t>
            </a:r>
            <a:r>
              <a:rPr lang="zh-CN" altLang="en-US" sz="2000" dirty="0" smtClean="0"/>
              <a:t>University </a:t>
            </a:r>
            <a:r>
              <a:rPr lang="zh-CN" altLang="en-US" sz="2000" dirty="0"/>
              <a:t>governance: a changing conception.....</a:t>
            </a:r>
          </a:p>
          <a:p>
            <a:pPr>
              <a:buNone/>
            </a:pPr>
            <a:r>
              <a:rPr lang="fi-FI" altLang="zh-CN" sz="2000" dirty="0" smtClean="0"/>
              <a:t>	</a:t>
            </a:r>
            <a:r>
              <a:rPr lang="zh-CN" altLang="en-US" sz="2000" dirty="0" smtClean="0"/>
              <a:t>Kezar </a:t>
            </a:r>
            <a:r>
              <a:rPr lang="zh-CN" altLang="en-US" sz="2000" dirty="0"/>
              <a:t>and Eckel (2004: 371-398) point out </a:t>
            </a:r>
            <a:r>
              <a:rPr lang="zh-CN" altLang="en-US" sz="2000" i="1" dirty="0"/>
              <a:t>the substance of governance has changed during the last decades with more emphasis put on high stake issues and more incremental decisions made in a less collegial mode. </a:t>
            </a:r>
            <a:endParaRPr lang="en-US" alt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endParaRPr lang="en-US"/>
          </a:p>
        </p:txBody>
      </p:sp>
      <p:sp>
        <p:nvSpPr>
          <p:cNvPr id="33795" name="Rectangle 3"/>
          <p:cNvSpPr>
            <a:spLocks noGrp="1" noChangeArrowheads="1"/>
          </p:cNvSpPr>
          <p:nvPr>
            <p:ph type="body" idx="1"/>
          </p:nvPr>
        </p:nvSpPr>
        <p:spPr/>
        <p:txBody>
          <a:bodyPr/>
          <a:lstStyle/>
          <a:p>
            <a:pPr>
              <a:buFontTx/>
              <a:buNone/>
            </a:pPr>
            <a:r>
              <a:rPr lang="zh-CN" altLang="en-US" sz="2000" b="1" dirty="0"/>
              <a:t>    </a:t>
            </a:r>
            <a:r>
              <a:rPr lang="en-US" altLang="en-US" sz="2000" b="1" dirty="0" err="1"/>
              <a:t>Dearlove</a:t>
            </a:r>
            <a:r>
              <a:rPr lang="en-US" altLang="en-US" sz="2000" b="1" dirty="0"/>
              <a:t> (1997: 56-75) </a:t>
            </a:r>
            <a:r>
              <a:rPr lang="en-US" altLang="en-US" sz="2000" b="1" dirty="0" smtClean="0"/>
              <a:t>emphasizes </a:t>
            </a:r>
            <a:r>
              <a:rPr lang="en-US" altLang="en-US" sz="2000" b="1" dirty="0"/>
              <a:t>that,</a:t>
            </a:r>
            <a:r>
              <a:rPr lang="en-US" altLang="en-US" sz="2000" dirty="0"/>
              <a:t> </a:t>
            </a:r>
          </a:p>
          <a:p>
            <a:r>
              <a:rPr lang="en-US" altLang="en-US" sz="2000" i="1" dirty="0"/>
              <a:t>under the conditions of mass higher education, no university can avoid the need for some sort of bureaucratic management and </a:t>
            </a:r>
            <a:r>
              <a:rPr lang="en-US" altLang="en-US" sz="2000" i="1" dirty="0" err="1"/>
              <a:t>organisation</a:t>
            </a:r>
            <a:r>
              <a:rPr lang="en-US" altLang="en-US" sz="2000" i="1" dirty="0"/>
              <a:t>, though this does not mean that the importance of informal discipline and profession based authority (internal governance of universities) can totally be ignored.</a:t>
            </a:r>
            <a:r>
              <a:rPr lang="en-US" altLang="en-US" sz="2000" dirty="0"/>
              <a:t> </a:t>
            </a:r>
          </a:p>
          <a:p>
            <a:r>
              <a:rPr lang="en-US" altLang="en-US" sz="2400" dirty="0" smtClean="0"/>
              <a:t>With </a:t>
            </a:r>
            <a:r>
              <a:rPr lang="en-US" altLang="en-US" sz="2400" dirty="0"/>
              <a:t>debates over the recent trends, university organizations, governing associations, and numerous postsecondary institutions themselves have set forth policy statements on governance.</a:t>
            </a:r>
          </a:p>
          <a:p>
            <a:r>
              <a:rPr lang="zh-CN" altLang="en-US" sz="2400" dirty="0"/>
              <a:t>Without exception, the university governance has been influenced by the international trends</a:t>
            </a:r>
          </a:p>
          <a:p>
            <a:endParaRPr lang="en-US" altLang="en-US" sz="2400" dirty="0"/>
          </a:p>
          <a:p>
            <a:endParaRPr lang="en-US"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altLang="en-US"/>
              <a:t>Outline</a:t>
            </a:r>
            <a:endParaRPr lang="en-US" altLang="en-US"/>
          </a:p>
        </p:txBody>
      </p:sp>
      <p:sp>
        <p:nvSpPr>
          <p:cNvPr id="15363" name="Rectangle 3"/>
          <p:cNvSpPr>
            <a:spLocks noGrp="1" noChangeArrowheads="1"/>
          </p:cNvSpPr>
          <p:nvPr>
            <p:ph type="body" idx="1"/>
          </p:nvPr>
        </p:nvSpPr>
        <p:spPr>
          <a:solidFill>
            <a:srgbClr val="FF9900"/>
          </a:solidFill>
          <a:scene3d>
            <a:camera prst="legacyObliqueTopRight"/>
            <a:lightRig rig="legacyFlat2" dir="t"/>
          </a:scene3d>
          <a:sp3d extrusionH="430200" prstMaterial="legacyMatte">
            <a:bevelT w="13500" h="13500" prst="angle"/>
            <a:bevelB w="13500" h="13500" prst="angle"/>
            <a:extrusionClr>
              <a:srgbClr val="0099CC"/>
            </a:extrusionClr>
          </a:sp3d>
        </p:spPr>
        <p:txBody>
          <a:bodyPr>
            <a:flatTx/>
          </a:bodyPr>
          <a:lstStyle/>
          <a:p>
            <a:r>
              <a:rPr lang="zh-CN" altLang="en-US">
                <a:solidFill>
                  <a:schemeClr val="bg1"/>
                </a:solidFill>
              </a:rPr>
              <a:t> Background:Changing Chinese Society  </a:t>
            </a:r>
          </a:p>
          <a:p>
            <a:r>
              <a:rPr lang="zh-CN" altLang="en-US">
                <a:solidFill>
                  <a:schemeClr val="bg1"/>
                </a:solidFill>
              </a:rPr>
              <a:t>University Governance </a:t>
            </a:r>
          </a:p>
          <a:p>
            <a:r>
              <a:rPr lang="zh-CN" altLang="en-US">
                <a:solidFill>
                  <a:schemeClr val="bg1"/>
                </a:solidFill>
              </a:rPr>
              <a:t>Challenges and Realities </a:t>
            </a:r>
          </a:p>
          <a:p>
            <a:r>
              <a:rPr lang="en-US" altLang="en-US">
                <a:solidFill>
                  <a:schemeClr val="accent1"/>
                </a:solidFill>
              </a:rPr>
              <a:t>UGC as Emerging Force in Institutional Structure.</a:t>
            </a:r>
            <a:r>
              <a:rPr lang="zh-CN" altLang="en-US">
                <a:solidFill>
                  <a:schemeClr val="accent1"/>
                </a:solidFill>
              </a:rPr>
              <a:t> </a:t>
            </a:r>
          </a:p>
          <a:p>
            <a:pPr>
              <a:buFontTx/>
              <a:buNone/>
            </a:pPr>
            <a:r>
              <a:rPr lang="zh-CN" altLang="en-US"/>
              <a:t>   </a:t>
            </a:r>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endParaRPr lang="en-US"/>
          </a:p>
        </p:txBody>
      </p:sp>
      <p:sp>
        <p:nvSpPr>
          <p:cNvPr id="34819" name="Rectangle 3"/>
          <p:cNvSpPr>
            <a:spLocks noGrp="1" noChangeArrowheads="1"/>
          </p:cNvSpPr>
          <p:nvPr>
            <p:ph type="body" idx="1"/>
          </p:nvPr>
        </p:nvSpPr>
        <p:spPr/>
        <p:txBody>
          <a:bodyPr/>
          <a:lstStyle/>
          <a:p>
            <a:r>
              <a:rPr lang="en-US" altLang="en-US" dirty="0" smtClean="0"/>
              <a:t>In </a:t>
            </a:r>
            <a:r>
              <a:rPr lang="en-US" altLang="en-US" dirty="0"/>
              <a:t>recent years, the discourse on the University Governance is attracting more attention in the Chinese academic communities</a:t>
            </a:r>
            <a:r>
              <a:rPr lang="zh-CN" altLang="en-US" dirty="0"/>
              <a:t> as m</a:t>
            </a:r>
            <a:r>
              <a:rPr lang="en-US" altLang="en-US" dirty="0"/>
              <a:t>ore and more university presidents, administrators and professors/</a:t>
            </a:r>
            <a:r>
              <a:rPr lang="zh-CN" altLang="en-US" dirty="0"/>
              <a:t> </a:t>
            </a:r>
            <a:r>
              <a:rPr lang="en-US" altLang="en-US" dirty="0"/>
              <a:t>academics, as well as educationalists seem to be very passionate in exploring issues</a:t>
            </a:r>
            <a:r>
              <a:rPr lang="zh-CN" altLang="en-US" dirty="0"/>
              <a:t>.</a:t>
            </a: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pPr>
              <a:lnSpc>
                <a:spcPct val="90000"/>
              </a:lnSpc>
              <a:buFontTx/>
              <a:buNone/>
            </a:pPr>
            <a:r>
              <a:rPr lang="en-US" altLang="en-US" dirty="0" smtClean="0"/>
              <a:t>	First</a:t>
            </a:r>
            <a:r>
              <a:rPr lang="en-US" altLang="en-US" dirty="0"/>
              <a:t>, the term “the University Governance” (“</a:t>
            </a:r>
            <a:r>
              <a:rPr lang="en-US" altLang="en-US" dirty="0" err="1"/>
              <a:t>da</a:t>
            </a:r>
            <a:r>
              <a:rPr lang="en-US" altLang="en-US" dirty="0"/>
              <a:t> </a:t>
            </a:r>
            <a:r>
              <a:rPr lang="en-US" altLang="en-US" dirty="0" err="1"/>
              <a:t>xue</a:t>
            </a:r>
            <a:r>
              <a:rPr lang="en-US" altLang="en-US" dirty="0"/>
              <a:t> </a:t>
            </a:r>
            <a:r>
              <a:rPr lang="en-US" altLang="en-US" dirty="0" err="1"/>
              <a:t>zhi</a:t>
            </a:r>
            <a:r>
              <a:rPr lang="en-US" altLang="en-US" dirty="0"/>
              <a:t> </a:t>
            </a:r>
            <a:r>
              <a:rPr lang="en-US" altLang="en-US" dirty="0" err="1"/>
              <a:t>li</a:t>
            </a:r>
            <a:r>
              <a:rPr lang="en-US" altLang="en-US" dirty="0"/>
              <a:t>” in </a:t>
            </a:r>
            <a:r>
              <a:rPr lang="en-US" altLang="en-US" dirty="0" err="1"/>
              <a:t>PinYin</a:t>
            </a:r>
            <a:r>
              <a:rPr lang="en-US" altLang="en-US" dirty="0"/>
              <a:t>) is a relatively new concept </a:t>
            </a:r>
            <a:r>
              <a:rPr lang="zh-CN" altLang="en-US" dirty="0"/>
              <a:t>in Chinese context. </a:t>
            </a:r>
            <a:endParaRPr lang="fi-FI" altLang="zh-CN" dirty="0" smtClean="0"/>
          </a:p>
          <a:p>
            <a:pPr>
              <a:lnSpc>
                <a:spcPct val="90000"/>
              </a:lnSpc>
              <a:buFontTx/>
              <a:buNone/>
            </a:pPr>
            <a:endParaRPr lang="zh-CN" altLang="en-US" sz="800" dirty="0"/>
          </a:p>
          <a:p>
            <a:pPr>
              <a:lnSpc>
                <a:spcPct val="90000"/>
              </a:lnSpc>
              <a:buFontTx/>
              <a:buNone/>
            </a:pPr>
            <a:r>
              <a:rPr lang="fi-FI" altLang="zh-CN" dirty="0" smtClean="0"/>
              <a:t>	</a:t>
            </a:r>
            <a:r>
              <a:rPr lang="zh-CN" altLang="en-US" dirty="0" smtClean="0"/>
              <a:t>It </a:t>
            </a:r>
            <a:r>
              <a:rPr lang="zh-CN" altLang="en-US" dirty="0"/>
              <a:t>was seldom used </a:t>
            </a:r>
            <a:r>
              <a:rPr lang="en-US" altLang="en-US" dirty="0"/>
              <a:t>before the end of</a:t>
            </a:r>
            <a:r>
              <a:rPr lang="zh-CN" altLang="en-US" dirty="0"/>
              <a:t> </a:t>
            </a:r>
            <a:r>
              <a:rPr lang="en-US" altLang="en-US" dirty="0"/>
              <a:t>1990s</a:t>
            </a:r>
            <a:r>
              <a:rPr lang="zh-CN" altLang="en-US" dirty="0"/>
              <a:t>.In other words, </a:t>
            </a:r>
            <a:r>
              <a:rPr lang="en-US" altLang="en-US" dirty="0"/>
              <a:t>people would like to adopt the term “the university administration” (</a:t>
            </a:r>
            <a:r>
              <a:rPr lang="en-US" altLang="en-US" dirty="0" err="1"/>
              <a:t>da</a:t>
            </a:r>
            <a:r>
              <a:rPr lang="en-US" altLang="en-US" dirty="0"/>
              <a:t> </a:t>
            </a:r>
            <a:r>
              <a:rPr lang="en-US" altLang="en-US" dirty="0" err="1"/>
              <a:t>xue</a:t>
            </a:r>
            <a:r>
              <a:rPr lang="en-US" altLang="en-US" dirty="0"/>
              <a:t> </a:t>
            </a:r>
            <a:r>
              <a:rPr lang="en-US" altLang="en-US" dirty="0" err="1"/>
              <a:t>xing</a:t>
            </a:r>
            <a:r>
              <a:rPr lang="en-US" altLang="en-US" dirty="0"/>
              <a:t> </a:t>
            </a:r>
            <a:r>
              <a:rPr lang="en-US" altLang="en-US" dirty="0" err="1"/>
              <a:t>zheng</a:t>
            </a:r>
            <a:r>
              <a:rPr lang="en-US" altLang="en-US" dirty="0"/>
              <a:t>) or “the university management”(</a:t>
            </a:r>
            <a:r>
              <a:rPr lang="en-US" altLang="en-US" dirty="0" err="1"/>
              <a:t>da</a:t>
            </a:r>
            <a:r>
              <a:rPr lang="en-US" altLang="en-US" dirty="0"/>
              <a:t> </a:t>
            </a:r>
            <a:r>
              <a:rPr lang="en-US" altLang="en-US" dirty="0" err="1"/>
              <a:t>xue</a:t>
            </a:r>
            <a:r>
              <a:rPr lang="en-US" altLang="en-US" dirty="0"/>
              <a:t> </a:t>
            </a:r>
            <a:r>
              <a:rPr lang="en-US" altLang="en-US" dirty="0" err="1"/>
              <a:t>guang</a:t>
            </a:r>
            <a:r>
              <a:rPr lang="en-US" altLang="en-US" dirty="0"/>
              <a:t> </a:t>
            </a:r>
            <a:r>
              <a:rPr lang="en-US" altLang="en-US" dirty="0" err="1"/>
              <a:t>li</a:t>
            </a:r>
            <a:r>
              <a:rPr lang="en-US" altLang="en-US" dirty="0"/>
              <a:t> ) rather than “the university governance”.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en-US"/>
          </a:p>
        </p:txBody>
      </p:sp>
      <p:sp>
        <p:nvSpPr>
          <p:cNvPr id="36867" name="Rectangle 3"/>
          <p:cNvSpPr>
            <a:spLocks noGrp="1" noChangeArrowheads="1"/>
          </p:cNvSpPr>
          <p:nvPr>
            <p:ph type="body" idx="1"/>
          </p:nvPr>
        </p:nvSpPr>
        <p:spPr>
          <a:xfrm>
            <a:off x="457200" y="1600200"/>
            <a:ext cx="8507413" cy="4525963"/>
          </a:xfrm>
        </p:spPr>
        <p:txBody>
          <a:bodyPr/>
          <a:lstStyle/>
          <a:p>
            <a:r>
              <a:rPr lang="en-US" altLang="en-US" dirty="0"/>
              <a:t>Second, </a:t>
            </a:r>
            <a:r>
              <a:rPr lang="zh-CN" altLang="en-US" dirty="0"/>
              <a:t>replacing University Administration by University Governance</a:t>
            </a:r>
            <a:r>
              <a:rPr lang="en-US" altLang="en-US" dirty="0"/>
              <a:t> is </a:t>
            </a:r>
            <a:r>
              <a:rPr lang="zh-CN" altLang="en-US" dirty="0"/>
              <a:t>clearly a </a:t>
            </a:r>
            <a:r>
              <a:rPr lang="zh-CN" altLang="en-US" dirty="0" smtClean="0"/>
              <a:t>consequence of </a:t>
            </a:r>
            <a:r>
              <a:rPr lang="zh-CN" altLang="en-US" dirty="0"/>
              <a:t>influence from  the idea</a:t>
            </a:r>
            <a:r>
              <a:rPr lang="en-US" altLang="en-US" dirty="0"/>
              <a:t> of the New Public </a:t>
            </a:r>
            <a:r>
              <a:rPr lang="en-US" altLang="en-US" dirty="0" err="1"/>
              <a:t>Managerialism</a:t>
            </a:r>
            <a:r>
              <a:rPr lang="en-US" altLang="en-US" dirty="0"/>
              <a:t>, which represents an international trend of developmental future. </a:t>
            </a:r>
            <a:endParaRPr lang="en-US" altLang="en-US" dirty="0" smtClean="0"/>
          </a:p>
          <a:p>
            <a:pPr>
              <a:buNone/>
            </a:pPr>
            <a:endParaRPr lang="en-US" altLang="en-US" sz="800" dirty="0"/>
          </a:p>
          <a:p>
            <a:r>
              <a:rPr lang="zh-CN" altLang="en-US" dirty="0"/>
              <a:t>That is one of reasons why I would like to opt the topic for discussion with you today</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zh-CN" altLang="en-US" sz="3600">
                <a:latin typeface="Arial Black" pitchFamily="34" charset="0"/>
              </a:rPr>
              <a:t>2-1.key terms defined</a:t>
            </a:r>
          </a:p>
        </p:txBody>
      </p:sp>
      <p:sp>
        <p:nvSpPr>
          <p:cNvPr id="37891" name="Rectangle 3"/>
          <p:cNvSpPr>
            <a:spLocks noGrp="1" noChangeArrowheads="1"/>
          </p:cNvSpPr>
          <p:nvPr>
            <p:ph type="body" idx="1"/>
          </p:nvPr>
        </p:nvSpPr>
        <p:spPr/>
        <p:txBody>
          <a:bodyPr/>
          <a:lstStyle/>
          <a:p>
            <a:pPr>
              <a:buNone/>
            </a:pPr>
            <a:r>
              <a:rPr lang="zh-CN" altLang="en-US" sz="3600" b="1" dirty="0">
                <a:latin typeface="Calibri" pitchFamily="34" charset="0"/>
              </a:rPr>
              <a:t>University leadership </a:t>
            </a:r>
            <a:r>
              <a:rPr lang="zh-CN" altLang="en-US" sz="3600" b="1" dirty="0" smtClean="0">
                <a:latin typeface="Calibri" pitchFamily="34" charset="0"/>
              </a:rPr>
              <a:t>and </a:t>
            </a:r>
            <a:r>
              <a:rPr lang="zh-CN" altLang="en-US" sz="3600" b="1" dirty="0">
                <a:latin typeface="Calibri" pitchFamily="34" charset="0"/>
              </a:rPr>
              <a:t>management</a:t>
            </a:r>
          </a:p>
          <a:p>
            <a:r>
              <a:rPr lang="en-US" altLang="en-US" sz="3600" dirty="0" smtClean="0">
                <a:latin typeface="Calibri" pitchFamily="34" charset="0"/>
                <a:ea typeface="PMingLiU" pitchFamily="18" charset="-120"/>
              </a:rPr>
              <a:t>Both </a:t>
            </a:r>
            <a:r>
              <a:rPr lang="zh-CN" altLang="en-US" sz="3600" dirty="0">
                <a:latin typeface="Calibri" pitchFamily="34" charset="0"/>
              </a:rPr>
              <a:t>"</a:t>
            </a:r>
            <a:r>
              <a:rPr lang="en-US" altLang="en-US" sz="3600" dirty="0">
                <a:latin typeface="Calibri" pitchFamily="34" charset="0"/>
                <a:ea typeface="PMingLiU" pitchFamily="18" charset="-120"/>
              </a:rPr>
              <a:t>Leadership</a:t>
            </a:r>
            <a:r>
              <a:rPr lang="zh-CN" altLang="en-US" sz="3600" dirty="0">
                <a:latin typeface="Calibri" pitchFamily="34" charset="0"/>
              </a:rPr>
              <a:t>"</a:t>
            </a:r>
            <a:r>
              <a:rPr lang="en-US" altLang="en-US" sz="3600" dirty="0">
                <a:latin typeface="Calibri" pitchFamily="34" charset="0"/>
                <a:ea typeface="PMingLiU" pitchFamily="18" charset="-120"/>
              </a:rPr>
              <a:t> and </a:t>
            </a:r>
            <a:r>
              <a:rPr lang="zh-CN" altLang="en-US" sz="3600" dirty="0">
                <a:latin typeface="Calibri" pitchFamily="34" charset="0"/>
              </a:rPr>
              <a:t>"</a:t>
            </a:r>
            <a:r>
              <a:rPr lang="en-US" altLang="en-US" sz="3600" dirty="0">
                <a:latin typeface="Calibri" pitchFamily="34" charset="0"/>
                <a:ea typeface="PMingLiU" pitchFamily="18" charset="-120"/>
              </a:rPr>
              <a:t>Management</a:t>
            </a:r>
            <a:r>
              <a:rPr lang="zh-CN" altLang="en-US" sz="3600" dirty="0">
                <a:latin typeface="Calibri" pitchFamily="34" charset="0"/>
              </a:rPr>
              <a:t>"</a:t>
            </a:r>
            <a:r>
              <a:rPr lang="en-US" altLang="en-US" sz="3600" dirty="0">
                <a:latin typeface="Calibri" pitchFamily="34" charset="0"/>
                <a:ea typeface="PMingLiU" pitchFamily="18" charset="-120"/>
              </a:rPr>
              <a:t> are important</a:t>
            </a:r>
            <a:r>
              <a:rPr lang="zh-CN" altLang="en-US" sz="3600" dirty="0">
                <a:latin typeface="Calibri" pitchFamily="34" charset="0"/>
              </a:rPr>
              <a:t>,but different too, as  fuctioning differently in university governance procedure.</a:t>
            </a:r>
          </a:p>
          <a:p>
            <a:r>
              <a:rPr lang="fi-FI" altLang="zh-CN" sz="3600" dirty="0" smtClean="0">
                <a:latin typeface="Calibri" pitchFamily="34" charset="0"/>
              </a:rPr>
              <a:t>L</a:t>
            </a:r>
            <a:r>
              <a:rPr lang="zh-CN" altLang="en-US" sz="3600" dirty="0" smtClean="0">
                <a:latin typeface="Calibri" pitchFamily="34" charset="0"/>
              </a:rPr>
              <a:t>eaders</a:t>
            </a:r>
            <a:r>
              <a:rPr lang="zh-CN" altLang="en-US" sz="3600" dirty="0">
                <a:latin typeface="Calibri" pitchFamily="34" charset="0"/>
              </a:rPr>
              <a:t>---persons who lead the way</a:t>
            </a:r>
          </a:p>
          <a:p>
            <a:r>
              <a:rPr lang="fi-FI" altLang="zh-CN" sz="3600" dirty="0" smtClean="0">
                <a:latin typeface="Calibri" pitchFamily="34" charset="0"/>
              </a:rPr>
              <a:t>M</a:t>
            </a:r>
            <a:r>
              <a:rPr lang="zh-CN" altLang="en-US" sz="3600" dirty="0" smtClean="0">
                <a:latin typeface="Calibri" pitchFamily="34" charset="0"/>
              </a:rPr>
              <a:t>anagers</a:t>
            </a:r>
            <a:r>
              <a:rPr lang="zh-CN" altLang="en-US" sz="3600" dirty="0">
                <a:latin typeface="Calibri" pitchFamily="34" charset="0"/>
              </a:rPr>
              <a:t>--persons who arrange the way</a:t>
            </a:r>
          </a:p>
          <a:p>
            <a:endParaRPr lang="en-US" altLang="en-US" sz="3600" dirty="0">
              <a:latin typeface="Arial Narrow" pitchFamily="34" charset="0"/>
              <a:ea typeface="PMingLiU" pitchFamily="18"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15950" y="217488"/>
            <a:ext cx="7545388" cy="11430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3200" b="1" i="1">
                <a:solidFill>
                  <a:srgbClr val="990033"/>
                </a:solidFill>
                <a:effectLst>
                  <a:outerShdw blurRad="38100" dist="38100" dir="2700000" algn="tl">
                    <a:srgbClr val="C0C0C0"/>
                  </a:outerShdw>
                </a:effectLst>
                <a:latin typeface="Arial Narrow" pitchFamily="34" charset="0"/>
                <a:ea typeface="PMingLiU" pitchFamily="18" charset="-120"/>
              </a:rPr>
              <a:t>Leadership &amp; Management</a:t>
            </a:r>
            <a:r>
              <a:rPr lang="en-US" sz="5400" i="1">
                <a:solidFill>
                  <a:srgbClr val="0000CC"/>
                </a:solidFill>
                <a:latin typeface="Arial Narrow" pitchFamily="34" charset="0"/>
                <a:ea typeface="PMingLiU" pitchFamily="18" charset="-120"/>
              </a:rPr>
              <a:t> </a:t>
            </a:r>
            <a:r>
              <a:rPr lang="en-US" sz="2000" i="1">
                <a:solidFill>
                  <a:srgbClr val="0000CC"/>
                </a:solidFill>
                <a:latin typeface="Arial Narrow" pitchFamily="34" charset="0"/>
                <a:ea typeface="PMingLiU" pitchFamily="18" charset="-120"/>
              </a:rPr>
              <a:t>(Starratt, 2003)</a:t>
            </a:r>
          </a:p>
        </p:txBody>
      </p:sp>
      <p:graphicFrame>
        <p:nvGraphicFramePr>
          <p:cNvPr id="38915" name="Group 3"/>
          <p:cNvGraphicFramePr>
            <a:graphicFrameLocks noGrp="1"/>
          </p:cNvGraphicFramePr>
          <p:nvPr>
            <p:ph idx="1"/>
          </p:nvPr>
        </p:nvGraphicFramePr>
        <p:xfrm>
          <a:off x="1176338" y="1362075"/>
          <a:ext cx="7772400" cy="4439285"/>
        </p:xfrm>
        <a:graphic>
          <a:graphicData uri="http://schemas.openxmlformats.org/drawingml/2006/table">
            <a:tbl>
              <a:tblPr/>
              <a:tblGrid>
                <a:gridCol w="3810000"/>
                <a:gridCol w="3962400"/>
              </a:tblGrid>
              <a:tr h="441325">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300" b="0" i="1" u="none" strike="noStrike" cap="none" normalizeH="0" baseline="0" smtClean="0">
                          <a:ln>
                            <a:noFill/>
                          </a:ln>
                          <a:solidFill>
                            <a:srgbClr val="993366"/>
                          </a:solidFill>
                          <a:effectLst>
                            <a:outerShdw blurRad="38100" dist="38100" dir="2700000" algn="tl">
                              <a:srgbClr val="C0C0C0"/>
                            </a:outerShdw>
                          </a:effectLst>
                          <a:latin typeface="Arial Narrow" pitchFamily="34" charset="0"/>
                          <a:ea typeface="PMingLiU" pitchFamily="18" charset="-120"/>
                        </a:rPr>
                        <a:t>Leadership</a:t>
                      </a:r>
                    </a:p>
                  </a:txBody>
                  <a:tcPr horzOverflow="overflow">
                    <a:lnL cap="flat">
                      <a:noFill/>
                    </a:lnL>
                    <a:lnR w="12700" cap="flat" cmpd="sng" algn="ctr">
                      <a:solidFill>
                        <a:srgbClr val="0000CC"/>
                      </a:solidFill>
                      <a:prstDash val="solid"/>
                      <a:round/>
                      <a:headEnd type="none" w="med" len="med"/>
                      <a:tailEnd type="none" w="med" len="med"/>
                    </a:lnR>
                    <a:lnT cap="flat">
                      <a:noFill/>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pPr>
                      <a:r>
                        <a:rPr kumimoji="0" lang="en-US" sz="2300" b="0" i="1" u="none" strike="noStrike" cap="none" normalizeH="0" baseline="0" smtClean="0">
                          <a:ln>
                            <a:noFill/>
                          </a:ln>
                          <a:solidFill>
                            <a:srgbClr val="993366"/>
                          </a:solidFill>
                          <a:effectLst>
                            <a:outerShdw blurRad="38100" dist="38100" dir="2700000" algn="tl">
                              <a:srgbClr val="C0C0C0"/>
                            </a:outerShdw>
                          </a:effectLst>
                          <a:latin typeface="Arial Narrow" pitchFamily="34" charset="0"/>
                          <a:ea typeface="PMingLiU" pitchFamily="18" charset="-120"/>
                        </a:rPr>
                        <a:t>Management</a:t>
                      </a:r>
                    </a:p>
                  </a:txBody>
                  <a:tcPr horzOverflow="overflow">
                    <a:lnL w="12700" cap="flat" cmpd="sng" algn="ctr">
                      <a:solidFill>
                        <a:srgbClr val="0000CC"/>
                      </a:solidFill>
                      <a:prstDash val="solid"/>
                      <a:round/>
                      <a:headEnd type="none" w="med" len="med"/>
                      <a:tailEnd type="none" w="med" len="med"/>
                    </a:lnL>
                    <a:lnR cap="flat">
                      <a:noFill/>
                    </a:lnR>
                    <a:lnT cap="flat">
                      <a:noFill/>
                    </a:lnT>
                    <a:lnB w="12700" cap="flat" cmpd="sng" algn="ctr">
                      <a:solidFill>
                        <a:srgbClr val="0000CC"/>
                      </a:solidFill>
                      <a:prstDash val="solid"/>
                      <a:round/>
                      <a:headEnd type="none" w="med" len="med"/>
                      <a:tailEnd type="none" w="med" len="med"/>
                    </a:lnB>
                    <a:lnTlToBr>
                      <a:noFill/>
                    </a:lnTlToBr>
                    <a:lnBlToTr>
                      <a:noFill/>
                    </a:lnBlToTr>
                    <a:noFill/>
                  </a:tcPr>
                </a:tc>
              </a:tr>
              <a:tr h="39973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tx1"/>
                          </a:solidFill>
                          <a:effectLst/>
                          <a:latin typeface="Arial Narrow" pitchFamily="34" charset="0"/>
                          <a:ea typeface="PMingLiU" pitchFamily="18" charset="-120"/>
                        </a:rPr>
                        <a:t>	</a:t>
                      </a:r>
                      <a:r>
                        <a:rPr kumimoji="0" lang="en-US" sz="1800" b="0" i="0" u="none" strike="noStrike" cap="none" normalizeH="0" baseline="0" smtClean="0">
                          <a:ln>
                            <a:noFill/>
                          </a:ln>
                          <a:solidFill>
                            <a:schemeClr val="bg1"/>
                          </a:solidFill>
                          <a:effectLst/>
                          <a:latin typeface="Arial Narrow" pitchFamily="34" charset="0"/>
                          <a:ea typeface="PMingLiU" pitchFamily="18" charset="-120"/>
                        </a:rPr>
                        <a:t>Is concerned with growth</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Is a director</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Writes a script</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Based on moral authority</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Challenges people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Has vision</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Exercises power of shared purpose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Defines what is real as what is possible</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Motivates</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Inspires</a:t>
                      </a:r>
                    </a:p>
                    <a:p>
                      <a:pPr marL="0" marR="0" lvl="0" indent="0"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2619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	Illuminates</a:t>
                      </a:r>
                    </a:p>
                    <a:p>
                      <a:pPr marL="0" marR="0" lvl="0" indent="0" algn="l" defTabSz="914400" rtl="0" eaLnBrk="1" fontAlgn="base" latinLnBrk="0" hangingPunct="1">
                        <a:lnSpc>
                          <a:spcPct val="100000"/>
                        </a:lnSpc>
                        <a:spcBef>
                          <a:spcPct val="20000"/>
                        </a:spcBef>
                        <a:spcAft>
                          <a:spcPct val="0"/>
                        </a:spcAft>
                        <a:buClr>
                          <a:schemeClr val="accent2"/>
                        </a:buClr>
                        <a:buSzPct val="75000"/>
                        <a:buFont typeface="Wingdings" pitchFamily="2" charset="2"/>
                        <a:buNone/>
                        <a:tabLst>
                          <a:tab pos="261938" algn="l"/>
                        </a:tabLst>
                      </a:pPr>
                      <a:endParaRPr kumimoji="0" lang="en-US" sz="1800" b="0" i="0" u="none" strike="noStrike" cap="none" normalizeH="0" baseline="0" smtClean="0">
                        <a:ln>
                          <a:noFill/>
                        </a:ln>
                        <a:solidFill>
                          <a:schemeClr val="bg1"/>
                        </a:solidFill>
                        <a:effectLst/>
                        <a:latin typeface="Arial Narrow" pitchFamily="34" charset="0"/>
                        <a:ea typeface="PMingLiU" pitchFamily="18" charset="-120"/>
                      </a:endParaRPr>
                    </a:p>
                  </a:txBody>
                  <a:tcPr horzOverflow="overflow">
                    <a:lnL cap="flat">
                      <a:noFill/>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cap="flat">
                      <a:noFill/>
                    </a:lnB>
                    <a:lnTlToBr>
                      <a:noFill/>
                    </a:lnTlToBr>
                    <a:lnBlToTr>
                      <a:noFill/>
                    </a:lnBlToTr>
                    <a:noFill/>
                  </a:tcPr>
                </a:tc>
                <a:tc>
                  <a:txBody>
                    <a:bodyPr/>
                    <a:lstStyle/>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Concerned with maintenance</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Is a stage manager</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Follows a script</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Loyalty &amp; bureaucratic authority</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Keeps people happy</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Has lists, schedules, budgets</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Exercises power of sanctions &amp; rewards</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Defines what is real as what is</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Controls</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Fixes</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r>
                        <a:rPr kumimoji="0" lang="en-US" sz="1800" b="0" i="0" u="none" strike="noStrike" cap="none" normalizeH="0" baseline="0" smtClean="0">
                          <a:ln>
                            <a:noFill/>
                          </a:ln>
                          <a:solidFill>
                            <a:schemeClr val="bg1"/>
                          </a:solidFill>
                          <a:effectLst/>
                          <a:latin typeface="Arial Narrow" pitchFamily="34" charset="0"/>
                          <a:ea typeface="PMingLiU" pitchFamily="18" charset="-120"/>
                        </a:rPr>
                        <a:t>Co-ordinates</a:t>
                      </a:r>
                    </a:p>
                    <a:p>
                      <a:pPr marL="363538" marR="0" lvl="0" indent="-363538" algn="l" defTabSz="914400" rtl="0" eaLnBrk="1" fontAlgn="base" latinLnBrk="0" hangingPunct="1">
                        <a:lnSpc>
                          <a:spcPct val="100000"/>
                        </a:lnSpc>
                        <a:spcBef>
                          <a:spcPct val="20000"/>
                        </a:spcBef>
                        <a:spcAft>
                          <a:spcPct val="0"/>
                        </a:spcAft>
                        <a:buClr>
                          <a:schemeClr val="accent2"/>
                        </a:buClr>
                        <a:buSzPct val="80000"/>
                        <a:buFont typeface="Wingdings" pitchFamily="2" charset="2"/>
                        <a:buChar char="p"/>
                        <a:tabLst>
                          <a:tab pos="363538" algn="l"/>
                        </a:tabLst>
                      </a:pPr>
                      <a:endParaRPr kumimoji="0" lang="zh-TW" altLang="en-US" sz="1800" b="0" i="0" u="none" strike="noStrike" cap="none" normalizeH="0" baseline="0" smtClean="0">
                        <a:ln>
                          <a:noFill/>
                        </a:ln>
                        <a:solidFill>
                          <a:schemeClr val="bg1"/>
                        </a:solidFill>
                        <a:effectLst/>
                        <a:latin typeface="Arial Narrow" pitchFamily="34" charset="0"/>
                        <a:ea typeface="PMingLiU" pitchFamily="18" charset="-120"/>
                      </a:endParaRPr>
                    </a:p>
                  </a:txBody>
                  <a:tcPr horzOverflow="overflow">
                    <a:lnL w="12700" cap="flat" cmpd="sng" algn="ctr">
                      <a:solidFill>
                        <a:srgbClr val="0000CC"/>
                      </a:solidFill>
                      <a:prstDash val="solid"/>
                      <a:round/>
                      <a:headEnd type="none" w="med" len="med"/>
                      <a:tailEnd type="none" w="med" len="med"/>
                    </a:lnL>
                    <a:lnR cap="flat">
                      <a:noFill/>
                    </a:lnR>
                    <a:lnT w="12700" cap="flat" cmpd="sng" algn="ctr">
                      <a:solidFill>
                        <a:srgbClr val="0000CC"/>
                      </a:solidFill>
                      <a:prstDash val="solid"/>
                      <a:round/>
                      <a:headEnd type="none" w="med" len="med"/>
                      <a:tailEnd type="none" w="med" len="med"/>
                    </a:lnT>
                    <a:lnB cap="flat">
                      <a:noFill/>
                    </a:lnB>
                    <a:lnTlToBr>
                      <a:noFill/>
                    </a:lnTlToBr>
                    <a:lnBlToTr>
                      <a:noFill/>
                    </a:lnBlToTr>
                    <a:noFill/>
                  </a:tcPr>
                </a:tc>
              </a:tr>
            </a:tbl>
          </a:graphicData>
        </a:graphic>
      </p:graphicFrame>
      <p:sp>
        <p:nvSpPr>
          <p:cNvPr id="38930" name="Rectangle 18"/>
          <p:cNvSpPr>
            <a:spLocks noChangeArrowheads="1"/>
          </p:cNvSpPr>
          <p:nvPr/>
        </p:nvSpPr>
        <p:spPr bwMode="auto">
          <a:xfrm>
            <a:off x="163513" y="5094288"/>
            <a:ext cx="296862" cy="336550"/>
          </a:xfrm>
          <a:prstGeom prst="rect">
            <a:avLst/>
          </a:prstGeom>
          <a:noFill/>
          <a:ln w="9525">
            <a:noFill/>
            <a:miter lim="800000"/>
            <a:headEnd/>
            <a:tailEnd/>
          </a:ln>
          <a:effectLst/>
        </p:spPr>
        <p:txBody>
          <a:bodyPr wrap="none">
            <a:spAutoFit/>
          </a:bodyPr>
          <a:lstStyle/>
          <a:p>
            <a:fld id="{C53CCD24-2C4A-4BB3-9B06-20F25496641D}" type="slidenum">
              <a:rPr lang="en-US" sz="1600" b="1">
                <a:ea typeface="PMingLiU" pitchFamily="18" charset="-120"/>
              </a:rPr>
              <a:pPr/>
              <a:t>24</a:t>
            </a:fld>
            <a:endParaRPr lang="en-US" sz="1600" b="1">
              <a:ea typeface="PMingLiU" pitchFamily="18" charset="-120"/>
            </a:endParaRPr>
          </a:p>
        </p:txBody>
      </p:sp>
      <p:sp>
        <p:nvSpPr>
          <p:cNvPr id="38931" name="Text Box 19"/>
          <p:cNvSpPr txBox="1">
            <a:spLocks noChangeArrowheads="1"/>
          </p:cNvSpPr>
          <p:nvPr/>
        </p:nvSpPr>
        <p:spPr bwMode="auto">
          <a:xfrm>
            <a:off x="2393950" y="6469063"/>
            <a:ext cx="6807200" cy="244475"/>
          </a:xfrm>
          <a:prstGeom prst="rect">
            <a:avLst/>
          </a:prstGeom>
          <a:noFill/>
          <a:ln w="9525">
            <a:noFill/>
            <a:miter lim="800000"/>
            <a:headEnd/>
            <a:tailEnd/>
          </a:ln>
          <a:effectLst/>
        </p:spPr>
        <p:txBody>
          <a:bodyPr>
            <a:spAutoFit/>
          </a:bodyPr>
          <a:lstStyle/>
          <a:p>
            <a:pPr algn="r">
              <a:spcBef>
                <a:spcPct val="50000"/>
              </a:spcBef>
            </a:pPr>
            <a:r>
              <a:rPr lang="en-US" sz="1000" b="1">
                <a:latin typeface="Arial Narrow" pitchFamily="34" charset="0"/>
                <a:ea typeface="PMingLiU" pitchFamily="18" charset="-120"/>
              </a:rPr>
              <a:t>Department of Educational Administration and Policy  (http://www.fed.cuhk.edu.hk/eap/)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noFill/>
          <a:ln>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39939" name="Rectangle 3"/>
          <p:cNvSpPr>
            <a:spLocks noGrp="1" noChangeArrowheads="1"/>
          </p:cNvSpPr>
          <p:nvPr>
            <p:ph type="body" idx="1"/>
          </p:nvPr>
        </p:nvSpPr>
        <p:spPr/>
        <p:txBody>
          <a:bodyPr/>
          <a:lstStyle/>
          <a:p>
            <a:pPr>
              <a:buNone/>
            </a:pPr>
            <a:r>
              <a:rPr lang="zh-CN" altLang="en-US" dirty="0">
                <a:solidFill>
                  <a:schemeClr val="bg1"/>
                </a:solidFill>
              </a:rPr>
              <a:t>in Chinese </a:t>
            </a:r>
            <a:r>
              <a:rPr lang="zh-CN" altLang="en-US" dirty="0" smtClean="0">
                <a:solidFill>
                  <a:schemeClr val="bg1"/>
                </a:solidFill>
              </a:rPr>
              <a:t>context</a:t>
            </a:r>
            <a:r>
              <a:rPr lang="fi-FI" altLang="zh-CN" dirty="0" smtClean="0">
                <a:solidFill>
                  <a:schemeClr val="bg1"/>
                </a:solidFill>
              </a:rPr>
              <a:t>:</a:t>
            </a:r>
            <a:endParaRPr lang="zh-CN" altLang="en-US" dirty="0">
              <a:solidFill>
                <a:schemeClr val="bg1"/>
              </a:solidFill>
            </a:endParaRPr>
          </a:p>
          <a:p>
            <a:r>
              <a:rPr lang="zh-CN" altLang="en-US" dirty="0" smtClean="0">
                <a:solidFill>
                  <a:schemeClr val="bg1"/>
                </a:solidFill>
              </a:rPr>
              <a:t>who </a:t>
            </a:r>
            <a:r>
              <a:rPr lang="zh-CN" altLang="en-US" dirty="0">
                <a:solidFill>
                  <a:schemeClr val="bg1"/>
                </a:solidFill>
              </a:rPr>
              <a:t>is playing role </a:t>
            </a:r>
            <a:r>
              <a:rPr lang="fi-FI" altLang="zh-CN" dirty="0" smtClean="0">
                <a:solidFill>
                  <a:schemeClr val="bg1"/>
                </a:solidFill>
              </a:rPr>
              <a:t>of</a:t>
            </a:r>
            <a:r>
              <a:rPr lang="zh-CN" altLang="en-US" dirty="0" smtClean="0">
                <a:solidFill>
                  <a:schemeClr val="bg1"/>
                </a:solidFill>
              </a:rPr>
              <a:t> </a:t>
            </a:r>
            <a:r>
              <a:rPr lang="zh-CN" altLang="en-US" dirty="0">
                <a:solidFill>
                  <a:schemeClr val="bg1"/>
                </a:solidFill>
              </a:rPr>
              <a:t>leadership?</a:t>
            </a:r>
          </a:p>
          <a:p>
            <a:r>
              <a:rPr lang="zh-CN" altLang="en-US" dirty="0" smtClean="0">
                <a:solidFill>
                  <a:schemeClr val="bg1"/>
                </a:solidFill>
              </a:rPr>
              <a:t>who </a:t>
            </a:r>
            <a:r>
              <a:rPr lang="zh-CN" altLang="en-US" dirty="0">
                <a:solidFill>
                  <a:schemeClr val="bg1"/>
                </a:solidFill>
              </a:rPr>
              <a:t>is </a:t>
            </a:r>
            <a:r>
              <a:rPr lang="fi-FI" altLang="zh-CN" dirty="0" smtClean="0">
                <a:solidFill>
                  <a:schemeClr val="bg1"/>
                </a:solidFill>
              </a:rPr>
              <a:t>of</a:t>
            </a:r>
            <a:r>
              <a:rPr lang="zh-CN" altLang="en-US" dirty="0" smtClean="0">
                <a:solidFill>
                  <a:schemeClr val="bg1"/>
                </a:solidFill>
              </a:rPr>
              <a:t> </a:t>
            </a:r>
            <a:r>
              <a:rPr lang="zh-CN" altLang="en-US" dirty="0">
                <a:solidFill>
                  <a:schemeClr val="bg1"/>
                </a:solidFill>
              </a:rPr>
              <a:t>management?</a:t>
            </a:r>
          </a:p>
          <a:p>
            <a:r>
              <a:rPr lang="zh-CN" altLang="en-US" dirty="0">
                <a:solidFill>
                  <a:schemeClr val="bg1"/>
                </a:solidFill>
              </a:rPr>
              <a:t>why </a:t>
            </a:r>
            <a:r>
              <a:rPr lang="zh-CN" altLang="en-US" dirty="0" smtClean="0">
                <a:solidFill>
                  <a:schemeClr val="bg1"/>
                </a:solidFill>
              </a:rPr>
              <a:t>governance is </a:t>
            </a:r>
            <a:r>
              <a:rPr lang="zh-CN" altLang="en-US" dirty="0">
                <a:solidFill>
                  <a:schemeClr val="bg1"/>
                </a:solidFill>
              </a:rPr>
              <a:t>introduced?</a:t>
            </a:r>
            <a:endParaRPr lang="en-US" altLang="en-US" dirty="0">
              <a:solidFill>
                <a:schemeClr val="bg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CN" altLang="en-US" sz="3600">
                <a:latin typeface="Arial Black" pitchFamily="34" charset="0"/>
              </a:rPr>
              <a:t>2-2.Modes of Leadership in Chinese HEI</a:t>
            </a:r>
          </a:p>
        </p:txBody>
      </p:sp>
      <p:sp>
        <p:nvSpPr>
          <p:cNvPr id="40963" name="Rectangle 3"/>
          <p:cNvSpPr>
            <a:spLocks noGrp="1" noChangeArrowheads="1"/>
          </p:cNvSpPr>
          <p:nvPr>
            <p:ph type="body" idx="1"/>
          </p:nvPr>
        </p:nvSpPr>
        <p:spPr>
          <a:xfrm>
            <a:off x="457200" y="1600200"/>
            <a:ext cx="8686800" cy="4525963"/>
          </a:xfrm>
        </p:spPr>
        <p:txBody>
          <a:bodyPr/>
          <a:lstStyle/>
          <a:p>
            <a:pPr>
              <a:lnSpc>
                <a:spcPct val="80000"/>
              </a:lnSpc>
              <a:buNone/>
            </a:pPr>
            <a:r>
              <a:rPr lang="fi-FI" altLang="zh-CN" sz="2000" dirty="0" smtClean="0"/>
              <a:t>	A</a:t>
            </a:r>
            <a:r>
              <a:rPr lang="zh-CN" altLang="en-US" sz="2000" dirty="0" smtClean="0"/>
              <a:t> </a:t>
            </a:r>
            <a:r>
              <a:rPr lang="zh-CN" altLang="en-US" sz="2000" dirty="0"/>
              <a:t>Historical </a:t>
            </a:r>
            <a:r>
              <a:rPr lang="zh-CN" altLang="en-US" sz="2000" dirty="0" smtClean="0"/>
              <a:t>perspective</a:t>
            </a:r>
            <a:endParaRPr lang="fi-FI" altLang="zh-CN" sz="2000" dirty="0" smtClean="0"/>
          </a:p>
          <a:p>
            <a:pPr>
              <a:lnSpc>
                <a:spcPct val="80000"/>
              </a:lnSpc>
              <a:buNone/>
            </a:pPr>
            <a:endParaRPr lang="zh-CN" altLang="en-US" sz="2000" dirty="0"/>
          </a:p>
          <a:p>
            <a:pPr>
              <a:lnSpc>
                <a:spcPct val="80000"/>
              </a:lnSpc>
              <a:buNone/>
            </a:pPr>
            <a:r>
              <a:rPr lang="fi-FI" altLang="zh-CN" sz="2000" dirty="0" smtClean="0"/>
              <a:t>	</a:t>
            </a:r>
            <a:r>
              <a:rPr lang="zh-CN" altLang="en-US" sz="2000" dirty="0" smtClean="0"/>
              <a:t>---</a:t>
            </a:r>
            <a:r>
              <a:rPr lang="zh-CN" altLang="en-US" sz="2000" dirty="0"/>
              <a:t>the </a:t>
            </a:r>
            <a:r>
              <a:rPr lang="en-US" altLang="en-US" sz="2000" dirty="0"/>
              <a:t>President </a:t>
            </a:r>
            <a:r>
              <a:rPr lang="en-US" altLang="en-US" sz="2000" dirty="0" smtClean="0"/>
              <a:t>Responsibility </a:t>
            </a:r>
            <a:r>
              <a:rPr lang="zh-CN" altLang="en-US" sz="2000" dirty="0" smtClean="0"/>
              <a:t>(</a:t>
            </a:r>
            <a:r>
              <a:rPr lang="zh-CN" altLang="en-US" sz="2000" dirty="0"/>
              <a:t>1950-1958</a:t>
            </a:r>
            <a:r>
              <a:rPr lang="zh-CN" altLang="en-US" sz="2000" dirty="0" smtClean="0"/>
              <a:t>)</a:t>
            </a:r>
            <a:endParaRPr lang="fi-FI" altLang="zh-CN" sz="2000" dirty="0" smtClean="0"/>
          </a:p>
          <a:p>
            <a:pPr>
              <a:lnSpc>
                <a:spcPct val="80000"/>
              </a:lnSpc>
              <a:buNone/>
            </a:pPr>
            <a:endParaRPr lang="zh-CN" altLang="en-US" sz="800" dirty="0"/>
          </a:p>
          <a:p>
            <a:pPr>
              <a:lnSpc>
                <a:spcPct val="80000"/>
              </a:lnSpc>
              <a:buNone/>
            </a:pPr>
            <a:r>
              <a:rPr lang="fi-FI" altLang="zh-CN" sz="2000" dirty="0" smtClean="0"/>
              <a:t>	</a:t>
            </a:r>
            <a:r>
              <a:rPr lang="zh-CN" altLang="en-US" sz="2000" dirty="0" smtClean="0"/>
              <a:t>---</a:t>
            </a:r>
            <a:r>
              <a:rPr lang="zh-CN" altLang="en-US" sz="2000" dirty="0"/>
              <a:t>the Limited University Governing Board </a:t>
            </a:r>
            <a:r>
              <a:rPr lang="zh-CN" altLang="en-US" sz="2000" dirty="0" smtClean="0"/>
              <a:t>Responsibility (</a:t>
            </a:r>
            <a:r>
              <a:rPr lang="zh-CN" altLang="en-US" sz="2000" dirty="0"/>
              <a:t>1958-1960</a:t>
            </a:r>
            <a:r>
              <a:rPr lang="zh-CN" altLang="en-US" sz="2000" dirty="0" smtClean="0"/>
              <a:t>) </a:t>
            </a:r>
            <a:endParaRPr lang="fi-FI" altLang="zh-CN" sz="2000" dirty="0" smtClean="0"/>
          </a:p>
          <a:p>
            <a:pPr>
              <a:lnSpc>
                <a:spcPct val="80000"/>
              </a:lnSpc>
              <a:buNone/>
            </a:pPr>
            <a:endParaRPr lang="zh-CN" altLang="en-US" sz="800" dirty="0"/>
          </a:p>
          <a:p>
            <a:pPr>
              <a:lnSpc>
                <a:spcPct val="80000"/>
              </a:lnSpc>
              <a:buNone/>
            </a:pPr>
            <a:r>
              <a:rPr lang="fi-FI" altLang="zh-CN" sz="2000" dirty="0" smtClean="0"/>
              <a:t>	</a:t>
            </a:r>
            <a:r>
              <a:rPr lang="zh-CN" altLang="en-US" sz="2000" dirty="0" smtClean="0"/>
              <a:t>--</a:t>
            </a:r>
            <a:r>
              <a:rPr lang="fi-FI" altLang="zh-CN" sz="2000" dirty="0" smtClean="0"/>
              <a:t>-</a:t>
            </a:r>
            <a:r>
              <a:rPr lang="zh-CN" altLang="en-US" sz="2000" dirty="0" smtClean="0"/>
              <a:t>the </a:t>
            </a:r>
            <a:r>
              <a:rPr lang="zh-CN" altLang="en-US" sz="2000" dirty="0"/>
              <a:t>Amentment of  the Limited University Governing Board </a:t>
            </a:r>
            <a:r>
              <a:rPr lang="zh-CN" altLang="en-US" sz="2000" dirty="0" smtClean="0"/>
              <a:t>Responsibility (1961</a:t>
            </a:r>
            <a:r>
              <a:rPr lang="fi-FI" altLang="zh-CN" sz="2000" dirty="0" smtClean="0"/>
              <a:t>-</a:t>
            </a:r>
            <a:r>
              <a:rPr lang="zh-CN" altLang="en-US" sz="2000" dirty="0" smtClean="0"/>
              <a:t>1966)</a:t>
            </a:r>
            <a:endParaRPr lang="fi-FI" altLang="zh-CN" sz="2000" dirty="0" smtClean="0"/>
          </a:p>
          <a:p>
            <a:pPr>
              <a:lnSpc>
                <a:spcPct val="80000"/>
              </a:lnSpc>
              <a:buNone/>
            </a:pPr>
            <a:endParaRPr lang="zh-CN" altLang="en-US" sz="800" dirty="0"/>
          </a:p>
          <a:p>
            <a:pPr>
              <a:lnSpc>
                <a:spcPct val="80000"/>
              </a:lnSpc>
              <a:buNone/>
            </a:pPr>
            <a:r>
              <a:rPr lang="fi-FI" altLang="zh-CN" sz="2000" dirty="0" smtClean="0"/>
              <a:t>	</a:t>
            </a:r>
            <a:r>
              <a:rPr lang="zh-CN" altLang="en-US" sz="2000" dirty="0" smtClean="0"/>
              <a:t>---</a:t>
            </a:r>
            <a:r>
              <a:rPr lang="zh-CN" altLang="en-US" sz="2000" dirty="0"/>
              <a:t>the Exclusive Party Control System </a:t>
            </a:r>
            <a:r>
              <a:rPr lang="zh-CN" altLang="en-US" sz="2000" dirty="0" smtClean="0"/>
              <a:t>(</a:t>
            </a:r>
            <a:r>
              <a:rPr lang="zh-CN" altLang="en-US" sz="2000" dirty="0"/>
              <a:t>1966-1977) </a:t>
            </a:r>
            <a:endParaRPr lang="fi-FI" altLang="zh-CN" sz="2000" dirty="0" smtClean="0"/>
          </a:p>
          <a:p>
            <a:pPr>
              <a:lnSpc>
                <a:spcPct val="80000"/>
              </a:lnSpc>
              <a:buNone/>
            </a:pPr>
            <a:endParaRPr lang="zh-CN" altLang="en-US" sz="800" dirty="0"/>
          </a:p>
          <a:p>
            <a:pPr>
              <a:lnSpc>
                <a:spcPct val="80000"/>
              </a:lnSpc>
              <a:buNone/>
            </a:pPr>
            <a:r>
              <a:rPr lang="fi-FI" altLang="zh-CN" sz="2000" dirty="0" smtClean="0"/>
              <a:t>	</a:t>
            </a:r>
            <a:r>
              <a:rPr lang="zh-CN" altLang="en-US" sz="2000" dirty="0" smtClean="0"/>
              <a:t>---</a:t>
            </a:r>
            <a:r>
              <a:rPr lang="zh-CN" altLang="en-US" sz="2000" dirty="0"/>
              <a:t>the Multi-modes Co-existence System </a:t>
            </a:r>
            <a:r>
              <a:rPr lang="zh-CN" altLang="en-US" sz="2000" dirty="0" smtClean="0"/>
              <a:t>(</a:t>
            </a:r>
            <a:r>
              <a:rPr lang="zh-CN" altLang="en-US" sz="2000" dirty="0"/>
              <a:t>1978-1998</a:t>
            </a:r>
            <a:r>
              <a:rPr lang="zh-CN" altLang="en-US" sz="2000" dirty="0" smtClean="0"/>
              <a:t>)</a:t>
            </a:r>
            <a:endParaRPr lang="fi-FI" altLang="zh-CN" sz="2000" dirty="0" smtClean="0"/>
          </a:p>
          <a:p>
            <a:pPr>
              <a:lnSpc>
                <a:spcPct val="80000"/>
              </a:lnSpc>
              <a:buNone/>
            </a:pPr>
            <a:endParaRPr lang="zh-CN" altLang="en-US" sz="800" dirty="0"/>
          </a:p>
          <a:p>
            <a:pPr>
              <a:lnSpc>
                <a:spcPct val="80000"/>
              </a:lnSpc>
              <a:buNone/>
            </a:pPr>
            <a:r>
              <a:rPr lang="fi-FI" altLang="zh-CN" sz="2000" dirty="0" smtClean="0"/>
              <a:t>	</a:t>
            </a:r>
            <a:r>
              <a:rPr lang="zh-CN" altLang="en-US" sz="2000" dirty="0" smtClean="0"/>
              <a:t>--</a:t>
            </a:r>
            <a:r>
              <a:rPr lang="fi-FI" altLang="zh-CN" sz="2000" dirty="0" smtClean="0"/>
              <a:t>-</a:t>
            </a:r>
            <a:r>
              <a:rPr lang="zh-CN" altLang="en-US" sz="2000" dirty="0" smtClean="0"/>
              <a:t>The </a:t>
            </a:r>
            <a:r>
              <a:rPr lang="zh-CN" altLang="en-US" sz="2000" dirty="0"/>
              <a:t>President Responsibility under Leadership of the Community Party Commision( CPC)or the Mode of CPC led President Responsibility(CPC Led PR</a:t>
            </a:r>
            <a:r>
              <a:rPr lang="zh-CN" altLang="en-US" sz="2000" dirty="0" smtClean="0"/>
              <a:t>) (</a:t>
            </a:r>
            <a:r>
              <a:rPr lang="zh-CN" altLang="en-US" sz="2000" dirty="0"/>
              <a:t>1998</a:t>
            </a:r>
            <a:r>
              <a:rPr lang="zh-CN" altLang="en-US" sz="2000" dirty="0" smtClean="0"/>
              <a:t>- 2010)</a:t>
            </a:r>
            <a:endParaRPr lang="zh-CN" alt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zh-CN" altLang="en-US" sz="3600" dirty="0">
                <a:solidFill>
                  <a:schemeClr val="tx1"/>
                </a:solidFill>
                <a:latin typeface="Arial Black" pitchFamily="34" charset="0"/>
              </a:rPr>
              <a:t>2-3.Power Provision according Law on </a:t>
            </a:r>
            <a:r>
              <a:rPr lang="zh-CN" altLang="en-US" sz="3600" dirty="0" smtClean="0">
                <a:solidFill>
                  <a:schemeClr val="tx1"/>
                </a:solidFill>
                <a:latin typeface="Arial Black" pitchFamily="34" charset="0"/>
              </a:rPr>
              <a:t>HE of </a:t>
            </a:r>
            <a:r>
              <a:rPr lang="zh-CN" altLang="en-US" sz="3600" dirty="0">
                <a:solidFill>
                  <a:schemeClr val="tx1"/>
                </a:solidFill>
                <a:latin typeface="Arial Black" pitchFamily="34" charset="0"/>
              </a:rPr>
              <a:t>1998</a:t>
            </a:r>
          </a:p>
        </p:txBody>
      </p:sp>
      <p:sp>
        <p:nvSpPr>
          <p:cNvPr id="41987" name="Rectangle 3"/>
          <p:cNvSpPr>
            <a:spLocks noGrp="1" noChangeArrowheads="1"/>
          </p:cNvSpPr>
          <p:nvPr>
            <p:ph type="body" idx="1"/>
          </p:nvPr>
        </p:nvSpPr>
        <p:spPr/>
        <p:txBody>
          <a:bodyPr/>
          <a:lstStyle/>
          <a:p>
            <a:pPr>
              <a:lnSpc>
                <a:spcPct val="90000"/>
              </a:lnSpc>
              <a:buNone/>
            </a:pPr>
            <a:r>
              <a:rPr lang="en-US" altLang="en-US" dirty="0" smtClean="0"/>
              <a:t>	the</a:t>
            </a:r>
            <a:r>
              <a:rPr lang="zh-CN" altLang="en-US" dirty="0" smtClean="0"/>
              <a:t> </a:t>
            </a:r>
            <a:r>
              <a:rPr lang="en-US" altLang="en-US" dirty="0"/>
              <a:t>Law on Higher Education</a:t>
            </a:r>
            <a:r>
              <a:rPr lang="zh-CN" altLang="en-US" dirty="0"/>
              <a:t> of 1998 </a:t>
            </a:r>
            <a:r>
              <a:rPr lang="fi-FI" altLang="zh-CN" dirty="0" err="1" smtClean="0"/>
              <a:t>stat</a:t>
            </a:r>
            <a:r>
              <a:rPr lang="zh-CN" altLang="en-US" dirty="0" smtClean="0"/>
              <a:t>es </a:t>
            </a:r>
            <a:r>
              <a:rPr lang="zh-CN" altLang="en-US" dirty="0"/>
              <a:t>that</a:t>
            </a:r>
            <a:r>
              <a:rPr lang="en-US" altLang="en-US" dirty="0"/>
              <a:t>, </a:t>
            </a:r>
          </a:p>
          <a:p>
            <a:pPr>
              <a:lnSpc>
                <a:spcPct val="90000"/>
              </a:lnSpc>
              <a:buNone/>
            </a:pPr>
            <a:r>
              <a:rPr lang="fi-FI" altLang="zh-CN" sz="2400" dirty="0" smtClean="0"/>
              <a:t>	</a:t>
            </a:r>
            <a:r>
              <a:rPr lang="zh-CN" altLang="en-US" sz="2400" dirty="0" smtClean="0"/>
              <a:t>---</a:t>
            </a:r>
            <a:r>
              <a:rPr lang="zh-CN" altLang="en-US" sz="2400" dirty="0"/>
              <a:t>the CPC led PR is a mandatory mode of university governing and operation;</a:t>
            </a:r>
          </a:p>
          <a:p>
            <a:pPr>
              <a:lnSpc>
                <a:spcPct val="90000"/>
              </a:lnSpc>
              <a:buNone/>
            </a:pPr>
            <a:r>
              <a:rPr lang="fi-FI" altLang="zh-CN" sz="2400" dirty="0" smtClean="0"/>
              <a:t>	</a:t>
            </a:r>
            <a:r>
              <a:rPr lang="zh-CN" altLang="en-US" sz="2400" dirty="0" smtClean="0"/>
              <a:t>---</a:t>
            </a:r>
            <a:r>
              <a:rPr lang="en-US" altLang="en-US" sz="2400" dirty="0"/>
              <a:t>the core value of university such as academic freedom and institutional autonomy came to be appreciated and guaranteed</a:t>
            </a:r>
            <a:r>
              <a:rPr lang="zh-CN" altLang="en-US" sz="2400" dirty="0"/>
              <a:t>;</a:t>
            </a:r>
          </a:p>
          <a:p>
            <a:pPr>
              <a:lnSpc>
                <a:spcPct val="90000"/>
              </a:lnSpc>
              <a:buNone/>
            </a:pPr>
            <a:r>
              <a:rPr lang="fi-FI" altLang="zh-CN" sz="2400" dirty="0" smtClean="0"/>
              <a:t>	</a:t>
            </a:r>
            <a:r>
              <a:rPr lang="zh-CN" altLang="en-US" sz="2400" dirty="0" smtClean="0"/>
              <a:t>---</a:t>
            </a:r>
            <a:r>
              <a:rPr lang="zh-CN" altLang="en-US" sz="2400" dirty="0"/>
              <a:t>the idea of operating universities by law has become a consensus so that lots of HEIs start to draft the University Charter, which is considered as a premise for creating a new type of organization structure of university governance.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p>
        </p:txBody>
      </p:sp>
      <p:sp>
        <p:nvSpPr>
          <p:cNvPr id="43011" name="Rectangle 3"/>
          <p:cNvSpPr>
            <a:spLocks noGrp="1" noChangeArrowheads="1"/>
          </p:cNvSpPr>
          <p:nvPr>
            <p:ph type="body" idx="1"/>
          </p:nvPr>
        </p:nvSpPr>
        <p:spPr/>
        <p:txBody>
          <a:bodyPr/>
          <a:lstStyle/>
          <a:p>
            <a:pPr>
              <a:lnSpc>
                <a:spcPct val="90000"/>
              </a:lnSpc>
            </a:pPr>
            <a:r>
              <a:rPr lang="zh-CN" altLang="en-US" dirty="0"/>
              <a:t>--- CPC is paramount body of  decision- making for the issue of strategic development in universities in a way of holding CPC meeting,such as  approval of budget, relocation of campus, major construction plan, important promotion, crucial arrangement, and large scale investment so on and so forth. </a:t>
            </a:r>
          </a:p>
          <a:p>
            <a:pPr>
              <a:lnSpc>
                <a:spcPct val="90000"/>
              </a:lnSpc>
              <a:buNone/>
            </a:pPr>
            <a:endParaRPr lang="en-US" altLang="en-US" dirty="0"/>
          </a:p>
          <a:p>
            <a:pPr>
              <a:lnSpc>
                <a:spcPct val="90000"/>
              </a:lnSpc>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zh-CN" altLang="en-US" sz="3600">
                <a:latin typeface="Arial Black" pitchFamily="34" charset="0"/>
              </a:rPr>
              <a:t>2-4. Power Structure in General</a:t>
            </a:r>
          </a:p>
        </p:txBody>
      </p:sp>
      <p:sp>
        <p:nvSpPr>
          <p:cNvPr id="44035" name="Rectangle 3"/>
          <p:cNvSpPr>
            <a:spLocks noGrp="1" noChangeArrowheads="1"/>
          </p:cNvSpPr>
          <p:nvPr>
            <p:ph type="body" idx="1"/>
          </p:nvPr>
        </p:nvSpPr>
        <p:spPr>
          <a:xfrm>
            <a:off x="457200" y="1601788"/>
            <a:ext cx="8507413" cy="5213350"/>
          </a:xfrm>
        </p:spPr>
        <p:txBody>
          <a:bodyPr/>
          <a:lstStyle/>
          <a:p>
            <a:pPr>
              <a:lnSpc>
                <a:spcPct val="90000"/>
              </a:lnSpc>
              <a:buFontTx/>
              <a:buNone/>
            </a:pPr>
            <a:r>
              <a:rPr lang="zh-CN" altLang="en-US" sz="2400" dirty="0"/>
              <a:t>Bureaucratic +colleagial modes,very </a:t>
            </a:r>
            <a:r>
              <a:rPr lang="zh-CN" altLang="en-US" sz="2400" dirty="0" smtClean="0"/>
              <a:t>complicated </a:t>
            </a:r>
            <a:r>
              <a:rPr lang="zh-CN" altLang="en-US" sz="2400" dirty="0"/>
              <a:t>and tricky</a:t>
            </a:r>
          </a:p>
          <a:p>
            <a:pPr>
              <a:lnSpc>
                <a:spcPct val="90000"/>
              </a:lnSpc>
            </a:pPr>
            <a:endParaRPr lang="zh-CN" altLang="en-US" sz="2400" dirty="0"/>
          </a:p>
          <a:p>
            <a:pPr>
              <a:lnSpc>
                <a:spcPct val="90000"/>
              </a:lnSpc>
            </a:pPr>
            <a:r>
              <a:rPr lang="zh-CN" altLang="en-US" sz="2400" b="1" dirty="0"/>
              <a:t>----The CPPR &amp; the CFSR  (first tier),</a:t>
            </a:r>
            <a:r>
              <a:rPr lang="zh-CN" altLang="en-US" sz="2400" dirty="0"/>
              <a:t> 　     </a:t>
            </a:r>
          </a:p>
          <a:p>
            <a:pPr>
              <a:lnSpc>
                <a:spcPct val="90000"/>
              </a:lnSpc>
            </a:pPr>
            <a:r>
              <a:rPr lang="zh-CN" altLang="en-US" sz="2400" dirty="0"/>
              <a:t>T</a:t>
            </a:r>
            <a:r>
              <a:rPr lang="en-US" altLang="en-US" sz="2400" dirty="0"/>
              <a:t>he CPPR refers to the Conference of Communist Party Representatives, and the CFSR refers to </a:t>
            </a:r>
            <a:r>
              <a:rPr lang="zh-CN" altLang="en-US" sz="2400" dirty="0"/>
              <a:t>t</a:t>
            </a:r>
            <a:r>
              <a:rPr lang="en-US" altLang="en-US" sz="2400" dirty="0"/>
              <a:t>he Conference of Faculty and Staff Representatives. </a:t>
            </a:r>
          </a:p>
          <a:p>
            <a:pPr>
              <a:lnSpc>
                <a:spcPct val="90000"/>
              </a:lnSpc>
            </a:pPr>
            <a:endParaRPr lang="en-US" altLang="en-US" sz="2400" dirty="0"/>
          </a:p>
          <a:p>
            <a:pPr>
              <a:lnSpc>
                <a:spcPct val="90000"/>
              </a:lnSpc>
            </a:pPr>
            <a:r>
              <a:rPr lang="en-US" altLang="en-US" sz="2400" dirty="0"/>
              <a:t>Those two conferences are the two most authoritative bodies, which can examine and approve the strategic plans for medium and long term development of higher education at public universities. </a:t>
            </a:r>
          </a:p>
          <a:p>
            <a:pPr>
              <a:lnSpc>
                <a:spcPct val="90000"/>
              </a:lnSpc>
            </a:pPr>
            <a:endParaRPr lang="en-US" altLang="en-US" sz="2400" dirty="0"/>
          </a:p>
          <a:p>
            <a:pPr>
              <a:lnSpc>
                <a:spcPct val="90000"/>
              </a:lnSpc>
            </a:pPr>
            <a:r>
              <a:rPr lang="en-US" altLang="en-US" sz="2400" dirty="0"/>
              <a:t>The CPPR and CFSR </a:t>
            </a:r>
            <a:r>
              <a:rPr lang="en-US" altLang="en-US" sz="2400" dirty="0" smtClean="0"/>
              <a:t>are usually </a:t>
            </a:r>
            <a:r>
              <a:rPr lang="en-US" altLang="en-US" sz="2400" dirty="0"/>
              <a:t>held every five years so that they are not deemed as real administration agencies.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854325"/>
            <a:ext cx="8229600" cy="1439863"/>
          </a:xfrm>
          <a:solidFill>
            <a:srgbClr val="0099CC"/>
          </a:solidFill>
          <a:ln/>
          <a:scene3d>
            <a:camera prst="legacyObliqueFront"/>
            <a:lightRig rig="legacyFlat3" dir="b"/>
          </a:scene3d>
          <a:sp3d extrusionH="430200" prstMaterial="legacyWireframe">
            <a:bevelT w="13500" h="13500" prst="angle"/>
            <a:bevelB w="13500" h="13500" prst="angle"/>
            <a:extrusionClr>
              <a:srgbClr val="0099CC"/>
            </a:extrusionClr>
          </a:sp3d>
        </p:spPr>
        <p:txBody>
          <a:bodyPr>
            <a:flatTx/>
          </a:bodyPr>
          <a:lstStyle/>
          <a:p>
            <a:r>
              <a:rPr lang="zh-CN" altLang="en-US" b="1">
                <a:solidFill>
                  <a:schemeClr val="accent2"/>
                </a:solidFill>
              </a:rPr>
              <a:t>1.Background:</a:t>
            </a:r>
            <a:br>
              <a:rPr lang="zh-CN" altLang="en-US" b="1">
                <a:solidFill>
                  <a:schemeClr val="accent2"/>
                </a:solidFill>
              </a:rPr>
            </a:br>
            <a:r>
              <a:rPr lang="zh-CN" altLang="en-US" b="1">
                <a:solidFill>
                  <a:schemeClr val="accent2"/>
                </a:solidFill>
              </a:rPr>
              <a:t>Changing Chinese Society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sz="half" idx="1"/>
          </p:nvPr>
        </p:nvSpPr>
        <p:spPr>
          <a:xfrm>
            <a:off x="457200" y="523875"/>
            <a:ext cx="7427913" cy="1757363"/>
          </a:xfrm>
        </p:spPr>
        <p:txBody>
          <a:bodyPr/>
          <a:lstStyle/>
          <a:p>
            <a:r>
              <a:rPr lang="zh-CN" altLang="en-US" sz="2400" b="1"/>
              <a:t>---</a:t>
            </a:r>
            <a:r>
              <a:rPr lang="en-US" altLang="en-US" sz="2400" b="1"/>
              <a:t>The Party Committee: University Decision-making Body</a:t>
            </a:r>
            <a:r>
              <a:rPr lang="en-US" altLang="en-US" sz="1600"/>
              <a:t> </a:t>
            </a:r>
            <a:r>
              <a:rPr lang="zh-CN" altLang="en-US" sz="1600"/>
              <a:t>(second tier)</a:t>
            </a:r>
            <a:r>
              <a:rPr lang="en-US" altLang="en-US" sz="1600"/>
              <a:t> </a:t>
            </a:r>
            <a:r>
              <a:rPr lang="zh-CN" altLang="en-US" sz="1600"/>
              <a:t> </a:t>
            </a:r>
          </a:p>
          <a:p>
            <a:pPr>
              <a:buFontTx/>
              <a:buNone/>
            </a:pPr>
            <a:r>
              <a:rPr lang="zh-CN" altLang="en-US" sz="2000"/>
              <a:t>    ---Menbership-- uncetain but standing member 9-12 </a:t>
            </a:r>
            <a:r>
              <a:rPr lang="zh-CN" altLang="en-US" sz="1600"/>
              <a:t>including  </a:t>
            </a:r>
            <a:r>
              <a:rPr lang="en-US" altLang="en-US" sz="1600"/>
              <a:t>Party Secretary </a:t>
            </a:r>
            <a:r>
              <a:rPr lang="zh-CN" altLang="en-US" sz="1600"/>
              <a:t>(1)</a:t>
            </a:r>
            <a:r>
              <a:rPr lang="en-US" altLang="en-US" sz="1600"/>
              <a:t>and several vice secretaries</a:t>
            </a:r>
            <a:r>
              <a:rPr lang="zh-CN" altLang="en-US" sz="1600"/>
              <a:t>(2)</a:t>
            </a:r>
          </a:p>
          <a:p>
            <a:pPr>
              <a:buFontTx/>
              <a:buNone/>
            </a:pPr>
            <a:r>
              <a:rPr lang="zh-CN" altLang="en-US" sz="1600"/>
              <a:t>   </a:t>
            </a:r>
            <a:endParaRPr lang="en-US" altLang="en-US" sz="2400">
              <a:latin typeface="Times New Roman" pitchFamily="18" charset="0"/>
              <a:cs typeface="Times New Roman" pitchFamily="18" charset="0"/>
            </a:endParaRPr>
          </a:p>
        </p:txBody>
      </p:sp>
      <p:graphicFrame>
        <p:nvGraphicFramePr>
          <p:cNvPr id="45059" name="Group 3"/>
          <p:cNvGraphicFramePr>
            <a:graphicFrameLocks noGrp="1"/>
          </p:cNvGraphicFramePr>
          <p:nvPr>
            <p:ph sz="half" idx="2"/>
          </p:nvPr>
        </p:nvGraphicFramePr>
        <p:xfrm>
          <a:off x="109538" y="2062163"/>
          <a:ext cx="8712200" cy="4597403"/>
        </p:xfrm>
        <a:graphic>
          <a:graphicData uri="http://schemas.openxmlformats.org/drawingml/2006/table">
            <a:tbl>
              <a:tblPr/>
              <a:tblGrid>
                <a:gridCol w="900112"/>
                <a:gridCol w="944563"/>
                <a:gridCol w="1441450"/>
                <a:gridCol w="5426075"/>
              </a:tblGrid>
              <a:tr h="285750">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 Standing Membership and Duty of the Party Committee</a:t>
                      </a:r>
                    </a:p>
                  </a:txBody>
                  <a:tcP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Name &amp;gender </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Post </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Concurrent </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Duty and obligation </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311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zhou</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P.S.</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Chair of UGC </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whole Partisan affairs, the P. C. ,and UGC affairs</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zhu</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a:t>
                      </a: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 </a:t>
                      </a:r>
                      <a:r>
                        <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S</a:t>
                      </a:r>
                      <a:endParaRPr kumimoji="0" lang="en-US"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Pt</a:t>
                      </a:r>
                      <a:endParaRPr kumimoji="0" lang="en-US" altLang="zh-CN"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whole executive affairs  </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3190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zhang</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P.S.  </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Pt.</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ideological and moral education; student affair ,league system </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Yang</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P.S.</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publicity, faculty trade union, the teachers’ representative council</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Yu</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P.S.</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P.S. for D.C </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Party self-disciplinary &amp; supervision</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6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Wu</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Standing Vice Pt.</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Finance  </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3016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Ke</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Standing Vice Pt.</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Leading &amp;Managing M</a:t>
                      </a: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edical </a:t>
                      </a:r>
                      <a:r>
                        <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F</a:t>
                      </a: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aculty</a:t>
                      </a:r>
                      <a:r>
                        <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 </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3460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A</a:t>
                      </a: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o</a:t>
                      </a:r>
                      <a:endPar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endParaRP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P. S. of MF</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managing Medical Faculty </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rPr>
                        <a:t>QU</a:t>
                      </a:r>
                      <a:endParaRPr kumimoji="0" lang="zh-CN" altLang="en-US" sz="28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Pt.</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Logistic affair</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6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LI </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Pt.</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Int’l Affairs</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2746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WANG</a:t>
                      </a:r>
                    </a:p>
                  </a:txBody>
                  <a:tcPr horzOverflow="overflow">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endParaRP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standing </a:t>
                      </a:r>
                      <a:r>
                        <a:rPr kumimoji="0" lang="en-US" altLang="en-US"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vice Pt.</a:t>
                      </a:r>
                    </a:p>
                  </a:txBody>
                  <a:tcP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Teaching affairs</a:t>
                      </a:r>
                    </a:p>
                  </a:txBody>
                  <a:tcPr horzOverflow="overflow">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folHlink"/>
                    </a:solidFill>
                  </a:tcPr>
                </a:tc>
              </a:tr>
              <a:tr h="650875">
                <a:tc gridSpan="4">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Note: P.S. = Party Secretary, Pt.=President; P.C=the Party Committee ;D.C=disciplinary Committee;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200" b="1" i="0" u="none" strike="noStrike" cap="none" normalizeH="0" baseline="0" smtClean="0">
                          <a:ln>
                            <a:noFill/>
                          </a:ln>
                          <a:solidFill>
                            <a:schemeClr val="tx1"/>
                          </a:solidFill>
                          <a:effectLst/>
                          <a:latin typeface="Arial Unicode MS" pitchFamily="34" charset="-122"/>
                          <a:ea typeface="Arial Unicode MS" pitchFamily="34" charset="-122"/>
                          <a:cs typeface="Arial Unicode MS" pitchFamily="34" charset="-122"/>
                          <a:sym typeface="Times New Roman" pitchFamily="18" charset="0"/>
                        </a:rPr>
                        <a:t>MF=Medical Faculty which is emerged from  Beijing Medical Univ. into PKU  </a:t>
                      </a:r>
                    </a:p>
                  </a:txBody>
                  <a:tcP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endParaRPr lang="en-US"/>
          </a:p>
        </p:txBody>
      </p:sp>
      <p:sp>
        <p:nvSpPr>
          <p:cNvPr id="46083" name="Rectangle 3"/>
          <p:cNvSpPr>
            <a:spLocks noGrp="1" noChangeArrowheads="1"/>
          </p:cNvSpPr>
          <p:nvPr>
            <p:ph type="body" idx="1"/>
          </p:nvPr>
        </p:nvSpPr>
        <p:spPr>
          <a:xfrm>
            <a:off x="457200" y="1600200"/>
            <a:ext cx="8507413" cy="4926013"/>
          </a:xfrm>
        </p:spPr>
        <p:txBody>
          <a:bodyPr/>
          <a:lstStyle/>
          <a:p>
            <a:pPr>
              <a:lnSpc>
                <a:spcPct val="80000"/>
              </a:lnSpc>
              <a:buFontTx/>
              <a:buNone/>
            </a:pPr>
            <a:r>
              <a:rPr lang="zh-CN" altLang="en-US" sz="2800" dirty="0"/>
              <a:t>  ---main</a:t>
            </a:r>
            <a:r>
              <a:rPr lang="en-US" altLang="en-US" sz="2800" dirty="0"/>
              <a:t> tasks</a:t>
            </a:r>
            <a:r>
              <a:rPr lang="zh-CN" altLang="en-US" sz="2800" dirty="0"/>
              <a:t> and duties</a:t>
            </a:r>
            <a:r>
              <a:rPr lang="en-US" altLang="en-US" sz="2800" dirty="0"/>
              <a:t>:</a:t>
            </a:r>
          </a:p>
          <a:p>
            <a:pPr>
              <a:lnSpc>
                <a:spcPct val="80000"/>
              </a:lnSpc>
            </a:pPr>
            <a:r>
              <a:rPr lang="en-US" altLang="en-US" sz="2800" dirty="0" smtClean="0">
                <a:latin typeface="Times New Roman" pitchFamily="18" charset="0"/>
                <a:cs typeface="Times New Roman" pitchFamily="18" charset="0"/>
              </a:rPr>
              <a:t>to </a:t>
            </a:r>
            <a:r>
              <a:rPr lang="en-US" altLang="en-US" sz="2800" dirty="0">
                <a:latin typeface="Times New Roman" pitchFamily="18" charset="0"/>
                <a:cs typeface="Times New Roman" pitchFamily="18" charset="0"/>
              </a:rPr>
              <a:t>supervise and guarantee that the universities move forward in the right way;</a:t>
            </a:r>
          </a:p>
          <a:p>
            <a:pPr>
              <a:lnSpc>
                <a:spcPct val="80000"/>
              </a:lnSpc>
            </a:pPr>
            <a:r>
              <a:rPr lang="en-US" altLang="en-US" sz="2800" dirty="0" smtClean="0">
                <a:latin typeface="Times New Roman" pitchFamily="18" charset="0"/>
                <a:cs typeface="Times New Roman" pitchFamily="18" charset="0"/>
              </a:rPr>
              <a:t>to </a:t>
            </a:r>
            <a:r>
              <a:rPr lang="en-US" altLang="en-US" sz="2800" dirty="0">
                <a:latin typeface="Times New Roman" pitchFamily="18" charset="0"/>
                <a:cs typeface="Times New Roman" pitchFamily="18" charset="0"/>
              </a:rPr>
              <a:t>complete the publicity work, cooperation and coordination between the Communist Party and other minor Parties;</a:t>
            </a:r>
          </a:p>
          <a:p>
            <a:pPr>
              <a:lnSpc>
                <a:spcPct val="80000"/>
              </a:lnSpc>
            </a:pPr>
            <a:r>
              <a:rPr lang="en-US" altLang="en-US" sz="2800" dirty="0" smtClean="0">
                <a:latin typeface="Times New Roman" pitchFamily="18" charset="0"/>
                <a:cs typeface="Times New Roman" pitchFamily="18" charset="0"/>
              </a:rPr>
              <a:t>to </a:t>
            </a:r>
            <a:r>
              <a:rPr lang="en-US" altLang="en-US" sz="2800" dirty="0">
                <a:latin typeface="Times New Roman" pitchFamily="18" charset="0"/>
                <a:cs typeface="Times New Roman" pitchFamily="18" charset="0"/>
              </a:rPr>
              <a:t>take in charge of cadres (directors) appointment in the partisan system and beyond,</a:t>
            </a:r>
          </a:p>
          <a:p>
            <a:pPr>
              <a:lnSpc>
                <a:spcPct val="80000"/>
              </a:lnSpc>
            </a:pPr>
            <a:r>
              <a:rPr lang="en-US" altLang="en-US" sz="2800" dirty="0" smtClean="0">
                <a:latin typeface="Times New Roman" pitchFamily="18" charset="0"/>
                <a:cs typeface="Times New Roman" pitchFamily="18" charset="0"/>
              </a:rPr>
              <a:t>to </a:t>
            </a:r>
            <a:r>
              <a:rPr lang="en-US" altLang="en-US" sz="2800" dirty="0">
                <a:latin typeface="Times New Roman" pitchFamily="18" charset="0"/>
                <a:cs typeface="Times New Roman" pitchFamily="18" charset="0"/>
              </a:rPr>
              <a:t>prepare and recruit new party members;</a:t>
            </a:r>
          </a:p>
          <a:p>
            <a:pPr>
              <a:lnSpc>
                <a:spcPct val="80000"/>
              </a:lnSpc>
            </a:pPr>
            <a:r>
              <a:rPr lang="en-US" altLang="en-US" sz="2800" dirty="0" smtClean="0">
                <a:latin typeface="Times New Roman" pitchFamily="18" charset="0"/>
                <a:cs typeface="Times New Roman" pitchFamily="18" charset="0"/>
              </a:rPr>
              <a:t>to </a:t>
            </a:r>
            <a:r>
              <a:rPr lang="en-US" altLang="en-US" sz="2800" dirty="0">
                <a:latin typeface="Times New Roman" pitchFamily="18" charset="0"/>
                <a:cs typeface="Times New Roman" pitchFamily="18" charset="0"/>
              </a:rPr>
              <a:t>educate and train party members,</a:t>
            </a:r>
          </a:p>
          <a:p>
            <a:pPr>
              <a:lnSpc>
                <a:spcPct val="80000"/>
              </a:lnSpc>
            </a:pPr>
            <a:r>
              <a:rPr lang="zh-CN" altLang="en-US" sz="2800" dirty="0" smtClean="0">
                <a:latin typeface="Times New Roman" pitchFamily="18" charset="0"/>
                <a:cs typeface="Times New Roman" pitchFamily="18" charset="0"/>
              </a:rPr>
              <a:t>to </a:t>
            </a:r>
            <a:r>
              <a:rPr lang="en-US" altLang="en-US" sz="2800" dirty="0" err="1" smtClean="0">
                <a:latin typeface="Times New Roman" pitchFamily="18" charset="0"/>
                <a:cs typeface="Times New Roman" pitchFamily="18" charset="0"/>
              </a:rPr>
              <a:t>guid</a:t>
            </a:r>
            <a:r>
              <a:rPr lang="zh-CN" altLang="en-US" sz="2800" dirty="0">
                <a:latin typeface="Times New Roman" pitchFamily="18" charset="0"/>
                <a:cs typeface="Times New Roman" pitchFamily="18" charset="0"/>
              </a:rPr>
              <a:t>e</a:t>
            </a:r>
            <a:r>
              <a:rPr lang="en-US" altLang="en-US" sz="2800" dirty="0">
                <a:latin typeface="Times New Roman" pitchFamily="18" charset="0"/>
                <a:cs typeface="Times New Roman" pitchFamily="18" charset="0"/>
              </a:rPr>
              <a:t> and </a:t>
            </a:r>
            <a:r>
              <a:rPr lang="en-US" altLang="en-US" sz="2800" dirty="0" err="1">
                <a:latin typeface="Times New Roman" pitchFamily="18" charset="0"/>
                <a:cs typeface="Times New Roman" pitchFamily="18" charset="0"/>
              </a:rPr>
              <a:t>arrang</a:t>
            </a:r>
            <a:r>
              <a:rPr lang="zh-CN" altLang="en-US" sz="2800" dirty="0">
                <a:latin typeface="Times New Roman" pitchFamily="18" charset="0"/>
                <a:cs typeface="Times New Roman" pitchFamily="18" charset="0"/>
              </a:rPr>
              <a:t>e</a:t>
            </a:r>
            <a:r>
              <a:rPr lang="en-US" altLang="en-US" sz="2800" dirty="0">
                <a:latin typeface="Times New Roman" pitchFamily="18" charset="0"/>
                <a:cs typeface="Times New Roman" pitchFamily="18" charset="0"/>
              </a:rPr>
              <a:t> the middle-level party chiefs of the sub-committee at the schools and departments to work. so on and so forth.</a:t>
            </a:r>
            <a:endParaRPr lang="en-US" altLang="en-US"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en-US"/>
          </a:p>
        </p:txBody>
      </p:sp>
      <p:sp>
        <p:nvSpPr>
          <p:cNvPr id="47107" name="Rectangle 3"/>
          <p:cNvSpPr>
            <a:spLocks noGrp="1" noChangeArrowheads="1"/>
          </p:cNvSpPr>
          <p:nvPr>
            <p:ph type="body" idx="1"/>
          </p:nvPr>
        </p:nvSpPr>
        <p:spPr>
          <a:xfrm>
            <a:off x="457200" y="1600200"/>
            <a:ext cx="8435975" cy="4525963"/>
          </a:xfrm>
        </p:spPr>
        <p:txBody>
          <a:bodyPr/>
          <a:lstStyle/>
          <a:p>
            <a:pPr>
              <a:buFontTx/>
              <a:buNone/>
            </a:pPr>
            <a:r>
              <a:rPr lang="zh-CN" altLang="en-US" sz="2400" b="1" dirty="0"/>
              <a:t>--Operation</a:t>
            </a:r>
          </a:p>
          <a:p>
            <a:pPr>
              <a:buFontTx/>
              <a:buNone/>
            </a:pPr>
            <a:r>
              <a:rPr lang="zh-CN" altLang="en-US" sz="2400" dirty="0"/>
              <a:t>as</a:t>
            </a:r>
            <a:r>
              <a:rPr lang="en-US" altLang="en-US" sz="2400" dirty="0"/>
              <a:t> the policy-making body, </a:t>
            </a:r>
            <a:r>
              <a:rPr lang="zh-CN" altLang="en-US" sz="2400" dirty="0"/>
              <a:t>PC</a:t>
            </a:r>
            <a:r>
              <a:rPr lang="en-US" altLang="en-US" sz="2400" dirty="0"/>
              <a:t> has its own</a:t>
            </a:r>
            <a:r>
              <a:rPr lang="zh-CN" altLang="en-US" sz="2400" dirty="0"/>
              <a:t> </a:t>
            </a:r>
            <a:r>
              <a:rPr lang="en-US" altLang="en-US" sz="2400" dirty="0"/>
              <a:t>mechanism—the  </a:t>
            </a:r>
            <a:r>
              <a:rPr lang="zh-CN" altLang="en-US" sz="2400" dirty="0"/>
              <a:t>Party Commision</a:t>
            </a:r>
            <a:r>
              <a:rPr lang="en-US" altLang="en-US" sz="2400" dirty="0"/>
              <a:t> Meeting (</a:t>
            </a:r>
            <a:r>
              <a:rPr lang="en-US" altLang="en-US" sz="2400" dirty="0" smtClean="0"/>
              <a:t>PCM)</a:t>
            </a:r>
            <a:r>
              <a:rPr lang="zh-CN" altLang="en-US" sz="2400" dirty="0" smtClean="0"/>
              <a:t> </a:t>
            </a:r>
            <a:r>
              <a:rPr lang="en-US" altLang="en-US" sz="2400" dirty="0" smtClean="0"/>
              <a:t>is </a:t>
            </a:r>
            <a:r>
              <a:rPr lang="en-US" altLang="en-US" sz="2400" dirty="0"/>
              <a:t>held randomly. It will happen only when the university has some important events and needs a collective decision</a:t>
            </a:r>
            <a:r>
              <a:rPr lang="en-US" altLang="en-US" sz="2400" dirty="0" smtClean="0"/>
              <a:t>.</a:t>
            </a:r>
            <a:endParaRPr lang="en-US" altLang="en-US" sz="2400" dirty="0" smtClean="0"/>
          </a:p>
          <a:p>
            <a:pPr>
              <a:buFontTx/>
              <a:buNone/>
            </a:pPr>
            <a:endParaRPr lang="en-US" altLang="en-US" sz="800" dirty="0"/>
          </a:p>
          <a:p>
            <a:pPr>
              <a:buFontTx/>
              <a:buNone/>
            </a:pPr>
            <a:r>
              <a:rPr lang="en-US" altLang="en-US" sz="2400" dirty="0"/>
              <a:t>PCM is a democratic mechanism of policy-making regarding to university affairs, particularly for important issues. On the meeting, Party Secretary is the chairperson who has right to propose the theme to discuss and decide, but he just has one vote equal to other members of the Party Committee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zh-CN" altLang="en-US"/>
              <a:t>Structure of party system</a:t>
            </a:r>
            <a:endParaRPr lang="en-US" altLang="en-US"/>
          </a:p>
        </p:txBody>
      </p:sp>
      <p:sp>
        <p:nvSpPr>
          <p:cNvPr id="48131" name="Rectangle 3"/>
          <p:cNvSpPr>
            <a:spLocks noChangeArrowheads="1"/>
          </p:cNvSpPr>
          <p:nvPr/>
        </p:nvSpPr>
        <p:spPr bwMode="auto">
          <a:xfrm>
            <a:off x="1944688" y="1427163"/>
            <a:ext cx="2233612" cy="533400"/>
          </a:xfrm>
          <a:prstGeom prst="rect">
            <a:avLst/>
          </a:prstGeom>
          <a:solidFill>
            <a:schemeClr val="accent2"/>
          </a:solidFill>
          <a:ln w="9525" cmpd="sng">
            <a:solidFill>
              <a:schemeClr val="tx1"/>
            </a:solidFill>
            <a:miter lim="800000"/>
            <a:headEnd/>
            <a:tailEnd/>
          </a:ln>
          <a:effectLst/>
        </p:spPr>
        <p:txBody>
          <a:bodyPr wrap="none" anchor="ctr"/>
          <a:lstStyle/>
          <a:p>
            <a:pPr algn="ctr"/>
            <a:r>
              <a:rPr lang="zh-CN" altLang="en-US">
                <a:solidFill>
                  <a:srgbClr val="FFFF00"/>
                </a:solidFill>
              </a:rPr>
              <a:t>Party Commision</a:t>
            </a:r>
          </a:p>
        </p:txBody>
      </p:sp>
      <p:sp>
        <p:nvSpPr>
          <p:cNvPr id="48132" name="箭头 359"/>
          <p:cNvSpPr>
            <a:spLocks noChangeShapeType="1"/>
          </p:cNvSpPr>
          <p:nvPr/>
        </p:nvSpPr>
        <p:spPr bwMode="auto">
          <a:xfrm>
            <a:off x="3060700" y="1960563"/>
            <a:ext cx="0" cy="1222375"/>
          </a:xfrm>
          <a:prstGeom prst="line">
            <a:avLst/>
          </a:prstGeom>
          <a:noFill/>
          <a:ln w="9525" cmpd="sng">
            <a:solidFill>
              <a:schemeClr val="tx1"/>
            </a:solidFill>
            <a:round/>
            <a:headEnd/>
            <a:tailEnd type="triangle" w="med" len="med"/>
          </a:ln>
          <a:effectLst/>
        </p:spPr>
        <p:txBody>
          <a:bodyPr/>
          <a:lstStyle/>
          <a:p>
            <a:endParaRPr lang="en-US"/>
          </a:p>
        </p:txBody>
      </p:sp>
      <p:sp>
        <p:nvSpPr>
          <p:cNvPr id="48133" name="Rectangle 5"/>
          <p:cNvSpPr>
            <a:spLocks noChangeArrowheads="1"/>
          </p:cNvSpPr>
          <p:nvPr/>
        </p:nvSpPr>
        <p:spPr bwMode="auto">
          <a:xfrm>
            <a:off x="30163" y="3789363"/>
            <a:ext cx="1738312" cy="1008062"/>
          </a:xfrm>
          <a:prstGeom prst="rect">
            <a:avLst/>
          </a:prstGeom>
          <a:solidFill>
            <a:schemeClr val="accent2"/>
          </a:solidFill>
          <a:ln w="9525" cmpd="sng">
            <a:solidFill>
              <a:schemeClr val="tx1"/>
            </a:solidFill>
            <a:miter lim="800000"/>
            <a:headEnd/>
            <a:tailEnd/>
          </a:ln>
          <a:effectLst/>
        </p:spPr>
        <p:txBody>
          <a:bodyPr wrap="none" anchor="ctr"/>
          <a:lstStyle/>
          <a:p>
            <a:pPr algn="ctr"/>
            <a:r>
              <a:rPr lang="zh-CN" altLang="en-US">
                <a:solidFill>
                  <a:srgbClr val="FFFF00"/>
                </a:solidFill>
              </a:rPr>
              <a:t>sector for </a:t>
            </a:r>
          </a:p>
          <a:p>
            <a:pPr algn="ctr"/>
            <a:r>
              <a:rPr lang="zh-CN" altLang="en-US">
                <a:solidFill>
                  <a:srgbClr val="FFFF00"/>
                </a:solidFill>
              </a:rPr>
              <a:t>propergandizing</a:t>
            </a:r>
          </a:p>
        </p:txBody>
      </p:sp>
      <p:sp>
        <p:nvSpPr>
          <p:cNvPr id="48134" name="箭头 361"/>
          <p:cNvSpPr>
            <a:spLocks noChangeShapeType="1"/>
          </p:cNvSpPr>
          <p:nvPr/>
        </p:nvSpPr>
        <p:spPr bwMode="auto">
          <a:xfrm>
            <a:off x="900113" y="3070225"/>
            <a:ext cx="0" cy="719138"/>
          </a:xfrm>
          <a:prstGeom prst="line">
            <a:avLst/>
          </a:prstGeom>
          <a:noFill/>
          <a:ln w="9525" cmpd="sng">
            <a:solidFill>
              <a:schemeClr val="tx1"/>
            </a:solidFill>
            <a:round/>
            <a:headEnd/>
            <a:tailEnd type="triangle" w="med" len="med"/>
          </a:ln>
          <a:effectLst/>
        </p:spPr>
        <p:txBody>
          <a:bodyPr/>
          <a:lstStyle/>
          <a:p>
            <a:endParaRPr lang="en-US"/>
          </a:p>
        </p:txBody>
      </p:sp>
      <p:sp>
        <p:nvSpPr>
          <p:cNvPr id="48135" name="Line 7"/>
          <p:cNvSpPr>
            <a:spLocks noChangeShapeType="1"/>
          </p:cNvSpPr>
          <p:nvPr/>
        </p:nvSpPr>
        <p:spPr bwMode="auto">
          <a:xfrm>
            <a:off x="901700" y="3070225"/>
            <a:ext cx="6407150" cy="3175"/>
          </a:xfrm>
          <a:prstGeom prst="line">
            <a:avLst/>
          </a:prstGeom>
          <a:noFill/>
          <a:ln w="9525" cmpd="sng">
            <a:solidFill>
              <a:schemeClr val="tx1"/>
            </a:solidFill>
            <a:round/>
            <a:headEnd/>
            <a:tailEnd/>
          </a:ln>
          <a:effectLst/>
        </p:spPr>
        <p:txBody>
          <a:bodyPr/>
          <a:lstStyle/>
          <a:p>
            <a:endParaRPr lang="en-US"/>
          </a:p>
        </p:txBody>
      </p:sp>
      <p:sp>
        <p:nvSpPr>
          <p:cNvPr id="48136" name="Rectangle 8"/>
          <p:cNvSpPr>
            <a:spLocks noChangeArrowheads="1"/>
          </p:cNvSpPr>
          <p:nvPr/>
        </p:nvSpPr>
        <p:spPr bwMode="auto">
          <a:xfrm>
            <a:off x="1970088" y="3790950"/>
            <a:ext cx="1738312" cy="1006475"/>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sector for </a:t>
            </a:r>
          </a:p>
          <a:p>
            <a:pPr algn="ctr"/>
            <a:r>
              <a:rPr lang="zh-CN" altLang="en-US">
                <a:solidFill>
                  <a:srgbClr val="FFFF00"/>
                </a:solidFill>
              </a:rPr>
              <a:t>partician united </a:t>
            </a:r>
          </a:p>
          <a:p>
            <a:pPr algn="ctr"/>
            <a:r>
              <a:rPr lang="zh-CN" altLang="en-US">
                <a:solidFill>
                  <a:srgbClr val="FFFF00"/>
                </a:solidFill>
              </a:rPr>
              <a:t>work</a:t>
            </a:r>
            <a:endParaRPr lang="en-US" altLang="en-US">
              <a:solidFill>
                <a:srgbClr val="FFFF00"/>
              </a:solidFill>
            </a:endParaRPr>
          </a:p>
        </p:txBody>
      </p:sp>
      <p:sp>
        <p:nvSpPr>
          <p:cNvPr id="48137" name="Rectangle 9"/>
          <p:cNvSpPr>
            <a:spLocks noChangeArrowheads="1"/>
          </p:cNvSpPr>
          <p:nvPr/>
        </p:nvSpPr>
        <p:spPr bwMode="auto">
          <a:xfrm>
            <a:off x="4203700" y="3790950"/>
            <a:ext cx="1023938" cy="1008063"/>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faculty </a:t>
            </a:r>
          </a:p>
          <a:p>
            <a:pPr algn="ctr"/>
            <a:r>
              <a:rPr lang="zh-CN" altLang="en-US">
                <a:solidFill>
                  <a:srgbClr val="FFFF00"/>
                </a:solidFill>
              </a:rPr>
              <a:t>union</a:t>
            </a:r>
            <a:endParaRPr lang="en-US" altLang="en-US">
              <a:solidFill>
                <a:srgbClr val="FFFF00"/>
              </a:solidFill>
            </a:endParaRPr>
          </a:p>
        </p:txBody>
      </p:sp>
      <p:sp>
        <p:nvSpPr>
          <p:cNvPr id="48138" name="Rectangle 10"/>
          <p:cNvSpPr>
            <a:spLocks noChangeArrowheads="1"/>
          </p:cNvSpPr>
          <p:nvPr/>
        </p:nvSpPr>
        <p:spPr bwMode="auto">
          <a:xfrm>
            <a:off x="6737350" y="3789363"/>
            <a:ext cx="1739900" cy="1008062"/>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school for party </a:t>
            </a:r>
          </a:p>
          <a:p>
            <a:pPr algn="ctr"/>
            <a:r>
              <a:rPr lang="zh-CN" altLang="en-US">
                <a:solidFill>
                  <a:srgbClr val="FFFF00"/>
                </a:solidFill>
              </a:rPr>
              <a:t>member training</a:t>
            </a:r>
            <a:endParaRPr lang="en-US" altLang="en-US">
              <a:solidFill>
                <a:srgbClr val="FFFF00"/>
              </a:solidFill>
            </a:endParaRPr>
          </a:p>
        </p:txBody>
      </p:sp>
      <p:sp>
        <p:nvSpPr>
          <p:cNvPr id="48139" name="Rectangle 11"/>
          <p:cNvSpPr>
            <a:spLocks noChangeArrowheads="1"/>
          </p:cNvSpPr>
          <p:nvPr/>
        </p:nvSpPr>
        <p:spPr bwMode="auto">
          <a:xfrm>
            <a:off x="6516688" y="1427163"/>
            <a:ext cx="2233612" cy="533400"/>
          </a:xfrm>
          <a:prstGeom prst="rect">
            <a:avLst/>
          </a:prstGeom>
          <a:solidFill>
            <a:schemeClr val="hlink"/>
          </a:solidFill>
          <a:ln w="9525" cap="flat" cmpd="sng">
            <a:solidFill>
              <a:schemeClr val="tx1"/>
            </a:solidFill>
            <a:prstDash val="sysDot"/>
            <a:miter lim="800000"/>
            <a:headEnd/>
            <a:tailEnd/>
          </a:ln>
          <a:effectLst/>
        </p:spPr>
        <p:txBody>
          <a:bodyPr wrap="none" anchor="ctr"/>
          <a:lstStyle/>
          <a:p>
            <a:pPr algn="ctr"/>
            <a:r>
              <a:rPr lang="zh-CN" altLang="en-US" dirty="0" smtClean="0"/>
              <a:t>Man</a:t>
            </a:r>
            <a:r>
              <a:rPr lang="fi-FI" altLang="zh-CN" dirty="0" smtClean="0"/>
              <a:t>a</a:t>
            </a:r>
            <a:r>
              <a:rPr lang="zh-CN" altLang="en-US" dirty="0" smtClean="0"/>
              <a:t>ging </a:t>
            </a:r>
            <a:r>
              <a:rPr lang="zh-CN" altLang="en-US" dirty="0"/>
              <a:t>group</a:t>
            </a:r>
            <a:endParaRPr lang="en-US" altLang="en-US" dirty="0"/>
          </a:p>
        </p:txBody>
      </p:sp>
      <p:cxnSp>
        <p:nvCxnSpPr>
          <p:cNvPr id="48140" name="AutoShape 12"/>
          <p:cNvCxnSpPr>
            <a:cxnSpLocks noChangeShapeType="1"/>
          </p:cNvCxnSpPr>
          <p:nvPr/>
        </p:nvCxnSpPr>
        <p:spPr bwMode="auto">
          <a:xfrm>
            <a:off x="3060700" y="3071813"/>
            <a:ext cx="0" cy="717550"/>
          </a:xfrm>
          <a:prstGeom prst="straightConnector1">
            <a:avLst/>
          </a:prstGeom>
          <a:noFill/>
          <a:ln w="9525" cmpd="sng">
            <a:solidFill>
              <a:schemeClr val="tx1"/>
            </a:solidFill>
            <a:round/>
            <a:headEnd/>
            <a:tailEnd type="triangle" w="med" len="med"/>
          </a:ln>
          <a:effectLst/>
        </p:spPr>
      </p:cxnSp>
      <p:cxnSp>
        <p:nvCxnSpPr>
          <p:cNvPr id="48141" name="AutoShape 13"/>
          <p:cNvCxnSpPr>
            <a:cxnSpLocks noChangeShapeType="1"/>
          </p:cNvCxnSpPr>
          <p:nvPr/>
        </p:nvCxnSpPr>
        <p:spPr bwMode="auto">
          <a:xfrm>
            <a:off x="7308850" y="3121025"/>
            <a:ext cx="0" cy="668338"/>
          </a:xfrm>
          <a:prstGeom prst="straightConnector1">
            <a:avLst/>
          </a:prstGeom>
          <a:noFill/>
          <a:ln w="9525" cap="flat" cmpd="sng">
            <a:solidFill>
              <a:schemeClr val="tx1"/>
            </a:solidFill>
            <a:round/>
            <a:headEnd/>
            <a:tailEnd type="triangle" w="med" len="med"/>
          </a:ln>
          <a:effectLst/>
        </p:spPr>
      </p:cxnSp>
      <p:cxnSp>
        <p:nvCxnSpPr>
          <p:cNvPr id="48142" name="AutoShape 14"/>
          <p:cNvCxnSpPr>
            <a:cxnSpLocks noChangeShapeType="1"/>
          </p:cNvCxnSpPr>
          <p:nvPr/>
        </p:nvCxnSpPr>
        <p:spPr bwMode="auto">
          <a:xfrm>
            <a:off x="4572000" y="3071813"/>
            <a:ext cx="0" cy="719137"/>
          </a:xfrm>
          <a:prstGeom prst="straightConnector1">
            <a:avLst/>
          </a:prstGeom>
          <a:noFill/>
          <a:ln w="9525" cap="flat" cmpd="sng">
            <a:solidFill>
              <a:schemeClr val="tx1"/>
            </a:solidFill>
            <a:round/>
            <a:headEnd/>
            <a:tailEnd type="triangle" w="med" len="med"/>
          </a:ln>
          <a:effectLst/>
        </p:spPr>
      </p:cxnSp>
      <p:sp>
        <p:nvSpPr>
          <p:cNvPr id="48143" name="Rectangle 15"/>
          <p:cNvSpPr>
            <a:spLocks noChangeArrowheads="1"/>
          </p:cNvSpPr>
          <p:nvPr/>
        </p:nvSpPr>
        <p:spPr bwMode="auto">
          <a:xfrm>
            <a:off x="30163" y="5538788"/>
            <a:ext cx="1738312" cy="1008062"/>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branch of party</a:t>
            </a:r>
          </a:p>
          <a:p>
            <a:pPr algn="ctr"/>
            <a:r>
              <a:rPr lang="zh-CN" altLang="en-US">
                <a:solidFill>
                  <a:srgbClr val="FFFF00"/>
                </a:solidFill>
              </a:rPr>
              <a:t>at colleges</a:t>
            </a:r>
          </a:p>
        </p:txBody>
      </p:sp>
      <p:sp>
        <p:nvSpPr>
          <p:cNvPr id="48144" name="Rectangle 16"/>
          <p:cNvSpPr>
            <a:spLocks noChangeArrowheads="1"/>
          </p:cNvSpPr>
          <p:nvPr/>
        </p:nvSpPr>
        <p:spPr bwMode="auto">
          <a:xfrm>
            <a:off x="4495800" y="5572125"/>
            <a:ext cx="1738313" cy="1009650"/>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branch of party</a:t>
            </a:r>
          </a:p>
          <a:p>
            <a:pPr algn="ctr"/>
            <a:r>
              <a:rPr lang="zh-CN" altLang="en-US">
                <a:solidFill>
                  <a:srgbClr val="FFFF00"/>
                </a:solidFill>
              </a:rPr>
              <a:t>at colleges</a:t>
            </a:r>
          </a:p>
        </p:txBody>
      </p:sp>
      <p:sp>
        <p:nvSpPr>
          <p:cNvPr id="48145" name="Rectangle 17"/>
          <p:cNvSpPr>
            <a:spLocks noChangeArrowheads="1"/>
          </p:cNvSpPr>
          <p:nvPr/>
        </p:nvSpPr>
        <p:spPr bwMode="auto">
          <a:xfrm>
            <a:off x="2190750" y="5572125"/>
            <a:ext cx="1738313" cy="1009650"/>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branch of party</a:t>
            </a:r>
          </a:p>
          <a:p>
            <a:pPr algn="ctr"/>
            <a:r>
              <a:rPr lang="zh-CN" altLang="en-US">
                <a:solidFill>
                  <a:srgbClr val="FFFF00"/>
                </a:solidFill>
              </a:rPr>
              <a:t>at colleges</a:t>
            </a:r>
          </a:p>
        </p:txBody>
      </p:sp>
      <p:cxnSp>
        <p:nvCxnSpPr>
          <p:cNvPr id="48146" name="AutoShape 18"/>
          <p:cNvCxnSpPr>
            <a:cxnSpLocks noChangeShapeType="1"/>
          </p:cNvCxnSpPr>
          <p:nvPr/>
        </p:nvCxnSpPr>
        <p:spPr bwMode="auto">
          <a:xfrm>
            <a:off x="1154113" y="4727575"/>
            <a:ext cx="1474787" cy="430213"/>
          </a:xfrm>
          <a:prstGeom prst="straightConnector1">
            <a:avLst/>
          </a:prstGeom>
          <a:noFill/>
          <a:ln w="9525" cmpd="sng">
            <a:solidFill>
              <a:schemeClr val="tx1"/>
            </a:solidFill>
            <a:round/>
            <a:headEnd/>
            <a:tailEnd type="triangle" w="med" len="med"/>
          </a:ln>
          <a:effectLst/>
        </p:spPr>
      </p:cxnSp>
      <p:cxnSp>
        <p:nvCxnSpPr>
          <p:cNvPr id="48147" name="AutoShape 19"/>
          <p:cNvCxnSpPr>
            <a:cxnSpLocks noChangeShapeType="1"/>
            <a:stCxn id="48138" idx="2"/>
          </p:cNvCxnSpPr>
          <p:nvPr/>
        </p:nvCxnSpPr>
        <p:spPr bwMode="auto">
          <a:xfrm flipH="1">
            <a:off x="5364163" y="4797425"/>
            <a:ext cx="2243137" cy="360363"/>
          </a:xfrm>
          <a:prstGeom prst="straightConnector1">
            <a:avLst/>
          </a:prstGeom>
          <a:noFill/>
          <a:ln w="9525" cap="flat" cmpd="sng">
            <a:solidFill>
              <a:schemeClr val="tx1"/>
            </a:solidFill>
            <a:round/>
            <a:headEnd/>
            <a:tailEnd type="triangle" w="med" len="med"/>
          </a:ln>
          <a:effectLst/>
        </p:spPr>
      </p:cxnSp>
      <p:cxnSp>
        <p:nvCxnSpPr>
          <p:cNvPr id="48148" name="AutoShape 20"/>
          <p:cNvCxnSpPr>
            <a:cxnSpLocks noChangeShapeType="1"/>
          </p:cNvCxnSpPr>
          <p:nvPr/>
        </p:nvCxnSpPr>
        <p:spPr bwMode="auto">
          <a:xfrm flipH="1">
            <a:off x="3708400" y="4797425"/>
            <a:ext cx="1152525" cy="360363"/>
          </a:xfrm>
          <a:prstGeom prst="straightConnector1">
            <a:avLst/>
          </a:prstGeom>
          <a:noFill/>
          <a:ln w="9525" cap="flat" cmpd="sng">
            <a:solidFill>
              <a:schemeClr val="tx1"/>
            </a:solidFill>
            <a:round/>
            <a:headEnd/>
            <a:tailEnd type="triangle" w="med" len="med"/>
          </a:ln>
          <a:effectLst/>
        </p:spPr>
      </p:cxnSp>
      <p:cxnSp>
        <p:nvCxnSpPr>
          <p:cNvPr id="48149" name="AutoShape 21"/>
          <p:cNvCxnSpPr>
            <a:cxnSpLocks noChangeShapeType="1"/>
          </p:cNvCxnSpPr>
          <p:nvPr/>
        </p:nvCxnSpPr>
        <p:spPr bwMode="auto">
          <a:xfrm>
            <a:off x="2647950" y="4797425"/>
            <a:ext cx="1060450" cy="358775"/>
          </a:xfrm>
          <a:prstGeom prst="straightConnector1">
            <a:avLst/>
          </a:prstGeom>
          <a:noFill/>
          <a:ln w="9525" cap="flat" cmpd="sng">
            <a:solidFill>
              <a:schemeClr val="tx1"/>
            </a:solidFill>
            <a:round/>
            <a:headEnd/>
            <a:tailEnd type="triangle" w="med" len="med"/>
          </a:ln>
          <a:effectLst/>
        </p:spPr>
      </p:cxnSp>
      <p:sp>
        <p:nvSpPr>
          <p:cNvPr id="48150" name="Rectangle 22"/>
          <p:cNvSpPr>
            <a:spLocks noChangeArrowheads="1"/>
          </p:cNvSpPr>
          <p:nvPr/>
        </p:nvSpPr>
        <p:spPr bwMode="auto">
          <a:xfrm>
            <a:off x="6516688" y="5572125"/>
            <a:ext cx="1738312" cy="1009650"/>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branch of party</a:t>
            </a:r>
          </a:p>
          <a:p>
            <a:pPr algn="ctr"/>
            <a:r>
              <a:rPr lang="zh-CN" altLang="en-US">
                <a:solidFill>
                  <a:srgbClr val="FFFF00"/>
                </a:solidFill>
              </a:rPr>
              <a:t>at colleges</a:t>
            </a:r>
          </a:p>
        </p:txBody>
      </p:sp>
      <p:sp>
        <p:nvSpPr>
          <p:cNvPr id="48151" name="Line 23"/>
          <p:cNvSpPr>
            <a:spLocks noChangeShapeType="1"/>
          </p:cNvSpPr>
          <p:nvPr/>
        </p:nvSpPr>
        <p:spPr bwMode="auto">
          <a:xfrm>
            <a:off x="1011238" y="5156200"/>
            <a:ext cx="5837237" cy="1588"/>
          </a:xfrm>
          <a:prstGeom prst="line">
            <a:avLst/>
          </a:prstGeom>
          <a:noFill/>
          <a:ln w="9525" cmpd="sng">
            <a:solidFill>
              <a:schemeClr val="tx1"/>
            </a:solidFill>
            <a:round/>
            <a:headEnd/>
            <a:tailEnd/>
          </a:ln>
          <a:effectLst/>
        </p:spPr>
        <p:txBody>
          <a:bodyPr/>
          <a:lstStyle/>
          <a:p>
            <a:endParaRPr lang="en-US"/>
          </a:p>
        </p:txBody>
      </p:sp>
      <p:cxnSp>
        <p:nvCxnSpPr>
          <p:cNvPr id="48152" name="AutoShape 24"/>
          <p:cNvCxnSpPr>
            <a:cxnSpLocks noChangeShapeType="1"/>
            <a:endCxn id="48143" idx="0"/>
          </p:cNvCxnSpPr>
          <p:nvPr/>
        </p:nvCxnSpPr>
        <p:spPr bwMode="auto">
          <a:xfrm flipH="1">
            <a:off x="900113" y="5284788"/>
            <a:ext cx="2808287" cy="254000"/>
          </a:xfrm>
          <a:prstGeom prst="straightConnector1">
            <a:avLst/>
          </a:prstGeom>
          <a:noFill/>
          <a:ln w="9525" cmpd="sng">
            <a:solidFill>
              <a:schemeClr val="tx1"/>
            </a:solidFill>
            <a:round/>
            <a:headEnd/>
            <a:tailEnd type="triangle" w="med" len="med"/>
          </a:ln>
          <a:effectLst/>
        </p:spPr>
      </p:cxnSp>
      <p:cxnSp>
        <p:nvCxnSpPr>
          <p:cNvPr id="48153" name="AutoShape 25"/>
          <p:cNvCxnSpPr>
            <a:cxnSpLocks noChangeShapeType="1"/>
          </p:cNvCxnSpPr>
          <p:nvPr/>
        </p:nvCxnSpPr>
        <p:spPr bwMode="auto">
          <a:xfrm>
            <a:off x="3929063" y="5284788"/>
            <a:ext cx="2808287" cy="254000"/>
          </a:xfrm>
          <a:prstGeom prst="straightConnector1">
            <a:avLst/>
          </a:prstGeom>
          <a:noFill/>
          <a:ln w="9525" cap="flat" cmpd="sng">
            <a:solidFill>
              <a:schemeClr val="tx1"/>
            </a:solidFill>
            <a:round/>
            <a:headEnd/>
            <a:tailEnd type="triangle" w="med" len="med"/>
          </a:ln>
          <a:effectLst/>
        </p:spPr>
      </p:cxnSp>
      <p:cxnSp>
        <p:nvCxnSpPr>
          <p:cNvPr id="48154" name="AutoShape 26"/>
          <p:cNvCxnSpPr>
            <a:cxnSpLocks noChangeShapeType="1"/>
          </p:cNvCxnSpPr>
          <p:nvPr/>
        </p:nvCxnSpPr>
        <p:spPr bwMode="auto">
          <a:xfrm>
            <a:off x="3835400" y="5284788"/>
            <a:ext cx="1025525" cy="254000"/>
          </a:xfrm>
          <a:prstGeom prst="straightConnector1">
            <a:avLst/>
          </a:prstGeom>
          <a:noFill/>
          <a:ln w="9525" cap="flat" cmpd="sng">
            <a:solidFill>
              <a:schemeClr val="tx1"/>
            </a:solidFill>
            <a:round/>
            <a:headEnd/>
            <a:tailEnd type="triangle" w="med" len="med"/>
          </a:ln>
          <a:effectLst/>
        </p:spPr>
      </p:cxnSp>
      <p:cxnSp>
        <p:nvCxnSpPr>
          <p:cNvPr id="48155" name="AutoShape 27"/>
          <p:cNvCxnSpPr>
            <a:cxnSpLocks noChangeShapeType="1"/>
            <a:endCxn id="48145" idx="0"/>
          </p:cNvCxnSpPr>
          <p:nvPr/>
        </p:nvCxnSpPr>
        <p:spPr bwMode="auto">
          <a:xfrm flipH="1">
            <a:off x="3060700" y="5284788"/>
            <a:ext cx="774700" cy="287337"/>
          </a:xfrm>
          <a:prstGeom prst="straightConnector1">
            <a:avLst/>
          </a:prstGeom>
          <a:noFill/>
          <a:ln w="9525" cap="flat" cmpd="sng">
            <a:solidFill>
              <a:schemeClr val="tx1"/>
            </a:solidFill>
            <a:round/>
            <a:headEnd/>
            <a:tailEnd type="triangle" w="med" len="med"/>
          </a:ln>
          <a:effectLst/>
        </p:spPr>
      </p:cxnSp>
      <p:cxnSp>
        <p:nvCxnSpPr>
          <p:cNvPr id="48156" name="AutoShape 28"/>
          <p:cNvCxnSpPr>
            <a:cxnSpLocks noChangeShapeType="1"/>
          </p:cNvCxnSpPr>
          <p:nvPr/>
        </p:nvCxnSpPr>
        <p:spPr bwMode="auto">
          <a:xfrm>
            <a:off x="7812088" y="1960563"/>
            <a:ext cx="0" cy="1111250"/>
          </a:xfrm>
          <a:prstGeom prst="straightConnector1">
            <a:avLst/>
          </a:prstGeom>
          <a:noFill/>
          <a:ln w="9525" cap="flat" cmpd="sng">
            <a:solidFill>
              <a:schemeClr val="tx1"/>
            </a:solidFill>
            <a:prstDash val="dash"/>
            <a:round/>
            <a:headEnd/>
            <a:tailEnd type="triangle" w="med" len="med"/>
          </a:ln>
          <a:effectLst/>
        </p:spPr>
      </p:cxnSp>
      <p:cxnSp>
        <p:nvCxnSpPr>
          <p:cNvPr id="48157" name="AutoShape 29"/>
          <p:cNvCxnSpPr>
            <a:cxnSpLocks noChangeShapeType="1"/>
          </p:cNvCxnSpPr>
          <p:nvPr/>
        </p:nvCxnSpPr>
        <p:spPr bwMode="auto">
          <a:xfrm flipH="1">
            <a:off x="7812088" y="2941638"/>
            <a:ext cx="938212" cy="128587"/>
          </a:xfrm>
          <a:prstGeom prst="straightConnector1">
            <a:avLst/>
          </a:prstGeom>
          <a:noFill/>
          <a:ln w="9525" cap="flat" cmpd="sng">
            <a:solidFill>
              <a:schemeClr val="tx1"/>
            </a:solidFill>
            <a:prstDash val="sysDot"/>
            <a:round/>
            <a:headEnd type="triangle" w="med" len="med"/>
            <a:tailEnd type="triangle" w="med" len="med"/>
          </a:ln>
          <a:effectLst/>
        </p:spPr>
      </p:cxnSp>
      <p:sp>
        <p:nvSpPr>
          <p:cNvPr id="48158" name="Rectangle 30"/>
          <p:cNvSpPr>
            <a:spLocks noChangeArrowheads="1"/>
          </p:cNvSpPr>
          <p:nvPr/>
        </p:nvSpPr>
        <p:spPr bwMode="auto">
          <a:xfrm>
            <a:off x="4752975" y="2227263"/>
            <a:ext cx="2232025" cy="533400"/>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joint - conference</a:t>
            </a:r>
            <a:endParaRPr lang="en-US" altLang="en-US">
              <a:solidFill>
                <a:srgbClr val="FFFF00"/>
              </a:solidFill>
            </a:endParaRPr>
          </a:p>
        </p:txBody>
      </p:sp>
      <p:cxnSp>
        <p:nvCxnSpPr>
          <p:cNvPr id="48159" name="AutoShape 31"/>
          <p:cNvCxnSpPr>
            <a:cxnSpLocks noChangeShapeType="1"/>
            <a:endCxn id="48158" idx="1"/>
          </p:cNvCxnSpPr>
          <p:nvPr/>
        </p:nvCxnSpPr>
        <p:spPr bwMode="auto">
          <a:xfrm>
            <a:off x="4214813" y="1935163"/>
            <a:ext cx="538162" cy="558800"/>
          </a:xfrm>
          <a:prstGeom prst="straightConnector1">
            <a:avLst/>
          </a:prstGeom>
          <a:noFill/>
          <a:ln w="9525" cmpd="sng">
            <a:solidFill>
              <a:schemeClr val="tx1"/>
            </a:solidFill>
            <a:round/>
            <a:headEnd/>
            <a:tailEnd type="triangle" w="med" len="med"/>
          </a:ln>
          <a:effectLst/>
        </p:spPr>
      </p:cxnSp>
      <p:cxnSp>
        <p:nvCxnSpPr>
          <p:cNvPr id="48160" name="AutoShape 32"/>
          <p:cNvCxnSpPr>
            <a:cxnSpLocks noChangeShapeType="1"/>
            <a:stCxn id="48139" idx="1"/>
          </p:cNvCxnSpPr>
          <p:nvPr/>
        </p:nvCxnSpPr>
        <p:spPr bwMode="auto">
          <a:xfrm flipH="1">
            <a:off x="6081713" y="1693863"/>
            <a:ext cx="434975" cy="533400"/>
          </a:xfrm>
          <a:prstGeom prst="straightConnector1">
            <a:avLst/>
          </a:prstGeom>
          <a:noFill/>
          <a:ln w="9525" cmpd="sng">
            <a:solidFill>
              <a:schemeClr val="tx1"/>
            </a:solidFill>
            <a:round/>
            <a:headEnd/>
            <a:tailEnd type="triangle" w="med" len="med"/>
          </a:ln>
          <a:effectLst/>
        </p:spPr>
      </p:cxnSp>
      <p:cxnSp>
        <p:nvCxnSpPr>
          <p:cNvPr id="48161" name="AutoShape 33"/>
          <p:cNvCxnSpPr>
            <a:cxnSpLocks noChangeShapeType="1"/>
            <a:stCxn id="48158" idx="2"/>
          </p:cNvCxnSpPr>
          <p:nvPr/>
        </p:nvCxnSpPr>
        <p:spPr bwMode="auto">
          <a:xfrm>
            <a:off x="5868988" y="2760663"/>
            <a:ext cx="0" cy="360362"/>
          </a:xfrm>
          <a:prstGeom prst="straightConnector1">
            <a:avLst/>
          </a:prstGeom>
          <a:noFill/>
          <a:ln w="9525" cmpd="sng">
            <a:solidFill>
              <a:schemeClr val="tx1"/>
            </a:solidFill>
            <a:round/>
            <a:headEnd/>
            <a:tailEnd type="triangle" w="med" len="med"/>
          </a:ln>
          <a:effectLst/>
        </p:spPr>
      </p:cxnSp>
      <p:sp>
        <p:nvSpPr>
          <p:cNvPr id="48162" name="Rectangle 34"/>
          <p:cNvSpPr>
            <a:spLocks noChangeArrowheads="1"/>
          </p:cNvSpPr>
          <p:nvPr/>
        </p:nvSpPr>
        <p:spPr bwMode="auto">
          <a:xfrm>
            <a:off x="5646738" y="3790950"/>
            <a:ext cx="869950" cy="1008063"/>
          </a:xfrm>
          <a:prstGeom prst="rect">
            <a:avLst/>
          </a:prstGeom>
          <a:solidFill>
            <a:schemeClr val="accent2"/>
          </a:solidFill>
          <a:ln w="9525" cap="flat" cmpd="sng">
            <a:solidFill>
              <a:schemeClr val="tx1"/>
            </a:solidFill>
            <a:miter lim="800000"/>
            <a:headEnd/>
            <a:tailEnd/>
          </a:ln>
          <a:effectLst/>
        </p:spPr>
        <p:txBody>
          <a:bodyPr wrap="none" anchor="ctr"/>
          <a:lstStyle/>
          <a:p>
            <a:pPr algn="ctr"/>
            <a:r>
              <a:rPr lang="zh-CN" altLang="en-US">
                <a:solidFill>
                  <a:srgbClr val="FFFF00"/>
                </a:solidFill>
              </a:rPr>
              <a:t>faculty </a:t>
            </a:r>
          </a:p>
          <a:p>
            <a:pPr algn="ctr"/>
            <a:r>
              <a:rPr lang="zh-CN" altLang="en-US">
                <a:solidFill>
                  <a:srgbClr val="FFFF00"/>
                </a:solidFill>
              </a:rPr>
              <a:t>union</a:t>
            </a:r>
            <a:endParaRPr lang="en-US" altLang="en-US">
              <a:solidFill>
                <a:srgbClr val="FFFF00"/>
              </a:solidFill>
            </a:endParaRPr>
          </a:p>
        </p:txBody>
      </p:sp>
      <p:cxnSp>
        <p:nvCxnSpPr>
          <p:cNvPr id="48163" name="AutoShape 35"/>
          <p:cNvCxnSpPr>
            <a:cxnSpLocks noChangeShapeType="1"/>
            <a:endCxn id="48162" idx="0"/>
          </p:cNvCxnSpPr>
          <p:nvPr/>
        </p:nvCxnSpPr>
        <p:spPr bwMode="auto">
          <a:xfrm>
            <a:off x="6081713" y="3121025"/>
            <a:ext cx="0" cy="669925"/>
          </a:xfrm>
          <a:prstGeom prst="straightConnector1">
            <a:avLst/>
          </a:prstGeom>
          <a:noFill/>
          <a:ln w="9525" cmpd="sng">
            <a:solidFill>
              <a:schemeClr val="tx1"/>
            </a:solidFill>
            <a:round/>
            <a:headEnd/>
            <a:tailEnd type="triangle" w="med" len="med"/>
          </a:ln>
          <a:effectLst/>
        </p:spPr>
      </p:cxnSp>
      <p:cxnSp>
        <p:nvCxnSpPr>
          <p:cNvPr id="48164" name="AutoShape 36"/>
          <p:cNvCxnSpPr>
            <a:cxnSpLocks noChangeShapeType="1"/>
            <a:stCxn id="48162" idx="2"/>
          </p:cNvCxnSpPr>
          <p:nvPr/>
        </p:nvCxnSpPr>
        <p:spPr bwMode="auto">
          <a:xfrm flipH="1">
            <a:off x="4203700" y="4799013"/>
            <a:ext cx="1878013" cy="357187"/>
          </a:xfrm>
          <a:prstGeom prst="straightConnector1">
            <a:avLst/>
          </a:prstGeom>
          <a:noFill/>
          <a:ln w="9525" cmpd="sng">
            <a:solidFill>
              <a:schemeClr val="tx1"/>
            </a:solidFill>
            <a:round/>
            <a:headEnd/>
            <a:tailEnd type="triangle" w="med" len="med"/>
          </a:ln>
          <a:effectLst/>
        </p:spPr>
      </p:cxnSp>
      <p:sp>
        <p:nvSpPr>
          <p:cNvPr id="48165" name="双箭头 451"/>
          <p:cNvSpPr>
            <a:spLocks noChangeShapeType="1"/>
          </p:cNvSpPr>
          <p:nvPr/>
        </p:nvSpPr>
        <p:spPr bwMode="auto">
          <a:xfrm>
            <a:off x="4178300" y="1960563"/>
            <a:ext cx="574675" cy="533400"/>
          </a:xfrm>
          <a:prstGeom prst="line">
            <a:avLst/>
          </a:prstGeom>
          <a:noFill/>
          <a:ln w="9525" cmpd="sng">
            <a:solidFill>
              <a:schemeClr val="tx1"/>
            </a:solidFill>
            <a:round/>
            <a:headEnd type="triangle" w="med" len="med"/>
            <a:tailEnd type="triangle" w="med" len="med"/>
          </a:ln>
          <a:effectLst/>
        </p:spPr>
        <p:txBody>
          <a:bodyPr/>
          <a:lstStyle/>
          <a:p>
            <a:endParaRPr lang="en-US"/>
          </a:p>
        </p:txBody>
      </p:sp>
      <p:sp>
        <p:nvSpPr>
          <p:cNvPr id="48166" name="箭头 452"/>
          <p:cNvSpPr>
            <a:spLocks noChangeShapeType="1"/>
          </p:cNvSpPr>
          <p:nvPr/>
        </p:nvSpPr>
        <p:spPr bwMode="auto">
          <a:xfrm flipV="1">
            <a:off x="6234113" y="1935163"/>
            <a:ext cx="282575" cy="292100"/>
          </a:xfrm>
          <a:prstGeom prst="line">
            <a:avLst/>
          </a:prstGeom>
          <a:noFill/>
          <a:ln w="9525" cmpd="sng">
            <a:solidFill>
              <a:schemeClr val="tx1"/>
            </a:solidFill>
            <a:round/>
            <a:headEnd/>
            <a:tailEnd type="triangle" w="med" len="med"/>
          </a:ln>
          <a:effec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endParaRPr lang="en-US"/>
          </a:p>
        </p:txBody>
      </p:sp>
      <p:sp>
        <p:nvSpPr>
          <p:cNvPr id="49155" name="Rectangle 3"/>
          <p:cNvSpPr>
            <a:spLocks noGrp="1" noChangeArrowheads="1"/>
          </p:cNvSpPr>
          <p:nvPr>
            <p:ph type="body" idx="1"/>
          </p:nvPr>
        </p:nvSpPr>
        <p:spPr/>
        <p:txBody>
          <a:bodyPr/>
          <a:lstStyle/>
          <a:p>
            <a:pPr>
              <a:lnSpc>
                <a:spcPct val="80000"/>
              </a:lnSpc>
              <a:buFontTx/>
              <a:buNone/>
            </a:pPr>
            <a:r>
              <a:rPr lang="zh-CN" altLang="en-US" b="1" dirty="0"/>
              <a:t>---</a:t>
            </a:r>
            <a:r>
              <a:rPr lang="en-US" altLang="en-US" b="1" dirty="0"/>
              <a:t>Managing Group: University Executive body </a:t>
            </a:r>
            <a:r>
              <a:rPr lang="en-US" altLang="en-US" dirty="0"/>
              <a:t> </a:t>
            </a:r>
            <a:r>
              <a:rPr lang="zh-CN" altLang="en-US" dirty="0"/>
              <a:t>(second tier)</a:t>
            </a:r>
            <a:endParaRPr lang="en-US" altLang="en-US" dirty="0"/>
          </a:p>
          <a:p>
            <a:pPr>
              <a:lnSpc>
                <a:spcPct val="80000"/>
              </a:lnSpc>
            </a:pPr>
            <a:r>
              <a:rPr lang="en-US" altLang="en-US" sz="2400" dirty="0"/>
              <a:t>In the executive system, the</a:t>
            </a:r>
            <a:r>
              <a:rPr lang="zh-CN" altLang="en-US" sz="2400" dirty="0"/>
              <a:t> </a:t>
            </a:r>
            <a:r>
              <a:rPr lang="en-US" altLang="en-US" sz="2400" dirty="0"/>
              <a:t>M</a:t>
            </a:r>
            <a:r>
              <a:rPr lang="zh-CN" altLang="en-US" sz="2400" dirty="0"/>
              <a:t>G</a:t>
            </a:r>
            <a:r>
              <a:rPr lang="en-US" altLang="en-US" sz="2400" dirty="0"/>
              <a:t> is  an executive team called as “</a:t>
            </a:r>
            <a:r>
              <a:rPr lang="en-US" altLang="en-US" sz="2400" dirty="0" err="1"/>
              <a:t>xing</a:t>
            </a:r>
            <a:r>
              <a:rPr lang="en-US" altLang="en-US" sz="2400" dirty="0"/>
              <a:t> </a:t>
            </a:r>
            <a:r>
              <a:rPr lang="en-US" altLang="en-US" sz="2400" dirty="0" err="1"/>
              <a:t>zheng</a:t>
            </a:r>
            <a:r>
              <a:rPr lang="en-US" altLang="en-US" sz="2400" dirty="0"/>
              <a:t> ban </a:t>
            </a:r>
            <a:r>
              <a:rPr lang="en-US" altLang="en-US" sz="2400" dirty="0" err="1"/>
              <a:t>zi</a:t>
            </a:r>
            <a:r>
              <a:rPr lang="en-US" altLang="en-US" sz="2400" dirty="0"/>
              <a:t> ”(Administrative Group).</a:t>
            </a:r>
          </a:p>
          <a:p>
            <a:pPr>
              <a:lnSpc>
                <a:spcPct val="80000"/>
              </a:lnSpc>
            </a:pPr>
            <a:r>
              <a:rPr lang="en-US" altLang="zh-CN" sz="2400" dirty="0" smtClean="0"/>
              <a:t>M</a:t>
            </a:r>
            <a:r>
              <a:rPr lang="zh-CN" altLang="en-US" sz="2400" dirty="0" smtClean="0"/>
              <a:t>embership</a:t>
            </a:r>
            <a:r>
              <a:rPr lang="fi-FI" altLang="zh-CN" sz="2400" dirty="0" smtClean="0"/>
              <a:t>: </a:t>
            </a:r>
            <a:r>
              <a:rPr lang="zh-CN" altLang="en-US" sz="2400" dirty="0" smtClean="0"/>
              <a:t>6</a:t>
            </a:r>
            <a:r>
              <a:rPr lang="zh-CN" altLang="en-US" sz="2400" dirty="0"/>
              <a:t>--8 persons </a:t>
            </a:r>
            <a:r>
              <a:rPr lang="zh-CN" altLang="en-US" sz="2400" dirty="0" smtClean="0"/>
              <a:t>incl</a:t>
            </a:r>
            <a:r>
              <a:rPr lang="fi-FI" altLang="zh-CN" sz="2400" dirty="0" err="1" smtClean="0"/>
              <a:t>uded</a:t>
            </a:r>
            <a:endParaRPr lang="en-US" altLang="en-US" sz="2400" dirty="0"/>
          </a:p>
          <a:p>
            <a:pPr>
              <a:lnSpc>
                <a:spcPct val="80000"/>
              </a:lnSpc>
            </a:pPr>
            <a:r>
              <a:rPr lang="en-US" altLang="en-US" sz="2400" dirty="0"/>
              <a:t>the President </a:t>
            </a:r>
            <a:r>
              <a:rPr lang="zh-CN" altLang="en-US" sz="2400" dirty="0"/>
              <a:t>(1</a:t>
            </a:r>
            <a:r>
              <a:rPr lang="zh-CN" altLang="en-US" sz="2400" dirty="0" smtClean="0"/>
              <a:t>) </a:t>
            </a:r>
            <a:r>
              <a:rPr lang="en-US" altLang="en-US" sz="2400" dirty="0" smtClean="0"/>
              <a:t>and </a:t>
            </a:r>
            <a:r>
              <a:rPr lang="en-US" altLang="en-US" sz="2400" dirty="0"/>
              <a:t>the vice presidents</a:t>
            </a:r>
            <a:r>
              <a:rPr lang="zh-CN" altLang="en-US" sz="2400" dirty="0"/>
              <a:t>(5-6)</a:t>
            </a:r>
            <a:r>
              <a:rPr lang="en-US" altLang="en-US" sz="2400" dirty="0"/>
              <a:t> </a:t>
            </a:r>
            <a:r>
              <a:rPr lang="zh-CN" altLang="en-US" sz="2400" dirty="0"/>
              <a:t>, and one or  several assistants to Pt</a:t>
            </a:r>
            <a:r>
              <a:rPr lang="en-US" altLang="en-US" sz="2400" dirty="0"/>
              <a:t> </a:t>
            </a:r>
          </a:p>
          <a:p>
            <a:pPr>
              <a:lnSpc>
                <a:spcPct val="80000"/>
              </a:lnSpc>
            </a:pPr>
            <a:r>
              <a:rPr lang="zh-CN" altLang="en-US" sz="2400" dirty="0"/>
              <a:t>---duties:</a:t>
            </a:r>
            <a:endParaRPr lang="en-US" altLang="en-US" sz="2400" dirty="0"/>
          </a:p>
          <a:p>
            <a:pPr>
              <a:lnSpc>
                <a:spcPct val="80000"/>
              </a:lnSpc>
            </a:pPr>
            <a:r>
              <a:rPr lang="en-US" altLang="en-US" sz="2400" dirty="0"/>
              <a:t>In daily operational work, President and the vice presidents have the right to decide those events in the sphere under their own guidance and supervision. </a:t>
            </a:r>
          </a:p>
          <a:p>
            <a:pPr>
              <a:lnSpc>
                <a:spcPct val="80000"/>
              </a:lnSpc>
            </a:pPr>
            <a:endParaRPr lang="en-US"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en-US"/>
          </a:p>
        </p:txBody>
      </p:sp>
      <p:sp>
        <p:nvSpPr>
          <p:cNvPr id="50179" name="Rectangle 3"/>
          <p:cNvSpPr>
            <a:spLocks noGrp="1" noChangeArrowheads="1"/>
          </p:cNvSpPr>
          <p:nvPr>
            <p:ph type="body" idx="1"/>
          </p:nvPr>
        </p:nvSpPr>
        <p:spPr>
          <a:xfrm>
            <a:off x="457200" y="1600200"/>
            <a:ext cx="8507413" cy="5070475"/>
          </a:xfrm>
        </p:spPr>
        <p:txBody>
          <a:bodyPr/>
          <a:lstStyle/>
          <a:p>
            <a:pPr>
              <a:lnSpc>
                <a:spcPct val="80000"/>
              </a:lnSpc>
              <a:buNone/>
            </a:pPr>
            <a:r>
              <a:rPr lang="zh-CN" altLang="en-US" sz="2400" dirty="0"/>
              <a:t>---operation:</a:t>
            </a:r>
            <a:endParaRPr lang="en-US" altLang="en-US" sz="2400" dirty="0"/>
          </a:p>
          <a:p>
            <a:pPr>
              <a:lnSpc>
                <a:spcPct val="80000"/>
              </a:lnSpc>
              <a:buNone/>
            </a:pPr>
            <a:r>
              <a:rPr lang="en-US" altLang="en-US" sz="2000" dirty="0"/>
              <a:t>Usually, lots of regular decisions regarding </a:t>
            </a:r>
            <a:r>
              <a:rPr lang="en-US" altLang="en-US" sz="2000" dirty="0" smtClean="0"/>
              <a:t>managing </a:t>
            </a:r>
            <a:r>
              <a:rPr lang="en-US" altLang="en-US" sz="2000" dirty="0"/>
              <a:t>universities are made by the President, vice presidents or through holding the President Administrative Group Meeting (PAGM). </a:t>
            </a:r>
          </a:p>
          <a:p>
            <a:pPr>
              <a:lnSpc>
                <a:spcPct val="80000"/>
              </a:lnSpc>
              <a:buFontTx/>
              <a:buNone/>
            </a:pPr>
            <a:endParaRPr lang="zh-CN" altLang="en-US" sz="2000" dirty="0"/>
          </a:p>
          <a:p>
            <a:pPr>
              <a:lnSpc>
                <a:spcPct val="80000"/>
              </a:lnSpc>
              <a:buFontTx/>
              <a:buNone/>
            </a:pPr>
            <a:r>
              <a:rPr lang="fi-FI" altLang="zh-CN" sz="2000" dirty="0" smtClean="0"/>
              <a:t>-</a:t>
            </a:r>
            <a:r>
              <a:rPr lang="zh-CN" altLang="en-US" sz="2000" dirty="0" smtClean="0"/>
              <a:t>--</a:t>
            </a:r>
            <a:r>
              <a:rPr lang="zh-CN" altLang="en-US" sz="2000" dirty="0"/>
              <a:t>mechanism:</a:t>
            </a:r>
          </a:p>
          <a:p>
            <a:pPr>
              <a:lnSpc>
                <a:spcPct val="80000"/>
              </a:lnSpc>
              <a:buFontTx/>
              <a:buNone/>
            </a:pPr>
            <a:r>
              <a:rPr lang="en-US" altLang="en-US" sz="2000" dirty="0"/>
              <a:t>PAGM is held weekly or monthly to discuss how to run the university and to improve its operation. PAGM have </a:t>
            </a:r>
            <a:r>
              <a:rPr lang="zh-CN" altLang="en-US" sz="2000" dirty="0"/>
              <a:t>no</a:t>
            </a:r>
            <a:r>
              <a:rPr lang="en-US" altLang="en-US" sz="2000" dirty="0"/>
              <a:t> membership limitation, but have core members which comprise of the president, vice presidents and relevant office directors at central administration of universities. </a:t>
            </a:r>
          </a:p>
          <a:p>
            <a:pPr>
              <a:lnSpc>
                <a:spcPct val="80000"/>
              </a:lnSpc>
              <a:buFontTx/>
              <a:buNone/>
            </a:pPr>
            <a:endParaRPr lang="en-US" altLang="en-US" sz="2000" dirty="0"/>
          </a:p>
          <a:p>
            <a:pPr>
              <a:lnSpc>
                <a:spcPct val="80000"/>
              </a:lnSpc>
              <a:buFontTx/>
              <a:buNone/>
            </a:pPr>
            <a:r>
              <a:rPr lang="en-US" altLang="en-US" sz="2000" dirty="0"/>
              <a:t>Each time, different persons might be invited to participate in PAGM according to themes and contents. </a:t>
            </a:r>
          </a:p>
          <a:p>
            <a:pPr>
              <a:lnSpc>
                <a:spcPct val="80000"/>
              </a:lnSpc>
              <a:buFontTx/>
              <a:buNone/>
            </a:pPr>
            <a:endParaRPr lang="en-US" altLang="en-US" sz="2000" dirty="0"/>
          </a:p>
          <a:p>
            <a:pPr>
              <a:lnSpc>
                <a:spcPct val="80000"/>
              </a:lnSpc>
              <a:buFontTx/>
              <a:buNone/>
            </a:pPr>
            <a:r>
              <a:rPr lang="en-US" altLang="en-US" sz="2000" dirty="0"/>
              <a:t>Apart from the core members, the people who will be involved with the contents of the meetings are invited to participate in PAGM. </a:t>
            </a:r>
          </a:p>
          <a:p>
            <a:pPr>
              <a:lnSpc>
                <a:spcPct val="80000"/>
              </a:lnSpc>
            </a:pPr>
            <a:endParaRPr lang="en-US" altLang="en-US" sz="2000" dirty="0"/>
          </a:p>
          <a:p>
            <a:pPr>
              <a:lnSpc>
                <a:spcPct val="80000"/>
              </a:lnSpc>
            </a:pPr>
            <a:endParaRPr lang="en-US" alt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6696075" y="1427163"/>
            <a:ext cx="2233613" cy="533400"/>
          </a:xfrm>
          <a:prstGeom prst="rect">
            <a:avLst/>
          </a:prstGeom>
          <a:solidFill>
            <a:schemeClr val="accent2"/>
          </a:solidFill>
          <a:ln w="9525" cap="flat" cmpd="sng">
            <a:solidFill>
              <a:schemeClr val="tx1"/>
            </a:solidFill>
            <a:prstDash val="dash"/>
            <a:miter lim="800000"/>
            <a:headEnd/>
            <a:tailEnd/>
          </a:ln>
          <a:effectLst/>
        </p:spPr>
        <p:txBody>
          <a:bodyPr wrap="none" anchor="ctr"/>
          <a:lstStyle/>
          <a:p>
            <a:pPr algn="ctr"/>
            <a:r>
              <a:rPr lang="zh-CN" altLang="en-US">
                <a:solidFill>
                  <a:srgbClr val="FFFF00"/>
                </a:solidFill>
              </a:rPr>
              <a:t>Party Commision</a:t>
            </a:r>
          </a:p>
        </p:txBody>
      </p:sp>
      <p:sp>
        <p:nvSpPr>
          <p:cNvPr id="51203" name="Rectangle 3"/>
          <p:cNvSpPr>
            <a:spLocks noChangeArrowheads="1"/>
          </p:cNvSpPr>
          <p:nvPr/>
        </p:nvSpPr>
        <p:spPr bwMode="auto">
          <a:xfrm>
            <a:off x="30163" y="3790950"/>
            <a:ext cx="1014412" cy="1008063"/>
          </a:xfrm>
          <a:prstGeom prst="rect">
            <a:avLst/>
          </a:prstGeom>
          <a:solidFill>
            <a:schemeClr val="hlink"/>
          </a:solidFill>
          <a:ln w="9525" cap="flat" cmpd="sng">
            <a:solidFill>
              <a:schemeClr val="tx1"/>
            </a:solidFill>
            <a:miter lim="800000"/>
            <a:headEnd/>
            <a:tailEnd/>
          </a:ln>
          <a:effectLst/>
        </p:spPr>
        <p:txBody>
          <a:bodyPr wrap="none" anchor="ctr"/>
          <a:lstStyle/>
          <a:p>
            <a:pPr algn="ctr"/>
            <a:r>
              <a:rPr lang="zh-CN" altLang="en-US">
                <a:solidFill>
                  <a:srgbClr val="FFFF00"/>
                </a:solidFill>
              </a:rPr>
              <a:t>office for </a:t>
            </a:r>
          </a:p>
          <a:p>
            <a:pPr algn="ctr"/>
            <a:r>
              <a:rPr lang="zh-CN" altLang="en-US">
                <a:solidFill>
                  <a:srgbClr val="FFFF00"/>
                </a:solidFill>
              </a:rPr>
              <a:t>traching </a:t>
            </a:r>
          </a:p>
        </p:txBody>
      </p:sp>
      <p:sp>
        <p:nvSpPr>
          <p:cNvPr id="51204" name="Rectangle 4"/>
          <p:cNvSpPr>
            <a:spLocks noChangeArrowheads="1"/>
          </p:cNvSpPr>
          <p:nvPr/>
        </p:nvSpPr>
        <p:spPr bwMode="auto">
          <a:xfrm>
            <a:off x="1466850" y="3792538"/>
            <a:ext cx="1017588" cy="1006475"/>
          </a:xfrm>
          <a:prstGeom prst="rect">
            <a:avLst/>
          </a:prstGeom>
          <a:solidFill>
            <a:schemeClr val="hlink"/>
          </a:solidFill>
          <a:ln w="9525" cap="flat" cmpd="sng">
            <a:solidFill>
              <a:schemeClr val="hlink"/>
            </a:solidFill>
            <a:miter lim="800000"/>
            <a:headEnd/>
            <a:tailEnd/>
          </a:ln>
          <a:effectLst/>
        </p:spPr>
        <p:txBody>
          <a:bodyPr wrap="none" anchor="ctr"/>
          <a:lstStyle/>
          <a:p>
            <a:pPr algn="ctr"/>
            <a:r>
              <a:rPr lang="zh-CN" altLang="en-US">
                <a:solidFill>
                  <a:srgbClr val="FFFF00"/>
                </a:solidFill>
              </a:rPr>
              <a:t>office for </a:t>
            </a:r>
          </a:p>
          <a:p>
            <a:pPr algn="ctr"/>
            <a:r>
              <a:rPr lang="zh-CN" altLang="en-US">
                <a:solidFill>
                  <a:srgbClr val="FFFF00"/>
                </a:solidFill>
              </a:rPr>
              <a:t>int'l affair</a:t>
            </a:r>
            <a:endParaRPr lang="en-US" altLang="en-US">
              <a:solidFill>
                <a:srgbClr val="FFFF00"/>
              </a:solidFill>
            </a:endParaRPr>
          </a:p>
        </p:txBody>
      </p:sp>
      <p:sp>
        <p:nvSpPr>
          <p:cNvPr id="51205" name="Rectangle 5"/>
          <p:cNvSpPr>
            <a:spLocks noChangeArrowheads="1"/>
          </p:cNvSpPr>
          <p:nvPr/>
        </p:nvSpPr>
        <p:spPr bwMode="auto">
          <a:xfrm>
            <a:off x="2813050" y="3792538"/>
            <a:ext cx="973138" cy="1008062"/>
          </a:xfrm>
          <a:prstGeom prst="rect">
            <a:avLst/>
          </a:prstGeom>
          <a:solidFill>
            <a:schemeClr val="hlink"/>
          </a:solidFill>
          <a:ln w="9525" cap="flat" cmpd="sng">
            <a:solidFill>
              <a:schemeClr val="hlink"/>
            </a:solidFill>
            <a:miter lim="800000"/>
            <a:headEnd/>
            <a:tailEnd/>
          </a:ln>
          <a:effectLst/>
        </p:spPr>
        <p:txBody>
          <a:bodyPr wrap="none" anchor="ctr"/>
          <a:lstStyle/>
          <a:p>
            <a:pPr algn="ctr"/>
            <a:r>
              <a:rPr lang="zh-CN" altLang="en-US">
                <a:solidFill>
                  <a:srgbClr val="FFFF00"/>
                </a:solidFill>
              </a:rPr>
              <a:t>office for</a:t>
            </a:r>
          </a:p>
          <a:p>
            <a:pPr algn="ctr"/>
            <a:r>
              <a:rPr lang="zh-CN" altLang="en-US">
                <a:solidFill>
                  <a:srgbClr val="FFFF00"/>
                </a:solidFill>
              </a:rPr>
              <a:t>reserch</a:t>
            </a:r>
            <a:endParaRPr lang="en-US" altLang="en-US">
              <a:solidFill>
                <a:srgbClr val="FFFF00"/>
              </a:solidFill>
            </a:endParaRPr>
          </a:p>
        </p:txBody>
      </p:sp>
      <p:sp>
        <p:nvSpPr>
          <p:cNvPr id="51206" name="Rectangle 6"/>
          <p:cNvSpPr>
            <a:spLocks noChangeArrowheads="1"/>
          </p:cNvSpPr>
          <p:nvPr/>
        </p:nvSpPr>
        <p:spPr bwMode="auto">
          <a:xfrm>
            <a:off x="5372100" y="3795713"/>
            <a:ext cx="1074738" cy="1008062"/>
          </a:xfrm>
          <a:prstGeom prst="rect">
            <a:avLst/>
          </a:prstGeom>
          <a:solidFill>
            <a:schemeClr val="hlink"/>
          </a:solidFill>
          <a:ln w="9525" cap="flat" cmpd="sng">
            <a:solidFill>
              <a:schemeClr val="hlink"/>
            </a:solidFill>
            <a:miter lim="800000"/>
            <a:headEnd/>
            <a:tailEnd/>
          </a:ln>
          <a:effectLst/>
        </p:spPr>
        <p:txBody>
          <a:bodyPr wrap="none" anchor="ctr"/>
          <a:lstStyle/>
          <a:p>
            <a:pPr algn="ctr"/>
            <a:r>
              <a:rPr lang="zh-CN" altLang="en-US">
                <a:solidFill>
                  <a:srgbClr val="FFFF00"/>
                </a:solidFill>
              </a:rPr>
              <a:t>office for</a:t>
            </a:r>
          </a:p>
          <a:p>
            <a:pPr algn="ctr"/>
            <a:r>
              <a:rPr lang="zh-CN" altLang="en-US">
                <a:solidFill>
                  <a:srgbClr val="FFFF00"/>
                </a:solidFill>
              </a:rPr>
              <a:t>HR</a:t>
            </a:r>
            <a:endParaRPr lang="en-US" altLang="en-US">
              <a:solidFill>
                <a:srgbClr val="FFFF00"/>
              </a:solidFill>
            </a:endParaRPr>
          </a:p>
        </p:txBody>
      </p:sp>
      <p:sp>
        <p:nvSpPr>
          <p:cNvPr id="51207" name="Rectangle 7"/>
          <p:cNvSpPr>
            <a:spLocks noChangeArrowheads="1"/>
          </p:cNvSpPr>
          <p:nvPr/>
        </p:nvSpPr>
        <p:spPr bwMode="auto">
          <a:xfrm>
            <a:off x="2813050" y="1427163"/>
            <a:ext cx="2233613" cy="533400"/>
          </a:xfrm>
          <a:prstGeom prst="rect">
            <a:avLst/>
          </a:prstGeom>
          <a:solidFill>
            <a:schemeClr val="hlink"/>
          </a:solidFill>
          <a:ln w="28575" cap="flat" cmpd="sng">
            <a:solidFill>
              <a:schemeClr val="tx1"/>
            </a:solidFill>
            <a:miter lim="800000"/>
            <a:headEnd/>
            <a:tailEnd/>
          </a:ln>
          <a:effectLst/>
        </p:spPr>
        <p:txBody>
          <a:bodyPr wrap="none" anchor="ctr"/>
          <a:lstStyle/>
          <a:p>
            <a:pPr algn="ctr"/>
            <a:r>
              <a:rPr lang="zh-CN" altLang="en-US" dirty="0" smtClean="0"/>
              <a:t>Man</a:t>
            </a:r>
            <a:r>
              <a:rPr lang="fi-FI" altLang="zh-CN" dirty="0" smtClean="0"/>
              <a:t>a</a:t>
            </a:r>
            <a:r>
              <a:rPr lang="zh-CN" altLang="en-US" dirty="0" smtClean="0"/>
              <a:t>ging </a:t>
            </a:r>
            <a:r>
              <a:rPr lang="zh-CN" altLang="en-US" dirty="0"/>
              <a:t>group</a:t>
            </a:r>
            <a:endParaRPr lang="en-US" altLang="en-US" dirty="0"/>
          </a:p>
        </p:txBody>
      </p:sp>
      <p:sp>
        <p:nvSpPr>
          <p:cNvPr id="51208" name="Rectangle 8"/>
          <p:cNvSpPr>
            <a:spLocks noChangeArrowheads="1"/>
          </p:cNvSpPr>
          <p:nvPr/>
        </p:nvSpPr>
        <p:spPr bwMode="auto">
          <a:xfrm>
            <a:off x="30163" y="5538788"/>
            <a:ext cx="1738312" cy="1008062"/>
          </a:xfrm>
          <a:prstGeom prst="rect">
            <a:avLst/>
          </a:prstGeom>
          <a:solidFill>
            <a:schemeClr val="hlink"/>
          </a:solidFill>
          <a:ln w="9525" cap="flat" cmpd="sng">
            <a:solidFill>
              <a:schemeClr val="hlink"/>
            </a:solidFill>
            <a:miter lim="800000"/>
            <a:headEnd/>
            <a:tailEnd/>
          </a:ln>
          <a:effectLst/>
        </p:spPr>
        <p:txBody>
          <a:bodyPr wrap="none" anchor="ctr"/>
          <a:lstStyle/>
          <a:p>
            <a:pPr algn="ctr"/>
            <a:endParaRPr lang="zh-CN" altLang="en-US">
              <a:solidFill>
                <a:srgbClr val="FFFF00"/>
              </a:solidFill>
            </a:endParaRPr>
          </a:p>
          <a:p>
            <a:pPr algn="ctr"/>
            <a:r>
              <a:rPr lang="zh-CN" altLang="en-US">
                <a:solidFill>
                  <a:srgbClr val="FFFF00"/>
                </a:solidFill>
              </a:rPr>
              <a:t>colleges</a:t>
            </a:r>
          </a:p>
        </p:txBody>
      </p:sp>
      <p:sp>
        <p:nvSpPr>
          <p:cNvPr id="51209" name="Rectangle 9"/>
          <p:cNvSpPr>
            <a:spLocks noChangeArrowheads="1"/>
          </p:cNvSpPr>
          <p:nvPr/>
        </p:nvSpPr>
        <p:spPr bwMode="auto">
          <a:xfrm>
            <a:off x="4495800" y="5572125"/>
            <a:ext cx="1738313" cy="1009650"/>
          </a:xfrm>
          <a:prstGeom prst="rect">
            <a:avLst/>
          </a:prstGeom>
          <a:solidFill>
            <a:schemeClr val="hlink"/>
          </a:solidFill>
          <a:ln w="9525" cap="flat" cmpd="sng">
            <a:solidFill>
              <a:schemeClr val="hlink"/>
            </a:solidFill>
            <a:miter lim="800000"/>
            <a:headEnd/>
            <a:tailEnd/>
          </a:ln>
          <a:effectLst/>
        </p:spPr>
        <p:txBody>
          <a:bodyPr wrap="none" anchor="ctr"/>
          <a:lstStyle/>
          <a:p>
            <a:pPr algn="ctr"/>
            <a:endParaRPr lang="zh-CN" altLang="en-US">
              <a:solidFill>
                <a:srgbClr val="FFFF00"/>
              </a:solidFill>
            </a:endParaRPr>
          </a:p>
          <a:p>
            <a:pPr algn="ctr"/>
            <a:endParaRPr lang="zh-CN" altLang="en-US">
              <a:solidFill>
                <a:srgbClr val="FFFF00"/>
              </a:solidFill>
            </a:endParaRPr>
          </a:p>
        </p:txBody>
      </p:sp>
      <p:sp>
        <p:nvSpPr>
          <p:cNvPr id="51210" name="Rectangle 10"/>
          <p:cNvSpPr>
            <a:spLocks noChangeArrowheads="1"/>
          </p:cNvSpPr>
          <p:nvPr/>
        </p:nvSpPr>
        <p:spPr bwMode="auto">
          <a:xfrm>
            <a:off x="2190750" y="5572125"/>
            <a:ext cx="1738313" cy="1009650"/>
          </a:xfrm>
          <a:prstGeom prst="rect">
            <a:avLst/>
          </a:prstGeom>
          <a:solidFill>
            <a:schemeClr val="hlink"/>
          </a:solidFill>
          <a:ln w="9525" cap="flat" cmpd="sng">
            <a:solidFill>
              <a:schemeClr val="hlink"/>
            </a:solidFill>
            <a:miter lim="800000"/>
            <a:headEnd/>
            <a:tailEnd/>
          </a:ln>
          <a:effectLst/>
        </p:spPr>
        <p:txBody>
          <a:bodyPr wrap="none" anchor="ctr"/>
          <a:lstStyle/>
          <a:p>
            <a:pPr algn="ctr"/>
            <a:endParaRPr lang="zh-CN" altLang="en-US">
              <a:solidFill>
                <a:srgbClr val="FFFF00"/>
              </a:solidFill>
            </a:endParaRPr>
          </a:p>
          <a:p>
            <a:pPr algn="ctr"/>
            <a:r>
              <a:rPr lang="zh-CN" altLang="en-US">
                <a:solidFill>
                  <a:srgbClr val="FFFF00"/>
                </a:solidFill>
              </a:rPr>
              <a:t>schools</a:t>
            </a:r>
          </a:p>
        </p:txBody>
      </p:sp>
      <p:sp>
        <p:nvSpPr>
          <p:cNvPr id="51211" name="Rectangle 11"/>
          <p:cNvSpPr>
            <a:spLocks noChangeArrowheads="1"/>
          </p:cNvSpPr>
          <p:nvPr/>
        </p:nvSpPr>
        <p:spPr bwMode="auto">
          <a:xfrm>
            <a:off x="6516688" y="5572125"/>
            <a:ext cx="1738312" cy="1009650"/>
          </a:xfrm>
          <a:prstGeom prst="rect">
            <a:avLst/>
          </a:prstGeom>
          <a:solidFill>
            <a:schemeClr val="hlink"/>
          </a:solidFill>
          <a:ln w="9525" cap="flat" cmpd="sng">
            <a:solidFill>
              <a:schemeClr val="hlink"/>
            </a:solidFill>
            <a:miter lim="800000"/>
            <a:headEnd/>
            <a:tailEnd/>
          </a:ln>
          <a:effectLst/>
        </p:spPr>
        <p:txBody>
          <a:bodyPr wrap="none" anchor="ctr"/>
          <a:lstStyle/>
          <a:p>
            <a:pPr algn="ctr"/>
            <a:endParaRPr lang="zh-CN" altLang="en-US">
              <a:solidFill>
                <a:srgbClr val="FFFF00"/>
              </a:solidFill>
            </a:endParaRPr>
          </a:p>
          <a:p>
            <a:pPr algn="ctr"/>
            <a:endParaRPr lang="zh-CN" altLang="en-US">
              <a:solidFill>
                <a:srgbClr val="FFFF00"/>
              </a:solidFill>
            </a:endParaRPr>
          </a:p>
        </p:txBody>
      </p:sp>
      <p:sp>
        <p:nvSpPr>
          <p:cNvPr id="51212" name="Rectangle 12"/>
          <p:cNvSpPr>
            <a:spLocks noChangeArrowheads="1"/>
          </p:cNvSpPr>
          <p:nvPr/>
        </p:nvSpPr>
        <p:spPr bwMode="auto">
          <a:xfrm>
            <a:off x="4752975" y="2227263"/>
            <a:ext cx="2232025" cy="533400"/>
          </a:xfrm>
          <a:prstGeom prst="rect">
            <a:avLst/>
          </a:prstGeom>
          <a:solidFill>
            <a:srgbClr val="FF9900"/>
          </a:solidFill>
          <a:ln w="9525" cap="flat" cmpd="sng">
            <a:solidFill>
              <a:schemeClr val="tx1"/>
            </a:solidFill>
            <a:miter lim="800000"/>
            <a:headEnd/>
            <a:tailEnd/>
          </a:ln>
          <a:effectLst/>
        </p:spPr>
        <p:txBody>
          <a:bodyPr wrap="none" anchor="ctr"/>
          <a:lstStyle/>
          <a:p>
            <a:pPr algn="ctr"/>
            <a:r>
              <a:rPr lang="zh-CN" altLang="en-US">
                <a:solidFill>
                  <a:srgbClr val="FFFF00"/>
                </a:solidFill>
              </a:rPr>
              <a:t>joint - conference</a:t>
            </a:r>
            <a:endParaRPr lang="en-US" altLang="en-US">
              <a:solidFill>
                <a:srgbClr val="FFFF00"/>
              </a:solidFill>
            </a:endParaRPr>
          </a:p>
        </p:txBody>
      </p:sp>
      <p:sp>
        <p:nvSpPr>
          <p:cNvPr id="51213" name="Rectangle 13"/>
          <p:cNvSpPr>
            <a:spLocks noChangeArrowheads="1"/>
          </p:cNvSpPr>
          <p:nvPr/>
        </p:nvSpPr>
        <p:spPr bwMode="auto">
          <a:xfrm>
            <a:off x="4140200" y="3794125"/>
            <a:ext cx="906463" cy="1009650"/>
          </a:xfrm>
          <a:prstGeom prst="rect">
            <a:avLst/>
          </a:prstGeom>
          <a:solidFill>
            <a:schemeClr val="hlink"/>
          </a:solidFill>
          <a:ln w="9525" cap="flat" cmpd="sng">
            <a:solidFill>
              <a:schemeClr val="hlink"/>
            </a:solidFill>
            <a:miter lim="800000"/>
            <a:headEnd/>
            <a:tailEnd/>
          </a:ln>
          <a:effectLst/>
        </p:spPr>
        <p:txBody>
          <a:bodyPr wrap="none" anchor="ctr"/>
          <a:lstStyle/>
          <a:p>
            <a:pPr algn="ctr"/>
            <a:r>
              <a:rPr lang="zh-CN" altLang="en-US">
                <a:solidFill>
                  <a:srgbClr val="FFFF00"/>
                </a:solidFill>
              </a:rPr>
              <a:t>office for</a:t>
            </a:r>
          </a:p>
          <a:p>
            <a:pPr algn="ctr"/>
            <a:r>
              <a:rPr lang="zh-CN" altLang="en-US">
                <a:solidFill>
                  <a:srgbClr val="FFFF00"/>
                </a:solidFill>
              </a:rPr>
              <a:t> finance</a:t>
            </a:r>
            <a:endParaRPr lang="en-US" altLang="en-US">
              <a:solidFill>
                <a:srgbClr val="FFFF00"/>
              </a:solidFill>
            </a:endParaRPr>
          </a:p>
        </p:txBody>
      </p:sp>
      <p:sp>
        <p:nvSpPr>
          <p:cNvPr id="51214" name="箭头 432"/>
          <p:cNvSpPr>
            <a:spLocks noChangeShapeType="1"/>
          </p:cNvSpPr>
          <p:nvPr/>
        </p:nvSpPr>
        <p:spPr bwMode="auto">
          <a:xfrm flipH="1">
            <a:off x="1768475" y="3359150"/>
            <a:ext cx="0" cy="431800"/>
          </a:xfrm>
          <a:prstGeom prst="line">
            <a:avLst/>
          </a:prstGeom>
          <a:noFill/>
          <a:ln w="9525" cmpd="sng">
            <a:solidFill>
              <a:schemeClr val="tx1"/>
            </a:solidFill>
            <a:round/>
            <a:headEnd/>
            <a:tailEnd type="triangle" w="med" len="med"/>
          </a:ln>
          <a:effectLst/>
        </p:spPr>
        <p:txBody>
          <a:bodyPr/>
          <a:lstStyle/>
          <a:p>
            <a:endParaRPr lang="en-US"/>
          </a:p>
        </p:txBody>
      </p:sp>
      <p:sp>
        <p:nvSpPr>
          <p:cNvPr id="51215" name="箭头 432"/>
          <p:cNvSpPr>
            <a:spLocks noChangeShapeType="1"/>
          </p:cNvSpPr>
          <p:nvPr/>
        </p:nvSpPr>
        <p:spPr bwMode="auto">
          <a:xfrm>
            <a:off x="3494088" y="1962150"/>
            <a:ext cx="1587" cy="1397000"/>
          </a:xfrm>
          <a:prstGeom prst="line">
            <a:avLst/>
          </a:prstGeom>
          <a:noFill/>
          <a:ln w="9525" cap="flat" cmpd="sng">
            <a:solidFill>
              <a:schemeClr val="tx1"/>
            </a:solidFill>
            <a:round/>
            <a:headEnd/>
            <a:tailEnd type="triangle" w="med" len="med"/>
          </a:ln>
          <a:effectLst/>
        </p:spPr>
        <p:txBody>
          <a:bodyPr/>
          <a:lstStyle/>
          <a:p>
            <a:endParaRPr lang="en-US"/>
          </a:p>
        </p:txBody>
      </p:sp>
      <p:sp>
        <p:nvSpPr>
          <p:cNvPr id="51216" name="箭头 432"/>
          <p:cNvSpPr>
            <a:spLocks noChangeShapeType="1"/>
          </p:cNvSpPr>
          <p:nvPr/>
        </p:nvSpPr>
        <p:spPr bwMode="auto">
          <a:xfrm flipH="1">
            <a:off x="754063" y="3357563"/>
            <a:ext cx="1587" cy="436562"/>
          </a:xfrm>
          <a:prstGeom prst="line">
            <a:avLst/>
          </a:prstGeom>
          <a:noFill/>
          <a:ln w="9525" cap="flat" cmpd="sng">
            <a:solidFill>
              <a:schemeClr val="tx1"/>
            </a:solidFill>
            <a:round/>
            <a:headEnd/>
            <a:tailEnd type="triangle" w="med" len="med"/>
          </a:ln>
          <a:effectLst/>
        </p:spPr>
        <p:txBody>
          <a:bodyPr/>
          <a:lstStyle/>
          <a:p>
            <a:endParaRPr lang="en-US"/>
          </a:p>
        </p:txBody>
      </p:sp>
      <p:sp>
        <p:nvSpPr>
          <p:cNvPr id="51217" name="箭头 432"/>
          <p:cNvSpPr>
            <a:spLocks noChangeShapeType="1"/>
          </p:cNvSpPr>
          <p:nvPr/>
        </p:nvSpPr>
        <p:spPr bwMode="auto">
          <a:xfrm>
            <a:off x="3492500" y="3357563"/>
            <a:ext cx="1588" cy="433387"/>
          </a:xfrm>
          <a:prstGeom prst="line">
            <a:avLst/>
          </a:prstGeom>
          <a:noFill/>
          <a:ln w="9525" cap="flat" cmpd="sng">
            <a:solidFill>
              <a:schemeClr val="tx1"/>
            </a:solidFill>
            <a:round/>
            <a:headEnd/>
            <a:tailEnd type="triangle" w="med" len="med"/>
          </a:ln>
          <a:effectLst/>
        </p:spPr>
        <p:txBody>
          <a:bodyPr/>
          <a:lstStyle/>
          <a:p>
            <a:endParaRPr lang="en-US"/>
          </a:p>
        </p:txBody>
      </p:sp>
      <p:sp>
        <p:nvSpPr>
          <p:cNvPr id="51218" name="Line 18"/>
          <p:cNvSpPr>
            <a:spLocks noChangeShapeType="1"/>
          </p:cNvSpPr>
          <p:nvPr/>
        </p:nvSpPr>
        <p:spPr bwMode="auto">
          <a:xfrm>
            <a:off x="755650" y="3357563"/>
            <a:ext cx="7848600" cy="4762"/>
          </a:xfrm>
          <a:prstGeom prst="line">
            <a:avLst/>
          </a:prstGeom>
          <a:noFill/>
          <a:ln w="9525" cmpd="sng">
            <a:solidFill>
              <a:schemeClr val="tx1"/>
            </a:solidFill>
            <a:round/>
            <a:headEnd/>
            <a:tailEnd/>
          </a:ln>
          <a:effectLst/>
        </p:spPr>
        <p:txBody>
          <a:bodyPr/>
          <a:lstStyle/>
          <a:p>
            <a:endParaRPr lang="en-US"/>
          </a:p>
        </p:txBody>
      </p:sp>
      <p:sp>
        <p:nvSpPr>
          <p:cNvPr id="51219" name="Rectangle 19"/>
          <p:cNvSpPr>
            <a:spLocks noChangeArrowheads="1"/>
          </p:cNvSpPr>
          <p:nvPr/>
        </p:nvSpPr>
        <p:spPr bwMode="auto">
          <a:xfrm>
            <a:off x="6737350" y="3792538"/>
            <a:ext cx="1076325" cy="1008062"/>
          </a:xfrm>
          <a:prstGeom prst="rect">
            <a:avLst/>
          </a:prstGeom>
          <a:solidFill>
            <a:schemeClr val="hlink"/>
          </a:solidFill>
          <a:ln w="9525" cap="flat" cmpd="sng">
            <a:solidFill>
              <a:schemeClr val="hlink"/>
            </a:solidFill>
            <a:miter lim="800000"/>
            <a:headEnd/>
            <a:tailEnd/>
          </a:ln>
          <a:effectLst/>
        </p:spPr>
        <p:txBody>
          <a:bodyPr wrap="none" anchor="ctr"/>
          <a:lstStyle/>
          <a:p>
            <a:pPr algn="ctr"/>
            <a:r>
              <a:rPr lang="zh-CN" altLang="en-US">
                <a:solidFill>
                  <a:srgbClr val="FFFF00"/>
                </a:solidFill>
              </a:rPr>
              <a:t>office for</a:t>
            </a:r>
          </a:p>
          <a:p>
            <a:pPr algn="ctr"/>
            <a:r>
              <a:rPr lang="zh-CN" altLang="en-US">
                <a:solidFill>
                  <a:srgbClr val="FFFF00"/>
                </a:solidFill>
              </a:rPr>
              <a:t>student</a:t>
            </a:r>
          </a:p>
          <a:p>
            <a:pPr algn="ctr"/>
            <a:r>
              <a:rPr lang="zh-CN" altLang="en-US">
                <a:solidFill>
                  <a:srgbClr val="FFFF00"/>
                </a:solidFill>
              </a:rPr>
              <a:t>affair</a:t>
            </a:r>
            <a:endParaRPr lang="en-US" altLang="en-US">
              <a:solidFill>
                <a:srgbClr val="FFFF00"/>
              </a:solidFill>
            </a:endParaRPr>
          </a:p>
        </p:txBody>
      </p:sp>
      <p:sp>
        <p:nvSpPr>
          <p:cNvPr id="51220" name="Rectangle 20"/>
          <p:cNvSpPr>
            <a:spLocks noChangeArrowheads="1"/>
          </p:cNvSpPr>
          <p:nvPr/>
        </p:nvSpPr>
        <p:spPr bwMode="auto">
          <a:xfrm>
            <a:off x="8029575" y="3795713"/>
            <a:ext cx="901700" cy="1008062"/>
          </a:xfrm>
          <a:prstGeom prst="rect">
            <a:avLst/>
          </a:prstGeom>
          <a:solidFill>
            <a:schemeClr val="hlink"/>
          </a:solidFill>
          <a:ln w="9525" cap="flat" cmpd="sng">
            <a:solidFill>
              <a:schemeClr val="hlink"/>
            </a:solidFill>
            <a:miter lim="800000"/>
            <a:headEnd/>
            <a:tailEnd/>
          </a:ln>
          <a:effectLst/>
        </p:spPr>
        <p:txBody>
          <a:bodyPr wrap="none" anchor="ctr"/>
          <a:lstStyle/>
          <a:p>
            <a:pPr algn="ctr"/>
            <a:endParaRPr lang="en-US">
              <a:solidFill>
                <a:srgbClr val="FFFF00"/>
              </a:solidFill>
            </a:endParaRPr>
          </a:p>
        </p:txBody>
      </p:sp>
      <p:sp>
        <p:nvSpPr>
          <p:cNvPr id="51221" name="箭头 432"/>
          <p:cNvSpPr>
            <a:spLocks noChangeShapeType="1"/>
          </p:cNvSpPr>
          <p:nvPr/>
        </p:nvSpPr>
        <p:spPr bwMode="auto">
          <a:xfrm>
            <a:off x="6234113" y="3362325"/>
            <a:ext cx="0" cy="433388"/>
          </a:xfrm>
          <a:prstGeom prst="line">
            <a:avLst/>
          </a:prstGeom>
          <a:noFill/>
          <a:ln w="9525" cap="flat" cmpd="sng">
            <a:solidFill>
              <a:schemeClr val="tx1"/>
            </a:solidFill>
            <a:round/>
            <a:headEnd/>
            <a:tailEnd type="triangle" w="med" len="med"/>
          </a:ln>
          <a:effectLst/>
        </p:spPr>
        <p:txBody>
          <a:bodyPr/>
          <a:lstStyle/>
          <a:p>
            <a:endParaRPr lang="en-US"/>
          </a:p>
        </p:txBody>
      </p:sp>
      <p:sp>
        <p:nvSpPr>
          <p:cNvPr id="51222" name="箭头 432"/>
          <p:cNvSpPr>
            <a:spLocks noChangeShapeType="1"/>
          </p:cNvSpPr>
          <p:nvPr/>
        </p:nvSpPr>
        <p:spPr bwMode="auto">
          <a:xfrm>
            <a:off x="7310438" y="3362325"/>
            <a:ext cx="0" cy="433388"/>
          </a:xfrm>
          <a:prstGeom prst="line">
            <a:avLst/>
          </a:prstGeom>
          <a:noFill/>
          <a:ln w="9525" cap="flat" cmpd="sng">
            <a:solidFill>
              <a:schemeClr val="tx1"/>
            </a:solidFill>
            <a:round/>
            <a:headEnd/>
            <a:tailEnd type="triangle" w="med" len="med"/>
          </a:ln>
          <a:effectLst/>
        </p:spPr>
        <p:txBody>
          <a:bodyPr/>
          <a:lstStyle/>
          <a:p>
            <a:endParaRPr lang="en-US"/>
          </a:p>
        </p:txBody>
      </p:sp>
      <p:sp>
        <p:nvSpPr>
          <p:cNvPr id="51223" name="箭头 432"/>
          <p:cNvSpPr>
            <a:spLocks noChangeShapeType="1"/>
          </p:cNvSpPr>
          <p:nvPr/>
        </p:nvSpPr>
        <p:spPr bwMode="auto">
          <a:xfrm>
            <a:off x="4495800" y="3362325"/>
            <a:ext cx="0" cy="433388"/>
          </a:xfrm>
          <a:prstGeom prst="line">
            <a:avLst/>
          </a:prstGeom>
          <a:noFill/>
          <a:ln w="9525" cap="flat" cmpd="sng">
            <a:solidFill>
              <a:schemeClr val="tx1"/>
            </a:solidFill>
            <a:round/>
            <a:headEnd/>
            <a:tailEnd type="triangle" w="med" len="med"/>
          </a:ln>
          <a:effectLst/>
        </p:spPr>
        <p:txBody>
          <a:bodyPr/>
          <a:lstStyle/>
          <a:p>
            <a:endParaRPr lang="en-US"/>
          </a:p>
        </p:txBody>
      </p:sp>
      <p:sp>
        <p:nvSpPr>
          <p:cNvPr id="51224" name="箭头 432"/>
          <p:cNvSpPr>
            <a:spLocks noChangeShapeType="1"/>
          </p:cNvSpPr>
          <p:nvPr/>
        </p:nvSpPr>
        <p:spPr bwMode="auto">
          <a:xfrm>
            <a:off x="8604250" y="3273425"/>
            <a:ext cx="0" cy="431800"/>
          </a:xfrm>
          <a:prstGeom prst="line">
            <a:avLst/>
          </a:prstGeom>
          <a:noFill/>
          <a:ln w="9525" cap="flat" cmpd="sng">
            <a:solidFill>
              <a:schemeClr val="tx1"/>
            </a:solidFill>
            <a:round/>
            <a:headEnd/>
            <a:tailEnd type="triangle" w="med" len="med"/>
          </a:ln>
          <a:effectLst/>
        </p:spPr>
        <p:txBody>
          <a:bodyPr/>
          <a:lstStyle/>
          <a:p>
            <a:endParaRPr lang="en-US"/>
          </a:p>
        </p:txBody>
      </p:sp>
      <p:sp>
        <p:nvSpPr>
          <p:cNvPr id="51225" name="箭头 432"/>
          <p:cNvSpPr>
            <a:spLocks noChangeShapeType="1"/>
          </p:cNvSpPr>
          <p:nvPr/>
        </p:nvSpPr>
        <p:spPr bwMode="auto">
          <a:xfrm>
            <a:off x="754063" y="4803775"/>
            <a:ext cx="1587" cy="736600"/>
          </a:xfrm>
          <a:prstGeom prst="line">
            <a:avLst/>
          </a:prstGeom>
          <a:noFill/>
          <a:ln w="9525" cap="flat" cmpd="sng">
            <a:solidFill>
              <a:schemeClr val="tx1"/>
            </a:solidFill>
            <a:round/>
            <a:headEnd/>
            <a:tailEnd type="triangle" w="med" len="med"/>
          </a:ln>
          <a:effectLst/>
        </p:spPr>
        <p:txBody>
          <a:bodyPr/>
          <a:lstStyle/>
          <a:p>
            <a:endParaRPr lang="en-US"/>
          </a:p>
        </p:txBody>
      </p:sp>
      <p:sp>
        <p:nvSpPr>
          <p:cNvPr id="51226" name="箭头 432"/>
          <p:cNvSpPr>
            <a:spLocks noChangeShapeType="1"/>
          </p:cNvSpPr>
          <p:nvPr/>
        </p:nvSpPr>
        <p:spPr bwMode="auto">
          <a:xfrm>
            <a:off x="2484438" y="4835525"/>
            <a:ext cx="1587" cy="736600"/>
          </a:xfrm>
          <a:prstGeom prst="line">
            <a:avLst/>
          </a:prstGeom>
          <a:noFill/>
          <a:ln w="9525" cap="flat" cmpd="sng">
            <a:solidFill>
              <a:schemeClr val="tx1"/>
            </a:solidFill>
            <a:round/>
            <a:headEnd/>
            <a:tailEnd type="triangle" w="med" len="med"/>
          </a:ln>
          <a:effectLst/>
        </p:spPr>
        <p:txBody>
          <a:bodyPr/>
          <a:lstStyle/>
          <a:p>
            <a:endParaRPr lang="en-US"/>
          </a:p>
        </p:txBody>
      </p:sp>
      <p:sp>
        <p:nvSpPr>
          <p:cNvPr id="51227" name="箭头 432"/>
          <p:cNvSpPr>
            <a:spLocks noChangeShapeType="1"/>
          </p:cNvSpPr>
          <p:nvPr/>
        </p:nvSpPr>
        <p:spPr bwMode="auto">
          <a:xfrm>
            <a:off x="3492500" y="4835525"/>
            <a:ext cx="0" cy="736600"/>
          </a:xfrm>
          <a:prstGeom prst="line">
            <a:avLst/>
          </a:prstGeom>
          <a:noFill/>
          <a:ln w="9525" cap="flat" cmpd="sng">
            <a:solidFill>
              <a:schemeClr val="tx1"/>
            </a:solidFill>
            <a:round/>
            <a:headEnd/>
            <a:tailEnd type="triangle" w="med" len="med"/>
          </a:ln>
          <a:effectLst/>
        </p:spPr>
        <p:txBody>
          <a:bodyPr/>
          <a:lstStyle/>
          <a:p>
            <a:endParaRPr lang="en-US"/>
          </a:p>
        </p:txBody>
      </p:sp>
      <p:sp>
        <p:nvSpPr>
          <p:cNvPr id="51228" name="箭头 432"/>
          <p:cNvSpPr>
            <a:spLocks noChangeShapeType="1"/>
          </p:cNvSpPr>
          <p:nvPr/>
        </p:nvSpPr>
        <p:spPr bwMode="auto">
          <a:xfrm>
            <a:off x="4751388" y="4799013"/>
            <a:ext cx="1587" cy="735012"/>
          </a:xfrm>
          <a:prstGeom prst="line">
            <a:avLst/>
          </a:prstGeom>
          <a:noFill/>
          <a:ln w="9525" cap="flat" cmpd="sng">
            <a:solidFill>
              <a:schemeClr val="tx1"/>
            </a:solidFill>
            <a:round/>
            <a:headEnd/>
            <a:tailEnd type="triangle" w="med" len="med"/>
          </a:ln>
          <a:effectLst/>
        </p:spPr>
        <p:txBody>
          <a:bodyPr/>
          <a:lstStyle/>
          <a:p>
            <a:endParaRPr lang="en-US"/>
          </a:p>
        </p:txBody>
      </p:sp>
      <p:sp>
        <p:nvSpPr>
          <p:cNvPr id="51229" name="箭头 432"/>
          <p:cNvSpPr>
            <a:spLocks noChangeShapeType="1"/>
          </p:cNvSpPr>
          <p:nvPr/>
        </p:nvSpPr>
        <p:spPr bwMode="auto">
          <a:xfrm>
            <a:off x="5868988" y="4835525"/>
            <a:ext cx="1587" cy="736600"/>
          </a:xfrm>
          <a:prstGeom prst="line">
            <a:avLst/>
          </a:prstGeom>
          <a:noFill/>
          <a:ln w="9525" cap="flat" cmpd="sng">
            <a:solidFill>
              <a:schemeClr val="tx1"/>
            </a:solidFill>
            <a:round/>
            <a:headEnd/>
            <a:tailEnd type="triangle" w="med" len="med"/>
          </a:ln>
          <a:effectLst/>
        </p:spPr>
        <p:txBody>
          <a:bodyPr/>
          <a:lstStyle/>
          <a:p>
            <a:endParaRPr lang="en-US"/>
          </a:p>
        </p:txBody>
      </p:sp>
      <p:sp>
        <p:nvSpPr>
          <p:cNvPr id="51230" name="箭头 432"/>
          <p:cNvSpPr>
            <a:spLocks noChangeShapeType="1"/>
          </p:cNvSpPr>
          <p:nvPr/>
        </p:nvSpPr>
        <p:spPr bwMode="auto">
          <a:xfrm>
            <a:off x="7308850" y="4799013"/>
            <a:ext cx="1588" cy="735012"/>
          </a:xfrm>
          <a:prstGeom prst="line">
            <a:avLst/>
          </a:prstGeom>
          <a:noFill/>
          <a:ln w="9525" cap="flat" cmpd="sng">
            <a:solidFill>
              <a:schemeClr val="tx1"/>
            </a:solidFill>
            <a:round/>
            <a:headEnd/>
            <a:tailEnd type="triangle" w="med" len="med"/>
          </a:ln>
          <a:effectLst/>
        </p:spPr>
        <p:txBody>
          <a:bodyPr/>
          <a:lstStyle/>
          <a:p>
            <a:endParaRPr lang="en-US"/>
          </a:p>
        </p:txBody>
      </p:sp>
      <p:sp>
        <p:nvSpPr>
          <p:cNvPr id="51231" name="双箭头 449"/>
          <p:cNvSpPr>
            <a:spLocks noChangeShapeType="1"/>
          </p:cNvSpPr>
          <p:nvPr/>
        </p:nvSpPr>
        <p:spPr bwMode="auto">
          <a:xfrm>
            <a:off x="3929063" y="1962150"/>
            <a:ext cx="822325" cy="458788"/>
          </a:xfrm>
          <a:prstGeom prst="line">
            <a:avLst/>
          </a:prstGeom>
          <a:noFill/>
          <a:ln w="9525" cmpd="sng">
            <a:solidFill>
              <a:schemeClr val="tx1"/>
            </a:solidFill>
            <a:round/>
            <a:headEnd type="triangle" w="med" len="med"/>
            <a:tailEnd type="triangle" w="med" len="med"/>
          </a:ln>
          <a:effectLst/>
        </p:spPr>
        <p:txBody>
          <a:bodyPr/>
          <a:lstStyle/>
          <a:p>
            <a:endParaRPr lang="en-US"/>
          </a:p>
        </p:txBody>
      </p:sp>
      <p:sp>
        <p:nvSpPr>
          <p:cNvPr id="51232" name="双箭头 450"/>
          <p:cNvSpPr>
            <a:spLocks noChangeShapeType="1"/>
          </p:cNvSpPr>
          <p:nvPr/>
        </p:nvSpPr>
        <p:spPr bwMode="auto">
          <a:xfrm flipV="1">
            <a:off x="6985000" y="1962150"/>
            <a:ext cx="611188" cy="458788"/>
          </a:xfrm>
          <a:prstGeom prst="line">
            <a:avLst/>
          </a:prstGeom>
          <a:noFill/>
          <a:ln w="9525" cmpd="sng">
            <a:solidFill>
              <a:schemeClr val="tx1"/>
            </a:solidFill>
            <a:round/>
            <a:headEnd type="triangle" w="med" len="med"/>
            <a:tailEnd type="triangle" w="med" len="med"/>
          </a:ln>
          <a:effectLst/>
        </p:spPr>
        <p:txBody>
          <a:bodyPr/>
          <a:lstStyle/>
          <a:p>
            <a:endParaRPr lang="en-US"/>
          </a:p>
        </p:txBody>
      </p:sp>
      <p:sp>
        <p:nvSpPr>
          <p:cNvPr id="51233" name="箭头 453"/>
          <p:cNvSpPr>
            <a:spLocks noChangeShapeType="1"/>
          </p:cNvSpPr>
          <p:nvPr/>
        </p:nvSpPr>
        <p:spPr bwMode="auto">
          <a:xfrm>
            <a:off x="8029575" y="1962150"/>
            <a:ext cx="0" cy="798513"/>
          </a:xfrm>
          <a:prstGeom prst="line">
            <a:avLst/>
          </a:prstGeom>
          <a:noFill/>
          <a:ln w="9525" cap="flat" cmpd="sng">
            <a:solidFill>
              <a:schemeClr val="tx1"/>
            </a:solidFill>
            <a:prstDash val="sysDot"/>
            <a:round/>
            <a:headEnd/>
            <a:tailEnd type="triangle" w="med" len="med"/>
          </a:ln>
          <a:effectLst/>
        </p:spPr>
        <p:txBody>
          <a:bodyPr/>
          <a:lstStyle/>
          <a:p>
            <a:endParaRPr lang="en-US"/>
          </a:p>
        </p:txBody>
      </p:sp>
      <p:sp>
        <p:nvSpPr>
          <p:cNvPr id="51234" name="箭头 454"/>
          <p:cNvSpPr>
            <a:spLocks noChangeShapeType="1"/>
          </p:cNvSpPr>
          <p:nvPr/>
        </p:nvSpPr>
        <p:spPr bwMode="auto">
          <a:xfrm>
            <a:off x="8029575" y="2760663"/>
            <a:ext cx="574675" cy="1587"/>
          </a:xfrm>
          <a:prstGeom prst="line">
            <a:avLst/>
          </a:prstGeom>
          <a:noFill/>
          <a:ln w="9525" cap="flat" cmpd="sng">
            <a:solidFill>
              <a:schemeClr val="tx1"/>
            </a:solidFill>
            <a:prstDash val="sysDot"/>
            <a:round/>
            <a:headEnd/>
            <a:tailEnd type="triangle" w="med" len="med"/>
          </a:ln>
          <a:effectLst/>
        </p:spPr>
        <p:txBody>
          <a:bodyPr/>
          <a:lstStyle/>
          <a:p>
            <a:endParaRPr lang="en-US"/>
          </a:p>
        </p:txBody>
      </p:sp>
      <p:sp>
        <p:nvSpPr>
          <p:cNvPr id="51235" name="Text Box 35"/>
          <p:cNvSpPr txBox="1">
            <a:spLocks noChangeArrowheads="1"/>
          </p:cNvSpPr>
          <p:nvPr/>
        </p:nvSpPr>
        <p:spPr bwMode="auto">
          <a:xfrm>
            <a:off x="846138" y="519113"/>
            <a:ext cx="8085137" cy="700087"/>
          </a:xfrm>
          <a:prstGeom prst="rect">
            <a:avLst/>
          </a:prstGeom>
          <a:noFill/>
          <a:ln w="9525">
            <a:noFill/>
            <a:miter lim="800000"/>
            <a:headEnd/>
            <a:tailEnd/>
          </a:ln>
          <a:effectLst/>
        </p:spPr>
        <p:txBody>
          <a:bodyPr>
            <a:spAutoFit/>
          </a:bodyPr>
          <a:lstStyle/>
          <a:p>
            <a:r>
              <a:rPr lang="zh-CN" altLang="en-US" sz="4000"/>
              <a:t>structure of administrative system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en-US"/>
          </a:p>
        </p:txBody>
      </p:sp>
      <p:sp>
        <p:nvSpPr>
          <p:cNvPr id="52227" name="Rectangle 3"/>
          <p:cNvSpPr>
            <a:spLocks noGrp="1" noChangeArrowheads="1"/>
          </p:cNvSpPr>
          <p:nvPr>
            <p:ph type="body" idx="1"/>
          </p:nvPr>
        </p:nvSpPr>
        <p:spPr/>
        <p:txBody>
          <a:bodyPr/>
          <a:lstStyle/>
          <a:p>
            <a:pPr>
              <a:lnSpc>
                <a:spcPct val="80000"/>
              </a:lnSpc>
            </a:pPr>
            <a:r>
              <a:rPr lang="en-US" altLang="en-US" sz="2000" b="1" dirty="0"/>
              <a:t>Other Academic </a:t>
            </a:r>
            <a:r>
              <a:rPr lang="zh-CN" altLang="en-US" sz="2000" b="1" dirty="0"/>
              <a:t>organization</a:t>
            </a:r>
            <a:r>
              <a:rPr lang="en-US" altLang="en-US" sz="2000" b="1" dirty="0"/>
              <a:t>: Limited Power Bodies </a:t>
            </a:r>
            <a:r>
              <a:rPr lang="en-US" altLang="en-US" sz="2000" dirty="0"/>
              <a:t>  </a:t>
            </a:r>
          </a:p>
          <a:p>
            <a:pPr>
              <a:lnSpc>
                <a:spcPct val="80000"/>
              </a:lnSpc>
            </a:pPr>
            <a:r>
              <a:rPr lang="en-US" altLang="en-US" sz="2000" dirty="0" smtClean="0"/>
              <a:t>both </a:t>
            </a:r>
            <a:r>
              <a:rPr lang="en-US" altLang="en-US" sz="2000" dirty="0"/>
              <a:t>universities and schools have established academically centralized unit—the University Academic Councils (UAC) </a:t>
            </a:r>
            <a:r>
              <a:rPr lang="zh-CN" altLang="en-US" sz="2000" dirty="0"/>
              <a:t>equal to faculty Senate </a:t>
            </a:r>
            <a:r>
              <a:rPr lang="en-US" altLang="en-US" sz="2000" dirty="0"/>
              <a:t>or UAC at Faculty or school level.</a:t>
            </a:r>
          </a:p>
          <a:p>
            <a:pPr>
              <a:lnSpc>
                <a:spcPct val="80000"/>
              </a:lnSpc>
            </a:pPr>
            <a:r>
              <a:rPr lang="zh-CN" altLang="en-US" sz="2000" dirty="0"/>
              <a:t>member: uncertain</a:t>
            </a:r>
          </a:p>
          <a:p>
            <a:pPr>
              <a:lnSpc>
                <a:spcPct val="80000"/>
              </a:lnSpc>
            </a:pPr>
            <a:endParaRPr lang="en-US" altLang="en-US" sz="2000" dirty="0"/>
          </a:p>
          <a:p>
            <a:pPr>
              <a:lnSpc>
                <a:spcPct val="80000"/>
              </a:lnSpc>
            </a:pPr>
            <a:r>
              <a:rPr lang="en-US" altLang="en-US" sz="2000" dirty="0" smtClean="0"/>
              <a:t>One </a:t>
            </a:r>
            <a:r>
              <a:rPr lang="en-US" altLang="en-US" sz="2000" dirty="0"/>
              <a:t>of the most important events that UAC are responsible for is to deal with academic title promotion every year. </a:t>
            </a:r>
          </a:p>
          <a:p>
            <a:pPr>
              <a:lnSpc>
                <a:spcPct val="80000"/>
              </a:lnSpc>
            </a:pPr>
            <a:endParaRPr lang="en-US" altLang="en-US" sz="2000" dirty="0"/>
          </a:p>
          <a:p>
            <a:pPr>
              <a:lnSpc>
                <a:spcPct val="80000"/>
              </a:lnSpc>
            </a:pPr>
            <a:r>
              <a:rPr lang="en-US" altLang="en-US" sz="2000" dirty="0"/>
              <a:t>Apart from UAC, there are some other academic committees</a:t>
            </a:r>
            <a:r>
              <a:rPr lang="zh-CN" altLang="en-US" sz="2000" dirty="0"/>
              <a:t>.</a:t>
            </a:r>
            <a:r>
              <a:rPr lang="en-US" altLang="en-US" sz="2000" dirty="0"/>
              <a:t>The academic committees are deemed as more and more important and necessary, but at present, UAC only plays a very limited role in managing university affairs.</a:t>
            </a:r>
            <a:r>
              <a:rPr lang="zh-CN" altLang="en-US" sz="2000" dirty="0"/>
              <a:t>they are often called as vases</a:t>
            </a:r>
            <a:endParaRPr lang="en-US" alt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en-US"/>
          </a:p>
        </p:txBody>
      </p:sp>
      <p:sp>
        <p:nvSpPr>
          <p:cNvPr id="53251" name="Rectangle 3"/>
          <p:cNvSpPr>
            <a:spLocks noGrp="1" noChangeArrowheads="1"/>
          </p:cNvSpPr>
          <p:nvPr>
            <p:ph type="body" idx="1"/>
          </p:nvPr>
        </p:nvSpPr>
        <p:spPr/>
        <p:txBody>
          <a:bodyPr/>
          <a:lstStyle/>
          <a:p>
            <a:r>
              <a:rPr lang="zh-CN" altLang="en-US" sz="2800"/>
              <a:t>academic organization system</a:t>
            </a:r>
          </a:p>
          <a:p>
            <a:r>
              <a:rPr lang="zh-CN" altLang="en-US" sz="2800"/>
              <a:t>academic council (1979--)</a:t>
            </a:r>
            <a:r>
              <a:rPr lang="en-US" altLang="en-US" sz="2800"/>
              <a:t>，</a:t>
            </a:r>
          </a:p>
          <a:p>
            <a:r>
              <a:rPr lang="zh-CN" altLang="en-US" sz="2800"/>
              <a:t>degree review commitee</a:t>
            </a:r>
            <a:r>
              <a:rPr lang="en-US" altLang="en-US" sz="2800"/>
              <a:t>（1981</a:t>
            </a:r>
            <a:r>
              <a:rPr lang="zh-CN" altLang="en-US" sz="2800"/>
              <a:t>--</a:t>
            </a:r>
            <a:r>
              <a:rPr lang="en-US" altLang="en-US" sz="2800"/>
              <a:t>）</a:t>
            </a:r>
          </a:p>
          <a:p>
            <a:r>
              <a:rPr lang="zh-CN" altLang="en-US" sz="2800"/>
              <a:t>teaching working committee</a:t>
            </a:r>
            <a:r>
              <a:rPr lang="en-US" altLang="en-US" sz="2800"/>
              <a:t>（1993</a:t>
            </a:r>
            <a:r>
              <a:rPr lang="zh-CN" altLang="en-US" sz="2800"/>
              <a:t>--</a:t>
            </a:r>
            <a:r>
              <a:rPr lang="en-US" altLang="en-US" sz="2800"/>
              <a:t>）</a:t>
            </a:r>
            <a:r>
              <a:rPr lang="zh-CN" altLang="en-US" sz="2800"/>
              <a:t>textbook construction committee</a:t>
            </a:r>
            <a:r>
              <a:rPr lang="en-US" altLang="en-US" sz="2800"/>
              <a:t>（1986</a:t>
            </a:r>
            <a:r>
              <a:rPr lang="zh-CN" altLang="en-US" sz="2800"/>
              <a:t>--</a:t>
            </a:r>
            <a:r>
              <a:rPr lang="en-US" altLang="en-US" sz="2800"/>
              <a:t>）</a:t>
            </a:r>
          </a:p>
          <a:p>
            <a:r>
              <a:rPr lang="zh-CN" altLang="en-US" sz="2800"/>
              <a:t>academic title promotion commitee</a:t>
            </a:r>
            <a:r>
              <a:rPr lang="en-US" altLang="en-US" sz="2800"/>
              <a:t>（1981）</a:t>
            </a:r>
          </a:p>
          <a:p>
            <a:r>
              <a:rPr lang="zh-CN" altLang="en-US" sz="2800"/>
              <a:t>student affair commitee(1987)</a:t>
            </a:r>
            <a:r>
              <a:rPr lang="en-US" altLang="en-US" sz="2800"/>
              <a:t>，</a:t>
            </a:r>
          </a:p>
          <a:p>
            <a:r>
              <a:rPr lang="zh-CN" altLang="en-US" sz="2800"/>
              <a:t>.......</a:t>
            </a:r>
            <a:endParaRPr lang="en-US" altLang="en-US" sz="2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CN" altLang="en-US" sz="3200"/>
              <a:t>procedure of academic title promotion</a:t>
            </a:r>
          </a:p>
        </p:txBody>
      </p:sp>
      <p:sp>
        <p:nvSpPr>
          <p:cNvPr id="54275" name="Rectangle 3"/>
          <p:cNvSpPr>
            <a:spLocks noGrp="1" noChangeArrowheads="1"/>
          </p:cNvSpPr>
          <p:nvPr>
            <p:ph type="body" idx="1"/>
          </p:nvPr>
        </p:nvSpPr>
        <p:spPr/>
        <p:txBody>
          <a:bodyPr/>
          <a:lstStyle/>
          <a:p>
            <a:pPr>
              <a:lnSpc>
                <a:spcPct val="80000"/>
              </a:lnSpc>
            </a:pPr>
            <a:r>
              <a:rPr lang="zh-CN" altLang="en-US" sz="2800" dirty="0"/>
              <a:t>time :</a:t>
            </a:r>
            <a:r>
              <a:rPr lang="zh-CN" altLang="en-US" sz="2800" dirty="0" smtClean="0"/>
              <a:t>once, every </a:t>
            </a:r>
            <a:r>
              <a:rPr lang="zh-CN" altLang="en-US" sz="2800" dirty="0"/>
              <a:t>year, from Apr. -Aug.</a:t>
            </a:r>
          </a:p>
          <a:p>
            <a:pPr>
              <a:lnSpc>
                <a:spcPct val="80000"/>
              </a:lnSpc>
            </a:pPr>
            <a:r>
              <a:rPr lang="zh-CN" altLang="en-US" sz="2800" dirty="0"/>
              <a:t>open vacant </a:t>
            </a:r>
            <a:r>
              <a:rPr lang="zh-CN" altLang="en-US" sz="2800" dirty="0" smtClean="0"/>
              <a:t>posts (</a:t>
            </a:r>
            <a:r>
              <a:rPr lang="zh-CN" altLang="en-US" sz="2800" dirty="0"/>
              <a:t>most time, HR staff,survey and consult with schools) </a:t>
            </a:r>
          </a:p>
          <a:p>
            <a:pPr>
              <a:lnSpc>
                <a:spcPct val="80000"/>
              </a:lnSpc>
            </a:pPr>
            <a:r>
              <a:rPr lang="zh-CN" altLang="en-US" sz="2800" dirty="0"/>
              <a:t>application:providing CV and report of performance</a:t>
            </a:r>
          </a:p>
          <a:p>
            <a:pPr>
              <a:lnSpc>
                <a:spcPct val="80000"/>
              </a:lnSpc>
            </a:pPr>
            <a:r>
              <a:rPr lang="zh-CN" altLang="en-US" sz="2800" dirty="0"/>
              <a:t>step:(1) </a:t>
            </a:r>
            <a:r>
              <a:rPr lang="zh-CN" altLang="en-US" sz="2800" dirty="0" smtClean="0"/>
              <a:t>rev</a:t>
            </a:r>
            <a:r>
              <a:rPr lang="fi-FI" altLang="zh-CN" sz="2800" dirty="0" smtClean="0"/>
              <a:t>i</a:t>
            </a:r>
            <a:r>
              <a:rPr lang="zh-CN" altLang="en-US" sz="2800" dirty="0" smtClean="0"/>
              <a:t>ew </a:t>
            </a:r>
            <a:r>
              <a:rPr lang="zh-CN" altLang="en-US" sz="2800" dirty="0"/>
              <a:t>and discuss qualification of applicants among faculty senate or professorship (school level),and voting to  </a:t>
            </a:r>
            <a:r>
              <a:rPr lang="zh-CN" altLang="en-US" sz="2800" dirty="0" smtClean="0"/>
              <a:t>recomm</a:t>
            </a:r>
            <a:r>
              <a:rPr lang="fi-FI" altLang="zh-CN" sz="2800" dirty="0" smtClean="0"/>
              <a:t>e</a:t>
            </a:r>
            <a:r>
              <a:rPr lang="zh-CN" altLang="en-US" sz="2800" dirty="0" smtClean="0"/>
              <a:t>nd </a:t>
            </a:r>
            <a:r>
              <a:rPr lang="zh-CN" altLang="en-US" sz="2800" dirty="0"/>
              <a:t>candidates for </a:t>
            </a:r>
            <a:r>
              <a:rPr lang="zh-CN" altLang="en-US" sz="2800" dirty="0" smtClean="0"/>
              <a:t>prof</a:t>
            </a:r>
            <a:r>
              <a:rPr lang="fi-FI" altLang="zh-CN" sz="2800" dirty="0" smtClean="0"/>
              <a:t>.</a:t>
            </a:r>
            <a:r>
              <a:rPr lang="zh-CN" altLang="en-US" sz="2800" dirty="0" smtClean="0"/>
              <a:t> </a:t>
            </a:r>
            <a:r>
              <a:rPr lang="zh-CN" altLang="en-US" sz="2800" dirty="0"/>
              <a:t>or associate prof</a:t>
            </a:r>
            <a:r>
              <a:rPr lang="zh-CN" altLang="en-US" sz="2800" dirty="0" smtClean="0"/>
              <a:t>. posts</a:t>
            </a:r>
            <a:r>
              <a:rPr lang="zh-CN" altLang="en-US" sz="2800" dirty="0"/>
              <a:t>;</a:t>
            </a:r>
          </a:p>
          <a:p>
            <a:pPr>
              <a:lnSpc>
                <a:spcPct val="80000"/>
              </a:lnSpc>
            </a:pPr>
            <a:endParaRPr lang="zh-CN" altLang="en-US" sz="2800" dirty="0"/>
          </a:p>
          <a:p>
            <a:pPr>
              <a:lnSpc>
                <a:spcPct val="80000"/>
              </a:lnSpc>
            </a:pPr>
            <a:endParaRPr lang="en-US" alt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altLang="en-US"/>
              <a:t>China as a new emerging country</a:t>
            </a:r>
            <a:endParaRPr lang="en-US" altLang="en-US"/>
          </a:p>
        </p:txBody>
      </p:sp>
      <p:sp>
        <p:nvSpPr>
          <p:cNvPr id="17411" name="Rectangle 3"/>
          <p:cNvSpPr>
            <a:spLocks noGrp="1" noChangeArrowheads="1"/>
          </p:cNvSpPr>
          <p:nvPr>
            <p:ph type="body" idx="1"/>
          </p:nvPr>
        </p:nvSpPr>
        <p:spPr/>
        <p:txBody>
          <a:bodyPr/>
          <a:lstStyle/>
          <a:p>
            <a:r>
              <a:rPr lang="en-US" altLang="zh-CN" sz="2400" dirty="0"/>
              <a:t>For the last three decades, China’ rapid growth of economy has created a miracle, </a:t>
            </a:r>
            <a:r>
              <a:rPr lang="en-US" altLang="zh-CN" sz="2400" dirty="0" smtClean="0"/>
              <a:t>it’s </a:t>
            </a:r>
            <a:r>
              <a:rPr lang="en-US" altLang="zh-CN" sz="2400" dirty="0"/>
              <a:t>becoming the world’s </a:t>
            </a:r>
            <a:r>
              <a:rPr lang="en-US" altLang="zh-CN" sz="2400" dirty="0" smtClean="0"/>
              <a:t>second biggest </a:t>
            </a:r>
            <a:r>
              <a:rPr lang="en-US" altLang="zh-CN" sz="2400" dirty="0"/>
              <a:t>economy in term of GDP per capita.</a:t>
            </a:r>
          </a:p>
          <a:p>
            <a:r>
              <a:rPr lang="en-US" altLang="zh-CN" sz="2400" dirty="0" smtClean="0"/>
              <a:t>As </a:t>
            </a:r>
            <a:r>
              <a:rPr lang="en-US" altLang="zh-CN" sz="2400" dirty="0"/>
              <a:t>observed by Sir John Bond, former group chairman, HSBC,</a:t>
            </a:r>
          </a:p>
          <a:p>
            <a:pPr>
              <a:buNone/>
            </a:pPr>
            <a:r>
              <a:rPr lang="en-US" altLang="zh-CN" sz="2000" i="1" dirty="0" smtClean="0"/>
              <a:t>	 </a:t>
            </a:r>
            <a:r>
              <a:rPr lang="en-US" altLang="zh-CN" sz="2000" i="1" dirty="0">
                <a:solidFill>
                  <a:schemeClr val="accent2"/>
                </a:solidFill>
              </a:rPr>
              <a:t>“The timing does not matter, but we in the West do need to prepare ourselves, particularly our young people, for a powerful and exciting re-emergence of China on the world </a:t>
            </a:r>
            <a:r>
              <a:rPr lang="en-US" altLang="zh-CN" sz="2000" i="1" dirty="0" smtClean="0">
                <a:solidFill>
                  <a:schemeClr val="accent2"/>
                </a:solidFill>
              </a:rPr>
              <a:t>scene</a:t>
            </a:r>
            <a:r>
              <a:rPr lang="en-US" altLang="zh-CN" sz="2000" i="1" dirty="0">
                <a:solidFill>
                  <a:schemeClr val="accent2"/>
                </a:solidFill>
              </a:rPr>
              <a:t>. The first of the ancient, historic powers [is] to return to glory.</a:t>
            </a:r>
          </a:p>
          <a:p>
            <a:pPr>
              <a:buNone/>
            </a:pPr>
            <a:r>
              <a:rPr lang="en-US" altLang="zh-CN" sz="2000" i="1" dirty="0" smtClean="0">
                <a:solidFill>
                  <a:srgbClr val="0000FF"/>
                </a:solidFill>
              </a:rPr>
              <a:t>	David </a:t>
            </a:r>
            <a:r>
              <a:rPr lang="en-US" altLang="zh-CN" sz="2000" i="1" dirty="0">
                <a:solidFill>
                  <a:srgbClr val="0000FF"/>
                </a:solidFill>
              </a:rPr>
              <a:t>Smith(2007) The Dragon and the Elephant :China ,India and the New World Order,  </a:t>
            </a:r>
            <a:r>
              <a:rPr lang="en-US" altLang="zh-CN" sz="2000" i="1" dirty="0" err="1">
                <a:solidFill>
                  <a:srgbClr val="0000FF"/>
                </a:solidFill>
              </a:rPr>
              <a:t>Gopson</a:t>
            </a:r>
            <a:r>
              <a:rPr lang="en-US" altLang="zh-CN" sz="2000" i="1" dirty="0">
                <a:solidFill>
                  <a:srgbClr val="0000FF"/>
                </a:solidFill>
              </a:rPr>
              <a:t> </a:t>
            </a:r>
            <a:r>
              <a:rPr lang="en-US" altLang="zh-CN" sz="2000" i="1" dirty="0" err="1">
                <a:solidFill>
                  <a:srgbClr val="0000FF"/>
                </a:solidFill>
              </a:rPr>
              <a:t>Paers</a:t>
            </a:r>
            <a:r>
              <a:rPr lang="en-US" altLang="zh-CN" sz="2000" i="1" dirty="0">
                <a:solidFill>
                  <a:srgbClr val="0000FF"/>
                </a:solidFill>
              </a:rPr>
              <a:t> Ltd, p.94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a:xfrm>
            <a:off x="1150938" y="2017713"/>
            <a:ext cx="7804150" cy="4437062"/>
          </a:xfrm>
        </p:spPr>
        <p:txBody>
          <a:bodyPr/>
          <a:lstStyle/>
          <a:p>
            <a:pPr>
              <a:lnSpc>
                <a:spcPct val="90000"/>
              </a:lnSpc>
            </a:pPr>
            <a:r>
              <a:rPr lang="zh-CN" altLang="en-US" dirty="0"/>
              <a:t>(2) oral defence before dicisplinary commitee(might be cross- schools),voting to recommand to higher committee</a:t>
            </a:r>
          </a:p>
          <a:p>
            <a:pPr>
              <a:lnSpc>
                <a:spcPct val="90000"/>
              </a:lnSpc>
            </a:pPr>
            <a:r>
              <a:rPr lang="zh-CN" altLang="en-US" dirty="0"/>
              <a:t> (3) oral defence (sometimes not necessary )before academic committee (university level), voting to ascertain who </a:t>
            </a:r>
            <a:r>
              <a:rPr lang="zh-CN" altLang="en-US" dirty="0" smtClean="0"/>
              <a:t>win</a:t>
            </a:r>
            <a:r>
              <a:rPr lang="fi-FI" altLang="zh-CN" dirty="0" smtClean="0"/>
              <a:t>s</a:t>
            </a:r>
            <a:endParaRPr lang="zh-CN" altLang="en-US" dirty="0"/>
          </a:p>
          <a:p>
            <a:pPr>
              <a:lnSpc>
                <a:spcPct val="90000"/>
              </a:lnSpc>
            </a:pPr>
            <a:r>
              <a:rPr lang="zh-CN" altLang="en-US" dirty="0"/>
              <a:t>(4) </a:t>
            </a:r>
            <a:r>
              <a:rPr lang="zh-CN" altLang="en-US" dirty="0" smtClean="0"/>
              <a:t>ap</a:t>
            </a:r>
            <a:r>
              <a:rPr lang="fi-FI" altLang="zh-CN" dirty="0" smtClean="0"/>
              <a:t>p</a:t>
            </a:r>
            <a:r>
              <a:rPr lang="zh-CN" altLang="en-US" dirty="0" smtClean="0"/>
              <a:t>roved </a:t>
            </a:r>
            <a:r>
              <a:rPr lang="zh-CN" altLang="en-US" dirty="0"/>
              <a:t>by PAGM</a:t>
            </a:r>
          </a:p>
          <a:p>
            <a:pPr>
              <a:lnSpc>
                <a:spcPct val="90000"/>
              </a:lnSpc>
            </a:pPr>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493963"/>
            <a:ext cx="8229600" cy="1228725"/>
          </a:xfrm>
          <a:ln>
            <a:solidFill>
              <a:srgbClr val="0099CC"/>
            </a:solidFill>
          </a:ln>
        </p:spPr>
        <p:txBody>
          <a:bodyPr/>
          <a:lstStyle/>
          <a:p>
            <a:r>
              <a:rPr lang="zh-CN" altLang="en-US" sz="3800" b="1">
                <a:solidFill>
                  <a:schemeClr val="accent2"/>
                </a:solidFill>
              </a:rPr>
              <a:t>3.Challenges and Realities </a:t>
            </a:r>
            <a:br>
              <a:rPr lang="zh-CN" altLang="en-US" sz="3800" b="1">
                <a:solidFill>
                  <a:schemeClr val="accent2"/>
                </a:solidFill>
              </a:rPr>
            </a:br>
            <a:endParaRPr lang="zh-CN" altLang="en-US" sz="3800" b="1">
              <a:solidFill>
                <a:schemeClr val="accent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en-US"/>
          </a:p>
        </p:txBody>
      </p:sp>
      <p:sp>
        <p:nvSpPr>
          <p:cNvPr id="57347" name="Rectangle 3"/>
          <p:cNvSpPr>
            <a:spLocks noGrp="1" noChangeArrowheads="1"/>
          </p:cNvSpPr>
          <p:nvPr>
            <p:ph type="body" idx="1"/>
          </p:nvPr>
        </p:nvSpPr>
        <p:spPr/>
        <p:txBody>
          <a:bodyPr/>
          <a:lstStyle/>
          <a:p>
            <a:pPr>
              <a:lnSpc>
                <a:spcPct val="90000"/>
              </a:lnSpc>
            </a:pPr>
            <a:r>
              <a:rPr lang="en-US" altLang="zh-CN" sz="2400" b="1" dirty="0"/>
              <a:t>First, the contradiction between the political system and executive system is one of realities </a:t>
            </a:r>
          </a:p>
          <a:p>
            <a:pPr>
              <a:lnSpc>
                <a:spcPct val="90000"/>
              </a:lnSpc>
              <a:buNone/>
            </a:pPr>
            <a:r>
              <a:rPr lang="en-US" altLang="zh-CN" sz="2400" dirty="0"/>
              <a:t>	</a:t>
            </a:r>
            <a:endParaRPr lang="en-US" altLang="zh-CN" sz="2400" dirty="0" smtClean="0"/>
          </a:p>
          <a:p>
            <a:pPr>
              <a:lnSpc>
                <a:spcPct val="90000"/>
              </a:lnSpc>
              <a:buNone/>
            </a:pPr>
            <a:r>
              <a:rPr lang="en-US" altLang="zh-CN" sz="2400" dirty="0" smtClean="0"/>
              <a:t>	</a:t>
            </a:r>
            <a:r>
              <a:rPr lang="en-US" altLang="zh-CN" sz="2400" dirty="0" smtClean="0"/>
              <a:t>the </a:t>
            </a:r>
            <a:r>
              <a:rPr lang="en-US" altLang="zh-CN" sz="2400" dirty="0"/>
              <a:t>over-emphasis on the role of party in managing university affairs might, to some extent, limit the free academic development and prosperity, particularly in humanist and social science, because the duty of the party system is to guarantee a mainstream ideological doctrine, such as “Marxist-Leninism”, “Mao Zedong Thought” , “ Deng Xiao Ping Theory”  “Three Representatives” aw well as “the outlook of Scientific Development ” to control   over political, moral education curricula in </a:t>
            </a:r>
            <a:r>
              <a:rPr lang="en-US" altLang="zh-CN" sz="2400" dirty="0" smtClean="0"/>
              <a:t>HEIs</a:t>
            </a:r>
            <a:r>
              <a:rPr lang="en-US" altLang="zh-CN" sz="2400" dirty="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a:p>
        </p:txBody>
      </p:sp>
      <p:sp>
        <p:nvSpPr>
          <p:cNvPr id="58371" name="Rectangle 3"/>
          <p:cNvSpPr>
            <a:spLocks noGrp="1" noChangeArrowheads="1"/>
          </p:cNvSpPr>
          <p:nvPr>
            <p:ph type="body" idx="1"/>
          </p:nvPr>
        </p:nvSpPr>
        <p:spPr/>
        <p:txBody>
          <a:bodyPr/>
          <a:lstStyle/>
          <a:p>
            <a:r>
              <a:rPr lang="en-US" altLang="zh-CN" b="1"/>
              <a:t>Second, over-centralized administrative power poses a big threat to Chinese HEIs.</a:t>
            </a:r>
          </a:p>
          <a:p>
            <a:r>
              <a:rPr lang="en-US" altLang="zh-CN"/>
              <a:t>both the Party Secretary and the President in a university are not elected by the faculty and staff of the university. Instead, they are usually appointed by the government agencies.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r>
              <a:rPr lang="en-US" altLang="zh-CN" b="1" dirty="0"/>
              <a:t>Third, the administrative power dominates the academic power which runs against inner logic of university governance. </a:t>
            </a:r>
          </a:p>
          <a:p>
            <a:endParaRPr lang="en-US" altLang="zh-CN" sz="800" b="1" dirty="0"/>
          </a:p>
          <a:p>
            <a:r>
              <a:rPr lang="en-US" altLang="zh-CN" dirty="0"/>
              <a:t>the hierarchical control with the bureaucratic system gives more power to the administrative directors in deciding the university affairs.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p:txBody>
          <a:bodyPr/>
          <a:lstStyle/>
          <a:p>
            <a:r>
              <a:rPr lang="en-US" altLang="zh-CN"/>
              <a:t>most academics just become teaching or research machines rather than the owner of the HEIs.</a:t>
            </a:r>
          </a:p>
          <a:p>
            <a:r>
              <a:rPr lang="en-US" altLang="zh-CN"/>
              <a:t>Faculty/academics’ initiative and creativity are harmed and strangled.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854325"/>
            <a:ext cx="8229600" cy="1295400"/>
          </a:xfrm>
          <a:ln>
            <a:solidFill>
              <a:srgbClr val="0099CC"/>
            </a:solidFill>
          </a:ln>
        </p:spPr>
        <p:txBody>
          <a:bodyPr/>
          <a:lstStyle/>
          <a:p>
            <a:r>
              <a:rPr lang="zh-CN" altLang="en-US" sz="3800" b="1">
                <a:solidFill>
                  <a:schemeClr val="accent2"/>
                </a:solidFill>
              </a:rPr>
              <a:t>4.</a:t>
            </a:r>
            <a:r>
              <a:rPr lang="en-US" altLang="en-US" sz="3800">
                <a:solidFill>
                  <a:schemeClr val="accent2"/>
                </a:solidFill>
              </a:rPr>
              <a:t>UGC as Emerging Force in Institutional Structure.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zh-CN" altLang="en-US" sz="3800">
                <a:latin typeface="Arial Black" pitchFamily="34" charset="0"/>
              </a:rPr>
              <a:t>4-1,</a:t>
            </a:r>
            <a:r>
              <a:rPr lang="en-US" altLang="en-US" sz="3800">
                <a:latin typeface="Arial Black" pitchFamily="34" charset="0"/>
              </a:rPr>
              <a:t>Policy environment and reform background</a:t>
            </a:r>
          </a:p>
        </p:txBody>
      </p:sp>
      <p:sp>
        <p:nvSpPr>
          <p:cNvPr id="62467" name="Rectangle 3"/>
          <p:cNvSpPr>
            <a:spLocks noGrp="1" noChangeArrowheads="1"/>
          </p:cNvSpPr>
          <p:nvPr>
            <p:ph type="body" idx="1"/>
          </p:nvPr>
        </p:nvSpPr>
        <p:spPr/>
        <p:txBody>
          <a:bodyPr/>
          <a:lstStyle/>
          <a:p>
            <a:pPr>
              <a:lnSpc>
                <a:spcPct val="80000"/>
              </a:lnSpc>
            </a:pPr>
            <a:r>
              <a:rPr lang="zh-CN" altLang="en-US" dirty="0"/>
              <a:t>university governance </a:t>
            </a:r>
            <a:r>
              <a:rPr lang="zh-CN" altLang="en-US" dirty="0" smtClean="0"/>
              <a:t>council (</a:t>
            </a:r>
            <a:r>
              <a:rPr lang="zh-CN" altLang="en-US" dirty="0"/>
              <a:t>UGC) </a:t>
            </a:r>
          </a:p>
          <a:p>
            <a:pPr>
              <a:lnSpc>
                <a:spcPct val="80000"/>
              </a:lnSpc>
            </a:pPr>
            <a:r>
              <a:rPr lang="zh-CN" altLang="en-US" dirty="0"/>
              <a:t>a hot topic</a:t>
            </a:r>
          </a:p>
          <a:p>
            <a:pPr>
              <a:lnSpc>
                <a:spcPct val="80000"/>
              </a:lnSpc>
            </a:pPr>
            <a:r>
              <a:rPr lang="zh-CN" altLang="en-US" b="1" dirty="0"/>
              <a:t>background:</a:t>
            </a:r>
            <a:r>
              <a:rPr lang="zh-CN" altLang="en-US" b="1" i="1" dirty="0"/>
              <a:t>“the Tsien’ s Question”</a:t>
            </a:r>
          </a:p>
          <a:p>
            <a:pPr>
              <a:lnSpc>
                <a:spcPct val="80000"/>
              </a:lnSpc>
            </a:pPr>
            <a:r>
              <a:rPr lang="fi-FI" altLang="zh-CN" b="1" dirty="0" smtClean="0">
                <a:solidFill>
                  <a:schemeClr val="accent2"/>
                </a:solidFill>
              </a:rPr>
              <a:t>”</a:t>
            </a:r>
            <a:r>
              <a:rPr lang="zh-CN" altLang="en-US" b="1" dirty="0" smtClean="0">
                <a:solidFill>
                  <a:schemeClr val="accent2"/>
                </a:solidFill>
              </a:rPr>
              <a:t>Why </a:t>
            </a:r>
            <a:r>
              <a:rPr lang="zh-CN" altLang="en-US" b="1" dirty="0">
                <a:solidFill>
                  <a:schemeClr val="accent2"/>
                </a:solidFill>
              </a:rPr>
              <a:t>cannot Chinese HEIs produce world-class researchers?” </a:t>
            </a:r>
          </a:p>
          <a:p>
            <a:pPr>
              <a:lnSpc>
                <a:spcPct val="80000"/>
              </a:lnSpc>
            </a:pPr>
            <a:r>
              <a:rPr lang="zh-CN" altLang="en-US" dirty="0"/>
              <a:t>In 2005, Tsien Hsue Shen---the father of </a:t>
            </a:r>
            <a:r>
              <a:rPr lang="zh-CN" altLang="en-US" dirty="0" smtClean="0"/>
              <a:t>Chin</a:t>
            </a:r>
            <a:r>
              <a:rPr lang="fi-FI" altLang="zh-CN" dirty="0" smtClean="0"/>
              <a:t>e</a:t>
            </a:r>
            <a:r>
              <a:rPr lang="zh-CN" altLang="en-US" dirty="0" smtClean="0"/>
              <a:t>s</a:t>
            </a:r>
            <a:r>
              <a:rPr lang="fi-FI" altLang="zh-CN" dirty="0" smtClean="0"/>
              <a:t>e</a:t>
            </a:r>
            <a:r>
              <a:rPr lang="zh-CN" altLang="en-US" dirty="0" smtClean="0"/>
              <a:t> </a:t>
            </a:r>
            <a:r>
              <a:rPr lang="zh-CN" altLang="en-US" dirty="0"/>
              <a:t>space technology expressed his </a:t>
            </a:r>
            <a:r>
              <a:rPr lang="fi-FI" altLang="zh-CN" dirty="0" smtClean="0"/>
              <a:t>c</a:t>
            </a:r>
            <a:r>
              <a:rPr lang="zh-CN" altLang="en-US" dirty="0" smtClean="0"/>
              <a:t>oncern </a:t>
            </a:r>
            <a:r>
              <a:rPr lang="zh-CN" altLang="en-US" dirty="0"/>
              <a:t>in his dying time when Wen Jiabao-- Chinese premier </a:t>
            </a:r>
            <a:r>
              <a:rPr lang="fi-FI" altLang="zh-CN" dirty="0" err="1" smtClean="0"/>
              <a:t>went</a:t>
            </a:r>
            <a:r>
              <a:rPr lang="fi-FI" altLang="zh-CN" dirty="0" smtClean="0"/>
              <a:t> to </a:t>
            </a:r>
            <a:r>
              <a:rPr lang="fi-FI" altLang="zh-CN" dirty="0" err="1" smtClean="0"/>
              <a:t>visit</a:t>
            </a:r>
            <a:r>
              <a:rPr lang="fi-FI" altLang="zh-CN" dirty="0" smtClean="0"/>
              <a:t> </a:t>
            </a:r>
            <a:r>
              <a:rPr lang="zh-CN" altLang="en-US" dirty="0" smtClean="0"/>
              <a:t>him </a:t>
            </a:r>
            <a:r>
              <a:rPr lang="zh-CN" altLang="en-US" dirty="0"/>
              <a:t>at hospital.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endParaRPr lang="en-US"/>
          </a:p>
        </p:txBody>
      </p:sp>
      <p:sp>
        <p:nvSpPr>
          <p:cNvPr id="63491" name="Rectangle 3"/>
          <p:cNvSpPr>
            <a:spLocks noGrp="1" noChangeArrowheads="1"/>
          </p:cNvSpPr>
          <p:nvPr>
            <p:ph type="body" idx="1"/>
          </p:nvPr>
        </p:nvSpPr>
        <p:spPr/>
        <p:txBody>
          <a:bodyPr/>
          <a:lstStyle/>
          <a:p>
            <a:r>
              <a:rPr lang="en-US" altLang="zh-CN"/>
              <a:t>In 2009, MOE issued the “2020 Outline”, providing that HEIs are required to establish a new type of management mechanism and modern system of university by reforming and improving organizational governance of universities. In order to respond to the call of MOE, many people begin to consider how to conduct the reform.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a:p>
        </p:txBody>
      </p:sp>
      <p:sp>
        <p:nvSpPr>
          <p:cNvPr id="64515" name="Rectangle 3"/>
          <p:cNvSpPr>
            <a:spLocks noGrp="1" noChangeArrowheads="1"/>
          </p:cNvSpPr>
          <p:nvPr>
            <p:ph type="body" idx="1"/>
          </p:nvPr>
        </p:nvSpPr>
        <p:spPr/>
        <p:txBody>
          <a:bodyPr/>
          <a:lstStyle/>
          <a:p>
            <a:r>
              <a:rPr lang="en-US" altLang="zh-CN" dirty="0" smtClean="0"/>
              <a:t>Two </a:t>
            </a:r>
            <a:r>
              <a:rPr lang="en-US" altLang="zh-CN" dirty="0"/>
              <a:t>tasks are considered necessary and significant. </a:t>
            </a:r>
          </a:p>
          <a:p>
            <a:r>
              <a:rPr lang="en-US" altLang="zh-CN" dirty="0"/>
              <a:t>One is to make University Governance Charter/regulation. </a:t>
            </a:r>
          </a:p>
          <a:p>
            <a:r>
              <a:rPr lang="en-US" altLang="zh-CN" dirty="0"/>
              <a:t>The other is that HEIs must make efforts to reform organizational governance structure by setting up UGC. </a:t>
            </a:r>
          </a:p>
          <a:p>
            <a:endParaRPr lang="en-US" altLang="zh-C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type="body" idx="1"/>
          </p:nvPr>
        </p:nvSpPr>
        <p:spPr/>
        <p:txBody>
          <a:bodyPr/>
          <a:lstStyle/>
          <a:p>
            <a:endParaRPr lang="en-US"/>
          </a:p>
        </p:txBody>
      </p:sp>
      <p:pic>
        <p:nvPicPr>
          <p:cNvPr id="18436" name="Picture 4"/>
          <p:cNvPicPr>
            <a:picLocks noChangeAspect="1" noChangeArrowheads="1"/>
          </p:cNvPicPr>
          <p:nvPr/>
        </p:nvPicPr>
        <p:blipFill>
          <a:blip r:embed="rId2" cstate="print"/>
          <a:srcRect/>
          <a:stretch>
            <a:fillRect/>
          </a:stretch>
        </p:blipFill>
        <p:spPr bwMode="auto">
          <a:xfrm>
            <a:off x="0" y="0"/>
            <a:ext cx="9144000" cy="6946900"/>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zh-CN" altLang="en-US" dirty="0" smtClean="0"/>
              <a:t>Intern</a:t>
            </a:r>
            <a:r>
              <a:rPr lang="fi-FI" altLang="zh-CN" dirty="0" smtClean="0"/>
              <a:t>a</a:t>
            </a:r>
            <a:r>
              <a:rPr lang="zh-CN" altLang="en-US" dirty="0" smtClean="0"/>
              <a:t>tional </a:t>
            </a:r>
            <a:r>
              <a:rPr lang="zh-CN" altLang="en-US" dirty="0"/>
              <a:t>trend influence</a:t>
            </a:r>
          </a:p>
        </p:txBody>
      </p:sp>
      <p:sp>
        <p:nvSpPr>
          <p:cNvPr id="65539" name="Rectangle 3"/>
          <p:cNvSpPr>
            <a:spLocks noGrp="1" noChangeArrowheads="1"/>
          </p:cNvSpPr>
          <p:nvPr>
            <p:ph type="body" sz="half" idx="1"/>
          </p:nvPr>
        </p:nvSpPr>
        <p:spPr>
          <a:xfrm>
            <a:off x="468313" y="2060575"/>
            <a:ext cx="4038600" cy="4525963"/>
          </a:xfrm>
          <a:ln cap="flat">
            <a:solidFill>
              <a:schemeClr val="tx1"/>
            </a:solidFill>
          </a:ln>
        </p:spPr>
        <p:txBody>
          <a:bodyPr/>
          <a:lstStyle/>
          <a:p>
            <a:pPr>
              <a:buNone/>
            </a:pPr>
            <a:r>
              <a:rPr lang="zh-CN" altLang="en-US" sz="2400" dirty="0"/>
              <a:t>from </a:t>
            </a:r>
            <a:r>
              <a:rPr lang="en-US" altLang="en-US" sz="2400" dirty="0"/>
              <a:t>traditional/dominate</a:t>
            </a:r>
          </a:p>
          <a:p>
            <a:r>
              <a:rPr lang="zh-CN" altLang="en-US" sz="2400" dirty="0" smtClean="0"/>
              <a:t>--nationalism (affiliation</a:t>
            </a:r>
            <a:r>
              <a:rPr lang="zh-CN" altLang="en-US" sz="2400" dirty="0"/>
              <a:t>)</a:t>
            </a:r>
          </a:p>
          <a:p>
            <a:r>
              <a:rPr lang="zh-CN" altLang="en-US" sz="2400" dirty="0"/>
              <a:t>--</a:t>
            </a:r>
            <a:r>
              <a:rPr lang="en-US" altLang="en-US" sz="2400" dirty="0"/>
              <a:t>centralized</a:t>
            </a:r>
          </a:p>
          <a:p>
            <a:r>
              <a:rPr lang="zh-CN" altLang="en-US" sz="2400" dirty="0"/>
              <a:t>--public goods, govermental single input source</a:t>
            </a:r>
            <a:r>
              <a:rPr lang="en-US" altLang="en-US" sz="2400" dirty="0"/>
              <a:t>；</a:t>
            </a:r>
          </a:p>
          <a:p>
            <a:r>
              <a:rPr lang="zh-CN" altLang="en-US" sz="2400" dirty="0"/>
              <a:t> --</a:t>
            </a:r>
            <a:r>
              <a:rPr lang="zh-CN" altLang="en-US" sz="2400" dirty="0" smtClean="0"/>
              <a:t>academica</a:t>
            </a:r>
            <a:r>
              <a:rPr lang="fi-FI" altLang="zh-CN" sz="2400" dirty="0" smtClean="0"/>
              <a:t>l</a:t>
            </a:r>
            <a:r>
              <a:rPr lang="zh-CN" altLang="en-US" sz="2400" dirty="0" smtClean="0"/>
              <a:t> </a:t>
            </a:r>
            <a:r>
              <a:rPr lang="zh-CN" altLang="en-US" sz="2400" dirty="0"/>
              <a:t>oriented </a:t>
            </a:r>
            <a:endParaRPr lang="en-US" altLang="en-US" sz="2400" dirty="0"/>
          </a:p>
          <a:p>
            <a:r>
              <a:rPr lang="zh-CN" altLang="en-US" sz="2400" dirty="0"/>
              <a:t>--teacher center model</a:t>
            </a:r>
            <a:r>
              <a:rPr lang="en-US" altLang="en-US" sz="2400" dirty="0"/>
              <a:t>；</a:t>
            </a:r>
          </a:p>
          <a:p>
            <a:r>
              <a:rPr lang="zh-CN" altLang="en-US" sz="2400" dirty="0"/>
              <a:t>--internal supervision and </a:t>
            </a:r>
            <a:r>
              <a:rPr lang="zh-CN" altLang="en-US" sz="2400" dirty="0" smtClean="0"/>
              <a:t>ev</a:t>
            </a:r>
            <a:r>
              <a:rPr lang="fi-FI" altLang="zh-CN" sz="2400" dirty="0" smtClean="0"/>
              <a:t>a</a:t>
            </a:r>
            <a:r>
              <a:rPr lang="zh-CN" altLang="en-US" sz="2400" dirty="0" smtClean="0"/>
              <a:t>luation</a:t>
            </a:r>
            <a:endParaRPr lang="en-US" altLang="en-US" sz="2400" dirty="0"/>
          </a:p>
          <a:p>
            <a:endParaRPr lang="en-US" altLang="en-US" sz="2400" dirty="0"/>
          </a:p>
        </p:txBody>
      </p:sp>
      <p:sp>
        <p:nvSpPr>
          <p:cNvPr id="65540" name="Rectangle 4"/>
          <p:cNvSpPr>
            <a:spLocks noGrp="1" noChangeArrowheads="1"/>
          </p:cNvSpPr>
          <p:nvPr/>
        </p:nvSpPr>
        <p:spPr bwMode="auto">
          <a:xfrm>
            <a:off x="4659313" y="2060575"/>
            <a:ext cx="4038600" cy="4525963"/>
          </a:xfrm>
          <a:prstGeom prst="rect">
            <a:avLst/>
          </a:prstGeom>
          <a:noFill/>
          <a:ln w="9525" cap="flat" cmpd="sng">
            <a:solidFill>
              <a:schemeClr val="tx1"/>
            </a:solidFill>
            <a:miter lim="800000"/>
            <a:headEnd/>
            <a:tailEnd/>
          </a:ln>
          <a:effectLst/>
        </p:spPr>
        <p:txBody>
          <a:bodyPr/>
          <a:lstStyle/>
          <a:p>
            <a:pPr marL="342900" indent="-342900" eaLnBrk="0" hangingPunct="0">
              <a:spcBef>
                <a:spcPct val="20000"/>
              </a:spcBef>
            </a:pPr>
            <a:r>
              <a:rPr lang="zh-CN" altLang="en-US" sz="2400" dirty="0"/>
              <a:t>to </a:t>
            </a:r>
            <a:r>
              <a:rPr lang="en-US" altLang="en-US" sz="2400" dirty="0"/>
              <a:t>transitional/emerging </a:t>
            </a:r>
          </a:p>
          <a:p>
            <a:pPr marL="342900" indent="-342900" eaLnBrk="0" hangingPunct="0">
              <a:spcBef>
                <a:spcPct val="20000"/>
              </a:spcBef>
              <a:buFontTx/>
              <a:buChar char="•"/>
            </a:pPr>
            <a:r>
              <a:rPr lang="zh-CN" altLang="en-US" dirty="0"/>
              <a:t>--corparation governance, marketization, managerialism</a:t>
            </a:r>
          </a:p>
          <a:p>
            <a:pPr marL="342900" indent="-342900" eaLnBrk="0" hangingPunct="0">
              <a:spcBef>
                <a:spcPct val="20000"/>
              </a:spcBef>
              <a:buFontTx/>
              <a:buChar char="•"/>
            </a:pPr>
            <a:r>
              <a:rPr lang="zh-CN" altLang="en-US" dirty="0"/>
              <a:t>--</a:t>
            </a:r>
            <a:r>
              <a:rPr lang="en-US" altLang="en-US" dirty="0"/>
              <a:t>de-centralized</a:t>
            </a:r>
            <a:r>
              <a:rPr lang="zh-CN" altLang="en-US" dirty="0"/>
              <a:t>,management by objective</a:t>
            </a:r>
            <a:endParaRPr lang="en-US" altLang="en-US" dirty="0"/>
          </a:p>
          <a:p>
            <a:pPr marL="342900" indent="-342900" eaLnBrk="0" hangingPunct="0">
              <a:spcBef>
                <a:spcPct val="20000"/>
              </a:spcBef>
              <a:buFontTx/>
              <a:buChar char="•"/>
            </a:pPr>
            <a:r>
              <a:rPr lang="zh-CN" altLang="en-US" dirty="0"/>
              <a:t>--</a:t>
            </a:r>
            <a:r>
              <a:rPr lang="en-US" altLang="en-US" dirty="0"/>
              <a:t>P-P</a:t>
            </a:r>
            <a:r>
              <a:rPr lang="zh-CN" altLang="en-US" dirty="0"/>
              <a:t>-P model</a:t>
            </a:r>
            <a:r>
              <a:rPr lang="en-US" altLang="en-US" dirty="0"/>
              <a:t>，</a:t>
            </a:r>
            <a:r>
              <a:rPr lang="zh-CN" altLang="en-US" dirty="0"/>
              <a:t>mixed input sources</a:t>
            </a:r>
            <a:endParaRPr lang="en-US" altLang="en-US" dirty="0"/>
          </a:p>
          <a:p>
            <a:pPr marL="342900" indent="-342900" eaLnBrk="0" hangingPunct="0">
              <a:spcBef>
                <a:spcPct val="20000"/>
              </a:spcBef>
              <a:buFontTx/>
              <a:buChar char="•"/>
            </a:pPr>
            <a:r>
              <a:rPr lang="zh-CN" altLang="en-US" dirty="0"/>
              <a:t>--vocationalism</a:t>
            </a:r>
            <a:r>
              <a:rPr lang="en-US" altLang="en-US" dirty="0"/>
              <a:t>，</a:t>
            </a:r>
            <a:r>
              <a:rPr lang="zh-CN" altLang="en-US" dirty="0"/>
              <a:t>market diven</a:t>
            </a:r>
            <a:endParaRPr lang="en-US" altLang="en-US" dirty="0"/>
          </a:p>
          <a:p>
            <a:pPr marL="342900" indent="-342900" eaLnBrk="0" hangingPunct="0">
              <a:spcBef>
                <a:spcPct val="20000"/>
              </a:spcBef>
              <a:buFontTx/>
              <a:buChar char="•"/>
            </a:pPr>
            <a:r>
              <a:rPr lang="zh-CN" altLang="en-US" dirty="0"/>
              <a:t>--academic community ,equal dialogue</a:t>
            </a:r>
            <a:endParaRPr lang="en-US" altLang="en-US" dirty="0"/>
          </a:p>
          <a:p>
            <a:pPr marL="342900" indent="-342900" eaLnBrk="0" hangingPunct="0">
              <a:spcBef>
                <a:spcPct val="20000"/>
              </a:spcBef>
              <a:buFontTx/>
              <a:buChar char="•"/>
            </a:pPr>
            <a:r>
              <a:rPr lang="zh-CN" altLang="en-US" dirty="0"/>
              <a:t>--student center, student consumerism, </a:t>
            </a:r>
          </a:p>
          <a:p>
            <a:pPr marL="342900" indent="-342900" eaLnBrk="0" hangingPunct="0">
              <a:spcBef>
                <a:spcPct val="20000"/>
              </a:spcBef>
              <a:buFontTx/>
              <a:buChar char="•"/>
            </a:pPr>
            <a:r>
              <a:rPr lang="fi-FI" altLang="zh-CN" dirty="0" smtClean="0"/>
              <a:t>--</a:t>
            </a:r>
            <a:r>
              <a:rPr lang="zh-CN" altLang="en-US" dirty="0" smtClean="0"/>
              <a:t>external </a:t>
            </a:r>
            <a:r>
              <a:rPr lang="zh-CN" altLang="en-US" dirty="0"/>
              <a:t>and internal </a:t>
            </a:r>
            <a:r>
              <a:rPr lang="zh-CN" altLang="en-US" dirty="0" smtClean="0"/>
              <a:t>ev</a:t>
            </a:r>
            <a:r>
              <a:rPr lang="fi-FI" altLang="zh-CN" dirty="0" smtClean="0"/>
              <a:t>a</a:t>
            </a:r>
            <a:r>
              <a:rPr lang="zh-CN" altLang="en-US" dirty="0" smtClean="0"/>
              <a:t>luation</a:t>
            </a:r>
            <a:endParaRPr lang="en-US"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zh-CN" altLang="en-US" sz="3200" b="1">
                <a:latin typeface="Arial Black" pitchFamily="34" charset="0"/>
              </a:rPr>
              <a:t>Several new terms(ideas) accepted</a:t>
            </a:r>
          </a:p>
        </p:txBody>
      </p:sp>
      <p:sp>
        <p:nvSpPr>
          <p:cNvPr id="66564" name="Rectangle 3"/>
          <p:cNvSpPr>
            <a:spLocks noGrp="1" noChangeArrowheads="1"/>
          </p:cNvSpPr>
          <p:nvPr/>
        </p:nvSpPr>
        <p:spPr bwMode="auto">
          <a:xfrm>
            <a:off x="457200" y="1556792"/>
            <a:ext cx="8147050" cy="5038725"/>
          </a:xfrm>
          <a:prstGeom prst="rect">
            <a:avLst/>
          </a:prstGeom>
          <a:noFill/>
          <a:ln w="9525">
            <a:noFill/>
            <a:miter lim="800000"/>
            <a:headEnd/>
            <a:tailEnd/>
          </a:ln>
          <a:effectLst/>
        </p:spPr>
        <p:txBody>
          <a:bodyPr/>
          <a:lstStyle/>
          <a:p>
            <a:pPr marL="342900" indent="-342900" eaLnBrk="0" hangingPunct="0">
              <a:spcBef>
                <a:spcPct val="20000"/>
              </a:spcBef>
              <a:buFontTx/>
              <a:buChar char="•"/>
            </a:pPr>
            <a:endParaRPr lang="zh-CN" altLang="en-US" sz="3200" dirty="0"/>
          </a:p>
          <a:p>
            <a:pPr marL="342900" indent="-342900" eaLnBrk="0" hangingPunct="0">
              <a:spcBef>
                <a:spcPct val="20000"/>
              </a:spcBef>
              <a:buFontTx/>
              <a:buChar char="•"/>
            </a:pPr>
            <a:r>
              <a:rPr lang="en-US" sz="3200" dirty="0"/>
              <a:t>Decentralization</a:t>
            </a:r>
            <a:endParaRPr lang="en-US" altLang="en-US" sz="3200" dirty="0"/>
          </a:p>
          <a:p>
            <a:pPr marL="342900" indent="-342900" eaLnBrk="0" hangingPunct="0">
              <a:spcBef>
                <a:spcPct val="20000"/>
              </a:spcBef>
              <a:buFontTx/>
              <a:buChar char="•"/>
            </a:pPr>
            <a:r>
              <a:rPr lang="en-US" sz="3200" dirty="0"/>
              <a:t>Accountability</a:t>
            </a:r>
            <a:r>
              <a:rPr lang="en-US" altLang="en-US" sz="3200" dirty="0"/>
              <a:t> </a:t>
            </a:r>
          </a:p>
          <a:p>
            <a:pPr marL="342900" indent="-342900" eaLnBrk="0" hangingPunct="0">
              <a:spcBef>
                <a:spcPct val="20000"/>
              </a:spcBef>
              <a:buFontTx/>
              <a:buChar char="•"/>
            </a:pPr>
            <a:r>
              <a:rPr lang="en-US" sz="3200" dirty="0"/>
              <a:t>Assessment</a:t>
            </a:r>
            <a:endParaRPr lang="en-US" altLang="en-US" sz="3200" dirty="0"/>
          </a:p>
          <a:p>
            <a:pPr marL="342900" indent="-342900" eaLnBrk="0" hangingPunct="0">
              <a:spcBef>
                <a:spcPct val="20000"/>
              </a:spcBef>
              <a:buFontTx/>
              <a:buChar char="•"/>
            </a:pPr>
            <a:r>
              <a:rPr lang="en-US" sz="3200" dirty="0"/>
              <a:t>Strategic planning</a:t>
            </a:r>
            <a:endParaRPr lang="en-US" altLang="en-US" sz="3200" dirty="0"/>
          </a:p>
          <a:p>
            <a:pPr marL="342900" indent="-342900" eaLnBrk="0" hangingPunct="0">
              <a:spcBef>
                <a:spcPct val="20000"/>
              </a:spcBef>
              <a:buFontTx/>
              <a:buChar char="•"/>
            </a:pPr>
            <a:r>
              <a:rPr lang="en-US" sz="3200" dirty="0"/>
              <a:t>Privatization</a:t>
            </a:r>
            <a:endParaRPr lang="en-US" altLang="en-US" sz="3200" dirty="0"/>
          </a:p>
          <a:p>
            <a:pPr marL="342900" indent="-342900" eaLnBrk="0" hangingPunct="0">
              <a:spcBef>
                <a:spcPct val="20000"/>
              </a:spcBef>
              <a:buFontTx/>
              <a:buChar char="•"/>
            </a:pPr>
            <a:r>
              <a:rPr lang="en-US" sz="3200" dirty="0"/>
              <a:t>Branding</a:t>
            </a:r>
            <a:endParaRPr lang="en-US" altLang="en-US" sz="3200" dirty="0"/>
          </a:p>
          <a:p>
            <a:pPr marL="342900" indent="-342900" eaLnBrk="0" hangingPunct="0">
              <a:spcBef>
                <a:spcPct val="20000"/>
              </a:spcBef>
              <a:buFontTx/>
              <a:buChar char="•"/>
            </a:pPr>
            <a:r>
              <a:rPr lang="en-US" sz="3200" dirty="0"/>
              <a:t>Corporatization</a:t>
            </a:r>
            <a:endParaRPr lang="en-US" altLang="en-US" sz="3200" dirty="0"/>
          </a:p>
          <a:p>
            <a:pPr marL="342900" indent="-342900" eaLnBrk="0" hangingPunct="0">
              <a:spcBef>
                <a:spcPct val="20000"/>
              </a:spcBef>
              <a:buFontTx/>
              <a:buChar char="•"/>
            </a:pPr>
            <a:endParaRPr lang="en-US" altLang="en-US" sz="3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zh-CN">
                <a:latin typeface="Arial Black" pitchFamily="34" charset="0"/>
              </a:rPr>
              <a:t>4-2. Primary Exploration</a:t>
            </a:r>
            <a:r>
              <a:rPr lang="en-US" altLang="zh-CN"/>
              <a:t> </a:t>
            </a:r>
          </a:p>
        </p:txBody>
      </p:sp>
      <p:sp>
        <p:nvSpPr>
          <p:cNvPr id="67587" name="Rectangle 3"/>
          <p:cNvSpPr>
            <a:spLocks noGrp="1" noChangeArrowheads="1"/>
          </p:cNvSpPr>
          <p:nvPr>
            <p:ph type="body" idx="1"/>
          </p:nvPr>
        </p:nvSpPr>
        <p:spPr>
          <a:xfrm>
            <a:off x="457200" y="1600200"/>
            <a:ext cx="8580438" cy="4525963"/>
          </a:xfrm>
        </p:spPr>
        <p:txBody>
          <a:bodyPr/>
          <a:lstStyle/>
          <a:p>
            <a:pPr>
              <a:lnSpc>
                <a:spcPct val="80000"/>
              </a:lnSpc>
              <a:buNone/>
            </a:pPr>
            <a:r>
              <a:rPr lang="en-US" altLang="en-US" sz="2400" dirty="0" smtClean="0"/>
              <a:t>	A </a:t>
            </a:r>
            <a:r>
              <a:rPr lang="en-US" altLang="en-US" sz="2400" dirty="0"/>
              <a:t>matter of fact, the issue on the establishment of UGC  is not new. In 1980s, Chinese academic community used to discuss about how to reform governance and leadership system by setting new operating mechanism. A few universities also have done lots of experimental work</a:t>
            </a:r>
            <a:r>
              <a:rPr lang="en-US" altLang="en-US" sz="2400" dirty="0" smtClean="0"/>
              <a:t>.</a:t>
            </a:r>
          </a:p>
          <a:p>
            <a:pPr>
              <a:lnSpc>
                <a:spcPct val="80000"/>
              </a:lnSpc>
              <a:buNone/>
            </a:pPr>
            <a:r>
              <a:rPr lang="en-US" altLang="zh-CN" sz="2400" dirty="0" smtClean="0"/>
              <a:t>	</a:t>
            </a:r>
            <a:endParaRPr lang="en-US" altLang="zh-CN" sz="2400" dirty="0" smtClean="0"/>
          </a:p>
          <a:p>
            <a:pPr>
              <a:lnSpc>
                <a:spcPct val="80000"/>
              </a:lnSpc>
              <a:buNone/>
            </a:pPr>
            <a:r>
              <a:rPr lang="en-US" altLang="zh-CN" sz="2400" dirty="0" smtClean="0"/>
              <a:t>	</a:t>
            </a:r>
            <a:r>
              <a:rPr lang="zh-CN" altLang="en-US" sz="2400" dirty="0" smtClean="0"/>
              <a:t>such as</a:t>
            </a:r>
            <a:r>
              <a:rPr lang="fi-FI" altLang="zh-CN" sz="2400" dirty="0" smtClean="0"/>
              <a:t>:</a:t>
            </a:r>
            <a:r>
              <a:rPr lang="zh-CN" altLang="en-US" sz="2400" dirty="0" smtClean="0"/>
              <a:t> </a:t>
            </a:r>
            <a:endParaRPr lang="zh-CN" altLang="en-US" sz="2400" dirty="0"/>
          </a:p>
          <a:p>
            <a:pPr>
              <a:lnSpc>
                <a:spcPct val="80000"/>
              </a:lnSpc>
            </a:pPr>
            <a:r>
              <a:rPr lang="zh-CN" altLang="en-US" sz="2400" dirty="0"/>
              <a:t>Shantou university, ( Guangdong,Li Ka Shing) </a:t>
            </a:r>
          </a:p>
          <a:p>
            <a:pPr>
              <a:lnSpc>
                <a:spcPct val="80000"/>
              </a:lnSpc>
            </a:pPr>
            <a:r>
              <a:rPr lang="zh-CN" altLang="en-US" sz="2400" dirty="0"/>
              <a:t>Univerity of Science and Technology of China ,(Anhui)</a:t>
            </a:r>
            <a:endParaRPr lang="en-US" altLang="en-US" sz="2400" dirty="0"/>
          </a:p>
          <a:p>
            <a:pPr>
              <a:lnSpc>
                <a:spcPct val="80000"/>
              </a:lnSpc>
            </a:pPr>
            <a:r>
              <a:rPr lang="zh-CN" altLang="en-US" sz="2400" dirty="0"/>
              <a:t>Northeast China Nomal </a:t>
            </a:r>
            <a:r>
              <a:rPr lang="zh-CN" altLang="en-US" sz="2400" dirty="0" smtClean="0"/>
              <a:t>University(</a:t>
            </a:r>
            <a:r>
              <a:rPr lang="fi-FI" altLang="zh-CN" sz="2400" dirty="0" smtClean="0"/>
              <a:t>J</a:t>
            </a:r>
            <a:r>
              <a:rPr lang="zh-CN" altLang="en-US" sz="2400" dirty="0" smtClean="0"/>
              <a:t>ilin</a:t>
            </a:r>
            <a:r>
              <a:rPr lang="zh-CN" altLang="en-US" sz="2400" dirty="0"/>
              <a:t>) </a:t>
            </a:r>
            <a:endParaRPr lang="en-US" altLang="en-US" sz="2400" dirty="0"/>
          </a:p>
          <a:p>
            <a:pPr>
              <a:lnSpc>
                <a:spcPct val="80000"/>
              </a:lnSpc>
            </a:pPr>
            <a:r>
              <a:rPr lang="zh-CN" altLang="en-US" sz="2400" dirty="0"/>
              <a:t>Central South China University(Hunan)</a:t>
            </a:r>
            <a:endParaRPr lang="en-US" altLang="en-US" sz="2400" dirty="0"/>
          </a:p>
          <a:p>
            <a:pPr>
              <a:lnSpc>
                <a:spcPct val="80000"/>
              </a:lnSpc>
            </a:pPr>
            <a:r>
              <a:rPr lang="zh-CN" altLang="en-US" sz="2400" dirty="0" smtClean="0"/>
              <a:t>Beijing </a:t>
            </a:r>
            <a:r>
              <a:rPr lang="zh-CN" altLang="en-US" sz="2400" dirty="0"/>
              <a:t>Institute of Technology(Beijing)</a:t>
            </a:r>
            <a:endParaRPr lang="en-US" altLang="en-US" sz="2400" dirty="0"/>
          </a:p>
          <a:p>
            <a:pPr>
              <a:lnSpc>
                <a:spcPct val="80000"/>
              </a:lnSpc>
            </a:pPr>
            <a:r>
              <a:rPr lang="zh-CN" altLang="en-US" sz="2400" dirty="0"/>
              <a:t>Fudan University(Shanghai</a:t>
            </a:r>
            <a:r>
              <a:rPr lang="zh-CN" altLang="en-US" sz="2400" dirty="0" smtClean="0"/>
              <a:t>)</a:t>
            </a:r>
            <a:endParaRPr lang="en-US" altLang="en-US" sz="2400" dirty="0"/>
          </a:p>
          <a:p>
            <a:pPr>
              <a:lnSpc>
                <a:spcPct val="80000"/>
              </a:lnSpc>
            </a:pPr>
            <a:endParaRPr lang="en-US" altLang="en-US"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zh-CN" altLang="en-US"/>
              <a:t>Shantou University case </a:t>
            </a:r>
          </a:p>
        </p:txBody>
      </p:sp>
      <p:sp>
        <p:nvSpPr>
          <p:cNvPr id="68611" name="Rectangle 3"/>
          <p:cNvSpPr>
            <a:spLocks noGrp="1" noChangeArrowheads="1"/>
          </p:cNvSpPr>
          <p:nvPr>
            <p:ph type="body" idx="1"/>
          </p:nvPr>
        </p:nvSpPr>
        <p:spPr/>
        <p:txBody>
          <a:bodyPr/>
          <a:lstStyle/>
          <a:p>
            <a:endParaRPr lang="zh-CN" altLang="en-US"/>
          </a:p>
          <a:p>
            <a:endParaRPr lang="en-US" altLang="en-US"/>
          </a:p>
        </p:txBody>
      </p:sp>
      <p:sp>
        <p:nvSpPr>
          <p:cNvPr id="68612" name="Text Box 4"/>
          <p:cNvSpPr txBox="1">
            <a:spLocks noChangeArrowheads="1"/>
          </p:cNvSpPr>
          <p:nvPr/>
        </p:nvSpPr>
        <p:spPr bwMode="auto">
          <a:xfrm>
            <a:off x="441325" y="1822450"/>
            <a:ext cx="8245475" cy="4524315"/>
          </a:xfrm>
          <a:prstGeom prst="rect">
            <a:avLst/>
          </a:prstGeom>
          <a:noFill/>
          <a:ln w="9525">
            <a:noFill/>
            <a:miter lim="800000"/>
            <a:headEnd/>
            <a:tailEnd/>
          </a:ln>
          <a:effectLst/>
        </p:spPr>
        <p:txBody>
          <a:bodyPr>
            <a:spAutoFit/>
          </a:bodyPr>
          <a:lstStyle/>
          <a:p>
            <a:r>
              <a:rPr lang="zh-CN" altLang="en-US" sz="3200" dirty="0" smtClean="0"/>
              <a:t>L</a:t>
            </a:r>
            <a:r>
              <a:rPr lang="en-US" altLang="en-US" sz="3200" dirty="0" err="1" smtClean="0"/>
              <a:t>ocated</a:t>
            </a:r>
            <a:r>
              <a:rPr lang="en-US" altLang="en-US" sz="3200" dirty="0" smtClean="0"/>
              <a:t> </a:t>
            </a:r>
            <a:r>
              <a:rPr lang="en-US" altLang="en-US" sz="3200" dirty="0"/>
              <a:t>in south China’s Guangdong province, STU is one of provincial affiliated HEI established by </a:t>
            </a:r>
            <a:r>
              <a:rPr lang="en-US" altLang="en-US" sz="3200" dirty="0" err="1"/>
              <a:t>Guang</a:t>
            </a:r>
            <a:r>
              <a:rPr lang="en-US" altLang="en-US" sz="3200" dirty="0"/>
              <a:t> dong province government cooperating with Li Ka </a:t>
            </a:r>
            <a:r>
              <a:rPr lang="en-US" altLang="en-US" sz="3200" dirty="0" err="1"/>
              <a:t>Shing</a:t>
            </a:r>
            <a:r>
              <a:rPr lang="en-US" altLang="en-US" sz="3200" dirty="0"/>
              <a:t> Fund in 1981. Different from most public HEIs in China, STU has a very powerful new board of trustees. There are 25 board members, a financial advisor, a legal advisor and five special advisors.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634" name="Group 2"/>
          <p:cNvGraphicFramePr>
            <a:graphicFrameLocks noGrp="1"/>
          </p:cNvGraphicFramePr>
          <p:nvPr>
            <p:ph type="tbl" idx="1"/>
          </p:nvPr>
        </p:nvGraphicFramePr>
        <p:xfrm>
          <a:off x="36513" y="117475"/>
          <a:ext cx="9028747" cy="6477955"/>
        </p:xfrm>
        <a:graphic>
          <a:graphicData uri="http://schemas.openxmlformats.org/drawingml/2006/table">
            <a:tbl>
              <a:tblPr/>
              <a:tblGrid>
                <a:gridCol w="2859087"/>
                <a:gridCol w="5753100"/>
                <a:gridCol w="208280"/>
                <a:gridCol w="208280"/>
              </a:tblGrid>
              <a:tr h="387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1" i="0" u="none" strike="noStrike" cap="none" normalizeH="0" baseline="0" dirty="0" smtClean="0">
                          <a:ln>
                            <a:noFill/>
                          </a:ln>
                          <a:solidFill>
                            <a:srgbClr val="FFFFFF"/>
                          </a:solidFill>
                          <a:effectLst/>
                          <a:latin typeface="Calibri" pitchFamily="34" charset="0"/>
                          <a:ea typeface="宋体" pitchFamily="2" charset="-122"/>
                        </a:rPr>
                        <a:t>honorary chairman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rgbClr val="FFFFFF"/>
                          </a:solidFill>
                          <a:effectLst/>
                          <a:latin typeface="Calibri" pitchFamily="34" charset="0"/>
                          <a:ea typeface="宋体" pitchFamily="2" charset="-122"/>
                        </a:rPr>
                        <a:t>Li Ka Shing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chairman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governor of GD</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4032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laymen</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PS of </a:t>
                      </a:r>
                      <a:r>
                        <a:rPr kumimoji="0" lang="zh-CN" altLang="en-US" sz="1800" b="0" i="0" u="none" strike="noStrike" cap="none" normalizeH="0" baseline="0" dirty="0" smtClean="0">
                          <a:ln>
                            <a:noFill/>
                          </a:ln>
                          <a:solidFill>
                            <a:srgbClr val="000000"/>
                          </a:solidFill>
                          <a:effectLst/>
                          <a:latin typeface="Calibri" pitchFamily="34" charset="0"/>
                          <a:ea typeface="宋体" pitchFamily="2" charset="-122"/>
                        </a:rPr>
                        <a:t>City</a:t>
                      </a:r>
                      <a:endParaRPr kumimoji="0" lang="en-US" altLang="en-US" sz="1800" b="0" i="0" u="none" strike="noStrike" cap="none" normalizeH="0" baseline="0" dirty="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4302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mayor of city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639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presidents coming from Mainland China ,Hongkang, Taiwan...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667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adnimistrative representive</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president and PS form STU</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87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faculty representives</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two professors from STU</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87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HR advispr</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professor from Xiamen university</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641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financial advisor</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director Price Waterhouse Coopers in the Greater China area.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639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宋体" pitchFamily="2" charset="-122"/>
                        </a:rPr>
                        <a:t>special advisors</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(5)</a:t>
                      </a:r>
                      <a:endParaRPr kumimoji="0" lang="en-US" alt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special advisor to the president of the university of Hong Kong</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former Chairperson of Peking University UGC</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889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Calibri" pitchFamily="34" charset="0"/>
                          <a:ea typeface="宋体" pitchFamily="2" charset="-122"/>
                        </a:rPr>
                        <a:t>former president of Peking University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6397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Calibri" pitchFamily="34" charset="0"/>
                          <a:ea typeface="宋体" pitchFamily="2" charset="-122"/>
                        </a:rPr>
                        <a:t>t</a:t>
                      </a:r>
                      <a:r>
                        <a:rPr kumimoji="0" lang="en-US" altLang="en-US" sz="1800" b="0" i="0" u="none" strike="noStrike" cap="none" normalizeH="0" baseline="0" smtClean="0">
                          <a:ln>
                            <a:noFill/>
                          </a:ln>
                          <a:solidFill>
                            <a:srgbClr val="000000"/>
                          </a:solidFill>
                          <a:effectLst/>
                          <a:latin typeface="Calibri" pitchFamily="34" charset="0"/>
                          <a:ea typeface="宋体" pitchFamily="2" charset="-122"/>
                        </a:rPr>
                        <a:t>he deputy director</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en-US" sz="1800" b="0" i="0" u="none" strike="noStrike" cap="none" normalizeH="0" baseline="0" smtClean="0">
                          <a:ln>
                            <a:noFill/>
                          </a:ln>
                          <a:solidFill>
                            <a:srgbClr val="000000"/>
                          </a:solidFill>
                          <a:effectLst/>
                          <a:latin typeface="Calibri" pitchFamily="34" charset="0"/>
                          <a:ea typeface="宋体" pitchFamily="2" charset="-122"/>
                        </a:rPr>
                        <a:t> China Science Association and the former minister of education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3873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Calibri" pitchFamily="34" charset="0"/>
                          <a:ea typeface="宋体" pitchFamily="2" charset="-122"/>
                        </a:rPr>
                        <a:t>the former president </a:t>
                      </a:r>
                      <a:r>
                        <a:rPr kumimoji="0" lang="zh-CN" altLang="en-US" sz="1800" b="0" i="0" u="none" strike="noStrike" cap="none" normalizeH="0" baseline="0" smtClean="0">
                          <a:ln>
                            <a:noFill/>
                          </a:ln>
                          <a:solidFill>
                            <a:srgbClr val="000000"/>
                          </a:solidFill>
                          <a:effectLst/>
                          <a:latin typeface="Calibri" pitchFamily="34" charset="0"/>
                          <a:ea typeface="宋体" pitchFamily="2" charset="-122"/>
                        </a:rPr>
                        <a:t>,</a:t>
                      </a:r>
                      <a:r>
                        <a:rPr kumimoji="0" lang="en-US" altLang="en-US" sz="1800" b="0" i="0" u="none" strike="noStrike" cap="none" normalizeH="0" baseline="0" smtClean="0">
                          <a:ln>
                            <a:noFill/>
                          </a:ln>
                          <a:solidFill>
                            <a:srgbClr val="000000"/>
                          </a:solidFill>
                          <a:effectLst/>
                          <a:latin typeface="Calibri" pitchFamily="34" charset="0"/>
                          <a:ea typeface="宋体" pitchFamily="2" charset="-122"/>
                        </a:rPr>
                        <a:t> China Union Medical University</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a typeface="宋体"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CN" b="1"/>
              <a:t>4-3. New Trends: </a:t>
            </a:r>
          </a:p>
        </p:txBody>
      </p:sp>
      <p:sp>
        <p:nvSpPr>
          <p:cNvPr id="70659" name="Rectangle 3"/>
          <p:cNvSpPr>
            <a:spLocks noGrp="1" noChangeArrowheads="1"/>
          </p:cNvSpPr>
          <p:nvPr>
            <p:ph type="body" idx="1"/>
          </p:nvPr>
        </p:nvSpPr>
        <p:spPr/>
        <p:txBody>
          <a:bodyPr/>
          <a:lstStyle/>
          <a:p>
            <a:r>
              <a:rPr lang="en-US" altLang="zh-CN" dirty="0"/>
              <a:t>Recently, in order to respond to the 2020 Outline, some universities have set up or are scheduled to set UGC. There are two Models which can be observed </a:t>
            </a:r>
          </a:p>
          <a:p>
            <a:pPr>
              <a:buNone/>
            </a:pPr>
            <a:endParaRPr lang="zh-CN"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zh-CN" dirty="0"/>
              <a:t>　</a:t>
            </a:r>
            <a:r>
              <a:rPr lang="fi-FI" altLang="zh-CN" dirty="0" smtClean="0"/>
              <a:t/>
            </a:r>
            <a:br>
              <a:rPr lang="fi-FI" altLang="zh-CN" dirty="0" smtClean="0"/>
            </a:br>
            <a:r>
              <a:rPr lang="en-US" altLang="zh-CN" sz="3600" dirty="0" smtClean="0"/>
              <a:t>Model-1 </a:t>
            </a:r>
            <a:r>
              <a:rPr lang="en-US" altLang="zh-CN" sz="3600" dirty="0"/>
              <a:t>Strengthening Democratic Policy Decision</a:t>
            </a:r>
            <a:r>
              <a:rPr lang="en-US" altLang="zh-CN" dirty="0"/>
              <a:t/>
            </a:r>
            <a:br>
              <a:rPr lang="en-US" altLang="zh-CN" dirty="0"/>
            </a:br>
            <a:endParaRPr lang="en-US" altLang="zh-CN" dirty="0"/>
          </a:p>
        </p:txBody>
      </p:sp>
      <p:sp>
        <p:nvSpPr>
          <p:cNvPr id="71683" name="Rectangle 3"/>
          <p:cNvSpPr>
            <a:spLocks noGrp="1" noChangeArrowheads="1"/>
          </p:cNvSpPr>
          <p:nvPr>
            <p:ph type="body" idx="1"/>
          </p:nvPr>
        </p:nvSpPr>
        <p:spPr/>
        <p:txBody>
          <a:bodyPr/>
          <a:lstStyle/>
          <a:p>
            <a:pPr>
              <a:lnSpc>
                <a:spcPct val="80000"/>
              </a:lnSpc>
            </a:pPr>
            <a:r>
              <a:rPr lang="en-US" altLang="en-US" sz="2400"/>
              <a:t>there are three different stories. </a:t>
            </a:r>
          </a:p>
          <a:p>
            <a:pPr>
              <a:lnSpc>
                <a:spcPct val="80000"/>
              </a:lnSpc>
            </a:pPr>
            <a:r>
              <a:rPr lang="zh-CN" altLang="en-US" sz="2400"/>
              <a:t>---</a:t>
            </a:r>
            <a:r>
              <a:rPr lang="en-US" altLang="en-US" sz="2400"/>
              <a:t> nothing has happened in some universities where the Party Committee has been given a new title; </a:t>
            </a:r>
          </a:p>
          <a:p>
            <a:pPr>
              <a:lnSpc>
                <a:spcPct val="80000"/>
              </a:lnSpc>
            </a:pPr>
            <a:r>
              <a:rPr lang="zh-CN" altLang="en-US" sz="2400"/>
              <a:t>---</a:t>
            </a:r>
            <a:r>
              <a:rPr lang="en-US" altLang="en-US" sz="2400"/>
              <a:t>something has been done in some universities where UGC which has been established basically on the prototype of the Party Committee, but it has absorbed several non-CCP Members to be involved, e.g. to invite them to attend PCM as a nonvoting delegate; </a:t>
            </a:r>
          </a:p>
          <a:p>
            <a:pPr>
              <a:lnSpc>
                <a:spcPct val="80000"/>
              </a:lnSpc>
            </a:pPr>
            <a:r>
              <a:rPr lang="zh-CN" altLang="en-US" sz="2400"/>
              <a:t>---</a:t>
            </a:r>
            <a:r>
              <a:rPr lang="en-US" altLang="en-US" sz="2400"/>
              <a:t>UGC established is basically based on both PCM and PAGM. All core members, even all members from both the Party Committee and the President Administrative Group become membership of UGC.</a:t>
            </a:r>
          </a:p>
          <a:p>
            <a:pPr>
              <a:lnSpc>
                <a:spcPct val="80000"/>
              </a:lnSpc>
            </a:pPr>
            <a:r>
              <a:rPr lang="en-US" altLang="en-US" sz="2400">
                <a:solidFill>
                  <a:schemeClr val="accent2"/>
                </a:solidFill>
              </a:rPr>
              <a:t>In this case the UGC becomes either an alias or camouflages of the Party Committee.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zh-CN" sz="3200"/>
              <a:t>　　</a:t>
            </a:r>
            <a:r>
              <a:rPr lang="en-US" altLang="zh-CN" sz="3200"/>
              <a:t>Model-II. Establishment of Consultant Council</a:t>
            </a:r>
          </a:p>
        </p:txBody>
      </p:sp>
      <p:sp>
        <p:nvSpPr>
          <p:cNvPr id="72707" name="Rectangle 3"/>
          <p:cNvSpPr>
            <a:spLocks noGrp="1" noChangeArrowheads="1"/>
          </p:cNvSpPr>
          <p:nvPr>
            <p:ph type="body" idx="1"/>
          </p:nvPr>
        </p:nvSpPr>
        <p:spPr/>
        <p:txBody>
          <a:bodyPr/>
          <a:lstStyle/>
          <a:p>
            <a:r>
              <a:rPr lang="en-US" altLang="zh-CN" dirty="0"/>
              <a:t>This model is quite similar to the pattern of STU, as mentioned above, where the UGC is not a decisive body but a consultancy one. The membership of UGC in this case, comprises of various sources.</a:t>
            </a:r>
          </a:p>
          <a:p>
            <a:pPr>
              <a:buNone/>
            </a:pPr>
            <a:r>
              <a:rPr lang="zh-CN" dirty="0"/>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US"/>
          </a:p>
        </p:txBody>
      </p:sp>
      <p:sp>
        <p:nvSpPr>
          <p:cNvPr id="73731" name="Rectangle 3"/>
          <p:cNvSpPr>
            <a:spLocks noGrp="1" noChangeArrowheads="1"/>
          </p:cNvSpPr>
          <p:nvPr>
            <p:ph type="body" idx="1"/>
          </p:nvPr>
        </p:nvSpPr>
        <p:spPr>
          <a:xfrm>
            <a:off x="457200" y="1600200"/>
            <a:ext cx="8507413" cy="4525963"/>
          </a:xfrm>
        </p:spPr>
        <p:txBody>
          <a:bodyPr/>
          <a:lstStyle/>
          <a:p>
            <a:pPr>
              <a:lnSpc>
                <a:spcPct val="80000"/>
              </a:lnSpc>
              <a:buNone/>
            </a:pPr>
            <a:r>
              <a:rPr lang="en-US" altLang="zh-CN" sz="2800" dirty="0"/>
              <a:t>There are three groups of people involved:</a:t>
            </a:r>
          </a:p>
          <a:p>
            <a:pPr>
              <a:lnSpc>
                <a:spcPct val="80000"/>
              </a:lnSpc>
              <a:buNone/>
            </a:pPr>
            <a:r>
              <a:rPr lang="en-US" altLang="zh-CN" sz="2800" dirty="0" smtClean="0"/>
              <a:t>(</a:t>
            </a:r>
            <a:r>
              <a:rPr lang="en-US" altLang="zh-CN" sz="2800" dirty="0"/>
              <a:t>a) parts of member of current Party Chiefs and executive chief, particularly current Party Secretary should be included and asked to act as Chairperson;</a:t>
            </a:r>
          </a:p>
          <a:p>
            <a:pPr>
              <a:lnSpc>
                <a:spcPct val="80000"/>
              </a:lnSpc>
              <a:buNone/>
            </a:pPr>
            <a:r>
              <a:rPr lang="en-US" altLang="zh-CN" sz="2800" dirty="0"/>
              <a:t>(b) experts for administration and management. Most of them have rich working experience of leading or managing universities. Basically, they are former Party chiefs or executive chief of the universities; </a:t>
            </a:r>
          </a:p>
          <a:p>
            <a:pPr>
              <a:lnSpc>
                <a:spcPct val="80000"/>
              </a:lnSpc>
              <a:buNone/>
            </a:pPr>
            <a:r>
              <a:rPr lang="en-US" altLang="zh-CN" sz="2800" dirty="0"/>
              <a:t>(c) some laymen and celebrities, including entrepreneurs, outstanding alumni, donators, student parent representatives, etc.</a:t>
            </a:r>
          </a:p>
          <a:p>
            <a:pPr>
              <a:lnSpc>
                <a:spcPct val="80000"/>
              </a:lnSpc>
              <a:buNone/>
            </a:pPr>
            <a:r>
              <a:rPr lang="zh-CN" sz="2800" dirty="0"/>
              <a:t>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zh-CN">
                <a:latin typeface="Arial Black" pitchFamily="34" charset="0"/>
              </a:rPr>
              <a:t>4-4. Summary</a:t>
            </a:r>
          </a:p>
        </p:txBody>
      </p:sp>
      <p:sp>
        <p:nvSpPr>
          <p:cNvPr id="74755" name="Rectangle 3"/>
          <p:cNvSpPr>
            <a:spLocks noGrp="1" noChangeArrowheads="1"/>
          </p:cNvSpPr>
          <p:nvPr>
            <p:ph type="body" idx="1"/>
          </p:nvPr>
        </p:nvSpPr>
        <p:spPr/>
        <p:txBody>
          <a:bodyPr/>
          <a:lstStyle/>
          <a:p>
            <a:r>
              <a:rPr lang="en-US" altLang="en-US" dirty="0" smtClean="0"/>
              <a:t>For </a:t>
            </a:r>
            <a:r>
              <a:rPr lang="en-US" altLang="en-US" dirty="0"/>
              <a:t>the past three decades, the university governance has been changed in many aspects along with the socio-economic development. Old paradigm of institutional system</a:t>
            </a:r>
            <a:r>
              <a:rPr lang="zh-CN" altLang="en-US" dirty="0"/>
              <a:t>,</a:t>
            </a:r>
            <a:r>
              <a:rPr lang="en-US" altLang="en-US" dirty="0"/>
              <a:t> organizational, structure, and power distribution are either replaced by emerging one or improved to survive in the new environment.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solidFill>
            <a:srgbClr val="0000FF"/>
          </a:solidFill>
        </p:spPr>
        <p:txBody>
          <a:bodyPr/>
          <a:lstStyle/>
          <a:p>
            <a:r>
              <a:rPr lang="zh-CN" altLang="en-US" sz="3200" b="1" dirty="0">
                <a:solidFill>
                  <a:schemeClr val="bg1"/>
                </a:solidFill>
              </a:rPr>
              <a:t>1-1.the </a:t>
            </a:r>
            <a:r>
              <a:rPr lang="zh-CN" altLang="en-US" sz="3200" b="1" dirty="0" smtClean="0">
                <a:solidFill>
                  <a:schemeClr val="bg1"/>
                </a:solidFill>
              </a:rPr>
              <a:t>Cha</a:t>
            </a:r>
            <a:r>
              <a:rPr lang="fi-FI" altLang="zh-CN" sz="3200" b="1" dirty="0" smtClean="0">
                <a:solidFill>
                  <a:schemeClr val="bg1"/>
                </a:solidFill>
              </a:rPr>
              <a:t>n</a:t>
            </a:r>
            <a:r>
              <a:rPr lang="zh-CN" altLang="en-US" sz="3200" b="1" dirty="0" smtClean="0">
                <a:solidFill>
                  <a:schemeClr val="bg1"/>
                </a:solidFill>
              </a:rPr>
              <a:t>ge </a:t>
            </a:r>
            <a:r>
              <a:rPr lang="zh-CN" altLang="en-US" sz="3200" b="1" dirty="0">
                <a:solidFill>
                  <a:schemeClr val="bg1"/>
                </a:solidFill>
              </a:rPr>
              <a:t>of Economic System:</a:t>
            </a:r>
          </a:p>
        </p:txBody>
      </p:sp>
      <p:sp>
        <p:nvSpPr>
          <p:cNvPr id="19459" name="Rectangle 3"/>
          <p:cNvSpPr>
            <a:spLocks noGrp="1" noChangeArrowheads="1"/>
          </p:cNvSpPr>
          <p:nvPr>
            <p:ph type="body" idx="1"/>
          </p:nvPr>
        </p:nvSpPr>
        <p:spPr>
          <a:xfrm>
            <a:off x="107950" y="1600200"/>
            <a:ext cx="8578850" cy="5070475"/>
          </a:xfrm>
        </p:spPr>
        <p:txBody>
          <a:bodyPr/>
          <a:lstStyle/>
          <a:p>
            <a:pPr>
              <a:lnSpc>
                <a:spcPct val="90000"/>
              </a:lnSpc>
            </a:pPr>
            <a:r>
              <a:rPr lang="zh-CN" altLang="en-US" sz="2400" dirty="0"/>
              <a:t>transfit from </a:t>
            </a:r>
            <a:r>
              <a:rPr lang="en-US" altLang="en-US" sz="2400" dirty="0"/>
              <a:t>the planning economy to market economy</a:t>
            </a:r>
            <a:r>
              <a:rPr lang="zh-CN" altLang="en-US" sz="2400" dirty="0"/>
              <a:t>, which, as </a:t>
            </a:r>
            <a:r>
              <a:rPr lang="fi-FI" altLang="zh-CN" sz="2400" dirty="0" smtClean="0"/>
              <a:t>a </a:t>
            </a:r>
            <a:r>
              <a:rPr lang="zh-CN" altLang="en-US" sz="2400" dirty="0" smtClean="0"/>
              <a:t>result</a:t>
            </a:r>
            <a:r>
              <a:rPr lang="zh-CN" altLang="en-US" sz="2400" dirty="0"/>
              <a:t>,  </a:t>
            </a:r>
            <a:r>
              <a:rPr lang="en-US" altLang="en-US" sz="2400" dirty="0"/>
              <a:t>leads to other significant changes of the society</a:t>
            </a:r>
            <a:r>
              <a:rPr lang="zh-CN" altLang="en-US" sz="2400" dirty="0"/>
              <a:t>.</a:t>
            </a:r>
            <a:endParaRPr lang="en-US" altLang="en-US" sz="2400" dirty="0"/>
          </a:p>
          <a:p>
            <a:pPr>
              <a:lnSpc>
                <a:spcPct val="90000"/>
              </a:lnSpc>
            </a:pPr>
            <a:r>
              <a:rPr lang="zh-CN" altLang="en-US" sz="2400" b="1" dirty="0"/>
              <a:t>----the transformation of govermental roles.</a:t>
            </a:r>
          </a:p>
          <a:p>
            <a:pPr>
              <a:lnSpc>
                <a:spcPct val="90000"/>
              </a:lnSpc>
              <a:buNone/>
            </a:pPr>
            <a:r>
              <a:rPr lang="en-US" altLang="en-US" sz="2400" dirty="0" smtClean="0"/>
              <a:t> 	The </a:t>
            </a:r>
            <a:r>
              <a:rPr lang="en-US" altLang="en-US" sz="2400" dirty="0"/>
              <a:t>policy making process is more decentralized.</a:t>
            </a:r>
          </a:p>
          <a:p>
            <a:pPr>
              <a:lnSpc>
                <a:spcPct val="90000"/>
              </a:lnSpc>
            </a:pPr>
            <a:r>
              <a:rPr lang="zh-CN" altLang="en-US" sz="2400" dirty="0"/>
              <a:t>----</a:t>
            </a:r>
            <a:r>
              <a:rPr lang="zh-CN" altLang="en-US" sz="2400" b="1" dirty="0"/>
              <a:t>t</a:t>
            </a:r>
            <a:r>
              <a:rPr lang="en-US" altLang="en-US" sz="2400" b="1" dirty="0" err="1"/>
              <a:t>ransformation</a:t>
            </a:r>
            <a:r>
              <a:rPr lang="en-US" altLang="en-US" sz="2400" b="1" dirty="0"/>
              <a:t> of Production Modes</a:t>
            </a:r>
          </a:p>
          <a:p>
            <a:pPr>
              <a:lnSpc>
                <a:spcPct val="90000"/>
              </a:lnSpc>
              <a:buNone/>
            </a:pPr>
            <a:r>
              <a:rPr lang="fi-FI" altLang="zh-CN" sz="2400" dirty="0" smtClean="0"/>
              <a:t>	</a:t>
            </a:r>
            <a:r>
              <a:rPr lang="zh-CN" altLang="en-US" sz="2400" dirty="0" smtClean="0"/>
              <a:t>With </a:t>
            </a:r>
            <a:r>
              <a:rPr lang="zh-CN" altLang="en-US" sz="2400" dirty="0"/>
              <a:t>t</a:t>
            </a:r>
            <a:r>
              <a:rPr lang="en-US" altLang="en-US" sz="2400" dirty="0"/>
              <a:t>he </a:t>
            </a:r>
            <a:r>
              <a:rPr lang="zh-CN" altLang="en-US" sz="2400" dirty="0"/>
              <a:t>globalist </a:t>
            </a:r>
            <a:r>
              <a:rPr lang="en-US" altLang="en-US" sz="2400" dirty="0"/>
              <a:t>knowledge economy </a:t>
            </a:r>
            <a:r>
              <a:rPr lang="zh-CN" altLang="en-US" sz="2400" dirty="0"/>
              <a:t>stepping into </a:t>
            </a:r>
            <a:r>
              <a:rPr lang="en-US" altLang="en-US" sz="2400" dirty="0"/>
              <a:t> China</a:t>
            </a:r>
            <a:r>
              <a:rPr lang="zh-CN" altLang="en-US" sz="2400" dirty="0" smtClean="0"/>
              <a:t>, </a:t>
            </a:r>
            <a:r>
              <a:rPr lang="en-US" altLang="en-US" sz="2400" dirty="0" smtClean="0"/>
              <a:t>enterprises </a:t>
            </a:r>
            <a:r>
              <a:rPr lang="en-US" altLang="en-US" sz="2400" dirty="0"/>
              <a:t>have to turn </a:t>
            </a:r>
            <a:r>
              <a:rPr lang="zh-CN" altLang="en-US" sz="2400" dirty="0"/>
              <a:t>from </a:t>
            </a:r>
            <a:r>
              <a:rPr lang="en-US" altLang="en-US" sz="2400" dirty="0"/>
              <a:t>labor-intensive mode of production into the technology-intensive one.</a:t>
            </a:r>
          </a:p>
          <a:p>
            <a:pPr>
              <a:lnSpc>
                <a:spcPct val="90000"/>
              </a:lnSpc>
            </a:pPr>
            <a:r>
              <a:rPr lang="zh-CN" altLang="en-US" sz="2400" dirty="0"/>
              <a:t>----</a:t>
            </a:r>
            <a:r>
              <a:rPr lang="zh-CN" altLang="en-US" sz="2400" b="1" dirty="0"/>
              <a:t>the transformation of </a:t>
            </a:r>
            <a:r>
              <a:rPr lang="en-US" altLang="en-US" sz="2400" b="1" dirty="0"/>
              <a:t> </a:t>
            </a:r>
            <a:r>
              <a:rPr lang="zh-CN" altLang="en-US" sz="2400" b="1" dirty="0"/>
              <a:t>supply paradigm of l</a:t>
            </a:r>
            <a:r>
              <a:rPr lang="en-US" altLang="en-US" sz="2400" b="1" dirty="0" err="1"/>
              <a:t>abor</a:t>
            </a:r>
            <a:r>
              <a:rPr lang="en-US" altLang="en-US" sz="2400" b="1" dirty="0"/>
              <a:t> </a:t>
            </a:r>
            <a:r>
              <a:rPr lang="zh-CN" altLang="en-US" sz="2400" b="1" dirty="0"/>
              <a:t>market from govermental dominance to market force driven </a:t>
            </a:r>
          </a:p>
          <a:p>
            <a:pPr>
              <a:lnSpc>
                <a:spcPct val="90000"/>
              </a:lnSpc>
              <a:buNone/>
            </a:pPr>
            <a:r>
              <a:rPr lang="fi-FI" altLang="zh-CN" sz="2400" dirty="0" smtClean="0"/>
              <a:t>	</a:t>
            </a:r>
            <a:r>
              <a:rPr lang="zh-CN" altLang="en-US" sz="2400" dirty="0" smtClean="0"/>
              <a:t>Please </a:t>
            </a:r>
            <a:r>
              <a:rPr lang="zh-CN" altLang="en-US" sz="2400" dirty="0"/>
              <a:t>see next two slides(changes before and after 1992)</a:t>
            </a:r>
            <a:endParaRPr lang="en-US" altLang="en-US" sz="2400" dirty="0"/>
          </a:p>
          <a:p>
            <a:pPr>
              <a:lnSpc>
                <a:spcPct val="90000"/>
              </a:lnSpc>
            </a:pPr>
            <a:endParaRPr lang="en-US" altLang="en-US" sz="2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en-US"/>
          </a:p>
        </p:txBody>
      </p:sp>
      <p:sp>
        <p:nvSpPr>
          <p:cNvPr id="75779" name="Rectangle 3"/>
          <p:cNvSpPr>
            <a:spLocks noGrp="1" noChangeArrowheads="1"/>
          </p:cNvSpPr>
          <p:nvPr>
            <p:ph type="body" idx="1"/>
          </p:nvPr>
        </p:nvSpPr>
        <p:spPr/>
        <p:txBody>
          <a:bodyPr/>
          <a:lstStyle/>
          <a:p>
            <a:r>
              <a:rPr lang="en-US" altLang="zh-CN"/>
              <a:t>First, in term of leadership system, the PRS under the leadership of the Party Committee  has been institutionalized and legitimized as per the Law on Higher Education. The Party Committee is functioning similarly to that of Board of Trustee /Governing Board at corporate institutions.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en-US"/>
          </a:p>
        </p:txBody>
      </p:sp>
      <p:sp>
        <p:nvSpPr>
          <p:cNvPr id="76803" name="Rectangle 3"/>
          <p:cNvSpPr>
            <a:spLocks noGrp="1" noChangeArrowheads="1"/>
          </p:cNvSpPr>
          <p:nvPr>
            <p:ph type="body" idx="1"/>
          </p:nvPr>
        </p:nvSpPr>
        <p:spPr/>
        <p:txBody>
          <a:bodyPr/>
          <a:lstStyle/>
          <a:p>
            <a:pPr>
              <a:lnSpc>
                <a:spcPct val="80000"/>
              </a:lnSpc>
            </a:pPr>
            <a:r>
              <a:rPr lang="en-US" altLang="en-US" dirty="0" smtClean="0"/>
              <a:t>Second</a:t>
            </a:r>
            <a:r>
              <a:rPr lang="en-US" altLang="en-US" dirty="0"/>
              <a:t>, the academic force is getting enhanced along with the nature and inner-logic of universities being learnt and understood. The academic system comprising of the academic council as well as other expertise committees has been established and is playing an increasingly important role in operating university affairs, particularly with regard to those associated closely to academic issues and events.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en-US"/>
          </a:p>
        </p:txBody>
      </p:sp>
      <p:sp>
        <p:nvSpPr>
          <p:cNvPr id="77827" name="Rectangle 3"/>
          <p:cNvSpPr>
            <a:spLocks noGrp="1" noChangeArrowheads="1"/>
          </p:cNvSpPr>
          <p:nvPr>
            <p:ph type="body" idx="1"/>
          </p:nvPr>
        </p:nvSpPr>
        <p:spPr/>
        <p:txBody>
          <a:bodyPr/>
          <a:lstStyle/>
          <a:p>
            <a:pPr>
              <a:lnSpc>
                <a:spcPct val="80000"/>
              </a:lnSpc>
            </a:pPr>
            <a:r>
              <a:rPr lang="en-US" altLang="en-US"/>
              <a:t>Third, the UGC as a new emerging force is to become popular trends. Although it can’t sway the fundamental stone of conventional paradigm of university governance structure, it will helpful to improve current shortcoming of university governance</a:t>
            </a:r>
            <a:r>
              <a:rPr lang="zh-CN" altLang="en-US"/>
              <a:t> in China</a:t>
            </a:r>
            <a:r>
              <a:rPr lang="en-US" altLang="en-US"/>
              <a:t>. </a:t>
            </a:r>
          </a:p>
          <a:p>
            <a:pPr>
              <a:lnSpc>
                <a:spcPct val="80000"/>
              </a:lnSpc>
            </a:pPr>
            <a:r>
              <a:rPr lang="zh-CN" altLang="en-US"/>
              <a:t>How about the result?</a:t>
            </a:r>
            <a:endParaRPr lang="en-US" altLang="en-US"/>
          </a:p>
          <a:p>
            <a:pPr>
              <a:lnSpc>
                <a:spcPct val="80000"/>
              </a:lnSpc>
            </a:pPr>
            <a:r>
              <a:rPr lang="en-US" altLang="en-US"/>
              <a:t>We have to wait hopefully for something to happen as we expected   </a:t>
            </a:r>
          </a:p>
          <a:p>
            <a:pPr>
              <a:lnSpc>
                <a:spcPct val="80000"/>
              </a:lnSpc>
            </a:pP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533400"/>
            <a:ext cx="8229600" cy="1384300"/>
          </a:xfrm>
        </p:spPr>
        <p:txBody>
          <a:bodyPr/>
          <a:lstStyle/>
          <a:p>
            <a:r>
              <a:rPr lang="zh-CN" altLang="en-US" sz="2800" dirty="0"/>
              <a:t>Thanks for your attention and</a:t>
            </a:r>
            <a:br>
              <a:rPr lang="zh-CN" altLang="en-US" sz="2800" dirty="0"/>
            </a:br>
            <a:r>
              <a:rPr lang="zh-CN" altLang="en-US" sz="2800" dirty="0"/>
              <a:t>sincerely welcome to visit </a:t>
            </a:r>
            <a:r>
              <a:rPr lang="zh-CN" altLang="en-US" sz="2800" dirty="0" smtClean="0"/>
              <a:t>PKU</a:t>
            </a:r>
            <a:r>
              <a:rPr lang="fi-FI" altLang="zh-CN" sz="2800" dirty="0" err="1" smtClean="0"/>
              <a:t>---Peking</a:t>
            </a:r>
            <a:r>
              <a:rPr lang="fi-FI" altLang="zh-CN" sz="2800" dirty="0" smtClean="0"/>
              <a:t> </a:t>
            </a:r>
            <a:r>
              <a:rPr lang="fi-FI" altLang="zh-CN" sz="2800" dirty="0" err="1" smtClean="0"/>
              <a:t>University</a:t>
            </a:r>
            <a:r>
              <a:rPr lang="zh-CN" altLang="en-US" sz="2800" dirty="0"/>
              <a:t/>
            </a:r>
            <a:br>
              <a:rPr lang="zh-CN" altLang="en-US" sz="2800" dirty="0"/>
            </a:br>
            <a:r>
              <a:rPr lang="zh-CN" altLang="en-US" sz="2800" dirty="0"/>
              <a:t>We </a:t>
            </a:r>
            <a:r>
              <a:rPr lang="fi-FI" altLang="zh-CN" sz="2800" dirty="0" smtClean="0"/>
              <a:t>look </a:t>
            </a:r>
            <a:r>
              <a:rPr lang="fi-FI" altLang="zh-CN" sz="2800" dirty="0" err="1" smtClean="0"/>
              <a:t>forwar</a:t>
            </a:r>
            <a:r>
              <a:rPr lang="fi-FI" altLang="zh-CN" sz="2800" dirty="0" err="1" smtClean="0"/>
              <a:t>d</a:t>
            </a:r>
            <a:r>
              <a:rPr lang="fi-FI" altLang="zh-CN" sz="2800" dirty="0" smtClean="0"/>
              <a:t> to </a:t>
            </a:r>
            <a:r>
              <a:rPr lang="zh-CN" altLang="en-US" sz="2800" dirty="0" smtClean="0"/>
              <a:t>your </a:t>
            </a:r>
            <a:r>
              <a:rPr lang="zh-CN" altLang="en-US" sz="2800" dirty="0"/>
              <a:t>coming</a:t>
            </a:r>
            <a:br>
              <a:rPr lang="zh-CN" altLang="en-US" sz="2800" dirty="0"/>
            </a:br>
            <a:endParaRPr lang="zh-CN" altLang="en-US" sz="2800" dirty="0"/>
          </a:p>
        </p:txBody>
      </p:sp>
      <p:sp>
        <p:nvSpPr>
          <p:cNvPr id="78851" name="Rectangle 3"/>
          <p:cNvSpPr>
            <a:spLocks noGrp="1" noChangeArrowheads="1"/>
          </p:cNvSpPr>
          <p:nvPr>
            <p:ph type="body" idx="1"/>
          </p:nvPr>
        </p:nvSpPr>
        <p:spPr/>
        <p:txBody>
          <a:bodyPr/>
          <a:lstStyle/>
          <a:p>
            <a:endParaRPr lang="en-US" altLang="zh-CN" dirty="0"/>
          </a:p>
          <a:p>
            <a:endParaRPr lang="en-US" altLang="zh-CN" dirty="0"/>
          </a:p>
          <a:p>
            <a:endParaRPr lang="en-US" altLang="zh-CN" dirty="0"/>
          </a:p>
        </p:txBody>
      </p:sp>
      <p:pic>
        <p:nvPicPr>
          <p:cNvPr id="78852" name="Picture 4" descr="P1010025"/>
          <p:cNvPicPr>
            <a:picLocks noChangeAspect="1" noChangeArrowheads="1"/>
          </p:cNvPicPr>
          <p:nvPr/>
        </p:nvPicPr>
        <p:blipFill>
          <a:blip r:embed="rId2" cstate="print"/>
          <a:srcRect/>
          <a:stretch>
            <a:fillRect/>
          </a:stretch>
        </p:blipFill>
        <p:spPr bwMode="auto">
          <a:xfrm>
            <a:off x="1116013" y="1917700"/>
            <a:ext cx="7129462" cy="2808288"/>
          </a:xfrm>
          <a:prstGeom prst="rect">
            <a:avLst/>
          </a:prstGeom>
          <a:noFill/>
          <a:ln w="9525">
            <a:noFill/>
            <a:miter lim="800000"/>
            <a:headEnd/>
            <a:tailEnd/>
          </a:ln>
        </p:spPr>
      </p:pic>
      <p:sp>
        <p:nvSpPr>
          <p:cNvPr id="78853" name="Text Box 5"/>
          <p:cNvSpPr txBox="1">
            <a:spLocks noChangeArrowheads="1"/>
          </p:cNvSpPr>
          <p:nvPr/>
        </p:nvSpPr>
        <p:spPr bwMode="auto">
          <a:xfrm>
            <a:off x="960438" y="4941888"/>
            <a:ext cx="7726362" cy="1323439"/>
          </a:xfrm>
          <a:prstGeom prst="rect">
            <a:avLst/>
          </a:prstGeom>
          <a:noFill/>
          <a:ln w="9525">
            <a:noFill/>
            <a:miter lim="800000"/>
            <a:headEnd/>
            <a:tailEnd/>
          </a:ln>
          <a:effectLst/>
        </p:spPr>
        <p:txBody>
          <a:bodyPr>
            <a:spAutoFit/>
          </a:bodyPr>
          <a:lstStyle/>
          <a:p>
            <a:r>
              <a:rPr lang="zh-CN" altLang="en-US" sz="2000" dirty="0" smtClean="0"/>
              <a:t>PKU </a:t>
            </a:r>
            <a:r>
              <a:rPr lang="zh-CN" altLang="en-US" sz="2000" dirty="0"/>
              <a:t>campus tour as sightseeing will be one of your wise </a:t>
            </a:r>
            <a:r>
              <a:rPr lang="fi-FI" altLang="zh-CN" sz="2000" dirty="0" err="1" smtClean="0"/>
              <a:t>choice</a:t>
            </a:r>
            <a:r>
              <a:rPr lang="zh-CN" altLang="en-US" sz="2000" dirty="0" smtClean="0"/>
              <a:t>s </a:t>
            </a:r>
            <a:r>
              <a:rPr lang="zh-CN" altLang="en-US" sz="2000" dirty="0"/>
              <a:t>when you visit </a:t>
            </a:r>
            <a:r>
              <a:rPr lang="zh-CN" altLang="en-US" sz="2000" dirty="0" smtClean="0"/>
              <a:t>Beijing</a:t>
            </a:r>
            <a:r>
              <a:rPr lang="zh-CN" altLang="en-US" sz="2000" dirty="0"/>
              <a:t>, More campus pictures could be foud </a:t>
            </a:r>
            <a:r>
              <a:rPr lang="zh-CN" altLang="en-US" sz="2000" dirty="0" smtClean="0"/>
              <a:t>if </a:t>
            </a:r>
            <a:r>
              <a:rPr lang="zh-CN" altLang="en-US" sz="2000" dirty="0"/>
              <a:t>you aceess  the  webpaget </a:t>
            </a:r>
            <a:r>
              <a:rPr lang="zh-CN" altLang="en-US" sz="2000" dirty="0" smtClean="0"/>
              <a:t>at</a:t>
            </a:r>
            <a:r>
              <a:rPr lang="fi-FI" altLang="zh-CN" sz="2000" smtClean="0"/>
              <a:t>:</a:t>
            </a:r>
          </a:p>
          <a:p>
            <a:r>
              <a:rPr lang="zh-CN" altLang="en-US" sz="2000" smtClean="0"/>
              <a:t>http</a:t>
            </a:r>
            <a:r>
              <a:rPr lang="zh-CN" altLang="en-US" sz="2000" dirty="0"/>
              <a:t>://english/ pku.edu.cn/ aboutpku/ virtualTour/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400" b="1" dirty="0">
                <a:latin typeface="Times New Roman" pitchFamily="18" charset="0"/>
                <a:cs typeface="Times New Roman" pitchFamily="18" charset="0"/>
              </a:rPr>
              <a:t>The </a:t>
            </a:r>
            <a:r>
              <a:rPr lang="zh-CN" altLang="en-US" sz="2400" b="1" dirty="0">
                <a:latin typeface="Times New Roman" pitchFamily="18" charset="0"/>
                <a:ea typeface="宋体" pitchFamily="2" charset="-122"/>
              </a:rPr>
              <a:t>Old </a:t>
            </a:r>
            <a:r>
              <a:rPr lang="en-US" sz="2400" b="1" dirty="0">
                <a:latin typeface="Times New Roman" pitchFamily="18" charset="0"/>
                <a:cs typeface="Times New Roman" pitchFamily="18" charset="0"/>
              </a:rPr>
              <a:t>Centrally Planned Economy </a:t>
            </a:r>
            <a:r>
              <a:rPr lang="en-US" sz="2400" b="1" dirty="0" smtClean="0">
                <a:latin typeface="Times New Roman" pitchFamily="18" charset="0"/>
                <a:cs typeface="Times New Roman" pitchFamily="18" charset="0"/>
              </a:rPr>
              <a:t>Model </a:t>
            </a:r>
            <a:r>
              <a:rPr lang="zh-CN" altLang="en-US" sz="2400" b="1" dirty="0" smtClean="0">
                <a:latin typeface="Times New Roman" pitchFamily="18" charset="0"/>
                <a:ea typeface="宋体" pitchFamily="2" charset="-122"/>
              </a:rPr>
              <a:t>(</a:t>
            </a:r>
            <a:r>
              <a:rPr lang="zh-CN" altLang="en-US" sz="2400" b="1" dirty="0">
                <a:latin typeface="Times New Roman" pitchFamily="18" charset="0"/>
                <a:ea typeface="宋体" pitchFamily="2" charset="-122"/>
              </a:rPr>
              <a:t>befroe early 1990s</a:t>
            </a:r>
            <a:r>
              <a:rPr lang="zh-CN" altLang="en-US" sz="2400" b="1" dirty="0" smtClean="0">
                <a:latin typeface="Times New Roman" pitchFamily="18" charset="0"/>
                <a:ea typeface="宋体" pitchFamily="2" charset="-122"/>
              </a:rPr>
              <a:t>) </a:t>
            </a:r>
            <a:r>
              <a:rPr lang="zh-CN" altLang="en-US" sz="2400" dirty="0" smtClean="0">
                <a:latin typeface="Times New Roman" pitchFamily="18" charset="0"/>
                <a:ea typeface="宋体" pitchFamily="2" charset="-122"/>
              </a:rPr>
              <a:t>(quoted </a:t>
            </a:r>
            <a:r>
              <a:rPr lang="zh-CN" altLang="en-US" sz="2400" dirty="0">
                <a:latin typeface="Times New Roman" pitchFamily="18" charset="0"/>
                <a:ea typeface="宋体" pitchFamily="2" charset="-122"/>
              </a:rPr>
              <a:t>from Min's PPT)</a:t>
            </a:r>
          </a:p>
        </p:txBody>
      </p:sp>
      <p:sp>
        <p:nvSpPr>
          <p:cNvPr id="20483" name="内容占位符 4"/>
          <p:cNvSpPr>
            <a:spLocks noGrp="1" noChangeArrowheads="1"/>
          </p:cNvSpPr>
          <p:nvPr/>
        </p:nvSpPr>
        <p:spPr bwMode="auto">
          <a:xfrm>
            <a:off x="4862513" y="4437063"/>
            <a:ext cx="4032250" cy="2305050"/>
          </a:xfrm>
          <a:prstGeom prst="rect">
            <a:avLst/>
          </a:prstGeom>
          <a:solidFill>
            <a:schemeClr val="accent1"/>
          </a:solidFill>
          <a:ln w="9525">
            <a:noFill/>
            <a:miter lim="800000"/>
            <a:headEnd/>
            <a:tailEnd/>
          </a:ln>
          <a:effectLst/>
        </p:spPr>
        <p:txBody>
          <a:bodyPr/>
          <a:lstStyle/>
          <a:p>
            <a:pPr marL="342900" indent="-342900">
              <a:lnSpc>
                <a:spcPct val="80000"/>
              </a:lnSpc>
              <a:spcBef>
                <a:spcPct val="20000"/>
              </a:spcBef>
            </a:pPr>
            <a:r>
              <a:rPr lang="zh-CN" altLang="en-US" b="1">
                <a:latin typeface="Times New Roman" pitchFamily="18" charset="0"/>
              </a:rPr>
              <a:t>-</a:t>
            </a:r>
            <a:r>
              <a:rPr lang="zh-CN" altLang="en-US" sz="2000" b="1">
                <a:latin typeface="Times New Roman" pitchFamily="18" charset="0"/>
              </a:rPr>
              <a:t>-</a:t>
            </a:r>
            <a:r>
              <a:rPr lang="en-US" sz="2000" b="1">
                <a:latin typeface="Times New Roman" pitchFamily="18" charset="0"/>
              </a:rPr>
              <a:t>Human Resource developed and allocated according to the labor</a:t>
            </a:r>
            <a:r>
              <a:rPr lang="zh-CN" altLang="en-US" sz="2000" b="1">
                <a:latin typeface="Times New Roman" pitchFamily="18" charset="0"/>
              </a:rPr>
              <a:t> </a:t>
            </a:r>
            <a:r>
              <a:rPr lang="en-US" sz="2000" b="1">
                <a:latin typeface="Times New Roman" pitchFamily="18" charset="0"/>
              </a:rPr>
              <a:t>market demand</a:t>
            </a:r>
          </a:p>
          <a:p>
            <a:pPr marL="342900" indent="-342900">
              <a:lnSpc>
                <a:spcPct val="80000"/>
              </a:lnSpc>
              <a:spcBef>
                <a:spcPct val="20000"/>
              </a:spcBef>
            </a:pPr>
            <a:r>
              <a:rPr lang="zh-CN" altLang="en-US" sz="2000" b="1">
                <a:latin typeface="Times New Roman" pitchFamily="18" charset="0"/>
              </a:rPr>
              <a:t>---policy-making, v</a:t>
            </a:r>
            <a:r>
              <a:rPr lang="en-US" sz="2000" b="1">
                <a:latin typeface="Times New Roman" pitchFamily="18" charset="0"/>
              </a:rPr>
              <a:t>ery</a:t>
            </a:r>
            <a:r>
              <a:rPr lang="zh-CN" altLang="en-US" sz="2000" b="1">
                <a:latin typeface="Times New Roman" pitchFamily="18" charset="0"/>
              </a:rPr>
              <a:t> much</a:t>
            </a:r>
            <a:r>
              <a:rPr lang="en-US" sz="2000" b="1">
                <a:latin typeface="Times New Roman" pitchFamily="18" charset="0"/>
              </a:rPr>
              <a:t> decentralized </a:t>
            </a:r>
          </a:p>
          <a:p>
            <a:pPr marL="342900" indent="-342900">
              <a:lnSpc>
                <a:spcPct val="80000"/>
              </a:lnSpc>
              <a:spcBef>
                <a:spcPct val="20000"/>
              </a:spcBef>
            </a:pPr>
            <a:r>
              <a:rPr lang="zh-CN" altLang="en-US" sz="2000" b="1">
                <a:latin typeface="Times New Roman" pitchFamily="18" charset="0"/>
              </a:rPr>
              <a:t>---</a:t>
            </a:r>
            <a:r>
              <a:rPr lang="en-US" sz="2000" b="1">
                <a:latin typeface="Times New Roman" pitchFamily="18" charset="0"/>
              </a:rPr>
              <a:t>Elimination of segmentation  according to labor market demands.</a:t>
            </a:r>
            <a:endParaRPr lang="en-US" altLang="en-US" sz="2000">
              <a:latin typeface="Times New Roman" pitchFamily="18" charset="0"/>
              <a:cs typeface="Times New Roman" pitchFamily="18" charset="0"/>
            </a:endParaRPr>
          </a:p>
        </p:txBody>
      </p:sp>
      <p:grpSp>
        <p:nvGrpSpPr>
          <p:cNvPr id="20484" name="Group 4"/>
          <p:cNvGrpSpPr>
            <a:grpSpLocks/>
          </p:cNvGrpSpPr>
          <p:nvPr/>
        </p:nvGrpSpPr>
        <p:grpSpPr bwMode="auto">
          <a:xfrm>
            <a:off x="755650" y="2144713"/>
            <a:ext cx="3816350" cy="4240212"/>
            <a:chOff x="0" y="0"/>
            <a:chExt cx="2705" cy="2514"/>
          </a:xfrm>
        </p:grpSpPr>
        <p:sp>
          <p:nvSpPr>
            <p:cNvPr id="20485" name="Text Box 6"/>
            <p:cNvSpPr txBox="1">
              <a:spLocks noChangeArrowheads="1"/>
            </p:cNvSpPr>
            <p:nvPr/>
          </p:nvSpPr>
          <p:spPr bwMode="auto">
            <a:xfrm>
              <a:off x="0" y="0"/>
              <a:ext cx="2677" cy="372"/>
            </a:xfrm>
            <a:prstGeom prst="rect">
              <a:avLst/>
            </a:prstGeom>
            <a:blipFill dpi="0" rotWithShape="1">
              <a:blip r:embed="rId2" cstate="print"/>
              <a:srcRect/>
              <a:tile tx="0" ty="0" sx="100000" sy="100000" flip="none" algn="tl"/>
            </a:blipFill>
            <a:ln w="9525" cap="flat" cmpd="sng">
              <a:solidFill>
                <a:srgbClr val="7F7F7F"/>
              </a:solidFill>
              <a:miter lim="800000"/>
              <a:headEnd/>
              <a:tailEnd/>
            </a:ln>
            <a:effectLst>
              <a:outerShdw dist="38100" dir="2700000" algn="ctr" rotWithShape="0">
                <a:srgbClr val="000000">
                  <a:alpha val="25000"/>
                </a:srgbClr>
              </a:outerShdw>
            </a:effectLst>
          </p:spPr>
          <p:txBody>
            <a:bodyPr>
              <a:spAutoFit/>
            </a:bodyPr>
            <a:lstStyle/>
            <a:p>
              <a:pPr>
                <a:spcBef>
                  <a:spcPct val="50000"/>
                </a:spcBef>
              </a:pPr>
              <a:r>
                <a:rPr lang="en-US" sz="1600" b="1">
                  <a:latin typeface="Times New Roman" pitchFamily="18" charset="0"/>
                </a:rPr>
                <a:t>National Economic and Social Development  Plan</a:t>
              </a:r>
            </a:p>
          </p:txBody>
        </p:sp>
        <p:sp>
          <p:nvSpPr>
            <p:cNvPr id="20486" name="Line 9"/>
            <p:cNvSpPr>
              <a:spLocks noChangeShapeType="1"/>
            </p:cNvSpPr>
            <p:nvPr/>
          </p:nvSpPr>
          <p:spPr bwMode="auto">
            <a:xfrm>
              <a:off x="1361" y="364"/>
              <a:ext cx="0" cy="182"/>
            </a:xfrm>
            <a:prstGeom prst="line">
              <a:avLst/>
            </a:prstGeom>
            <a:noFill/>
            <a:ln w="31750" cap="flat" cmpd="sng">
              <a:solidFill>
                <a:srgbClr val="7F7F7F"/>
              </a:solidFill>
              <a:round/>
              <a:headEnd/>
              <a:tailEnd type="triangle" w="med" len="med"/>
            </a:ln>
            <a:effectLst>
              <a:outerShdw dist="38100" dir="2700000" algn="ctr" rotWithShape="0">
                <a:srgbClr val="000000">
                  <a:alpha val="25000"/>
                </a:srgbClr>
              </a:outerShdw>
            </a:effectLst>
          </p:spPr>
          <p:txBody>
            <a:bodyPr wrap="none"/>
            <a:lstStyle/>
            <a:p>
              <a:endParaRPr lang="en-US"/>
            </a:p>
          </p:txBody>
        </p:sp>
        <p:sp>
          <p:nvSpPr>
            <p:cNvPr id="20487" name="Text Box 6"/>
            <p:cNvSpPr txBox="1">
              <a:spLocks noChangeArrowheads="1"/>
            </p:cNvSpPr>
            <p:nvPr/>
          </p:nvSpPr>
          <p:spPr bwMode="auto">
            <a:xfrm>
              <a:off x="0" y="556"/>
              <a:ext cx="2677" cy="218"/>
            </a:xfrm>
            <a:prstGeom prst="rect">
              <a:avLst/>
            </a:prstGeom>
            <a:blipFill dpi="0" rotWithShape="1">
              <a:blip r:embed="rId2" cstate="print"/>
              <a:srcRect/>
              <a:tile tx="0" ty="0" sx="100000" sy="100000" flip="none" algn="tl"/>
            </a:blipFill>
            <a:ln w="9525" cap="flat" cmpd="sng">
              <a:solidFill>
                <a:srgbClr val="7F7F7F"/>
              </a:solidFill>
              <a:miter lim="800000"/>
              <a:headEnd/>
              <a:tailEnd/>
            </a:ln>
            <a:effectLst>
              <a:outerShdw dist="38100" dir="2700000" algn="ctr" rotWithShape="0">
                <a:srgbClr val="000000">
                  <a:alpha val="25000"/>
                </a:srgbClr>
              </a:outerShdw>
            </a:effectLst>
          </p:spPr>
          <p:txBody>
            <a:bodyPr>
              <a:spAutoFit/>
            </a:bodyPr>
            <a:lstStyle/>
            <a:p>
              <a:pPr>
                <a:spcBef>
                  <a:spcPct val="50000"/>
                </a:spcBef>
              </a:pPr>
              <a:r>
                <a:rPr lang="en-US" sz="1600" b="1">
                  <a:latin typeface="Times New Roman" pitchFamily="18" charset="0"/>
                </a:rPr>
                <a:t>Manpower Plan</a:t>
              </a:r>
            </a:p>
          </p:txBody>
        </p:sp>
        <p:sp>
          <p:nvSpPr>
            <p:cNvPr id="20488" name="Line 9"/>
            <p:cNvSpPr>
              <a:spLocks noChangeShapeType="1"/>
            </p:cNvSpPr>
            <p:nvPr/>
          </p:nvSpPr>
          <p:spPr bwMode="auto">
            <a:xfrm>
              <a:off x="1356" y="784"/>
              <a:ext cx="0" cy="182"/>
            </a:xfrm>
            <a:prstGeom prst="line">
              <a:avLst/>
            </a:prstGeom>
            <a:noFill/>
            <a:ln w="31750" cap="flat" cmpd="sng">
              <a:solidFill>
                <a:srgbClr val="7F7F7F"/>
              </a:solidFill>
              <a:round/>
              <a:headEnd/>
              <a:tailEnd type="triangle" w="med" len="med"/>
            </a:ln>
            <a:effectLst>
              <a:outerShdw dist="38100" dir="2700000" algn="ctr" rotWithShape="0">
                <a:srgbClr val="000000">
                  <a:alpha val="25000"/>
                </a:srgbClr>
              </a:outerShdw>
            </a:effectLst>
          </p:spPr>
          <p:txBody>
            <a:bodyPr wrap="none"/>
            <a:lstStyle/>
            <a:p>
              <a:endParaRPr lang="en-US"/>
            </a:p>
          </p:txBody>
        </p:sp>
        <p:sp>
          <p:nvSpPr>
            <p:cNvPr id="20489" name="Line 9"/>
            <p:cNvSpPr>
              <a:spLocks noChangeShapeType="1"/>
            </p:cNvSpPr>
            <p:nvPr/>
          </p:nvSpPr>
          <p:spPr bwMode="auto">
            <a:xfrm>
              <a:off x="1372" y="1232"/>
              <a:ext cx="0" cy="182"/>
            </a:xfrm>
            <a:prstGeom prst="line">
              <a:avLst/>
            </a:prstGeom>
            <a:noFill/>
            <a:ln w="31750" cap="flat" cmpd="sng">
              <a:solidFill>
                <a:srgbClr val="7F7F7F"/>
              </a:solidFill>
              <a:round/>
              <a:headEnd/>
              <a:tailEnd type="triangle" w="med" len="med"/>
            </a:ln>
            <a:effectLst>
              <a:outerShdw dist="38100" dir="2700000" algn="ctr" rotWithShape="0">
                <a:srgbClr val="000000">
                  <a:alpha val="25000"/>
                </a:srgbClr>
              </a:outerShdw>
            </a:effectLst>
          </p:spPr>
          <p:txBody>
            <a:bodyPr wrap="none"/>
            <a:lstStyle/>
            <a:p>
              <a:endParaRPr lang="en-US"/>
            </a:p>
          </p:txBody>
        </p:sp>
        <p:sp>
          <p:nvSpPr>
            <p:cNvPr id="20490" name="Text Box 6"/>
            <p:cNvSpPr txBox="1">
              <a:spLocks noChangeArrowheads="1"/>
            </p:cNvSpPr>
            <p:nvPr/>
          </p:nvSpPr>
          <p:spPr bwMode="auto">
            <a:xfrm>
              <a:off x="28" y="980"/>
              <a:ext cx="2677" cy="218"/>
            </a:xfrm>
            <a:prstGeom prst="rect">
              <a:avLst/>
            </a:prstGeom>
            <a:blipFill dpi="0" rotWithShape="1">
              <a:blip r:embed="rId2" cstate="print"/>
              <a:srcRect/>
              <a:tile tx="0" ty="0" sx="100000" sy="100000" flip="none" algn="tl"/>
            </a:blipFill>
            <a:ln w="9525" cap="flat" cmpd="sng">
              <a:solidFill>
                <a:srgbClr val="7F7F7F"/>
              </a:solidFill>
              <a:miter lim="800000"/>
              <a:headEnd/>
              <a:tailEnd/>
            </a:ln>
            <a:effectLst>
              <a:outerShdw dist="38100" dir="2700000" algn="ctr" rotWithShape="0">
                <a:srgbClr val="000000">
                  <a:alpha val="25000"/>
                </a:srgbClr>
              </a:outerShdw>
            </a:effectLst>
          </p:spPr>
          <p:txBody>
            <a:bodyPr>
              <a:spAutoFit/>
            </a:bodyPr>
            <a:lstStyle/>
            <a:p>
              <a:pPr>
                <a:spcBef>
                  <a:spcPct val="50000"/>
                </a:spcBef>
              </a:pPr>
              <a:r>
                <a:rPr lang="en-US" sz="1600" b="1">
                  <a:latin typeface="Times New Roman" pitchFamily="18" charset="0"/>
                </a:rPr>
                <a:t>Higher Education Enrollment Plan</a:t>
              </a:r>
            </a:p>
          </p:txBody>
        </p:sp>
        <p:sp>
          <p:nvSpPr>
            <p:cNvPr id="20491" name="Text Box 6"/>
            <p:cNvSpPr txBox="1">
              <a:spLocks noChangeArrowheads="1"/>
            </p:cNvSpPr>
            <p:nvPr/>
          </p:nvSpPr>
          <p:spPr bwMode="auto">
            <a:xfrm>
              <a:off x="28" y="1400"/>
              <a:ext cx="2677" cy="218"/>
            </a:xfrm>
            <a:prstGeom prst="rect">
              <a:avLst/>
            </a:prstGeom>
            <a:blipFill dpi="0" rotWithShape="1">
              <a:blip r:embed="rId2" cstate="print"/>
              <a:srcRect/>
              <a:tile tx="0" ty="0" sx="100000" sy="100000" flip="none" algn="tl"/>
            </a:blipFill>
            <a:ln w="9525" cap="flat" cmpd="sng">
              <a:solidFill>
                <a:srgbClr val="7F7F7F"/>
              </a:solidFill>
              <a:miter lim="800000"/>
              <a:headEnd/>
              <a:tailEnd/>
            </a:ln>
            <a:effectLst>
              <a:outerShdw dist="38100" dir="2700000" algn="ctr" rotWithShape="0">
                <a:srgbClr val="000000">
                  <a:alpha val="25000"/>
                </a:srgbClr>
              </a:outerShdw>
            </a:effectLst>
          </p:spPr>
          <p:txBody>
            <a:bodyPr>
              <a:spAutoFit/>
            </a:bodyPr>
            <a:lstStyle/>
            <a:p>
              <a:pPr>
                <a:spcBef>
                  <a:spcPct val="50000"/>
                </a:spcBef>
              </a:pPr>
              <a:r>
                <a:rPr lang="en-US" sz="1600" b="1">
                  <a:latin typeface="Times New Roman" pitchFamily="18" charset="0"/>
                </a:rPr>
                <a:t>Curriculum and Instruction Plan</a:t>
              </a:r>
            </a:p>
          </p:txBody>
        </p:sp>
        <p:sp>
          <p:nvSpPr>
            <p:cNvPr id="20492" name="Text Box 6"/>
            <p:cNvSpPr txBox="1">
              <a:spLocks noChangeArrowheads="1"/>
            </p:cNvSpPr>
            <p:nvPr/>
          </p:nvSpPr>
          <p:spPr bwMode="auto">
            <a:xfrm>
              <a:off x="28" y="1848"/>
              <a:ext cx="2677" cy="218"/>
            </a:xfrm>
            <a:prstGeom prst="rect">
              <a:avLst/>
            </a:prstGeom>
            <a:blipFill dpi="0" rotWithShape="1">
              <a:blip r:embed="rId2" cstate="print"/>
              <a:srcRect/>
              <a:tile tx="0" ty="0" sx="100000" sy="100000" flip="none" algn="tl"/>
            </a:blipFill>
            <a:ln w="9525" cap="flat" cmpd="sng">
              <a:solidFill>
                <a:srgbClr val="7F7F7F"/>
              </a:solidFill>
              <a:miter lim="800000"/>
              <a:headEnd/>
              <a:tailEnd/>
            </a:ln>
            <a:effectLst>
              <a:outerShdw dist="38100" dir="2700000" algn="ctr" rotWithShape="0">
                <a:srgbClr val="000000">
                  <a:alpha val="25000"/>
                </a:srgbClr>
              </a:outerShdw>
            </a:effectLst>
          </p:spPr>
          <p:txBody>
            <a:bodyPr>
              <a:spAutoFit/>
            </a:bodyPr>
            <a:lstStyle/>
            <a:p>
              <a:pPr>
                <a:spcBef>
                  <a:spcPct val="50000"/>
                </a:spcBef>
              </a:pPr>
              <a:r>
                <a:rPr lang="en-US" sz="1600" b="1">
                  <a:effectLst>
                    <a:outerShdw blurRad="38100" dist="38100" dir="2700000" algn="tl">
                      <a:srgbClr val="C0C0C0"/>
                    </a:outerShdw>
                  </a:effectLst>
                  <a:latin typeface="Times New Roman" pitchFamily="18" charset="0"/>
                </a:rPr>
                <a:t>College Graduates Job Assignment Plan</a:t>
              </a:r>
            </a:p>
          </p:txBody>
        </p:sp>
        <p:sp>
          <p:nvSpPr>
            <p:cNvPr id="20493" name="Line 9"/>
            <p:cNvSpPr>
              <a:spLocks noChangeShapeType="1"/>
            </p:cNvSpPr>
            <p:nvPr/>
          </p:nvSpPr>
          <p:spPr bwMode="auto">
            <a:xfrm>
              <a:off x="1372" y="1638"/>
              <a:ext cx="0" cy="182"/>
            </a:xfrm>
            <a:prstGeom prst="line">
              <a:avLst/>
            </a:prstGeom>
            <a:noFill/>
            <a:ln w="31750" cap="flat" cmpd="sng">
              <a:solidFill>
                <a:srgbClr val="7F7F7F"/>
              </a:solidFill>
              <a:round/>
              <a:headEnd/>
              <a:tailEnd type="triangle" w="med" len="med"/>
            </a:ln>
            <a:effectLst>
              <a:outerShdw dist="38100" dir="2700000" algn="ctr" rotWithShape="0">
                <a:srgbClr val="000000">
                  <a:alpha val="25000"/>
                </a:srgbClr>
              </a:outerShdw>
            </a:effectLst>
          </p:spPr>
          <p:txBody>
            <a:bodyPr wrap="none"/>
            <a:lstStyle/>
            <a:p>
              <a:endParaRPr lang="en-US"/>
            </a:p>
          </p:txBody>
        </p:sp>
        <p:sp>
          <p:nvSpPr>
            <p:cNvPr id="20494" name="Line 9"/>
            <p:cNvSpPr>
              <a:spLocks noChangeShapeType="1"/>
            </p:cNvSpPr>
            <p:nvPr/>
          </p:nvSpPr>
          <p:spPr bwMode="auto">
            <a:xfrm>
              <a:off x="1368" y="2088"/>
              <a:ext cx="0" cy="182"/>
            </a:xfrm>
            <a:prstGeom prst="line">
              <a:avLst/>
            </a:prstGeom>
            <a:noFill/>
            <a:ln w="31750" cap="flat" cmpd="sng">
              <a:solidFill>
                <a:srgbClr val="7F7F7F"/>
              </a:solidFill>
              <a:round/>
              <a:headEnd/>
              <a:tailEnd type="triangle" w="med" len="med"/>
            </a:ln>
            <a:effectLst>
              <a:outerShdw dist="38100" dir="2700000" algn="ctr" rotWithShape="0">
                <a:srgbClr val="000000">
                  <a:alpha val="25000"/>
                </a:srgbClr>
              </a:outerShdw>
            </a:effectLst>
          </p:spPr>
          <p:txBody>
            <a:bodyPr wrap="none"/>
            <a:lstStyle/>
            <a:p>
              <a:endParaRPr lang="en-US"/>
            </a:p>
          </p:txBody>
        </p:sp>
        <p:sp>
          <p:nvSpPr>
            <p:cNvPr id="20495" name="Text Box 6"/>
            <p:cNvSpPr txBox="1">
              <a:spLocks noChangeArrowheads="1"/>
            </p:cNvSpPr>
            <p:nvPr/>
          </p:nvSpPr>
          <p:spPr bwMode="auto">
            <a:xfrm>
              <a:off x="7" y="2296"/>
              <a:ext cx="2677" cy="218"/>
            </a:xfrm>
            <a:prstGeom prst="rect">
              <a:avLst/>
            </a:prstGeom>
            <a:blipFill dpi="0" rotWithShape="1">
              <a:blip r:embed="rId2" cstate="print"/>
              <a:srcRect/>
              <a:tile tx="0" ty="0" sx="100000" sy="100000" flip="none" algn="tl"/>
            </a:blipFill>
            <a:ln w="9525" cap="flat" cmpd="sng">
              <a:solidFill>
                <a:srgbClr val="7F7F7F"/>
              </a:solidFill>
              <a:miter lim="800000"/>
              <a:headEnd/>
              <a:tailEnd/>
            </a:ln>
            <a:effectLst>
              <a:outerShdw dist="38100" dir="2700000" algn="ctr" rotWithShape="0">
                <a:srgbClr val="000000">
                  <a:alpha val="25000"/>
                </a:srgbClr>
              </a:outerShdw>
            </a:effectLst>
          </p:spPr>
          <p:txBody>
            <a:bodyPr>
              <a:spAutoFit/>
            </a:bodyPr>
            <a:lstStyle/>
            <a:p>
              <a:pPr>
                <a:spcBef>
                  <a:spcPct val="50000"/>
                </a:spcBef>
              </a:pPr>
              <a:r>
                <a:rPr lang="en-US" sz="1600" b="1">
                  <a:latin typeface="Times New Roman" pitchFamily="18" charset="0"/>
                </a:rPr>
                <a:t>Graduate Entering Workplace</a:t>
              </a:r>
            </a:p>
          </p:txBody>
        </p:sp>
      </p:grpSp>
      <p:sp>
        <p:nvSpPr>
          <p:cNvPr id="20496" name="Text Box 16"/>
          <p:cNvSpPr txBox="1">
            <a:spLocks noChangeArrowheads="1"/>
          </p:cNvSpPr>
          <p:nvPr/>
        </p:nvSpPr>
        <p:spPr bwMode="auto">
          <a:xfrm>
            <a:off x="4860925" y="1401763"/>
            <a:ext cx="4283075" cy="2020887"/>
          </a:xfrm>
          <a:prstGeom prst="rect">
            <a:avLst/>
          </a:prstGeom>
          <a:solidFill>
            <a:schemeClr val="accent1"/>
          </a:solidFill>
          <a:ln w="9525" cmpd="sng">
            <a:solidFill>
              <a:schemeClr val="hlink"/>
            </a:solidFill>
            <a:miter lim="800000"/>
            <a:headEnd/>
            <a:tailEnd/>
          </a:ln>
          <a:effectLst/>
        </p:spPr>
        <p:txBody>
          <a:bodyPr>
            <a:spAutoFit/>
          </a:bodyPr>
          <a:lstStyle/>
          <a:p>
            <a:pPr>
              <a:buFontTx/>
              <a:buChar char="•"/>
            </a:pPr>
            <a:r>
              <a:rPr lang="zh-CN" altLang="en-US" b="1"/>
              <a:t>--</a:t>
            </a:r>
            <a:r>
              <a:rPr lang="en-US" b="1"/>
              <a:t>Human Resource developed and</a:t>
            </a:r>
          </a:p>
          <a:p>
            <a:r>
              <a:rPr lang="en-US" b="1"/>
              <a:t> allocated according to the state</a:t>
            </a:r>
            <a:r>
              <a:rPr lang="zh-CN" altLang="en-US" b="1"/>
              <a:t>  </a:t>
            </a:r>
            <a:r>
              <a:rPr lang="en-US" b="1"/>
              <a:t>plan</a:t>
            </a:r>
            <a:r>
              <a:rPr lang="zh-CN" altLang="en-US" b="1"/>
              <a:t> </a:t>
            </a:r>
            <a:endParaRPr lang="en-US" b="1"/>
          </a:p>
          <a:p>
            <a:pPr>
              <a:buFontTx/>
              <a:buChar char="•"/>
            </a:pPr>
            <a:r>
              <a:rPr lang="zh-CN" altLang="en-US" b="1"/>
              <a:t>--</a:t>
            </a:r>
            <a:r>
              <a:rPr lang="en-US" b="1"/>
              <a:t>Student trained as elements of production</a:t>
            </a:r>
          </a:p>
          <a:p>
            <a:r>
              <a:rPr lang="zh-CN" altLang="en-US" b="1"/>
              <a:t>---</a:t>
            </a:r>
            <a:r>
              <a:rPr lang="en-US" b="1"/>
              <a:t> HE institutions were segmented</a:t>
            </a:r>
            <a:r>
              <a:rPr lang="zh-CN" altLang="en-US" b="1"/>
              <a:t>  </a:t>
            </a:r>
            <a:r>
              <a:rPr lang="en-US" b="1"/>
              <a:t>and</a:t>
            </a:r>
            <a:r>
              <a:rPr lang="zh-CN" altLang="en-US" b="1"/>
              <a:t> </a:t>
            </a:r>
            <a:r>
              <a:rPr lang="en-US" b="1"/>
              <a:t>departmentalized</a:t>
            </a:r>
          </a:p>
          <a:p>
            <a:endParaRPr lang="en-US" b="1"/>
          </a:p>
        </p:txBody>
      </p:sp>
      <p:sp>
        <p:nvSpPr>
          <p:cNvPr id="20497" name="Text Box 17"/>
          <p:cNvSpPr txBox="1">
            <a:spLocks noChangeArrowheads="1"/>
          </p:cNvSpPr>
          <p:nvPr/>
        </p:nvSpPr>
        <p:spPr bwMode="auto">
          <a:xfrm>
            <a:off x="4862513" y="3575050"/>
            <a:ext cx="4283075" cy="639763"/>
          </a:xfrm>
          <a:prstGeom prst="rect">
            <a:avLst/>
          </a:prstGeom>
          <a:noFill/>
          <a:ln w="9525">
            <a:noFill/>
            <a:miter lim="800000"/>
            <a:headEnd/>
            <a:tailEnd/>
          </a:ln>
        </p:spPr>
        <p:txBody>
          <a:bodyPr>
            <a:spAutoFit/>
          </a:bodyPr>
          <a:lstStyle/>
          <a:p>
            <a:r>
              <a:rPr lang="zh-CN" altLang="en-US"/>
              <a:t>however,the new model geared to market demands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amond(in)">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971550" y="3413125"/>
            <a:ext cx="1008063" cy="954088"/>
          </a:xfrm>
          <a:prstGeom prst="rect">
            <a:avLst/>
          </a:prstGeom>
          <a:noFill/>
          <a:ln w="9525" cmpd="sng">
            <a:solidFill>
              <a:schemeClr val="hlink"/>
            </a:solidFill>
            <a:miter lim="800000"/>
            <a:headEnd/>
            <a:tailEnd/>
          </a:ln>
        </p:spPr>
        <p:txBody>
          <a:bodyPr>
            <a:spAutoFit/>
          </a:bodyPr>
          <a:lstStyle/>
          <a:p>
            <a:pPr>
              <a:spcBef>
                <a:spcPct val="50000"/>
              </a:spcBef>
            </a:pPr>
            <a:r>
              <a:rPr lang="en-US" sz="1400" b="1">
                <a:solidFill>
                  <a:schemeClr val="accent2"/>
                </a:solidFill>
                <a:latin typeface="Times New Roman" pitchFamily="18" charset="0"/>
              </a:rPr>
              <a:t>LABOR</a:t>
            </a:r>
          </a:p>
          <a:p>
            <a:pPr>
              <a:spcBef>
                <a:spcPct val="50000"/>
              </a:spcBef>
            </a:pPr>
            <a:r>
              <a:rPr lang="en-US" sz="1400" b="1">
                <a:solidFill>
                  <a:schemeClr val="accent2"/>
                </a:solidFill>
                <a:latin typeface="Times New Roman" pitchFamily="18" charset="0"/>
              </a:rPr>
              <a:t>MARKET</a:t>
            </a:r>
          </a:p>
          <a:p>
            <a:pPr>
              <a:spcBef>
                <a:spcPct val="50000"/>
              </a:spcBef>
            </a:pPr>
            <a:r>
              <a:rPr lang="en-US" sz="1400" b="1">
                <a:solidFill>
                  <a:schemeClr val="accent2"/>
                </a:solidFill>
                <a:latin typeface="Times New Roman" pitchFamily="18" charset="0"/>
              </a:rPr>
              <a:t>DEMAND</a:t>
            </a:r>
          </a:p>
        </p:txBody>
      </p:sp>
      <p:grpSp>
        <p:nvGrpSpPr>
          <p:cNvPr id="21507" name="Group 3"/>
          <p:cNvGrpSpPr>
            <a:grpSpLocks/>
          </p:cNvGrpSpPr>
          <p:nvPr/>
        </p:nvGrpSpPr>
        <p:grpSpPr bwMode="auto">
          <a:xfrm>
            <a:off x="971550" y="4365625"/>
            <a:ext cx="1008063" cy="1223963"/>
            <a:chOff x="0" y="0"/>
            <a:chExt cx="635" cy="771"/>
          </a:xfrm>
        </p:grpSpPr>
        <p:sp>
          <p:nvSpPr>
            <p:cNvPr id="21508" name="Text Box 5"/>
            <p:cNvSpPr txBox="1">
              <a:spLocks noChangeArrowheads="1"/>
            </p:cNvSpPr>
            <p:nvPr/>
          </p:nvSpPr>
          <p:spPr bwMode="auto">
            <a:xfrm>
              <a:off x="0" y="171"/>
              <a:ext cx="635" cy="600"/>
            </a:xfrm>
            <a:prstGeom prst="rect">
              <a:avLst/>
            </a:prstGeom>
            <a:noFill/>
            <a:ln w="9525" cmpd="sng">
              <a:solidFill>
                <a:schemeClr val="hlink"/>
              </a:solidFill>
              <a:miter lim="800000"/>
              <a:headEnd/>
              <a:tailEnd/>
            </a:ln>
          </p:spPr>
          <p:txBody>
            <a:bodyPr>
              <a:spAutoFit/>
            </a:bodyPr>
            <a:lstStyle/>
            <a:p>
              <a:pPr>
                <a:spcBef>
                  <a:spcPct val="50000"/>
                </a:spcBef>
              </a:pPr>
              <a:r>
                <a:rPr lang="en-US" sz="1400" b="1">
                  <a:solidFill>
                    <a:schemeClr val="accent2"/>
                  </a:solidFill>
                  <a:latin typeface="Times New Roman" pitchFamily="18" charset="0"/>
                </a:rPr>
                <a:t>LABOR</a:t>
              </a:r>
            </a:p>
            <a:p>
              <a:pPr>
                <a:spcBef>
                  <a:spcPct val="50000"/>
                </a:spcBef>
              </a:pPr>
              <a:r>
                <a:rPr lang="en-US" sz="1400" b="1">
                  <a:solidFill>
                    <a:schemeClr val="accent2"/>
                  </a:solidFill>
                  <a:latin typeface="Times New Roman" pitchFamily="18" charset="0"/>
                </a:rPr>
                <a:t>MARKET</a:t>
              </a:r>
            </a:p>
            <a:p>
              <a:pPr>
                <a:spcBef>
                  <a:spcPct val="50000"/>
                </a:spcBef>
              </a:pPr>
              <a:r>
                <a:rPr lang="en-US" sz="1400" b="1">
                  <a:solidFill>
                    <a:schemeClr val="accent2"/>
                  </a:solidFill>
                  <a:latin typeface="Times New Roman" pitchFamily="18" charset="0"/>
                </a:rPr>
                <a:t>SUPPLY</a:t>
              </a:r>
            </a:p>
          </p:txBody>
        </p:sp>
        <p:sp>
          <p:nvSpPr>
            <p:cNvPr id="21509" name="Line 6"/>
            <p:cNvSpPr>
              <a:spLocks noChangeShapeType="1"/>
            </p:cNvSpPr>
            <p:nvPr/>
          </p:nvSpPr>
          <p:spPr bwMode="auto">
            <a:xfrm>
              <a:off x="181" y="0"/>
              <a:ext cx="0" cy="181"/>
            </a:xfrm>
            <a:prstGeom prst="line">
              <a:avLst/>
            </a:prstGeom>
            <a:noFill/>
            <a:ln w="9525" cmpd="sng">
              <a:solidFill>
                <a:schemeClr val="hlink"/>
              </a:solidFill>
              <a:round/>
              <a:headEnd/>
              <a:tailEnd type="triangle" w="med" len="med"/>
            </a:ln>
          </p:spPr>
          <p:txBody>
            <a:bodyPr wrap="none"/>
            <a:lstStyle/>
            <a:p>
              <a:endParaRPr lang="en-US"/>
            </a:p>
          </p:txBody>
        </p:sp>
        <p:sp>
          <p:nvSpPr>
            <p:cNvPr id="21510" name="Line 7"/>
            <p:cNvSpPr>
              <a:spLocks noChangeShapeType="1"/>
            </p:cNvSpPr>
            <p:nvPr/>
          </p:nvSpPr>
          <p:spPr bwMode="auto">
            <a:xfrm>
              <a:off x="408" y="0"/>
              <a:ext cx="0" cy="181"/>
            </a:xfrm>
            <a:prstGeom prst="line">
              <a:avLst/>
            </a:prstGeom>
            <a:noFill/>
            <a:ln w="9525" cmpd="sng">
              <a:solidFill>
                <a:schemeClr val="hlink"/>
              </a:solidFill>
              <a:round/>
              <a:headEnd type="triangle" w="med" len="med"/>
              <a:tailEnd/>
            </a:ln>
          </p:spPr>
          <p:txBody>
            <a:bodyPr wrap="none"/>
            <a:lstStyle/>
            <a:p>
              <a:endParaRPr lang="en-US"/>
            </a:p>
          </p:txBody>
        </p:sp>
      </p:grpSp>
      <p:grpSp>
        <p:nvGrpSpPr>
          <p:cNvPr id="21511" name="Group 7"/>
          <p:cNvGrpSpPr>
            <a:grpSpLocks/>
          </p:cNvGrpSpPr>
          <p:nvPr/>
        </p:nvGrpSpPr>
        <p:grpSpPr bwMode="auto">
          <a:xfrm>
            <a:off x="1619250" y="4090988"/>
            <a:ext cx="2879725" cy="633412"/>
            <a:chOff x="0" y="0"/>
            <a:chExt cx="1814" cy="399"/>
          </a:xfrm>
        </p:grpSpPr>
        <p:sp>
          <p:nvSpPr>
            <p:cNvPr id="21512" name="Text Box 9"/>
            <p:cNvSpPr txBox="1">
              <a:spLocks noChangeArrowheads="1"/>
            </p:cNvSpPr>
            <p:nvPr/>
          </p:nvSpPr>
          <p:spPr bwMode="auto">
            <a:xfrm>
              <a:off x="590" y="0"/>
              <a:ext cx="1224" cy="399"/>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Wage structure</a:t>
              </a:r>
            </a:p>
            <a:p>
              <a:pPr>
                <a:spcBef>
                  <a:spcPct val="50000"/>
                </a:spcBef>
              </a:pPr>
              <a:r>
                <a:rPr lang="en-US" sz="1400" b="1">
                  <a:latin typeface="Times New Roman" pitchFamily="18" charset="0"/>
                </a:rPr>
                <a:t>by education</a:t>
              </a:r>
            </a:p>
          </p:txBody>
        </p:sp>
        <p:sp>
          <p:nvSpPr>
            <p:cNvPr id="21513" name="Line 10"/>
            <p:cNvSpPr>
              <a:spLocks noChangeShapeType="1"/>
            </p:cNvSpPr>
            <p:nvPr/>
          </p:nvSpPr>
          <p:spPr bwMode="auto">
            <a:xfrm>
              <a:off x="0" y="263"/>
              <a:ext cx="590" cy="0"/>
            </a:xfrm>
            <a:prstGeom prst="line">
              <a:avLst/>
            </a:prstGeom>
            <a:noFill/>
            <a:ln w="9525" cmpd="sng">
              <a:solidFill>
                <a:schemeClr val="hlink"/>
              </a:solidFill>
              <a:round/>
              <a:headEnd/>
              <a:tailEnd type="triangle" w="med" len="med"/>
            </a:ln>
          </p:spPr>
          <p:txBody>
            <a:bodyPr wrap="none"/>
            <a:lstStyle/>
            <a:p>
              <a:endParaRPr lang="en-US"/>
            </a:p>
          </p:txBody>
        </p:sp>
      </p:grpSp>
      <p:grpSp>
        <p:nvGrpSpPr>
          <p:cNvPr id="21514" name="Group 10"/>
          <p:cNvGrpSpPr>
            <a:grpSpLocks/>
          </p:cNvGrpSpPr>
          <p:nvPr/>
        </p:nvGrpSpPr>
        <p:grpSpPr bwMode="auto">
          <a:xfrm>
            <a:off x="3779838" y="2205038"/>
            <a:ext cx="3095625" cy="1871662"/>
            <a:chOff x="0" y="0"/>
            <a:chExt cx="1950" cy="1179"/>
          </a:xfrm>
        </p:grpSpPr>
        <p:sp>
          <p:nvSpPr>
            <p:cNvPr id="21515" name="Text Box 12"/>
            <p:cNvSpPr txBox="1">
              <a:spLocks noChangeArrowheads="1"/>
            </p:cNvSpPr>
            <p:nvPr/>
          </p:nvSpPr>
          <p:spPr bwMode="auto">
            <a:xfrm>
              <a:off x="1043" y="0"/>
              <a:ext cx="907" cy="399"/>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expected</a:t>
              </a:r>
            </a:p>
            <a:p>
              <a:pPr>
                <a:spcBef>
                  <a:spcPct val="50000"/>
                </a:spcBef>
              </a:pPr>
              <a:r>
                <a:rPr lang="en-US" sz="1400" b="1">
                  <a:latin typeface="Times New Roman" pitchFamily="18" charset="0"/>
                </a:rPr>
                <a:t>benefit from HE</a:t>
              </a:r>
            </a:p>
          </p:txBody>
        </p:sp>
        <p:grpSp>
          <p:nvGrpSpPr>
            <p:cNvPr id="21516" name="Group 12"/>
            <p:cNvGrpSpPr>
              <a:grpSpLocks/>
            </p:cNvGrpSpPr>
            <p:nvPr/>
          </p:nvGrpSpPr>
          <p:grpSpPr bwMode="auto">
            <a:xfrm>
              <a:off x="0" y="544"/>
              <a:ext cx="1134" cy="635"/>
              <a:chOff x="0" y="0"/>
              <a:chExt cx="1134" cy="635"/>
            </a:xfrm>
          </p:grpSpPr>
          <p:sp>
            <p:nvSpPr>
              <p:cNvPr id="21517" name="Line 14"/>
              <p:cNvSpPr>
                <a:spLocks noChangeShapeType="1"/>
              </p:cNvSpPr>
              <p:nvPr/>
            </p:nvSpPr>
            <p:spPr bwMode="auto">
              <a:xfrm>
                <a:off x="0" y="408"/>
                <a:ext cx="0" cy="227"/>
              </a:xfrm>
              <a:prstGeom prst="line">
                <a:avLst/>
              </a:prstGeom>
              <a:noFill/>
              <a:ln w="9525" cmpd="sng">
                <a:solidFill>
                  <a:schemeClr val="hlink"/>
                </a:solidFill>
                <a:round/>
                <a:headEnd/>
                <a:tailEnd/>
              </a:ln>
            </p:spPr>
            <p:txBody>
              <a:bodyPr wrap="none"/>
              <a:lstStyle/>
              <a:p>
                <a:endParaRPr lang="en-US"/>
              </a:p>
            </p:txBody>
          </p:sp>
          <p:grpSp>
            <p:nvGrpSpPr>
              <p:cNvPr id="21518" name="Group 14"/>
              <p:cNvGrpSpPr>
                <a:grpSpLocks/>
              </p:cNvGrpSpPr>
              <p:nvPr/>
            </p:nvGrpSpPr>
            <p:grpSpPr bwMode="auto">
              <a:xfrm>
                <a:off x="0" y="0"/>
                <a:ext cx="1134" cy="408"/>
                <a:chOff x="0" y="0"/>
                <a:chExt cx="1134" cy="408"/>
              </a:xfrm>
            </p:grpSpPr>
            <p:sp>
              <p:nvSpPr>
                <p:cNvPr id="21519" name="Line 16"/>
                <p:cNvSpPr>
                  <a:spLocks noChangeShapeType="1"/>
                </p:cNvSpPr>
                <p:nvPr/>
              </p:nvSpPr>
              <p:spPr bwMode="auto">
                <a:xfrm>
                  <a:off x="0" y="408"/>
                  <a:ext cx="1134" cy="0"/>
                </a:xfrm>
                <a:prstGeom prst="line">
                  <a:avLst/>
                </a:prstGeom>
                <a:noFill/>
                <a:ln w="9525" cmpd="sng">
                  <a:solidFill>
                    <a:schemeClr val="hlink"/>
                  </a:solidFill>
                  <a:round/>
                  <a:headEnd/>
                  <a:tailEnd/>
                </a:ln>
              </p:spPr>
              <p:txBody>
                <a:bodyPr wrap="none"/>
                <a:lstStyle/>
                <a:p>
                  <a:endParaRPr lang="en-US"/>
                </a:p>
              </p:txBody>
            </p:sp>
            <p:sp>
              <p:nvSpPr>
                <p:cNvPr id="21520" name="Line 17"/>
                <p:cNvSpPr>
                  <a:spLocks noChangeShapeType="1"/>
                </p:cNvSpPr>
                <p:nvPr/>
              </p:nvSpPr>
              <p:spPr bwMode="auto">
                <a:xfrm>
                  <a:off x="1134" y="0"/>
                  <a:ext cx="0" cy="408"/>
                </a:xfrm>
                <a:prstGeom prst="line">
                  <a:avLst/>
                </a:prstGeom>
                <a:noFill/>
                <a:ln w="9525" cmpd="sng">
                  <a:solidFill>
                    <a:schemeClr val="hlink"/>
                  </a:solidFill>
                  <a:round/>
                  <a:headEnd type="triangle" w="med" len="med"/>
                  <a:tailEnd/>
                </a:ln>
              </p:spPr>
              <p:txBody>
                <a:bodyPr wrap="none"/>
                <a:lstStyle/>
                <a:p>
                  <a:endParaRPr lang="en-US"/>
                </a:p>
              </p:txBody>
            </p:sp>
          </p:grpSp>
        </p:grpSp>
      </p:grpSp>
      <p:grpSp>
        <p:nvGrpSpPr>
          <p:cNvPr id="21521" name="Group 17"/>
          <p:cNvGrpSpPr>
            <a:grpSpLocks/>
          </p:cNvGrpSpPr>
          <p:nvPr/>
        </p:nvGrpSpPr>
        <p:grpSpPr bwMode="auto">
          <a:xfrm>
            <a:off x="5724525" y="3068638"/>
            <a:ext cx="1943100" cy="936625"/>
            <a:chOff x="0" y="0"/>
            <a:chExt cx="1224" cy="590"/>
          </a:xfrm>
        </p:grpSpPr>
        <p:sp>
          <p:nvSpPr>
            <p:cNvPr id="21522" name="Text Box 19"/>
            <p:cNvSpPr txBox="1">
              <a:spLocks noChangeArrowheads="1"/>
            </p:cNvSpPr>
            <p:nvPr/>
          </p:nvSpPr>
          <p:spPr bwMode="auto">
            <a:xfrm>
              <a:off x="0" y="258"/>
              <a:ext cx="1224" cy="332"/>
            </a:xfrm>
            <a:prstGeom prst="rect">
              <a:avLst/>
            </a:prstGeom>
            <a:noFill/>
            <a:ln w="9525" cmpd="sng">
              <a:solidFill>
                <a:schemeClr val="hlink"/>
              </a:solidFill>
              <a:miter lim="800000"/>
              <a:headEnd/>
              <a:tailEnd/>
            </a:ln>
          </p:spPr>
          <p:txBody>
            <a:bodyPr>
              <a:spAutoFit/>
            </a:bodyPr>
            <a:lstStyle/>
            <a:p>
              <a:pPr>
                <a:spcBef>
                  <a:spcPct val="50000"/>
                </a:spcBef>
              </a:pPr>
              <a:r>
                <a:rPr lang="en-US" sz="1400" b="1">
                  <a:solidFill>
                    <a:schemeClr val="accent2"/>
                  </a:solidFill>
                  <a:latin typeface="Times New Roman" pitchFamily="18" charset="0"/>
                </a:rPr>
                <a:t>DEMAND FOR HIGH EDUCATION</a:t>
              </a:r>
            </a:p>
          </p:txBody>
        </p:sp>
        <p:sp>
          <p:nvSpPr>
            <p:cNvPr id="21523" name="Line 20"/>
            <p:cNvSpPr>
              <a:spLocks noChangeShapeType="1"/>
            </p:cNvSpPr>
            <p:nvPr/>
          </p:nvSpPr>
          <p:spPr bwMode="auto">
            <a:xfrm>
              <a:off x="317" y="0"/>
              <a:ext cx="0" cy="227"/>
            </a:xfrm>
            <a:prstGeom prst="line">
              <a:avLst/>
            </a:prstGeom>
            <a:noFill/>
            <a:ln w="9525" cmpd="sng">
              <a:solidFill>
                <a:schemeClr val="hlink"/>
              </a:solidFill>
              <a:round/>
              <a:headEnd/>
              <a:tailEnd type="triangle" w="med" len="med"/>
            </a:ln>
          </p:spPr>
          <p:txBody>
            <a:bodyPr wrap="none"/>
            <a:lstStyle/>
            <a:p>
              <a:endParaRPr lang="en-US"/>
            </a:p>
          </p:txBody>
        </p:sp>
      </p:grpSp>
      <p:grpSp>
        <p:nvGrpSpPr>
          <p:cNvPr id="21524" name="Group 20"/>
          <p:cNvGrpSpPr>
            <a:grpSpLocks/>
          </p:cNvGrpSpPr>
          <p:nvPr/>
        </p:nvGrpSpPr>
        <p:grpSpPr bwMode="auto">
          <a:xfrm>
            <a:off x="5724525" y="4005263"/>
            <a:ext cx="1943100" cy="920750"/>
            <a:chOff x="0" y="0"/>
            <a:chExt cx="1224" cy="580"/>
          </a:xfrm>
        </p:grpSpPr>
        <p:sp>
          <p:nvSpPr>
            <p:cNvPr id="21525" name="Text Box 22"/>
            <p:cNvSpPr txBox="1">
              <a:spLocks noChangeArrowheads="1"/>
            </p:cNvSpPr>
            <p:nvPr/>
          </p:nvSpPr>
          <p:spPr bwMode="auto">
            <a:xfrm>
              <a:off x="0" y="181"/>
              <a:ext cx="1224" cy="399"/>
            </a:xfrm>
            <a:prstGeom prst="rect">
              <a:avLst/>
            </a:prstGeom>
            <a:noFill/>
            <a:ln w="9525" cmpd="sng">
              <a:solidFill>
                <a:schemeClr val="hlink"/>
              </a:solidFill>
              <a:miter lim="800000"/>
              <a:headEnd/>
              <a:tailEnd/>
            </a:ln>
          </p:spPr>
          <p:txBody>
            <a:bodyPr>
              <a:spAutoFit/>
            </a:bodyPr>
            <a:lstStyle/>
            <a:p>
              <a:pPr>
                <a:spcBef>
                  <a:spcPct val="50000"/>
                </a:spcBef>
              </a:pPr>
              <a:r>
                <a:rPr lang="en-US" sz="1400" b="1">
                  <a:solidFill>
                    <a:schemeClr val="accent2"/>
                  </a:solidFill>
                  <a:latin typeface="Times New Roman" pitchFamily="18" charset="0"/>
                </a:rPr>
                <a:t>UNIVERSITES </a:t>
              </a:r>
            </a:p>
            <a:p>
              <a:pPr>
                <a:spcBef>
                  <a:spcPct val="50000"/>
                </a:spcBef>
              </a:pPr>
              <a:r>
                <a:rPr lang="en-US" sz="1400" b="1">
                  <a:solidFill>
                    <a:schemeClr val="accent2"/>
                  </a:solidFill>
                  <a:latin typeface="Times New Roman" pitchFamily="18" charset="0"/>
                </a:rPr>
                <a:t>AND COLLEGES</a:t>
              </a:r>
            </a:p>
          </p:txBody>
        </p:sp>
        <p:sp>
          <p:nvSpPr>
            <p:cNvPr id="21526" name="Line 23"/>
            <p:cNvSpPr>
              <a:spLocks noChangeShapeType="1"/>
            </p:cNvSpPr>
            <p:nvPr/>
          </p:nvSpPr>
          <p:spPr bwMode="auto">
            <a:xfrm>
              <a:off x="317" y="0"/>
              <a:ext cx="0" cy="181"/>
            </a:xfrm>
            <a:prstGeom prst="line">
              <a:avLst/>
            </a:prstGeom>
            <a:noFill/>
            <a:ln w="9525" cmpd="sng">
              <a:solidFill>
                <a:schemeClr val="hlink"/>
              </a:solidFill>
              <a:round/>
              <a:headEnd/>
              <a:tailEnd type="triangle" w="med" len="med"/>
            </a:ln>
          </p:spPr>
          <p:txBody>
            <a:bodyPr wrap="none"/>
            <a:lstStyle/>
            <a:p>
              <a:endParaRPr lang="en-US"/>
            </a:p>
          </p:txBody>
        </p:sp>
        <p:sp>
          <p:nvSpPr>
            <p:cNvPr id="21527" name="Line 24"/>
            <p:cNvSpPr>
              <a:spLocks noChangeShapeType="1"/>
            </p:cNvSpPr>
            <p:nvPr/>
          </p:nvSpPr>
          <p:spPr bwMode="auto">
            <a:xfrm>
              <a:off x="862" y="0"/>
              <a:ext cx="0" cy="181"/>
            </a:xfrm>
            <a:prstGeom prst="line">
              <a:avLst/>
            </a:prstGeom>
            <a:noFill/>
            <a:ln w="9525" cmpd="sng">
              <a:solidFill>
                <a:schemeClr val="hlink"/>
              </a:solidFill>
              <a:round/>
              <a:headEnd type="triangle" w="med" len="med"/>
              <a:tailEnd/>
            </a:ln>
          </p:spPr>
          <p:txBody>
            <a:bodyPr wrap="none"/>
            <a:lstStyle/>
            <a:p>
              <a:endParaRPr lang="en-US"/>
            </a:p>
          </p:txBody>
        </p:sp>
      </p:grpSp>
      <p:grpSp>
        <p:nvGrpSpPr>
          <p:cNvPr id="21528" name="Group 24"/>
          <p:cNvGrpSpPr>
            <a:grpSpLocks/>
          </p:cNvGrpSpPr>
          <p:nvPr/>
        </p:nvGrpSpPr>
        <p:grpSpPr bwMode="auto">
          <a:xfrm>
            <a:off x="2555875" y="4652963"/>
            <a:ext cx="3168650" cy="936625"/>
            <a:chOff x="0" y="0"/>
            <a:chExt cx="1996" cy="590"/>
          </a:xfrm>
        </p:grpSpPr>
        <p:sp>
          <p:nvSpPr>
            <p:cNvPr id="21529" name="Text Box 26"/>
            <p:cNvSpPr txBox="1">
              <a:spLocks noChangeArrowheads="1"/>
            </p:cNvSpPr>
            <p:nvPr/>
          </p:nvSpPr>
          <p:spPr bwMode="auto">
            <a:xfrm>
              <a:off x="0" y="191"/>
              <a:ext cx="1224" cy="399"/>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COLLEGE </a:t>
              </a:r>
            </a:p>
            <a:p>
              <a:pPr>
                <a:spcBef>
                  <a:spcPct val="50000"/>
                </a:spcBef>
              </a:pPr>
              <a:r>
                <a:rPr lang="en-US" sz="1400" b="1">
                  <a:latin typeface="Times New Roman" pitchFamily="18" charset="0"/>
                </a:rPr>
                <a:t>GRADUATES</a:t>
              </a:r>
            </a:p>
          </p:txBody>
        </p:sp>
        <p:grpSp>
          <p:nvGrpSpPr>
            <p:cNvPr id="21530" name="Group 26"/>
            <p:cNvGrpSpPr>
              <a:grpSpLocks/>
            </p:cNvGrpSpPr>
            <p:nvPr/>
          </p:nvGrpSpPr>
          <p:grpSpPr bwMode="auto">
            <a:xfrm>
              <a:off x="1225" y="0"/>
              <a:ext cx="771" cy="318"/>
              <a:chOff x="0" y="0"/>
              <a:chExt cx="771" cy="318"/>
            </a:xfrm>
          </p:grpSpPr>
          <p:sp>
            <p:nvSpPr>
              <p:cNvPr id="21531" name="Line 28"/>
              <p:cNvSpPr>
                <a:spLocks noChangeShapeType="1"/>
              </p:cNvSpPr>
              <p:nvPr/>
            </p:nvSpPr>
            <p:spPr bwMode="auto">
              <a:xfrm>
                <a:off x="0" y="318"/>
                <a:ext cx="181" cy="0"/>
              </a:xfrm>
              <a:prstGeom prst="line">
                <a:avLst/>
              </a:prstGeom>
              <a:noFill/>
              <a:ln w="9525" cmpd="sng">
                <a:solidFill>
                  <a:schemeClr val="hlink"/>
                </a:solidFill>
                <a:round/>
                <a:headEnd type="triangle" w="med" len="med"/>
                <a:tailEnd/>
              </a:ln>
            </p:spPr>
            <p:txBody>
              <a:bodyPr wrap="none"/>
              <a:lstStyle/>
              <a:p>
                <a:endParaRPr lang="en-US"/>
              </a:p>
            </p:txBody>
          </p:sp>
          <p:sp>
            <p:nvSpPr>
              <p:cNvPr id="21532" name="Line 29"/>
              <p:cNvSpPr>
                <a:spLocks noChangeShapeType="1"/>
              </p:cNvSpPr>
              <p:nvPr/>
            </p:nvSpPr>
            <p:spPr bwMode="auto">
              <a:xfrm>
                <a:off x="181" y="0"/>
                <a:ext cx="0" cy="318"/>
              </a:xfrm>
              <a:prstGeom prst="line">
                <a:avLst/>
              </a:prstGeom>
              <a:noFill/>
              <a:ln w="9525" cmpd="sng">
                <a:solidFill>
                  <a:schemeClr val="hlink"/>
                </a:solidFill>
                <a:round/>
                <a:headEnd/>
                <a:tailEnd/>
              </a:ln>
            </p:spPr>
            <p:txBody>
              <a:bodyPr wrap="none"/>
              <a:lstStyle/>
              <a:p>
                <a:endParaRPr lang="en-US"/>
              </a:p>
            </p:txBody>
          </p:sp>
          <p:sp>
            <p:nvSpPr>
              <p:cNvPr id="21533" name="Line 30"/>
              <p:cNvSpPr>
                <a:spLocks noChangeShapeType="1"/>
              </p:cNvSpPr>
              <p:nvPr/>
            </p:nvSpPr>
            <p:spPr bwMode="auto">
              <a:xfrm>
                <a:off x="181" y="0"/>
                <a:ext cx="590" cy="0"/>
              </a:xfrm>
              <a:prstGeom prst="line">
                <a:avLst/>
              </a:prstGeom>
              <a:noFill/>
              <a:ln w="9525" cmpd="sng">
                <a:solidFill>
                  <a:schemeClr val="hlink"/>
                </a:solidFill>
                <a:round/>
                <a:headEnd/>
                <a:tailEnd/>
              </a:ln>
            </p:spPr>
            <p:txBody>
              <a:bodyPr wrap="none"/>
              <a:lstStyle/>
              <a:p>
                <a:endParaRPr lang="en-US"/>
              </a:p>
            </p:txBody>
          </p:sp>
        </p:grpSp>
      </p:grpSp>
      <p:grpSp>
        <p:nvGrpSpPr>
          <p:cNvPr id="21534" name="Group 30"/>
          <p:cNvGrpSpPr>
            <a:grpSpLocks/>
          </p:cNvGrpSpPr>
          <p:nvPr/>
        </p:nvGrpSpPr>
        <p:grpSpPr bwMode="auto">
          <a:xfrm>
            <a:off x="971550" y="2492375"/>
            <a:ext cx="1008063" cy="865188"/>
            <a:chOff x="0" y="0"/>
            <a:chExt cx="635" cy="545"/>
          </a:xfrm>
        </p:grpSpPr>
        <p:sp>
          <p:nvSpPr>
            <p:cNvPr id="21535" name="Text Box 32"/>
            <p:cNvSpPr txBox="1">
              <a:spLocks noChangeArrowheads="1"/>
            </p:cNvSpPr>
            <p:nvPr/>
          </p:nvSpPr>
          <p:spPr bwMode="auto">
            <a:xfrm>
              <a:off x="0" y="0"/>
              <a:ext cx="635" cy="399"/>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total</a:t>
              </a:r>
            </a:p>
            <a:p>
              <a:pPr>
                <a:spcBef>
                  <a:spcPct val="50000"/>
                </a:spcBef>
              </a:pPr>
              <a:r>
                <a:rPr lang="en-US" sz="1400" b="1">
                  <a:latin typeface="Times New Roman" pitchFamily="18" charset="0"/>
                </a:rPr>
                <a:t>demand</a:t>
              </a:r>
            </a:p>
          </p:txBody>
        </p:sp>
        <p:sp>
          <p:nvSpPr>
            <p:cNvPr id="21536" name="Line 33"/>
            <p:cNvSpPr>
              <a:spLocks noChangeShapeType="1"/>
            </p:cNvSpPr>
            <p:nvPr/>
          </p:nvSpPr>
          <p:spPr bwMode="auto">
            <a:xfrm>
              <a:off x="272" y="409"/>
              <a:ext cx="0" cy="136"/>
            </a:xfrm>
            <a:prstGeom prst="line">
              <a:avLst/>
            </a:prstGeom>
            <a:noFill/>
            <a:ln w="9525" cmpd="sng">
              <a:solidFill>
                <a:schemeClr val="hlink"/>
              </a:solidFill>
              <a:round/>
              <a:headEnd/>
              <a:tailEnd type="triangle" w="med" len="med"/>
            </a:ln>
          </p:spPr>
          <p:txBody>
            <a:bodyPr wrap="none"/>
            <a:lstStyle/>
            <a:p>
              <a:endParaRPr lang="en-US"/>
            </a:p>
          </p:txBody>
        </p:sp>
      </p:grpSp>
      <p:grpSp>
        <p:nvGrpSpPr>
          <p:cNvPr id="21537" name="Group 33"/>
          <p:cNvGrpSpPr>
            <a:grpSpLocks/>
          </p:cNvGrpSpPr>
          <p:nvPr/>
        </p:nvGrpSpPr>
        <p:grpSpPr bwMode="auto">
          <a:xfrm>
            <a:off x="539750" y="2781300"/>
            <a:ext cx="5111750" cy="3887788"/>
            <a:chOff x="0" y="0"/>
            <a:chExt cx="3220" cy="2449"/>
          </a:xfrm>
        </p:grpSpPr>
        <p:sp>
          <p:nvSpPr>
            <p:cNvPr id="21538" name="Text Box 35"/>
            <p:cNvSpPr txBox="1">
              <a:spLocks noChangeArrowheads="1"/>
            </p:cNvSpPr>
            <p:nvPr/>
          </p:nvSpPr>
          <p:spPr bwMode="auto">
            <a:xfrm>
              <a:off x="1542" y="2116"/>
              <a:ext cx="1678" cy="333"/>
            </a:xfrm>
            <a:prstGeom prst="rect">
              <a:avLst/>
            </a:prstGeom>
            <a:noFill/>
            <a:ln w="9525" cmpd="sng">
              <a:solidFill>
                <a:schemeClr val="hlink"/>
              </a:solidFill>
              <a:miter lim="800000"/>
              <a:headEnd/>
              <a:tailEnd/>
            </a:ln>
          </p:spPr>
          <p:txBody>
            <a:bodyPr>
              <a:spAutoFit/>
            </a:bodyPr>
            <a:lstStyle/>
            <a:p>
              <a:pPr>
                <a:lnSpc>
                  <a:spcPct val="75000"/>
                </a:lnSpc>
                <a:spcBef>
                  <a:spcPct val="50000"/>
                </a:spcBef>
              </a:pPr>
              <a:r>
                <a:rPr lang="en-US" sz="1400" b="1">
                  <a:solidFill>
                    <a:schemeClr val="accent2"/>
                  </a:solidFill>
                  <a:latin typeface="Times New Roman" pitchFamily="18" charset="0"/>
                </a:rPr>
                <a:t>MACROECONOMIC </a:t>
              </a:r>
            </a:p>
            <a:p>
              <a:pPr>
                <a:lnSpc>
                  <a:spcPct val="75000"/>
                </a:lnSpc>
                <a:spcBef>
                  <a:spcPct val="50000"/>
                </a:spcBef>
              </a:pPr>
              <a:r>
                <a:rPr lang="en-US" sz="1400" b="1">
                  <a:solidFill>
                    <a:schemeClr val="accent2"/>
                  </a:solidFill>
                  <a:latin typeface="Times New Roman" pitchFamily="18" charset="0"/>
                </a:rPr>
                <a:t>SITUATION AND POLICIES</a:t>
              </a:r>
            </a:p>
          </p:txBody>
        </p:sp>
        <p:grpSp>
          <p:nvGrpSpPr>
            <p:cNvPr id="21539" name="Group 35"/>
            <p:cNvGrpSpPr>
              <a:grpSpLocks/>
            </p:cNvGrpSpPr>
            <p:nvPr/>
          </p:nvGrpSpPr>
          <p:grpSpPr bwMode="auto">
            <a:xfrm>
              <a:off x="0" y="0"/>
              <a:ext cx="1542" cy="2313"/>
              <a:chOff x="0" y="0"/>
              <a:chExt cx="1542" cy="2313"/>
            </a:xfrm>
          </p:grpSpPr>
          <p:sp>
            <p:nvSpPr>
              <p:cNvPr id="21540" name="Line 37"/>
              <p:cNvSpPr>
                <a:spLocks noChangeShapeType="1"/>
              </p:cNvSpPr>
              <p:nvPr/>
            </p:nvSpPr>
            <p:spPr bwMode="auto">
              <a:xfrm>
                <a:off x="0" y="2313"/>
                <a:ext cx="1542" cy="0"/>
              </a:xfrm>
              <a:prstGeom prst="line">
                <a:avLst/>
              </a:prstGeom>
              <a:noFill/>
              <a:ln w="9525" cmpd="sng">
                <a:solidFill>
                  <a:schemeClr val="hlink"/>
                </a:solidFill>
                <a:round/>
                <a:headEnd/>
                <a:tailEnd/>
              </a:ln>
            </p:spPr>
            <p:txBody>
              <a:bodyPr wrap="none"/>
              <a:lstStyle/>
              <a:p>
                <a:endParaRPr lang="en-US"/>
              </a:p>
            </p:txBody>
          </p:sp>
          <p:sp>
            <p:nvSpPr>
              <p:cNvPr id="21541" name="Line 38"/>
              <p:cNvSpPr>
                <a:spLocks noChangeShapeType="1"/>
              </p:cNvSpPr>
              <p:nvPr/>
            </p:nvSpPr>
            <p:spPr bwMode="auto">
              <a:xfrm>
                <a:off x="0" y="0"/>
                <a:ext cx="0" cy="2313"/>
              </a:xfrm>
              <a:prstGeom prst="line">
                <a:avLst/>
              </a:prstGeom>
              <a:noFill/>
              <a:ln w="9525" cmpd="sng">
                <a:solidFill>
                  <a:schemeClr val="hlink"/>
                </a:solidFill>
                <a:round/>
                <a:headEnd/>
                <a:tailEnd/>
              </a:ln>
            </p:spPr>
            <p:txBody>
              <a:bodyPr wrap="none"/>
              <a:lstStyle/>
              <a:p>
                <a:endParaRPr lang="en-US"/>
              </a:p>
            </p:txBody>
          </p:sp>
          <p:sp>
            <p:nvSpPr>
              <p:cNvPr id="21542" name="Line 39"/>
              <p:cNvSpPr>
                <a:spLocks noChangeShapeType="1"/>
              </p:cNvSpPr>
              <p:nvPr/>
            </p:nvSpPr>
            <p:spPr bwMode="auto">
              <a:xfrm>
                <a:off x="0" y="0"/>
                <a:ext cx="272" cy="0"/>
              </a:xfrm>
              <a:prstGeom prst="line">
                <a:avLst/>
              </a:prstGeom>
              <a:noFill/>
              <a:ln w="9525" cmpd="sng">
                <a:solidFill>
                  <a:schemeClr val="hlink"/>
                </a:solidFill>
                <a:round/>
                <a:headEnd/>
                <a:tailEnd type="triangle" w="med" len="med"/>
              </a:ln>
            </p:spPr>
            <p:txBody>
              <a:bodyPr wrap="none"/>
              <a:lstStyle/>
              <a:p>
                <a:endParaRPr lang="en-US"/>
              </a:p>
            </p:txBody>
          </p:sp>
        </p:grpSp>
      </p:grpSp>
      <p:grpSp>
        <p:nvGrpSpPr>
          <p:cNvPr id="21543" name="Group 39"/>
          <p:cNvGrpSpPr>
            <a:grpSpLocks/>
          </p:cNvGrpSpPr>
          <p:nvPr/>
        </p:nvGrpSpPr>
        <p:grpSpPr bwMode="auto">
          <a:xfrm>
            <a:off x="539750" y="2205038"/>
            <a:ext cx="4895850" cy="1871662"/>
            <a:chOff x="0" y="0"/>
            <a:chExt cx="3084" cy="1179"/>
          </a:xfrm>
        </p:grpSpPr>
        <p:sp>
          <p:nvSpPr>
            <p:cNvPr id="21544" name="Text Box 41"/>
            <p:cNvSpPr txBox="1">
              <a:spLocks noChangeArrowheads="1"/>
            </p:cNvSpPr>
            <p:nvPr/>
          </p:nvSpPr>
          <p:spPr bwMode="auto">
            <a:xfrm>
              <a:off x="1270" y="191"/>
              <a:ext cx="1224" cy="399"/>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State employment </a:t>
              </a:r>
            </a:p>
            <a:p>
              <a:pPr>
                <a:spcBef>
                  <a:spcPct val="50000"/>
                </a:spcBef>
              </a:pPr>
              <a:r>
                <a:rPr lang="en-US" sz="1400" b="1">
                  <a:latin typeface="Times New Roman" pitchFamily="18" charset="0"/>
                </a:rPr>
                <a:t>&amp; Wage policy</a:t>
              </a:r>
            </a:p>
          </p:txBody>
        </p:sp>
        <p:sp>
          <p:nvSpPr>
            <p:cNvPr id="21545" name="Line 42"/>
            <p:cNvSpPr>
              <a:spLocks noChangeShapeType="1"/>
            </p:cNvSpPr>
            <p:nvPr/>
          </p:nvSpPr>
          <p:spPr bwMode="auto">
            <a:xfrm>
              <a:off x="1678" y="590"/>
              <a:ext cx="0" cy="589"/>
            </a:xfrm>
            <a:prstGeom prst="line">
              <a:avLst/>
            </a:prstGeom>
            <a:noFill/>
            <a:ln w="9525" cmpd="sng">
              <a:solidFill>
                <a:schemeClr val="hlink"/>
              </a:solidFill>
              <a:round/>
              <a:headEnd/>
              <a:tailEnd type="triangle" w="med" len="med"/>
            </a:ln>
          </p:spPr>
          <p:txBody>
            <a:bodyPr wrap="none"/>
            <a:lstStyle/>
            <a:p>
              <a:endParaRPr lang="en-US"/>
            </a:p>
          </p:txBody>
        </p:sp>
        <p:sp>
          <p:nvSpPr>
            <p:cNvPr id="21546" name="Line 43"/>
            <p:cNvSpPr>
              <a:spLocks noChangeShapeType="1"/>
            </p:cNvSpPr>
            <p:nvPr/>
          </p:nvSpPr>
          <p:spPr bwMode="auto">
            <a:xfrm>
              <a:off x="2495" y="363"/>
              <a:ext cx="589" cy="0"/>
            </a:xfrm>
            <a:prstGeom prst="line">
              <a:avLst/>
            </a:prstGeom>
            <a:noFill/>
            <a:ln w="9525" cmpd="sng">
              <a:solidFill>
                <a:schemeClr val="hlink"/>
              </a:solidFill>
              <a:round/>
              <a:headEnd/>
              <a:tailEnd type="triangle" w="med" len="med"/>
            </a:ln>
          </p:spPr>
          <p:txBody>
            <a:bodyPr wrap="none"/>
            <a:lstStyle/>
            <a:p>
              <a:endParaRPr lang="en-US"/>
            </a:p>
          </p:txBody>
        </p:sp>
        <p:grpSp>
          <p:nvGrpSpPr>
            <p:cNvPr id="21547" name="Group 43"/>
            <p:cNvGrpSpPr>
              <a:grpSpLocks/>
            </p:cNvGrpSpPr>
            <p:nvPr/>
          </p:nvGrpSpPr>
          <p:grpSpPr bwMode="auto">
            <a:xfrm>
              <a:off x="0" y="0"/>
              <a:ext cx="1678" cy="363"/>
              <a:chOff x="0" y="0"/>
              <a:chExt cx="1678" cy="363"/>
            </a:xfrm>
          </p:grpSpPr>
          <p:sp>
            <p:nvSpPr>
              <p:cNvPr id="21548" name="Line 45"/>
              <p:cNvSpPr>
                <a:spLocks noChangeShapeType="1"/>
              </p:cNvSpPr>
              <p:nvPr/>
            </p:nvSpPr>
            <p:spPr bwMode="auto">
              <a:xfrm>
                <a:off x="0" y="0"/>
                <a:ext cx="1678" cy="0"/>
              </a:xfrm>
              <a:prstGeom prst="line">
                <a:avLst/>
              </a:prstGeom>
              <a:noFill/>
              <a:ln w="9525" cmpd="sng">
                <a:solidFill>
                  <a:schemeClr val="hlink"/>
                </a:solidFill>
                <a:round/>
                <a:headEnd/>
                <a:tailEnd/>
              </a:ln>
            </p:spPr>
            <p:txBody>
              <a:bodyPr wrap="none"/>
              <a:lstStyle/>
              <a:p>
                <a:endParaRPr lang="en-US"/>
              </a:p>
            </p:txBody>
          </p:sp>
          <p:sp>
            <p:nvSpPr>
              <p:cNvPr id="21549" name="Line 46"/>
              <p:cNvSpPr>
                <a:spLocks noChangeShapeType="1"/>
              </p:cNvSpPr>
              <p:nvPr/>
            </p:nvSpPr>
            <p:spPr bwMode="auto">
              <a:xfrm>
                <a:off x="0" y="0"/>
                <a:ext cx="0" cy="363"/>
              </a:xfrm>
              <a:prstGeom prst="line">
                <a:avLst/>
              </a:prstGeom>
              <a:noFill/>
              <a:ln w="9525" cmpd="sng">
                <a:solidFill>
                  <a:schemeClr val="hlink"/>
                </a:solidFill>
                <a:round/>
                <a:headEnd/>
                <a:tailEnd/>
              </a:ln>
            </p:spPr>
            <p:txBody>
              <a:bodyPr wrap="none"/>
              <a:lstStyle/>
              <a:p>
                <a:endParaRPr lang="en-US"/>
              </a:p>
            </p:txBody>
          </p:sp>
          <p:sp>
            <p:nvSpPr>
              <p:cNvPr id="21550" name="Line 47"/>
              <p:cNvSpPr>
                <a:spLocks noChangeShapeType="1"/>
              </p:cNvSpPr>
              <p:nvPr/>
            </p:nvSpPr>
            <p:spPr bwMode="auto">
              <a:xfrm>
                <a:off x="1678" y="0"/>
                <a:ext cx="0" cy="181"/>
              </a:xfrm>
              <a:prstGeom prst="line">
                <a:avLst/>
              </a:prstGeom>
              <a:noFill/>
              <a:ln w="9525" cmpd="sng">
                <a:solidFill>
                  <a:schemeClr val="hlink"/>
                </a:solidFill>
                <a:round/>
                <a:headEnd/>
                <a:tailEnd type="triangle" w="med" len="med"/>
              </a:ln>
            </p:spPr>
            <p:txBody>
              <a:bodyPr wrap="none"/>
              <a:lstStyle/>
              <a:p>
                <a:endParaRPr lang="en-US"/>
              </a:p>
            </p:txBody>
          </p:sp>
        </p:grpSp>
      </p:grpSp>
      <p:grpSp>
        <p:nvGrpSpPr>
          <p:cNvPr id="21551" name="Group 47"/>
          <p:cNvGrpSpPr>
            <a:grpSpLocks/>
          </p:cNvGrpSpPr>
          <p:nvPr/>
        </p:nvGrpSpPr>
        <p:grpSpPr bwMode="auto">
          <a:xfrm>
            <a:off x="5076825" y="4914900"/>
            <a:ext cx="3240088" cy="1538288"/>
            <a:chOff x="0" y="0"/>
            <a:chExt cx="2041" cy="969"/>
          </a:xfrm>
        </p:grpSpPr>
        <p:sp>
          <p:nvSpPr>
            <p:cNvPr id="21552" name="Text Box 49"/>
            <p:cNvSpPr txBox="1">
              <a:spLocks noChangeArrowheads="1"/>
            </p:cNvSpPr>
            <p:nvPr/>
          </p:nvSpPr>
          <p:spPr bwMode="auto">
            <a:xfrm>
              <a:off x="0" y="184"/>
              <a:ext cx="998" cy="466"/>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state allocation for higher education</a:t>
              </a:r>
            </a:p>
          </p:txBody>
        </p:sp>
        <p:sp>
          <p:nvSpPr>
            <p:cNvPr id="21553" name="Text Box 50"/>
            <p:cNvSpPr txBox="1">
              <a:spLocks noChangeArrowheads="1"/>
            </p:cNvSpPr>
            <p:nvPr/>
          </p:nvSpPr>
          <p:spPr bwMode="auto">
            <a:xfrm>
              <a:off x="1224" y="186"/>
              <a:ext cx="817" cy="466"/>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Social and industry contribution</a:t>
              </a:r>
            </a:p>
          </p:txBody>
        </p:sp>
        <p:grpSp>
          <p:nvGrpSpPr>
            <p:cNvPr id="21554" name="Group 50"/>
            <p:cNvGrpSpPr>
              <a:grpSpLocks/>
            </p:cNvGrpSpPr>
            <p:nvPr/>
          </p:nvGrpSpPr>
          <p:grpSpPr bwMode="auto">
            <a:xfrm>
              <a:off x="362" y="652"/>
              <a:ext cx="1270" cy="317"/>
              <a:chOff x="0" y="0"/>
              <a:chExt cx="1270" cy="317"/>
            </a:xfrm>
          </p:grpSpPr>
          <p:sp>
            <p:nvSpPr>
              <p:cNvPr id="21555" name="Line 52"/>
              <p:cNvSpPr>
                <a:spLocks noChangeShapeType="1"/>
              </p:cNvSpPr>
              <p:nvPr/>
            </p:nvSpPr>
            <p:spPr bwMode="auto">
              <a:xfrm>
                <a:off x="0" y="317"/>
                <a:ext cx="1270" cy="0"/>
              </a:xfrm>
              <a:prstGeom prst="line">
                <a:avLst/>
              </a:prstGeom>
              <a:noFill/>
              <a:ln w="9525" cmpd="sng">
                <a:solidFill>
                  <a:schemeClr val="hlink"/>
                </a:solidFill>
                <a:round/>
                <a:headEnd/>
                <a:tailEnd/>
              </a:ln>
            </p:spPr>
            <p:txBody>
              <a:bodyPr wrap="none"/>
              <a:lstStyle/>
              <a:p>
                <a:endParaRPr lang="en-US"/>
              </a:p>
            </p:txBody>
          </p:sp>
          <p:sp>
            <p:nvSpPr>
              <p:cNvPr id="21556" name="Line 53"/>
              <p:cNvSpPr>
                <a:spLocks noChangeShapeType="1"/>
              </p:cNvSpPr>
              <p:nvPr/>
            </p:nvSpPr>
            <p:spPr bwMode="auto">
              <a:xfrm>
                <a:off x="1270" y="0"/>
                <a:ext cx="0" cy="317"/>
              </a:xfrm>
              <a:prstGeom prst="line">
                <a:avLst/>
              </a:prstGeom>
              <a:noFill/>
              <a:ln w="9525" cmpd="sng">
                <a:solidFill>
                  <a:schemeClr val="hlink"/>
                </a:solidFill>
                <a:round/>
                <a:headEnd type="triangle" w="med" len="med"/>
                <a:tailEnd/>
              </a:ln>
            </p:spPr>
            <p:txBody>
              <a:bodyPr wrap="none"/>
              <a:lstStyle/>
              <a:p>
                <a:endParaRPr lang="en-US"/>
              </a:p>
            </p:txBody>
          </p:sp>
          <p:sp>
            <p:nvSpPr>
              <p:cNvPr id="21557" name="Line 54"/>
              <p:cNvSpPr>
                <a:spLocks noChangeShapeType="1"/>
              </p:cNvSpPr>
              <p:nvPr/>
            </p:nvSpPr>
            <p:spPr bwMode="auto">
              <a:xfrm>
                <a:off x="363" y="0"/>
                <a:ext cx="0" cy="317"/>
              </a:xfrm>
              <a:prstGeom prst="line">
                <a:avLst/>
              </a:prstGeom>
              <a:noFill/>
              <a:ln w="9525" cmpd="sng">
                <a:solidFill>
                  <a:schemeClr val="hlink"/>
                </a:solidFill>
                <a:round/>
                <a:headEnd type="triangle" w="med" len="med"/>
                <a:tailEnd/>
              </a:ln>
            </p:spPr>
            <p:txBody>
              <a:bodyPr wrap="none"/>
              <a:lstStyle/>
              <a:p>
                <a:endParaRPr lang="en-US"/>
              </a:p>
            </p:txBody>
          </p:sp>
        </p:grpSp>
        <p:sp>
          <p:nvSpPr>
            <p:cNvPr id="21558" name="Freeform 55"/>
            <p:cNvSpPr>
              <a:spLocks/>
            </p:cNvSpPr>
            <p:nvPr/>
          </p:nvSpPr>
          <p:spPr bwMode="auto">
            <a:xfrm>
              <a:off x="1450" y="0"/>
              <a:ext cx="1" cy="176"/>
            </a:xfrm>
            <a:custGeom>
              <a:avLst/>
              <a:gdLst>
                <a:gd name="T0" fmla="*/ 0 w 1"/>
                <a:gd name="T1" fmla="*/ 0 h 176"/>
                <a:gd name="T2" fmla="*/ 0 w 1"/>
                <a:gd name="T3" fmla="*/ 176 h 176"/>
                <a:gd name="T4" fmla="*/ 0 60000 65536"/>
                <a:gd name="T5" fmla="*/ 0 60000 65536"/>
                <a:gd name="T6" fmla="*/ 0 w 1"/>
                <a:gd name="T7" fmla="*/ 0 h 176"/>
                <a:gd name="T8" fmla="*/ 1 w 1"/>
                <a:gd name="T9" fmla="*/ 176 h 176"/>
              </a:gdLst>
              <a:ahLst/>
              <a:cxnLst>
                <a:cxn ang="T4">
                  <a:pos x="T0" y="T1"/>
                </a:cxn>
                <a:cxn ang="T5">
                  <a:pos x="T2" y="T3"/>
                </a:cxn>
              </a:cxnLst>
              <a:rect l="T6" t="T7" r="T8" b="T9"/>
              <a:pathLst>
                <a:path w="1" h="176">
                  <a:moveTo>
                    <a:pt x="0" y="0"/>
                  </a:moveTo>
                  <a:lnTo>
                    <a:pt x="0" y="176"/>
                  </a:lnTo>
                </a:path>
              </a:pathLst>
            </a:custGeom>
            <a:noFill/>
            <a:ln w="9525" cmpd="sng">
              <a:solidFill>
                <a:schemeClr val="hlink"/>
              </a:solidFill>
              <a:miter lim="800000"/>
              <a:headEnd type="triangle" w="med" len="med"/>
              <a:tailEnd/>
            </a:ln>
          </p:spPr>
          <p:txBody>
            <a:bodyPr wrap="none"/>
            <a:lstStyle/>
            <a:p>
              <a:endParaRPr lang="zh-CN" altLang="en-US"/>
            </a:p>
          </p:txBody>
        </p:sp>
        <p:sp>
          <p:nvSpPr>
            <p:cNvPr id="21559" name="Freeform 56"/>
            <p:cNvSpPr>
              <a:spLocks/>
            </p:cNvSpPr>
            <p:nvPr/>
          </p:nvSpPr>
          <p:spPr bwMode="auto">
            <a:xfrm>
              <a:off x="725" y="17"/>
              <a:ext cx="1" cy="176"/>
            </a:xfrm>
            <a:custGeom>
              <a:avLst/>
              <a:gdLst>
                <a:gd name="T0" fmla="*/ 0 w 1"/>
                <a:gd name="T1" fmla="*/ 0 h 176"/>
                <a:gd name="T2" fmla="*/ 0 w 1"/>
                <a:gd name="T3" fmla="*/ 176 h 176"/>
                <a:gd name="T4" fmla="*/ 0 60000 65536"/>
                <a:gd name="T5" fmla="*/ 0 60000 65536"/>
                <a:gd name="T6" fmla="*/ 0 w 1"/>
                <a:gd name="T7" fmla="*/ 0 h 176"/>
                <a:gd name="T8" fmla="*/ 1 w 1"/>
                <a:gd name="T9" fmla="*/ 176 h 176"/>
              </a:gdLst>
              <a:ahLst/>
              <a:cxnLst>
                <a:cxn ang="T4">
                  <a:pos x="T0" y="T1"/>
                </a:cxn>
                <a:cxn ang="T5">
                  <a:pos x="T2" y="T3"/>
                </a:cxn>
              </a:cxnLst>
              <a:rect l="T6" t="T7" r="T8" b="T9"/>
              <a:pathLst>
                <a:path w="1" h="176">
                  <a:moveTo>
                    <a:pt x="0" y="0"/>
                  </a:moveTo>
                  <a:lnTo>
                    <a:pt x="0" y="176"/>
                  </a:lnTo>
                </a:path>
              </a:pathLst>
            </a:custGeom>
            <a:noFill/>
            <a:ln w="9525" cmpd="sng">
              <a:solidFill>
                <a:schemeClr val="hlink"/>
              </a:solidFill>
              <a:miter lim="800000"/>
              <a:headEnd type="triangle" w="med" len="med"/>
              <a:tailEnd/>
            </a:ln>
          </p:spPr>
          <p:txBody>
            <a:bodyPr wrap="none"/>
            <a:lstStyle/>
            <a:p>
              <a:endParaRPr lang="zh-CN" altLang="en-US"/>
            </a:p>
          </p:txBody>
        </p:sp>
      </p:grpSp>
      <p:grpSp>
        <p:nvGrpSpPr>
          <p:cNvPr id="21560" name="Group 56"/>
          <p:cNvGrpSpPr>
            <a:grpSpLocks/>
          </p:cNvGrpSpPr>
          <p:nvPr/>
        </p:nvGrpSpPr>
        <p:grpSpPr bwMode="auto">
          <a:xfrm>
            <a:off x="7164388" y="2276475"/>
            <a:ext cx="1368425" cy="4176713"/>
            <a:chOff x="0" y="0"/>
            <a:chExt cx="862" cy="2631"/>
          </a:xfrm>
        </p:grpSpPr>
        <p:sp>
          <p:nvSpPr>
            <p:cNvPr id="21561" name="Text Box 58"/>
            <p:cNvSpPr txBox="1">
              <a:spLocks noChangeArrowheads="1"/>
            </p:cNvSpPr>
            <p:nvPr/>
          </p:nvSpPr>
          <p:spPr bwMode="auto">
            <a:xfrm>
              <a:off x="0" y="0"/>
              <a:ext cx="544" cy="399"/>
            </a:xfrm>
            <a:prstGeom prst="rect">
              <a:avLst/>
            </a:prstGeom>
            <a:noFill/>
            <a:ln w="9525" cmpd="sng">
              <a:solidFill>
                <a:schemeClr val="hlink"/>
              </a:solidFill>
              <a:miter lim="800000"/>
              <a:headEnd/>
              <a:tailEnd/>
            </a:ln>
          </p:spPr>
          <p:txBody>
            <a:bodyPr>
              <a:spAutoFit/>
            </a:bodyPr>
            <a:lstStyle/>
            <a:p>
              <a:pPr>
                <a:spcBef>
                  <a:spcPct val="50000"/>
                </a:spcBef>
              </a:pPr>
              <a:r>
                <a:rPr lang="en-US" sz="1400" b="1">
                  <a:latin typeface="Times New Roman" pitchFamily="18" charset="0"/>
                </a:rPr>
                <a:t>family</a:t>
              </a:r>
            </a:p>
            <a:p>
              <a:pPr>
                <a:spcBef>
                  <a:spcPct val="50000"/>
                </a:spcBef>
              </a:pPr>
              <a:r>
                <a:rPr lang="en-US" sz="1400" b="1">
                  <a:latin typeface="Times New Roman" pitchFamily="18" charset="0"/>
                </a:rPr>
                <a:t>income</a:t>
              </a:r>
            </a:p>
          </p:txBody>
        </p:sp>
        <p:grpSp>
          <p:nvGrpSpPr>
            <p:cNvPr id="21562" name="Group 58"/>
            <p:cNvGrpSpPr>
              <a:grpSpLocks/>
            </p:cNvGrpSpPr>
            <p:nvPr/>
          </p:nvGrpSpPr>
          <p:grpSpPr bwMode="auto">
            <a:xfrm>
              <a:off x="317" y="136"/>
              <a:ext cx="545" cy="2495"/>
              <a:chOff x="0" y="0"/>
              <a:chExt cx="545" cy="2495"/>
            </a:xfrm>
          </p:grpSpPr>
          <p:sp>
            <p:nvSpPr>
              <p:cNvPr id="21563" name="Line 60"/>
              <p:cNvSpPr>
                <a:spLocks noChangeShapeType="1"/>
              </p:cNvSpPr>
              <p:nvPr/>
            </p:nvSpPr>
            <p:spPr bwMode="auto">
              <a:xfrm flipH="1">
                <a:off x="227" y="0"/>
                <a:ext cx="318" cy="0"/>
              </a:xfrm>
              <a:prstGeom prst="line">
                <a:avLst/>
              </a:prstGeom>
              <a:noFill/>
              <a:ln w="9525" cmpd="sng">
                <a:solidFill>
                  <a:schemeClr val="hlink"/>
                </a:solidFill>
                <a:round/>
                <a:headEnd/>
                <a:tailEnd type="triangle" w="med" len="med"/>
              </a:ln>
            </p:spPr>
            <p:txBody>
              <a:bodyPr wrap="none"/>
              <a:lstStyle/>
              <a:p>
                <a:endParaRPr lang="en-US"/>
              </a:p>
            </p:txBody>
          </p:sp>
          <p:grpSp>
            <p:nvGrpSpPr>
              <p:cNvPr id="21564" name="Group 60"/>
              <p:cNvGrpSpPr>
                <a:grpSpLocks/>
              </p:cNvGrpSpPr>
              <p:nvPr/>
            </p:nvGrpSpPr>
            <p:grpSpPr bwMode="auto">
              <a:xfrm>
                <a:off x="0" y="0"/>
                <a:ext cx="545" cy="2495"/>
                <a:chOff x="0" y="0"/>
                <a:chExt cx="545" cy="2495"/>
              </a:xfrm>
            </p:grpSpPr>
            <p:sp>
              <p:nvSpPr>
                <p:cNvPr id="21565" name="Line 62"/>
                <p:cNvSpPr>
                  <a:spLocks noChangeShapeType="1"/>
                </p:cNvSpPr>
                <p:nvPr/>
              </p:nvSpPr>
              <p:spPr bwMode="auto">
                <a:xfrm>
                  <a:off x="0" y="2495"/>
                  <a:ext cx="545" cy="0"/>
                </a:xfrm>
                <a:prstGeom prst="line">
                  <a:avLst/>
                </a:prstGeom>
                <a:noFill/>
                <a:ln w="9525" cmpd="sng">
                  <a:solidFill>
                    <a:schemeClr val="hlink"/>
                  </a:solidFill>
                  <a:round/>
                  <a:headEnd/>
                  <a:tailEnd/>
                </a:ln>
              </p:spPr>
              <p:txBody>
                <a:bodyPr wrap="none"/>
                <a:lstStyle/>
                <a:p>
                  <a:endParaRPr lang="en-US"/>
                </a:p>
              </p:txBody>
            </p:sp>
            <p:sp>
              <p:nvSpPr>
                <p:cNvPr id="21566" name="Line 63"/>
                <p:cNvSpPr>
                  <a:spLocks noChangeShapeType="1"/>
                </p:cNvSpPr>
                <p:nvPr/>
              </p:nvSpPr>
              <p:spPr bwMode="auto">
                <a:xfrm>
                  <a:off x="545" y="0"/>
                  <a:ext cx="0" cy="2495"/>
                </a:xfrm>
                <a:prstGeom prst="line">
                  <a:avLst/>
                </a:prstGeom>
                <a:noFill/>
                <a:ln w="9525" cmpd="sng">
                  <a:solidFill>
                    <a:schemeClr val="hlink"/>
                  </a:solidFill>
                  <a:round/>
                  <a:headEnd/>
                  <a:tailEnd/>
                </a:ln>
              </p:spPr>
              <p:txBody>
                <a:bodyPr wrap="none"/>
                <a:lstStyle/>
                <a:p>
                  <a:endParaRPr lang="en-US"/>
                </a:p>
              </p:txBody>
            </p:sp>
          </p:grpSp>
        </p:grpSp>
        <p:sp>
          <p:nvSpPr>
            <p:cNvPr id="21567" name="Line 64"/>
            <p:cNvSpPr>
              <a:spLocks noChangeShapeType="1"/>
            </p:cNvSpPr>
            <p:nvPr/>
          </p:nvSpPr>
          <p:spPr bwMode="auto">
            <a:xfrm>
              <a:off x="91" y="408"/>
              <a:ext cx="0" cy="318"/>
            </a:xfrm>
            <a:prstGeom prst="line">
              <a:avLst/>
            </a:prstGeom>
            <a:noFill/>
            <a:ln w="9525" cmpd="sng">
              <a:solidFill>
                <a:schemeClr val="hlink"/>
              </a:solidFill>
              <a:round/>
              <a:headEnd/>
              <a:tailEnd type="triangle" w="med" len="med"/>
            </a:ln>
          </p:spPr>
          <p:txBody>
            <a:bodyPr wrap="none"/>
            <a:lstStyle/>
            <a:p>
              <a:endParaRPr lang="en-US"/>
            </a:p>
          </p:txBody>
        </p:sp>
      </p:grpSp>
      <p:sp>
        <p:nvSpPr>
          <p:cNvPr id="21568" name="Line 65"/>
          <p:cNvSpPr>
            <a:spLocks noChangeShapeType="1"/>
          </p:cNvSpPr>
          <p:nvPr/>
        </p:nvSpPr>
        <p:spPr bwMode="auto">
          <a:xfrm flipH="1">
            <a:off x="1979613" y="5229225"/>
            <a:ext cx="576262" cy="0"/>
          </a:xfrm>
          <a:prstGeom prst="line">
            <a:avLst/>
          </a:prstGeom>
          <a:noFill/>
          <a:ln w="9525" cmpd="sng">
            <a:solidFill>
              <a:schemeClr val="hlink"/>
            </a:solidFill>
            <a:round/>
            <a:headEnd/>
            <a:tailEnd type="triangle" w="med" len="med"/>
          </a:ln>
        </p:spPr>
        <p:txBody>
          <a:bodyPr wrap="none"/>
          <a:lstStyle/>
          <a:p>
            <a:endParaRPr lang="en-US"/>
          </a:p>
        </p:txBody>
      </p:sp>
      <p:sp>
        <p:nvSpPr>
          <p:cNvPr id="21569" name="矩形 68"/>
          <p:cNvSpPr>
            <a:spLocks noChangeArrowheads="1"/>
          </p:cNvSpPr>
          <p:nvPr/>
        </p:nvSpPr>
        <p:spPr bwMode="auto">
          <a:xfrm>
            <a:off x="538163" y="620713"/>
            <a:ext cx="7778750" cy="823912"/>
          </a:xfrm>
          <a:prstGeom prst="rect">
            <a:avLst/>
          </a:prstGeom>
          <a:noFill/>
          <a:ln w="9525">
            <a:noFill/>
            <a:miter lim="800000"/>
            <a:headEnd/>
            <a:tailEnd/>
          </a:ln>
        </p:spPr>
        <p:txBody>
          <a:bodyPr>
            <a:spAutoFit/>
          </a:bodyPr>
          <a:lstStyle/>
          <a:p>
            <a:pPr>
              <a:buClr>
                <a:schemeClr val="accent2"/>
              </a:buClr>
            </a:pPr>
            <a:r>
              <a:rPr lang="en-US" sz="2400" b="1" dirty="0">
                <a:latin typeface="Times New Roman" pitchFamily="18" charset="0"/>
                <a:cs typeface="Times New Roman" pitchFamily="18" charset="0"/>
              </a:rPr>
              <a:t>The</a:t>
            </a:r>
            <a:r>
              <a:rPr lang="zh-CN" altLang="en-US" sz="2400" b="1" dirty="0">
                <a:latin typeface="Times New Roman" pitchFamily="18" charset="0"/>
              </a:rPr>
              <a:t> </a:t>
            </a:r>
            <a:r>
              <a:rPr lang="en-US" sz="2400" b="1" dirty="0">
                <a:latin typeface="Times New Roman" pitchFamily="18" charset="0"/>
                <a:cs typeface="Times New Roman" pitchFamily="18" charset="0"/>
              </a:rPr>
              <a:t>New Market </a:t>
            </a:r>
            <a:r>
              <a:rPr lang="zh-CN" altLang="en-US" sz="2400" b="1" dirty="0">
                <a:latin typeface="Times New Roman" pitchFamily="18" charset="0"/>
              </a:rPr>
              <a:t>Oriented  </a:t>
            </a:r>
            <a:r>
              <a:rPr lang="en-US" sz="2400" b="1" dirty="0">
                <a:latin typeface="Times New Roman" pitchFamily="18" charset="0"/>
                <a:cs typeface="Times New Roman" pitchFamily="18" charset="0"/>
              </a:rPr>
              <a:t>Economy Model</a:t>
            </a:r>
            <a:r>
              <a:rPr lang="zh-CN" altLang="en-US" sz="2400" b="1" dirty="0">
                <a:latin typeface="Times New Roman" pitchFamily="18" charset="0"/>
              </a:rPr>
              <a:t> (after 1990s)</a:t>
            </a:r>
          </a:p>
          <a:p>
            <a:pPr>
              <a:buClr>
                <a:schemeClr val="accent2"/>
              </a:buClr>
            </a:pPr>
            <a:r>
              <a:rPr lang="zh-CN" altLang="en-US" sz="2400" b="1" dirty="0">
                <a:latin typeface="Times New Roman" pitchFamily="18" charset="0"/>
              </a:rPr>
              <a:t>quoted from MIN </a:t>
            </a:r>
            <a:r>
              <a:rPr lang="zh-CN" altLang="en-US" sz="2400" b="1" dirty="0" smtClean="0">
                <a:latin typeface="Times New Roman" pitchFamily="18" charset="0"/>
              </a:rPr>
              <a:t>Weifang (</a:t>
            </a:r>
            <a:r>
              <a:rPr lang="zh-CN" altLang="en-US" sz="2400" b="1" dirty="0">
                <a:latin typeface="Times New Roman" pitchFamily="18" charset="0"/>
              </a:rPr>
              <a:t>PPT) </a:t>
            </a:r>
            <a:endParaRPr lang="zh-CN" altLang="en-US" sz="2400" b="1" dirty="0">
              <a:latin typeface="Times New Roman" pitchFamily="18" charset="0"/>
              <a:cs typeface="Times New Roman" pitchFamily="18" charset="0"/>
            </a:endParaRPr>
          </a:p>
        </p:txBody>
      </p:sp>
      <p:sp>
        <p:nvSpPr>
          <p:cNvPr id="21570" name="Line 70"/>
          <p:cNvSpPr>
            <a:spLocks noChangeShapeType="1"/>
          </p:cNvSpPr>
          <p:nvPr/>
        </p:nvSpPr>
        <p:spPr bwMode="auto">
          <a:xfrm>
            <a:off x="161925" y="1358900"/>
            <a:ext cx="8820150" cy="0"/>
          </a:xfrm>
          <a:prstGeom prst="line">
            <a:avLst/>
          </a:prstGeom>
          <a:noFill/>
          <a:ln w="57150" cmpd="sng">
            <a:solidFill>
              <a:schemeClr val="accent2"/>
            </a:solidFill>
            <a:round/>
            <a:headEnd/>
            <a:tailEnd/>
          </a:ln>
          <a:effectLst>
            <a:outerShdw dist="35921" dir="2700000" algn="ctr" rotWithShape="0">
              <a:schemeClr val="bg2"/>
            </a:outerShdw>
          </a:effectLst>
        </p:spPr>
        <p:txBody>
          <a:bodyPr wrap="none"/>
          <a:lstStyle/>
          <a:p>
            <a:endParaRPr lang="en-US"/>
          </a:p>
        </p:txBody>
      </p:sp>
    </p:spTree>
    <p:custDataLst>
      <p:tags r:id="rId1"/>
    </p:custData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blinds(horizontal)">
                                      <p:cBhvr>
                                        <p:cTn id="12" dur="500"/>
                                        <p:tgtEl>
                                          <p:spTgt spid="215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1514"/>
                                        </p:tgtEl>
                                        <p:attrNameLst>
                                          <p:attrName>style.visibility</p:attrName>
                                        </p:attrNameLst>
                                      </p:cBhvr>
                                      <p:to>
                                        <p:strVal val="visible"/>
                                      </p:to>
                                    </p:set>
                                    <p:animEffect transition="in" filter="blinds(horizontal)">
                                      <p:cBhvr>
                                        <p:cTn id="17" dur="500"/>
                                        <p:tgtEl>
                                          <p:spTgt spid="215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1521"/>
                                        </p:tgtEl>
                                        <p:attrNameLst>
                                          <p:attrName>style.visibility</p:attrName>
                                        </p:attrNameLst>
                                      </p:cBhvr>
                                      <p:to>
                                        <p:strVal val="visible"/>
                                      </p:to>
                                    </p:set>
                                    <p:animEffect transition="in" filter="blinds(horizontal)">
                                      <p:cBhvr>
                                        <p:cTn id="22" dur="500"/>
                                        <p:tgtEl>
                                          <p:spTgt spid="215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524"/>
                                        </p:tgtEl>
                                        <p:attrNameLst>
                                          <p:attrName>style.visibility</p:attrName>
                                        </p:attrNameLst>
                                      </p:cBhvr>
                                      <p:to>
                                        <p:strVal val="visible"/>
                                      </p:to>
                                    </p:set>
                                    <p:animEffect transition="in" filter="blinds(horizontal)">
                                      <p:cBhvr>
                                        <p:cTn id="27" dur="500"/>
                                        <p:tgtEl>
                                          <p:spTgt spid="215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1528"/>
                                        </p:tgtEl>
                                        <p:attrNameLst>
                                          <p:attrName>style.visibility</p:attrName>
                                        </p:attrNameLst>
                                      </p:cBhvr>
                                      <p:to>
                                        <p:strVal val="visible"/>
                                      </p:to>
                                    </p:set>
                                    <p:animEffect transition="in" filter="blinds(horizontal)">
                                      <p:cBhvr>
                                        <p:cTn id="32" dur="500"/>
                                        <p:tgtEl>
                                          <p:spTgt spid="2152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1568"/>
                                        </p:tgtEl>
                                        <p:attrNameLst>
                                          <p:attrName>style.visibility</p:attrName>
                                        </p:attrNameLst>
                                      </p:cBhvr>
                                      <p:to>
                                        <p:strVal val="visible"/>
                                      </p:to>
                                    </p:set>
                                    <p:animEffect transition="in" filter="blinds(horizontal)">
                                      <p:cBhvr>
                                        <p:cTn id="37" dur="500"/>
                                        <p:tgtEl>
                                          <p:spTgt spid="215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534"/>
                                        </p:tgtEl>
                                        <p:attrNameLst>
                                          <p:attrName>style.visibility</p:attrName>
                                        </p:attrNameLst>
                                      </p:cBhvr>
                                      <p:to>
                                        <p:strVal val="visible"/>
                                      </p:to>
                                    </p:set>
                                    <p:animEffect transition="in" filter="blinds(horizontal)">
                                      <p:cBhvr>
                                        <p:cTn id="42" dur="500"/>
                                        <p:tgtEl>
                                          <p:spTgt spid="2153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1537"/>
                                        </p:tgtEl>
                                        <p:attrNameLst>
                                          <p:attrName>style.visibility</p:attrName>
                                        </p:attrNameLst>
                                      </p:cBhvr>
                                      <p:to>
                                        <p:strVal val="visible"/>
                                      </p:to>
                                    </p:set>
                                    <p:animEffect transition="in" filter="blinds(horizontal)">
                                      <p:cBhvr>
                                        <p:cTn id="47" dur="500"/>
                                        <p:tgtEl>
                                          <p:spTgt spid="215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543"/>
                                        </p:tgtEl>
                                        <p:attrNameLst>
                                          <p:attrName>style.visibility</p:attrName>
                                        </p:attrNameLst>
                                      </p:cBhvr>
                                      <p:to>
                                        <p:strVal val="visible"/>
                                      </p:to>
                                    </p:set>
                                    <p:animEffect transition="in" filter="blinds(horizontal)">
                                      <p:cBhvr>
                                        <p:cTn id="52" dur="500"/>
                                        <p:tgtEl>
                                          <p:spTgt spid="2154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1551"/>
                                        </p:tgtEl>
                                        <p:attrNameLst>
                                          <p:attrName>style.visibility</p:attrName>
                                        </p:attrNameLst>
                                      </p:cBhvr>
                                      <p:to>
                                        <p:strVal val="visible"/>
                                      </p:to>
                                    </p:set>
                                    <p:animEffect transition="in" filter="blinds(horizontal)">
                                      <p:cBhvr>
                                        <p:cTn id="57" dur="500"/>
                                        <p:tgtEl>
                                          <p:spTgt spid="2155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1560"/>
                                        </p:tgtEl>
                                        <p:attrNameLst>
                                          <p:attrName>style.visibility</p:attrName>
                                        </p:attrNameLst>
                                      </p:cBhvr>
                                      <p:to>
                                        <p:strVal val="visible"/>
                                      </p:to>
                                    </p:set>
                                    <p:animEffect transition="in" filter="blinds(horizontal)">
                                      <p:cBhvr>
                                        <p:cTn id="62" dur="500"/>
                                        <p:tgtEl>
                                          <p:spTgt spid="21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zh-CN" altLang="en-US" sz="4400" b="1"/>
          </a:p>
        </p:txBody>
      </p:sp>
      <p:sp>
        <p:nvSpPr>
          <p:cNvPr id="23555" name="Rectangle 3"/>
          <p:cNvSpPr>
            <a:spLocks noGrp="1" noChangeArrowheads="1"/>
          </p:cNvSpPr>
          <p:nvPr>
            <p:ph type="body" idx="1"/>
          </p:nvPr>
        </p:nvSpPr>
        <p:spPr/>
        <p:txBody>
          <a:bodyPr/>
          <a:lstStyle/>
          <a:p>
            <a:pPr>
              <a:lnSpc>
                <a:spcPct val="90000"/>
              </a:lnSpc>
            </a:pPr>
            <a:r>
              <a:rPr lang="zh-CN" altLang="en-US" sz="2400" dirty="0"/>
              <a:t>---</a:t>
            </a:r>
            <a:r>
              <a:rPr lang="zh-CN" altLang="en-US" sz="2400" b="1" dirty="0"/>
              <a:t>t</a:t>
            </a:r>
            <a:r>
              <a:rPr lang="en-US" altLang="en-US" sz="2400" b="1" dirty="0" err="1"/>
              <a:t>ransformation</a:t>
            </a:r>
            <a:r>
              <a:rPr lang="en-US" altLang="en-US" sz="2400" b="1" dirty="0"/>
              <a:t> of </a:t>
            </a:r>
            <a:r>
              <a:rPr lang="zh-CN" altLang="en-US" sz="2400" b="1" dirty="0"/>
              <a:t>modes of s</a:t>
            </a:r>
            <a:r>
              <a:rPr lang="en-US" altLang="en-US" sz="2400" b="1" dirty="0" err="1"/>
              <a:t>oci</a:t>
            </a:r>
            <a:r>
              <a:rPr lang="zh-CN" altLang="en-US" sz="2400" b="1" dirty="0"/>
              <a:t>al life.</a:t>
            </a:r>
            <a:endParaRPr lang="zh-CN" altLang="en-US" sz="2400" dirty="0"/>
          </a:p>
          <a:p>
            <a:pPr>
              <a:lnSpc>
                <a:spcPct val="90000"/>
              </a:lnSpc>
              <a:buNone/>
            </a:pPr>
            <a:r>
              <a:rPr lang="en-US" altLang="en-US" sz="2400" dirty="0"/>
              <a:t>	</a:t>
            </a:r>
            <a:r>
              <a:rPr lang="en-US" altLang="en-US" sz="2400" dirty="0" smtClean="0"/>
              <a:t>Globalization </a:t>
            </a:r>
            <a:r>
              <a:rPr lang="zh-CN" altLang="en-US" sz="2400" dirty="0"/>
              <a:t>and Western living style influences to the young generation,eg.</a:t>
            </a:r>
            <a:r>
              <a:rPr lang="en-US" altLang="en-US" sz="2400" dirty="0"/>
              <a:t>Coca-Cola is one of the most popular soft drinks. McDonald and Kentucky Fried Chicken are widely spread over China. Nike shoes and fashion blue jeans are new fashion</a:t>
            </a:r>
            <a:r>
              <a:rPr lang="en-US" altLang="en-US" sz="2400" dirty="0" smtClean="0"/>
              <a:t>.</a:t>
            </a:r>
          </a:p>
          <a:p>
            <a:pPr>
              <a:lnSpc>
                <a:spcPct val="90000"/>
              </a:lnSpc>
              <a:buNone/>
            </a:pPr>
            <a:endParaRPr lang="en-US" altLang="en-US" sz="2400" dirty="0"/>
          </a:p>
          <a:p>
            <a:pPr>
              <a:lnSpc>
                <a:spcPct val="90000"/>
              </a:lnSpc>
            </a:pPr>
            <a:r>
              <a:rPr lang="zh-CN" altLang="en-US" sz="2400" b="1" dirty="0"/>
              <a:t>---</a:t>
            </a:r>
            <a:r>
              <a:rPr lang="en-US" altLang="en-US" sz="2400" b="1" dirty="0"/>
              <a:t>Internet and Opening of Cultural Products Market</a:t>
            </a:r>
            <a:r>
              <a:rPr lang="zh-CN" altLang="en-US" sz="2400" b="1" dirty="0" smtClean="0"/>
              <a:t>.</a:t>
            </a:r>
            <a:endParaRPr lang="zh-CN" altLang="en-US" sz="2400" b="1" dirty="0"/>
          </a:p>
          <a:p>
            <a:pPr>
              <a:lnSpc>
                <a:spcPct val="90000"/>
              </a:lnSpc>
              <a:buNone/>
            </a:pPr>
            <a:r>
              <a:rPr lang="en-US" altLang="en-US" sz="2400" dirty="0" smtClean="0"/>
              <a:t>	Hollywood </a:t>
            </a:r>
            <a:r>
              <a:rPr lang="en-US" altLang="en-US" sz="2400" dirty="0"/>
              <a:t>movies, Korean pop singers, Japanese cartoons and game software are very popular among youngsters.</a:t>
            </a:r>
          </a:p>
          <a:p>
            <a:pPr>
              <a:lnSpc>
                <a:spcPct val="90000"/>
              </a:lnSpc>
            </a:pPr>
            <a:endParaRPr lang="en-US" altLang="en-US" sz="2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5|8.9|1.0|1.1|5.2|1.4|1.1|3.7|1.6|1.0|0.7|1.2"/>
</p:tagLst>
</file>

<file path=ppt/tags/tag2.xml><?xml version="1.0" encoding="utf-8"?>
<p:tagLst xmlns:a="http://schemas.openxmlformats.org/drawingml/2006/main" xmlns:r="http://schemas.openxmlformats.org/officeDocument/2006/relationships" xmlns:p="http://schemas.openxmlformats.org/presentationml/2006/main">
  <p:tag name="TIMING" val="|11.1"/>
</p:tagLst>
</file>

<file path=ppt/theme/theme1.xml><?xml version="1.0" encoding="utf-8"?>
<a:theme xmlns:a="http://schemas.openxmlformats.org/drawingml/2006/main" name="平衡">
  <a:themeElements>
    <a:clrScheme name="平衡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fontScheme name="平衡">
      <a:majorFont>
        <a:latin typeface="Franklin Gothic Book"/>
        <a:ea typeface="幼圆"/>
        <a:cs typeface=""/>
      </a:majorFont>
      <a:minorFont>
        <a:latin typeface="Perpetu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平衡 1">
        <a:dk1>
          <a:srgbClr val="000000"/>
        </a:dk1>
        <a:lt1>
          <a:srgbClr val="FFFFFF"/>
        </a:lt1>
        <a:dk2>
          <a:srgbClr val="696464"/>
        </a:dk2>
        <a:lt2>
          <a:srgbClr val="E9E5DC"/>
        </a:lt2>
        <a:accent1>
          <a:srgbClr val="D34817"/>
        </a:accent1>
        <a:accent2>
          <a:srgbClr val="9B2D1F"/>
        </a:accent2>
        <a:accent3>
          <a:srgbClr val="FFFFFF"/>
        </a:accent3>
        <a:accent4>
          <a:srgbClr val="000000"/>
        </a:accent4>
        <a:accent5>
          <a:srgbClr val="E6B1AB"/>
        </a:accent5>
        <a:accent6>
          <a:srgbClr val="8C281B"/>
        </a:accent6>
        <a:hlink>
          <a:srgbClr val="CC9900"/>
        </a:hlink>
        <a:folHlink>
          <a:srgbClr val="96A9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竞争起点">
  <a:themeElements>
    <a:clrScheme name="竞争起点 13">
      <a:dk1>
        <a:srgbClr val="000000"/>
      </a:dk1>
      <a:lt1>
        <a:srgbClr val="FFFFFF"/>
      </a:lt1>
      <a:dk2>
        <a:srgbClr val="000000"/>
      </a:dk2>
      <a:lt2>
        <a:srgbClr val="808080"/>
      </a:lt2>
      <a:accent1>
        <a:srgbClr val="DDF2EB"/>
      </a:accent1>
      <a:accent2>
        <a:srgbClr val="C4121D"/>
      </a:accent2>
      <a:accent3>
        <a:srgbClr val="FFFFFF"/>
      </a:accent3>
      <a:accent4>
        <a:srgbClr val="000000"/>
      </a:accent4>
      <a:accent5>
        <a:srgbClr val="EBF7F3"/>
      </a:accent5>
      <a:accent6>
        <a:srgbClr val="B10F19"/>
      </a:accent6>
      <a:hlink>
        <a:srgbClr val="50899C"/>
      </a:hlink>
      <a:folHlink>
        <a:srgbClr val="95D8D8"/>
      </a:folHlink>
    </a:clrScheme>
    <a:fontScheme name="竞争起点">
      <a:majorFont>
        <a:latin typeface="Arial"/>
        <a:ea typeface="黑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竞争起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竞争起点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竞争起点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竞争起点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竞争起点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竞争起点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竞争起点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竞争起点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竞争起点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竞争起点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竞争起点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竞争起点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竞争起点 13">
        <a:dk1>
          <a:srgbClr val="000000"/>
        </a:dk1>
        <a:lt1>
          <a:srgbClr val="FFFFFF"/>
        </a:lt1>
        <a:dk2>
          <a:srgbClr val="000000"/>
        </a:dk2>
        <a:lt2>
          <a:srgbClr val="808080"/>
        </a:lt2>
        <a:accent1>
          <a:srgbClr val="DDF2EB"/>
        </a:accent1>
        <a:accent2>
          <a:srgbClr val="C4121D"/>
        </a:accent2>
        <a:accent3>
          <a:srgbClr val="FFFFFF"/>
        </a:accent3>
        <a:accent4>
          <a:srgbClr val="000000"/>
        </a:accent4>
        <a:accent5>
          <a:srgbClr val="EBF7F3"/>
        </a:accent5>
        <a:accent6>
          <a:srgbClr val="B10F19"/>
        </a:accent6>
        <a:hlink>
          <a:srgbClr val="50899C"/>
        </a:hlink>
        <a:folHlink>
          <a:srgbClr val="95D8D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85">
  <a:themeElements>
    <a:clrScheme name="">
      <a:dk1>
        <a:srgbClr val="000000"/>
      </a:dk1>
      <a:lt1>
        <a:srgbClr val="FFFFFF"/>
      </a:lt1>
      <a:dk2>
        <a:srgbClr val="000000"/>
      </a:dk2>
      <a:lt2>
        <a:srgbClr val="DDDDDD"/>
      </a:lt2>
      <a:accent1>
        <a:srgbClr val="CCFFFF"/>
      </a:accent1>
      <a:accent2>
        <a:srgbClr val="CC0000"/>
      </a:accent2>
      <a:accent3>
        <a:srgbClr val="FFFFFF"/>
      </a:accent3>
      <a:accent4>
        <a:srgbClr val="000000"/>
      </a:accent4>
      <a:accent5>
        <a:srgbClr val="E2FFFF"/>
      </a:accent5>
      <a:accent6>
        <a:srgbClr val="B90000"/>
      </a:accent6>
      <a:hlink>
        <a:srgbClr val="006699"/>
      </a:hlink>
      <a:folHlink>
        <a:srgbClr val="003366"/>
      </a:folHlink>
    </a:clrScheme>
    <a:fontScheme name="985">
      <a:majorFont>
        <a:latin typeface="Monotype Corsiva"/>
        <a:ea typeface="华文新魏"/>
        <a:cs typeface=""/>
      </a:majorFont>
      <a:minorFont>
        <a:latin typeface="Comic Sans MS"/>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8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85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85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85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85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85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85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85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85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85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85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85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85 13">
        <a:dk1>
          <a:srgbClr val="000000"/>
        </a:dk1>
        <a:lt1>
          <a:srgbClr val="FFFFFF"/>
        </a:lt1>
        <a:dk2>
          <a:srgbClr val="000000"/>
        </a:dk2>
        <a:lt2>
          <a:srgbClr val="808080"/>
        </a:lt2>
        <a:accent1>
          <a:srgbClr val="3399FF"/>
        </a:accent1>
        <a:accent2>
          <a:srgbClr val="333399"/>
        </a:accent2>
        <a:accent3>
          <a:srgbClr val="FFFFFF"/>
        </a:accent3>
        <a:accent4>
          <a:srgbClr val="000000"/>
        </a:accent4>
        <a:accent5>
          <a:srgbClr val="ADCAFF"/>
        </a:accent5>
        <a:accent6>
          <a:srgbClr val="2D2D8A"/>
        </a:accent6>
        <a:hlink>
          <a:srgbClr val="009999"/>
        </a:hlink>
        <a:folHlink>
          <a:srgbClr val="333399"/>
        </a:folHlink>
      </a:clrScheme>
      <a:clrMap bg1="lt1" tx1="dk1" bg2="lt2" tx2="dk2" accent1="accent1" accent2="accent2" accent3="accent3" accent4="accent4" accent5="accent5" accent6="accent6" hlink="hlink" folHlink="folHlink"/>
    </a:extraClrScheme>
    <a:extraClrScheme>
      <a:clrScheme name="985 14">
        <a:dk1>
          <a:srgbClr val="000000"/>
        </a:dk1>
        <a:lt1>
          <a:srgbClr val="FFFFFF"/>
        </a:lt1>
        <a:dk2>
          <a:srgbClr val="000000"/>
        </a:dk2>
        <a:lt2>
          <a:srgbClr val="808080"/>
        </a:lt2>
        <a:accent1>
          <a:srgbClr val="66CCFF"/>
        </a:accent1>
        <a:accent2>
          <a:srgbClr val="333399"/>
        </a:accent2>
        <a:accent3>
          <a:srgbClr val="FFFFFF"/>
        </a:accent3>
        <a:accent4>
          <a:srgbClr val="000000"/>
        </a:accent4>
        <a:accent5>
          <a:srgbClr val="B8E2FF"/>
        </a:accent5>
        <a:accent6>
          <a:srgbClr val="2D2D8A"/>
        </a:accent6>
        <a:hlink>
          <a:srgbClr val="009999"/>
        </a:hlink>
        <a:folHlink>
          <a:srgbClr val="000066"/>
        </a:folHlink>
      </a:clrScheme>
      <a:clrMap bg1="lt1" tx1="dk1" bg2="lt2" tx2="dk2" accent1="accent1" accent2="accent2" accent3="accent3" accent4="accent4" accent5="accent5" accent6="accent6" hlink="hlink" folHlink="folHlink"/>
    </a:extraClrScheme>
    <a:extraClrScheme>
      <a:clrScheme name="985 15">
        <a:dk1>
          <a:srgbClr val="000000"/>
        </a:dk1>
        <a:lt1>
          <a:srgbClr val="FFFFFF"/>
        </a:lt1>
        <a:dk2>
          <a:srgbClr val="000000"/>
        </a:dk2>
        <a:lt2>
          <a:srgbClr val="808080"/>
        </a:lt2>
        <a:accent1>
          <a:srgbClr val="CCFFFF"/>
        </a:accent1>
        <a:accent2>
          <a:srgbClr val="333399"/>
        </a:accent2>
        <a:accent3>
          <a:srgbClr val="FFFFFF"/>
        </a:accent3>
        <a:accent4>
          <a:srgbClr val="000000"/>
        </a:accent4>
        <a:accent5>
          <a:srgbClr val="E2FFFF"/>
        </a:accent5>
        <a:accent6>
          <a:srgbClr val="2D2D8A"/>
        </a:accent6>
        <a:hlink>
          <a:srgbClr val="009999"/>
        </a:hlink>
        <a:folHlink>
          <a:srgbClr val="3366FF"/>
        </a:folHlink>
      </a:clrScheme>
      <a:clrMap bg1="lt1" tx1="dk1" bg2="lt2" tx2="dk2" accent1="accent1" accent2="accent2" accent3="accent3" accent4="accent4" accent5="accent5" accent6="accent6" hlink="hlink" folHlink="folHlink"/>
    </a:extraClrScheme>
    <a:extraClrScheme>
      <a:clrScheme name="985 16">
        <a:dk1>
          <a:srgbClr val="000000"/>
        </a:dk1>
        <a:lt1>
          <a:srgbClr val="FFFFFF"/>
        </a:lt1>
        <a:dk2>
          <a:srgbClr val="000000"/>
        </a:dk2>
        <a:lt2>
          <a:srgbClr val="808080"/>
        </a:lt2>
        <a:accent1>
          <a:srgbClr val="CCFFFF"/>
        </a:accent1>
        <a:accent2>
          <a:srgbClr val="333399"/>
        </a:accent2>
        <a:accent3>
          <a:srgbClr val="FFFFFF"/>
        </a:accent3>
        <a:accent4>
          <a:srgbClr val="000000"/>
        </a:accent4>
        <a:accent5>
          <a:srgbClr val="E2FFF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85_2">
  <a:themeElements>
    <a:clrScheme name="">
      <a:dk1>
        <a:srgbClr val="000000"/>
      </a:dk1>
      <a:lt1>
        <a:srgbClr val="FFFFFF"/>
      </a:lt1>
      <a:dk2>
        <a:srgbClr val="000000"/>
      </a:dk2>
      <a:lt2>
        <a:srgbClr val="DDDDDD"/>
      </a:lt2>
      <a:accent1>
        <a:srgbClr val="CCFFFF"/>
      </a:accent1>
      <a:accent2>
        <a:srgbClr val="CC0000"/>
      </a:accent2>
      <a:accent3>
        <a:srgbClr val="FFFFFF"/>
      </a:accent3>
      <a:accent4>
        <a:srgbClr val="000000"/>
      </a:accent4>
      <a:accent5>
        <a:srgbClr val="E2FFFF"/>
      </a:accent5>
      <a:accent6>
        <a:srgbClr val="B90000"/>
      </a:accent6>
      <a:hlink>
        <a:srgbClr val="006699"/>
      </a:hlink>
      <a:folHlink>
        <a:srgbClr val="003366"/>
      </a:folHlink>
    </a:clrScheme>
    <a:fontScheme name="985_2">
      <a:majorFont>
        <a:latin typeface="Monotype Corsiva"/>
        <a:ea typeface="华文新魏"/>
        <a:cs typeface=""/>
      </a:majorFont>
      <a:minorFont>
        <a:latin typeface="Comic Sans MS"/>
        <a:ea typeface="隶书"/>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85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85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85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85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85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85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85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85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85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85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85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85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85_2 13">
        <a:dk1>
          <a:srgbClr val="000000"/>
        </a:dk1>
        <a:lt1>
          <a:srgbClr val="FFFFFF"/>
        </a:lt1>
        <a:dk2>
          <a:srgbClr val="000000"/>
        </a:dk2>
        <a:lt2>
          <a:srgbClr val="808080"/>
        </a:lt2>
        <a:accent1>
          <a:srgbClr val="3399FF"/>
        </a:accent1>
        <a:accent2>
          <a:srgbClr val="333399"/>
        </a:accent2>
        <a:accent3>
          <a:srgbClr val="FFFFFF"/>
        </a:accent3>
        <a:accent4>
          <a:srgbClr val="000000"/>
        </a:accent4>
        <a:accent5>
          <a:srgbClr val="ADCAFF"/>
        </a:accent5>
        <a:accent6>
          <a:srgbClr val="2D2D8A"/>
        </a:accent6>
        <a:hlink>
          <a:srgbClr val="009999"/>
        </a:hlink>
        <a:folHlink>
          <a:srgbClr val="333399"/>
        </a:folHlink>
      </a:clrScheme>
      <a:clrMap bg1="lt1" tx1="dk1" bg2="lt2" tx2="dk2" accent1="accent1" accent2="accent2" accent3="accent3" accent4="accent4" accent5="accent5" accent6="accent6" hlink="hlink" folHlink="folHlink"/>
    </a:extraClrScheme>
    <a:extraClrScheme>
      <a:clrScheme name="985_2 14">
        <a:dk1>
          <a:srgbClr val="000000"/>
        </a:dk1>
        <a:lt1>
          <a:srgbClr val="FFFFFF"/>
        </a:lt1>
        <a:dk2>
          <a:srgbClr val="000000"/>
        </a:dk2>
        <a:lt2>
          <a:srgbClr val="808080"/>
        </a:lt2>
        <a:accent1>
          <a:srgbClr val="66CCFF"/>
        </a:accent1>
        <a:accent2>
          <a:srgbClr val="333399"/>
        </a:accent2>
        <a:accent3>
          <a:srgbClr val="FFFFFF"/>
        </a:accent3>
        <a:accent4>
          <a:srgbClr val="000000"/>
        </a:accent4>
        <a:accent5>
          <a:srgbClr val="B8E2FF"/>
        </a:accent5>
        <a:accent6>
          <a:srgbClr val="2D2D8A"/>
        </a:accent6>
        <a:hlink>
          <a:srgbClr val="009999"/>
        </a:hlink>
        <a:folHlink>
          <a:srgbClr val="000066"/>
        </a:folHlink>
      </a:clrScheme>
      <a:clrMap bg1="lt1" tx1="dk1" bg2="lt2" tx2="dk2" accent1="accent1" accent2="accent2" accent3="accent3" accent4="accent4" accent5="accent5" accent6="accent6" hlink="hlink" folHlink="folHlink"/>
    </a:extraClrScheme>
    <a:extraClrScheme>
      <a:clrScheme name="985_2 15">
        <a:dk1>
          <a:srgbClr val="000000"/>
        </a:dk1>
        <a:lt1>
          <a:srgbClr val="FFFFFF"/>
        </a:lt1>
        <a:dk2>
          <a:srgbClr val="000000"/>
        </a:dk2>
        <a:lt2>
          <a:srgbClr val="808080"/>
        </a:lt2>
        <a:accent1>
          <a:srgbClr val="CCFFFF"/>
        </a:accent1>
        <a:accent2>
          <a:srgbClr val="333399"/>
        </a:accent2>
        <a:accent3>
          <a:srgbClr val="FFFFFF"/>
        </a:accent3>
        <a:accent4>
          <a:srgbClr val="000000"/>
        </a:accent4>
        <a:accent5>
          <a:srgbClr val="E2FFFF"/>
        </a:accent5>
        <a:accent6>
          <a:srgbClr val="2D2D8A"/>
        </a:accent6>
        <a:hlink>
          <a:srgbClr val="009999"/>
        </a:hlink>
        <a:folHlink>
          <a:srgbClr val="3366FF"/>
        </a:folHlink>
      </a:clrScheme>
      <a:clrMap bg1="lt1" tx1="dk1" bg2="lt2" tx2="dk2" accent1="accent1" accent2="accent2" accent3="accent3" accent4="accent4" accent5="accent5" accent6="accent6" hlink="hlink" folHlink="folHlink"/>
    </a:extraClrScheme>
    <a:extraClrScheme>
      <a:clrScheme name="985_2 16">
        <a:dk1>
          <a:srgbClr val="000000"/>
        </a:dk1>
        <a:lt1>
          <a:srgbClr val="FFFFFF"/>
        </a:lt1>
        <a:dk2>
          <a:srgbClr val="000000"/>
        </a:dk2>
        <a:lt2>
          <a:srgbClr val="808080"/>
        </a:lt2>
        <a:accent1>
          <a:srgbClr val="CCFFFF"/>
        </a:accent1>
        <a:accent2>
          <a:srgbClr val="333399"/>
        </a:accent2>
        <a:accent3>
          <a:srgbClr val="FFFFFF"/>
        </a:accent3>
        <a:accent4>
          <a:srgbClr val="000000"/>
        </a:accent4>
        <a:accent5>
          <a:srgbClr val="E2FFFF"/>
        </a:accent5>
        <a:accent6>
          <a:srgbClr val="2D2D8A"/>
        </a:accent6>
        <a:hlink>
          <a:srgbClr val="009999"/>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39</TotalTime>
  <Pages>0</Pages>
  <Words>3068</Words>
  <Characters>0</Characters>
  <Application>Microsoft Office PowerPoint</Application>
  <DocSecurity>0</DocSecurity>
  <PresentationFormat>On-screen Show (4:3)</PresentationFormat>
  <Lines>0</Lines>
  <Paragraphs>453</Paragraphs>
  <Slides>63</Slides>
  <Notes>1</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63</vt:i4>
      </vt:variant>
    </vt:vector>
  </HeadingPairs>
  <TitlesOfParts>
    <vt:vector size="71" baseType="lpstr">
      <vt:lpstr>平衡</vt:lpstr>
      <vt:lpstr>Blends</vt:lpstr>
      <vt:lpstr>竞争起点</vt:lpstr>
      <vt:lpstr>Refined</vt:lpstr>
      <vt:lpstr>985</vt:lpstr>
      <vt:lpstr>985_2</vt:lpstr>
      <vt:lpstr>默认设计模板</vt:lpstr>
      <vt:lpstr>Microsoft Office PowerPoint 97-2003 Presentation</vt:lpstr>
      <vt:lpstr>Changing Paradigm of Organizational Governance in Chinese Public Universities </vt:lpstr>
      <vt:lpstr>Outline</vt:lpstr>
      <vt:lpstr>1.Background: Changing Chinese Society</vt:lpstr>
      <vt:lpstr>China as a new emerging country</vt:lpstr>
      <vt:lpstr>Slide 5</vt:lpstr>
      <vt:lpstr>1-1.the Change of Economic System:</vt:lpstr>
      <vt:lpstr>The Old Centrally Planned Economy Model (befroe early 1990s) (quoted from Min's PPT)</vt:lpstr>
      <vt:lpstr>Slide 8</vt:lpstr>
      <vt:lpstr>Slide 9</vt:lpstr>
      <vt:lpstr>1-2.the changes of HEI system </vt:lpstr>
      <vt:lpstr>Differentiation by type and  nature</vt:lpstr>
      <vt:lpstr>Slide 12</vt:lpstr>
      <vt:lpstr> </vt:lpstr>
      <vt:lpstr>Slide 14</vt:lpstr>
      <vt:lpstr>Slide 15</vt:lpstr>
      <vt:lpstr>Slide 16</vt:lpstr>
      <vt:lpstr>2.University Governance </vt:lpstr>
      <vt:lpstr>2-1.key terms defined</vt:lpstr>
      <vt:lpstr>Slide 19</vt:lpstr>
      <vt:lpstr>Slide 20</vt:lpstr>
      <vt:lpstr>Slide 21</vt:lpstr>
      <vt:lpstr>Slide 22</vt:lpstr>
      <vt:lpstr>2-1.key terms defined</vt:lpstr>
      <vt:lpstr>Leadership &amp; Management (Starratt, 2003)</vt:lpstr>
      <vt:lpstr>Slide 25</vt:lpstr>
      <vt:lpstr>2-2.Modes of Leadership in Chinese HEI</vt:lpstr>
      <vt:lpstr>2-3.Power Provision according Law on HE of 1998</vt:lpstr>
      <vt:lpstr>Slide 28</vt:lpstr>
      <vt:lpstr>2-4. Power Structure in General</vt:lpstr>
      <vt:lpstr>Slide 30</vt:lpstr>
      <vt:lpstr>Slide 31</vt:lpstr>
      <vt:lpstr>Slide 32</vt:lpstr>
      <vt:lpstr>Structure of party system</vt:lpstr>
      <vt:lpstr>Slide 34</vt:lpstr>
      <vt:lpstr>Slide 35</vt:lpstr>
      <vt:lpstr>Slide 36</vt:lpstr>
      <vt:lpstr>Slide 37</vt:lpstr>
      <vt:lpstr>Slide 38</vt:lpstr>
      <vt:lpstr>procedure of academic title promotion</vt:lpstr>
      <vt:lpstr>Slide 40</vt:lpstr>
      <vt:lpstr>3.Challenges and Realities  </vt:lpstr>
      <vt:lpstr>Slide 42</vt:lpstr>
      <vt:lpstr>Slide 43</vt:lpstr>
      <vt:lpstr>Slide 44</vt:lpstr>
      <vt:lpstr>Slide 45</vt:lpstr>
      <vt:lpstr>4.UGC as Emerging Force in Institutional Structure.</vt:lpstr>
      <vt:lpstr>4-1,Policy environment and reform background</vt:lpstr>
      <vt:lpstr>Slide 48</vt:lpstr>
      <vt:lpstr>Slide 49</vt:lpstr>
      <vt:lpstr>International trend influence</vt:lpstr>
      <vt:lpstr>Several new terms(ideas) accepted</vt:lpstr>
      <vt:lpstr>4-2. Primary Exploration </vt:lpstr>
      <vt:lpstr>Shantou University case </vt:lpstr>
      <vt:lpstr>Slide 54</vt:lpstr>
      <vt:lpstr>4-3. New Trends: </vt:lpstr>
      <vt:lpstr>　 Model-1 Strengthening Democratic Policy Decision </vt:lpstr>
      <vt:lpstr>　　Model-II. Establishment of Consultant Council</vt:lpstr>
      <vt:lpstr>Slide 58</vt:lpstr>
      <vt:lpstr>4-4. Summary</vt:lpstr>
      <vt:lpstr>Slide 60</vt:lpstr>
      <vt:lpstr>Slide 61</vt:lpstr>
      <vt:lpstr>Slide 62</vt:lpstr>
      <vt:lpstr>Thanks for your attention and sincerely welcome to visit PKU---Peking University We look forward to your coming </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Paradigm of Organizational Governance in Chinese Public Universities </dc:title>
  <dc:subject/>
  <dc:creator>air</dc:creator>
  <cp:keywords/>
  <dc:description/>
  <cp:lastModifiedBy>cj77467</cp:lastModifiedBy>
  <cp:revision>17</cp:revision>
  <dcterms:created xsi:type="dcterms:W3CDTF">2013-02-04T05:34:56Z</dcterms:created>
  <dcterms:modified xsi:type="dcterms:W3CDTF">2013-02-13T08:49:16Z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2052-8.1.0.3526</vt:lpwstr>
  </property>
</Properties>
</file>