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7"/>
  </p:notesMasterIdLst>
  <p:sldIdLst>
    <p:sldId id="256" r:id="rId3"/>
    <p:sldId id="268" r:id="rId4"/>
    <p:sldId id="267" r:id="rId5"/>
    <p:sldId id="257" r:id="rId6"/>
    <p:sldId id="312" r:id="rId7"/>
    <p:sldId id="258" r:id="rId8"/>
    <p:sldId id="259" r:id="rId9"/>
    <p:sldId id="313" r:id="rId10"/>
    <p:sldId id="314" r:id="rId11"/>
    <p:sldId id="260" r:id="rId12"/>
    <p:sldId id="279" r:id="rId13"/>
    <p:sldId id="269" r:id="rId14"/>
    <p:sldId id="277" r:id="rId15"/>
    <p:sldId id="261" r:id="rId16"/>
    <p:sldId id="263" r:id="rId17"/>
    <p:sldId id="282" r:id="rId18"/>
    <p:sldId id="281" r:id="rId19"/>
    <p:sldId id="283" r:id="rId20"/>
    <p:sldId id="284" r:id="rId21"/>
    <p:sldId id="280" r:id="rId22"/>
    <p:sldId id="286" r:id="rId23"/>
    <p:sldId id="285" r:id="rId24"/>
    <p:sldId id="287" r:id="rId25"/>
    <p:sldId id="288" r:id="rId26"/>
    <p:sldId id="276" r:id="rId27"/>
    <p:sldId id="306" r:id="rId28"/>
    <p:sldId id="272" r:id="rId29"/>
    <p:sldId id="262" r:id="rId30"/>
    <p:sldId id="264" r:id="rId31"/>
    <p:sldId id="278" r:id="rId32"/>
    <p:sldId id="273" r:id="rId33"/>
    <p:sldId id="297" r:id="rId34"/>
    <p:sldId id="290" r:id="rId35"/>
    <p:sldId id="301" r:id="rId36"/>
    <p:sldId id="302" r:id="rId37"/>
    <p:sldId id="296" r:id="rId38"/>
    <p:sldId id="275" r:id="rId39"/>
    <p:sldId id="309" r:id="rId40"/>
    <p:sldId id="292" r:id="rId41"/>
    <p:sldId id="307" r:id="rId42"/>
    <p:sldId id="274" r:id="rId43"/>
    <p:sldId id="295" r:id="rId44"/>
    <p:sldId id="294" r:id="rId45"/>
    <p:sldId id="266" r:id="rId46"/>
    <p:sldId id="265" r:id="rId47"/>
    <p:sldId id="300" r:id="rId48"/>
    <p:sldId id="299" r:id="rId49"/>
    <p:sldId id="303" r:id="rId50"/>
    <p:sldId id="304" r:id="rId51"/>
    <p:sldId id="305" r:id="rId52"/>
    <p:sldId id="308" r:id="rId53"/>
    <p:sldId id="310" r:id="rId54"/>
    <p:sldId id="311" r:id="rId55"/>
    <p:sldId id="298" r:id="rId5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1"/>
          <c:order val="0"/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1011</c:v>
                </c:pt>
                <c:pt idx="1">
                  <c:v>1029</c:v>
                </c:pt>
                <c:pt idx="2">
                  <c:v>1107</c:v>
                </c:pt>
                <c:pt idx="3">
                  <c:v>1308</c:v>
                </c:pt>
                <c:pt idx="4">
                  <c:v>1382</c:v>
                </c:pt>
                <c:pt idx="5">
                  <c:v>1444</c:v>
                </c:pt>
                <c:pt idx="6">
                  <c:v>1677</c:v>
                </c:pt>
                <c:pt idx="7">
                  <c:v>1859</c:v>
                </c:pt>
                <c:pt idx="8">
                  <c:v>1988</c:v>
                </c:pt>
                <c:pt idx="9">
                  <c:v>2105</c:v>
                </c:pt>
                <c:pt idx="10">
                  <c:v>2095</c:v>
                </c:pt>
              </c:numCache>
            </c:numRef>
          </c:val>
        </c:ser>
        <c:overlap val="100"/>
        <c:axId val="168001920"/>
        <c:axId val="168004608"/>
      </c:barChart>
      <c:catAx>
        <c:axId val="168001920"/>
        <c:scaling>
          <c:orientation val="minMax"/>
        </c:scaling>
        <c:axPos val="b"/>
        <c:numFmt formatCode="General" sourceLinked="1"/>
        <c:tickLblPos val="nextTo"/>
        <c:crossAx val="168004608"/>
        <c:crosses val="autoZero"/>
        <c:auto val="1"/>
        <c:lblAlgn val="ctr"/>
        <c:lblOffset val="100"/>
      </c:catAx>
      <c:valAx>
        <c:axId val="168004608"/>
        <c:scaling>
          <c:orientation val="minMax"/>
        </c:scaling>
        <c:axPos val="l"/>
        <c:majorGridlines/>
        <c:numFmt formatCode="General" sourceLinked="1"/>
        <c:tickLblPos val="nextTo"/>
        <c:crossAx val="168001920"/>
        <c:crosses val="autoZero"/>
        <c:crossBetween val="between"/>
      </c:valAx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cat>
            <c:strRef>
              <c:f>Sheet2!$A$1:$A$10</c:f>
              <c:strCache>
                <c:ptCount val="10"/>
                <c:pt idx="0">
                  <c:v>China</c:v>
                </c:pt>
                <c:pt idx="1">
                  <c:v>Russia </c:v>
                </c:pt>
                <c:pt idx="2">
                  <c:v>Nigeria</c:v>
                </c:pt>
                <c:pt idx="3">
                  <c:v>Nepal</c:v>
                </c:pt>
                <c:pt idx="4">
                  <c:v>Estonia</c:v>
                </c:pt>
                <c:pt idx="5">
                  <c:v>Vietnam</c:v>
                </c:pt>
                <c:pt idx="6">
                  <c:v>Sweden</c:v>
                </c:pt>
                <c:pt idx="7">
                  <c:v>Germany</c:v>
                </c:pt>
                <c:pt idx="8">
                  <c:v>India</c:v>
                </c:pt>
                <c:pt idx="9">
                  <c:v>Bangladesh</c:v>
                </c:pt>
              </c:strCache>
            </c:strRef>
          </c:cat>
          <c:val>
            <c:numRef>
              <c:f>Sheet2!$B$1:$B$10</c:f>
              <c:numCache>
                <c:formatCode>General</c:formatCode>
                <c:ptCount val="10"/>
                <c:pt idx="0">
                  <c:v>2095</c:v>
                </c:pt>
                <c:pt idx="1">
                  <c:v>1776</c:v>
                </c:pt>
                <c:pt idx="2">
                  <c:v>857</c:v>
                </c:pt>
                <c:pt idx="3">
                  <c:v>808</c:v>
                </c:pt>
                <c:pt idx="4">
                  <c:v>713</c:v>
                </c:pt>
                <c:pt idx="5">
                  <c:v>579</c:v>
                </c:pt>
                <c:pt idx="6">
                  <c:v>541</c:v>
                </c:pt>
                <c:pt idx="7">
                  <c:v>516</c:v>
                </c:pt>
                <c:pt idx="8">
                  <c:v>497</c:v>
                </c:pt>
                <c:pt idx="9">
                  <c:v>491</c:v>
                </c:pt>
              </c:numCache>
            </c:numRef>
          </c:val>
        </c:ser>
        <c:axId val="179112192"/>
        <c:axId val="179246208"/>
      </c:barChart>
      <c:catAx>
        <c:axId val="179112192"/>
        <c:scaling>
          <c:orientation val="minMax"/>
        </c:scaling>
        <c:axPos val="b"/>
        <c:tickLblPos val="nextTo"/>
        <c:crossAx val="179246208"/>
        <c:crosses val="autoZero"/>
        <c:auto val="1"/>
        <c:lblAlgn val="ctr"/>
        <c:lblOffset val="100"/>
      </c:catAx>
      <c:valAx>
        <c:axId val="179246208"/>
        <c:scaling>
          <c:orientation val="minMax"/>
        </c:scaling>
        <c:axPos val="l"/>
        <c:majorGridlines/>
        <c:numFmt formatCode="General" sourceLinked="1"/>
        <c:tickLblPos val="nextTo"/>
        <c:crossAx val="179112192"/>
        <c:crosses val="autoZero"/>
        <c:crossBetween val="between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4517F-30BA-492C-BB18-61D0CFF351F2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E6F09-67D7-4F63-80D1-17E1A25DB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1640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http://www.oecd-ilibrary.org/sites/eag_highlights-2010-en/01/11/index.html?contentType=&amp;itemId=/content/chapter/eag_highlights-2010-13-en&amp;containerItemId=/content/serial/2076264x&amp;accessItemIds=/content/book/eag_highlights-2010-en&amp;mimeType=text/html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E6F09-67D7-4F63-80D1-17E1A25DB37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870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1210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7340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814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0333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8157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701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196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3756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64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468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1147EF-27B9-40AE-8F4C-861BFFB9D2E0}" type="datetimeFigureOut">
              <a:rPr lang="en-GB" smtClean="0"/>
              <a:pPr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63A9E26-0EFF-4A70-87C3-31A83B35F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8F36017-A8F7-45C5-AC7A-17591A2D3FFF}" type="datetimeFigureOut">
              <a:rPr lang="en-US" smtClean="0">
                <a:solidFill>
                  <a:srgbClr val="073E87"/>
                </a:solidFill>
              </a:rPr>
              <a:pPr/>
              <a:t>1/9/2012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3D60D4E-EFB4-4D2B-B2BE-141F3B2164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157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name.lastname@uta.fi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780108"/>
          </a:xfrm>
        </p:spPr>
        <p:txBody>
          <a:bodyPr>
            <a:normAutofit/>
          </a:bodyPr>
          <a:lstStyle/>
          <a:p>
            <a:r>
              <a:rPr lang="en-US" sz="3100" dirty="0" smtClean="0"/>
              <a:t>Education export to China Lecture Series I: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 </a:t>
            </a:r>
            <a:r>
              <a:rPr lang="en-US" sz="2400" dirty="0" smtClean="0"/>
              <a:t>Opportunities, challenges and successful scenarios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Seppo</a:t>
            </a:r>
            <a:r>
              <a:rPr lang="en-GB" dirty="0"/>
              <a:t> </a:t>
            </a:r>
            <a:r>
              <a:rPr lang="en-GB" dirty="0" err="1" smtClean="0"/>
              <a:t>Hölttö</a:t>
            </a:r>
            <a:r>
              <a:rPr lang="en-GB" dirty="0" smtClean="0"/>
              <a:t>, Professor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Yuzhuo</a:t>
            </a:r>
            <a:r>
              <a:rPr lang="en-GB" dirty="0" smtClean="0"/>
              <a:t> </a:t>
            </a:r>
            <a:r>
              <a:rPr lang="en-GB" dirty="0" err="1" smtClean="0"/>
              <a:t>Cai</a:t>
            </a:r>
            <a:r>
              <a:rPr lang="en-GB" dirty="0" smtClean="0"/>
              <a:t> ,University of </a:t>
            </a:r>
            <a:r>
              <a:rPr lang="en-GB" dirty="0" err="1" smtClean="0"/>
              <a:t>Lecuturer</a:t>
            </a:r>
            <a:r>
              <a:rPr lang="en-GB" dirty="0" smtClean="0"/>
              <a:t>, Adjunct Professor</a:t>
            </a:r>
          </a:p>
          <a:p>
            <a:endParaRPr lang="fi-FI" dirty="0"/>
          </a:p>
          <a:p>
            <a:r>
              <a:rPr lang="en-GB" sz="3000" b="1" dirty="0" smtClean="0"/>
              <a:t>C</a:t>
            </a:r>
            <a:r>
              <a:rPr lang="en-GB" b="1" dirty="0" smtClean="0"/>
              <a:t>hinese </a:t>
            </a:r>
            <a:r>
              <a:rPr lang="en-GB" sz="2600" b="1" dirty="0" smtClean="0"/>
              <a:t>E</a:t>
            </a:r>
            <a:r>
              <a:rPr lang="en-GB" b="1" dirty="0" smtClean="0"/>
              <a:t>ducation </a:t>
            </a:r>
            <a:r>
              <a:rPr lang="en-GB" sz="2600" b="1" dirty="0" smtClean="0"/>
              <a:t>R</a:t>
            </a:r>
            <a:r>
              <a:rPr lang="en-GB" b="1" dirty="0" smtClean="0"/>
              <a:t>esearch and </a:t>
            </a:r>
            <a:r>
              <a:rPr lang="en-GB" sz="2600" b="1" dirty="0" smtClean="0"/>
              <a:t>E</a:t>
            </a:r>
            <a:r>
              <a:rPr lang="en-GB" b="1" dirty="0" smtClean="0"/>
              <a:t>xchange </a:t>
            </a:r>
            <a:r>
              <a:rPr lang="en-GB" sz="2600" b="1" dirty="0" smtClean="0"/>
              <a:t>C</a:t>
            </a:r>
            <a:r>
              <a:rPr lang="en-GB" b="1" dirty="0" smtClean="0"/>
              <a:t>entre/Higher Education Group</a:t>
            </a:r>
          </a:p>
          <a:p>
            <a:r>
              <a:rPr lang="en-GB" b="1" dirty="0" smtClean="0"/>
              <a:t>School of Management,  University of Tampere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5949280"/>
            <a:ext cx="6322578" cy="576064"/>
          </a:xfrm>
        </p:spPr>
        <p:txBody>
          <a:bodyPr/>
          <a:lstStyle/>
          <a:p>
            <a:r>
              <a:rPr lang="en-GB" sz="2000" dirty="0" smtClean="0"/>
              <a:t>5th January 2012, </a:t>
            </a:r>
            <a:r>
              <a:rPr lang="en-GB" sz="2000" dirty="0" err="1" smtClean="0"/>
              <a:t>Vapriikki</a:t>
            </a:r>
            <a:r>
              <a:rPr lang="en-GB" sz="2000" dirty="0" smtClean="0"/>
              <a:t>, Tampere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2839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China as an prioritised export destination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643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China is considered as an important international actor and as a partner to Finland and EU</a:t>
            </a:r>
          </a:p>
          <a:p>
            <a:r>
              <a:rPr lang="en-GB" dirty="0" smtClean="0"/>
              <a:t>Outside EU, China is the second largest trader partner of Finland after Russia</a:t>
            </a:r>
          </a:p>
          <a:p>
            <a:r>
              <a:rPr lang="en-GB" dirty="0" smtClean="0"/>
              <a:t>8 Billion Euros Finnish investment in China</a:t>
            </a:r>
          </a:p>
          <a:p>
            <a:r>
              <a:rPr lang="en-GB" dirty="0" smtClean="0"/>
              <a:t>340 Finnish offices, subsidiaries and joint-venture in China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China Action Plan (MOF, 2010)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006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GB" sz="2000" dirty="0" smtClean="0"/>
              <a:t>Development </a:t>
            </a:r>
            <a:r>
              <a:rPr lang="en-GB" sz="2000" dirty="0"/>
              <a:t>of expertise on Asia </a:t>
            </a:r>
            <a:r>
              <a:rPr lang="en-GB" sz="2000" dirty="0" smtClean="0"/>
              <a:t>and co-operation </a:t>
            </a:r>
            <a:r>
              <a:rPr lang="en-GB" sz="2000" dirty="0"/>
              <a:t>with Asian countries are priorities </a:t>
            </a:r>
            <a:r>
              <a:rPr lang="en-GB" sz="2000" dirty="0" smtClean="0"/>
              <a:t>of internationalisation.</a:t>
            </a:r>
          </a:p>
          <a:p>
            <a:pPr lvl="1"/>
            <a:r>
              <a:rPr lang="en-GB" sz="2000" dirty="0"/>
              <a:t>Many rapidly developing Asian countries </a:t>
            </a:r>
            <a:r>
              <a:rPr lang="en-GB" sz="2000" dirty="0" smtClean="0"/>
              <a:t>offer great </a:t>
            </a:r>
            <a:r>
              <a:rPr lang="en-GB" sz="2000" dirty="0"/>
              <a:t>potential and it is important for </a:t>
            </a:r>
            <a:r>
              <a:rPr lang="en-GB" sz="2000" dirty="0" smtClean="0"/>
              <a:t>Finnish higher </a:t>
            </a:r>
            <a:r>
              <a:rPr lang="en-GB" sz="2000" dirty="0"/>
              <a:t>education institutions, research institutions</a:t>
            </a:r>
            <a:r>
              <a:rPr lang="en-GB" sz="2000" dirty="0" smtClean="0"/>
              <a:t>, the </a:t>
            </a:r>
            <a:r>
              <a:rPr lang="en-GB" sz="2000" dirty="0"/>
              <a:t>cultural field and other parties to aim to </a:t>
            </a:r>
            <a:r>
              <a:rPr lang="en-GB" sz="2000" dirty="0" smtClean="0"/>
              <a:t>take advantage </a:t>
            </a:r>
            <a:r>
              <a:rPr lang="en-GB" sz="2000" dirty="0"/>
              <a:t>of this potential in their </a:t>
            </a:r>
            <a:r>
              <a:rPr lang="en-GB" sz="2000" dirty="0" smtClean="0"/>
              <a:t>international co-operation </a:t>
            </a:r>
            <a:r>
              <a:rPr lang="en-GB" sz="2000" dirty="0"/>
              <a:t>as well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/>
              <a:t>Regionally, operations are specifically </a:t>
            </a:r>
            <a:r>
              <a:rPr lang="en-GB" sz="2000" dirty="0" smtClean="0"/>
              <a:t>targeted at </a:t>
            </a:r>
            <a:r>
              <a:rPr lang="en-GB" sz="2000" dirty="0"/>
              <a:t>countries in East and South Asia, where </a:t>
            </a:r>
            <a:r>
              <a:rPr lang="en-GB" sz="2000" dirty="0" smtClean="0"/>
              <a:t>the attraction </a:t>
            </a:r>
            <a:r>
              <a:rPr lang="en-GB" sz="2000" dirty="0"/>
              <a:t>of China, Japan, South Korea and </a:t>
            </a:r>
            <a:r>
              <a:rPr lang="en-GB" sz="2000" dirty="0" smtClean="0"/>
              <a:t>India is </a:t>
            </a:r>
            <a:r>
              <a:rPr lang="en-GB" sz="2000" dirty="0"/>
              <a:t>internationally strong.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Asia Action Programme (MOE, 2006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871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dirty="0"/>
              <a:t>rapid economic </a:t>
            </a:r>
            <a:r>
              <a:rPr lang="en-GB" dirty="0" smtClean="0"/>
              <a:t>growth in </a:t>
            </a:r>
            <a:r>
              <a:rPr lang="en-GB" dirty="0"/>
              <a:t>populous fast developing countries, such </a:t>
            </a:r>
            <a:r>
              <a:rPr lang="en-GB" dirty="0" smtClean="0"/>
              <a:t>as China </a:t>
            </a:r>
            <a:r>
              <a:rPr lang="en-GB" dirty="0"/>
              <a:t>and India, and their engagement with </a:t>
            </a:r>
            <a:r>
              <a:rPr lang="en-GB" dirty="0" smtClean="0"/>
              <a:t>the global </a:t>
            </a:r>
            <a:r>
              <a:rPr lang="en-GB" dirty="0"/>
              <a:t>economy </a:t>
            </a:r>
            <a:r>
              <a:rPr lang="en-GB" dirty="0" smtClean="0"/>
              <a:t>affect </a:t>
            </a:r>
            <a:r>
              <a:rPr lang="en-GB" dirty="0"/>
              <a:t>the direction that </a:t>
            </a:r>
            <a:r>
              <a:rPr lang="en-GB" dirty="0" smtClean="0"/>
              <a:t>internationalisation takes.</a:t>
            </a:r>
          </a:p>
          <a:p>
            <a:r>
              <a:rPr lang="en-GB" dirty="0"/>
              <a:t>China and many other rapidly growing </a:t>
            </a:r>
            <a:r>
              <a:rPr lang="en-GB" dirty="0" smtClean="0"/>
              <a:t>economies are </a:t>
            </a:r>
            <a:r>
              <a:rPr lang="en-GB" dirty="0"/>
              <a:t>increasing their investment in higher education</a:t>
            </a:r>
            <a:r>
              <a:rPr lang="en-GB" dirty="0" smtClean="0"/>
              <a:t>, research </a:t>
            </a:r>
            <a:r>
              <a:rPr lang="en-GB" dirty="0"/>
              <a:t>and innovation. </a:t>
            </a:r>
            <a:r>
              <a:rPr lang="en-GB" dirty="0" smtClean="0"/>
              <a:t>The </a:t>
            </a:r>
            <a:r>
              <a:rPr lang="en-GB" dirty="0"/>
              <a:t>relative </a:t>
            </a:r>
            <a:r>
              <a:rPr lang="en-GB" dirty="0" smtClean="0"/>
              <a:t>weight of </a:t>
            </a:r>
            <a:r>
              <a:rPr lang="en-GB" dirty="0"/>
              <a:t>Finland as a higher education and science </a:t>
            </a:r>
            <a:r>
              <a:rPr lang="en-GB" dirty="0" smtClean="0"/>
              <a:t>country is </a:t>
            </a:r>
            <a:r>
              <a:rPr lang="en-GB" dirty="0"/>
              <a:t>diminishing.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Strategies for Internationalisation (MOE, 2009)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498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376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Opportunities in terms of increasing market demand</a:t>
            </a:r>
          </a:p>
          <a:p>
            <a:r>
              <a:rPr lang="en-GB" dirty="0" smtClean="0"/>
              <a:t>Opportunities in terms of policy changes in China</a:t>
            </a:r>
          </a:p>
          <a:p>
            <a:r>
              <a:rPr lang="en-GB" dirty="0" smtClean="0"/>
              <a:t>Opportunities in terms of Finland’s international image</a:t>
            </a:r>
          </a:p>
          <a:p>
            <a:r>
              <a:rPr lang="en-GB" dirty="0" smtClean="0"/>
              <a:t>Opportunities in terms of benefits for Finnish business sector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opportunities?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527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Chinese degree students in Finland</a:t>
            </a:r>
            <a:endParaRPr lang="en-GB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34999763"/>
              </p:ext>
            </p:extLst>
          </p:nvPr>
        </p:nvGraphicFramePr>
        <p:xfrm>
          <a:off x="1403648" y="2852936"/>
          <a:ext cx="6219826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35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China is the largest student </a:t>
            </a:r>
            <a:r>
              <a:rPr lang="en-GB" dirty="0"/>
              <a:t>source </a:t>
            </a:r>
            <a:r>
              <a:rPr lang="en-GB" dirty="0" smtClean="0"/>
              <a:t>country, accounting for 18.5% </a:t>
            </a:r>
            <a:r>
              <a:rPr lang="en-GB" dirty="0"/>
              <a:t>of all students -studying abroad in the OECD </a:t>
            </a:r>
            <a:r>
              <a:rPr lang="en-GB" dirty="0" smtClean="0"/>
              <a:t>area (OECD 2010)</a:t>
            </a:r>
          </a:p>
          <a:p>
            <a:r>
              <a:rPr lang="en-GB" dirty="0" smtClean="0"/>
              <a:t>Chinese students represent the largest international student cohort in Finland (CIMO 2010)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Biggest student source country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745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Foreign students in Finland in 2010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44795574"/>
              </p:ext>
            </p:extLst>
          </p:nvPr>
        </p:nvGraphicFramePr>
        <p:xfrm>
          <a:off x="1619672" y="2492896"/>
          <a:ext cx="5526360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637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0,81% of Chinese students pursuing studies abroad come to Finland (2095 against 285,000)</a:t>
            </a:r>
          </a:p>
          <a:p>
            <a:r>
              <a:rPr lang="en-GB" dirty="0" smtClean="0"/>
              <a:t>In addition to young students, there is a growing demand for training adults (officials, managers, professionals)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potential for revenue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16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Changes of internationalisation of  education in </a:t>
            </a:r>
            <a:r>
              <a:rPr lang="en-GB" dirty="0" smtClean="0"/>
              <a:t>Finland </a:t>
            </a:r>
          </a:p>
          <a:p>
            <a:r>
              <a:rPr lang="en-GB" dirty="0" smtClean="0"/>
              <a:t>China as a prioritised export destination </a:t>
            </a:r>
          </a:p>
          <a:p>
            <a:r>
              <a:rPr lang="en-GB" dirty="0" smtClean="0"/>
              <a:t>Opportunities </a:t>
            </a:r>
          </a:p>
          <a:p>
            <a:r>
              <a:rPr lang="en-GB" dirty="0" smtClean="0"/>
              <a:t>Challenges </a:t>
            </a:r>
          </a:p>
          <a:p>
            <a:r>
              <a:rPr lang="en-GB" dirty="0" smtClean="0"/>
              <a:t>Successful scenarios &amp; potential risks </a:t>
            </a:r>
          </a:p>
          <a:p>
            <a:r>
              <a:rPr lang="en-GB" dirty="0" smtClean="0"/>
              <a:t>Future topics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topics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293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To </a:t>
            </a:r>
            <a:r>
              <a:rPr lang="en-GB" dirty="0"/>
              <a:t>support students and scholars studying abroad, </a:t>
            </a:r>
            <a:endParaRPr lang="en-GB" dirty="0" smtClean="0"/>
          </a:p>
          <a:p>
            <a:pPr lvl="1"/>
            <a:r>
              <a:rPr lang="en-GB" dirty="0" smtClean="0"/>
              <a:t>To </a:t>
            </a:r>
            <a:r>
              <a:rPr lang="en-GB" dirty="0"/>
              <a:t>encourage them to return to China after their completion of </a:t>
            </a:r>
            <a:r>
              <a:rPr lang="en-GB" dirty="0" smtClean="0"/>
              <a:t>studies, and</a:t>
            </a:r>
          </a:p>
          <a:p>
            <a:pPr lvl="1"/>
            <a:r>
              <a:rPr lang="en-GB" dirty="0" smtClean="0"/>
              <a:t>To guarantee </a:t>
            </a:r>
            <a:r>
              <a:rPr lang="en-GB" dirty="0"/>
              <a:t>them the freedom of coming and going.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principles set by the Central Communist Party Committee in </a:t>
            </a:r>
            <a:r>
              <a:rPr lang="en-GB" dirty="0" smtClean="0"/>
              <a:t>1992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227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Commitment to GATS: four models</a:t>
            </a:r>
          </a:p>
          <a:p>
            <a:r>
              <a:rPr lang="en-GB" dirty="0" smtClean="0"/>
              <a:t>New regulations on foreign educational provision in China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China’s joining WTO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736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Mode </a:t>
            </a:r>
            <a:r>
              <a:rPr lang="en-GB" dirty="0"/>
              <a:t>1: Cross-border supply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efers </a:t>
            </a:r>
            <a:r>
              <a:rPr lang="en-GB" dirty="0"/>
              <a:t>to the provision of distance educational courses and services. </a:t>
            </a:r>
            <a:endParaRPr lang="en-GB" dirty="0" smtClean="0"/>
          </a:p>
          <a:p>
            <a:pPr lvl="1"/>
            <a:r>
              <a:rPr lang="en-GB" dirty="0" smtClean="0"/>
              <a:t>No </a:t>
            </a:r>
            <a:r>
              <a:rPr lang="en-GB" dirty="0"/>
              <a:t>commitment to cross-border supply in terms of either market access or national treatment. </a:t>
            </a:r>
            <a:endParaRPr lang="en-GB" dirty="0" smtClean="0"/>
          </a:p>
          <a:p>
            <a:r>
              <a:rPr lang="en-GB" dirty="0" smtClean="0"/>
              <a:t>Mode </a:t>
            </a:r>
            <a:r>
              <a:rPr lang="en-GB" dirty="0"/>
              <a:t>2: Consumption abroad</a:t>
            </a:r>
          </a:p>
          <a:p>
            <a:pPr lvl="1"/>
            <a:r>
              <a:rPr lang="en-GB" dirty="0" smtClean="0"/>
              <a:t>Refers </a:t>
            </a:r>
            <a:r>
              <a:rPr lang="en-GB" dirty="0"/>
              <a:t>to citizens of one country studying in another country. For this mode, China has imposed no limitations either on market access or national </a:t>
            </a:r>
            <a:r>
              <a:rPr lang="en-GB" dirty="0" smtClean="0"/>
              <a:t>treatment.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1 &amp; 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649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633267"/>
          </a:xfrm>
        </p:spPr>
        <p:txBody>
          <a:bodyPr>
            <a:noAutofit/>
          </a:bodyPr>
          <a:lstStyle/>
          <a:p>
            <a:r>
              <a:rPr lang="en-GB" sz="2000" dirty="0"/>
              <a:t>Mode 3: Commercial presence</a:t>
            </a:r>
          </a:p>
          <a:p>
            <a:pPr lvl="1"/>
            <a:r>
              <a:rPr lang="en-GB" sz="1800" dirty="0"/>
              <a:t>Refers primarily to the educational institutions from one country in another country to set up schools and other educational institutions that are engaged in education and related services. </a:t>
            </a:r>
          </a:p>
          <a:p>
            <a:pPr lvl="1"/>
            <a:r>
              <a:rPr lang="en-GB" sz="1800" dirty="0"/>
              <a:t>According to China’s commitment, foreign education institutions are not allowed to independently set up branches and other organisations. </a:t>
            </a:r>
          </a:p>
          <a:p>
            <a:r>
              <a:rPr lang="en-GB" sz="2000" dirty="0"/>
              <a:t>Mode 4: Presence of natural persons</a:t>
            </a:r>
          </a:p>
          <a:p>
            <a:pPr lvl="1"/>
            <a:r>
              <a:rPr lang="en-GB" sz="1800" dirty="0"/>
              <a:t>Refers primarily to the citizens of one country in another country who are engaged in professional teaching and training. </a:t>
            </a:r>
          </a:p>
          <a:p>
            <a:pPr lvl="1"/>
            <a:r>
              <a:rPr lang="en-GB" sz="1800" dirty="0"/>
              <a:t>There is a limitation on market access with respect to the movement of people: qualified foreign individuals may enter China to provide education services when invited or employed by Chinese education institutions</a:t>
            </a:r>
            <a:r>
              <a:rPr lang="en-GB" sz="1800" dirty="0" smtClean="0"/>
              <a:t>.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3 &amp; 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035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Regulations on Chinese-foreign Cooperation in Running Schools </a:t>
            </a:r>
            <a:r>
              <a:rPr lang="en-GB" dirty="0" smtClean="0"/>
              <a:t>issued by the State Council in 2003</a:t>
            </a:r>
          </a:p>
          <a:p>
            <a:r>
              <a:rPr lang="en-GB" dirty="0" smtClean="0"/>
              <a:t>CFCRS: </a:t>
            </a:r>
            <a:r>
              <a:rPr lang="en-GB" dirty="0"/>
              <a:t>“the activities of the cooperation between foreign educational institutions and Chinese educational institutions in establishing educational institutions within the territory of China to provide education service mainly to Chinese citizens”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Domestic legislation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616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Success of Finland in PISA</a:t>
            </a:r>
          </a:p>
          <a:p>
            <a:pPr lvl="1"/>
            <a:r>
              <a:rPr lang="en-GB" dirty="0" smtClean="0"/>
              <a:t>Chinese do look Finland as a good example of basic education and try to learn Finnish lessons.</a:t>
            </a:r>
          </a:p>
          <a:p>
            <a:r>
              <a:rPr lang="en-GB" dirty="0" smtClean="0"/>
              <a:t>Also good image in other areas, such as clean technology, ICT, public administration, etc.</a:t>
            </a:r>
          </a:p>
          <a:p>
            <a:pPr lvl="1"/>
            <a:r>
              <a:rPr lang="en-GB" dirty="0" smtClean="0"/>
              <a:t>More Chinese officials and professionals trend to take training courses in Finland.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Image of Finland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521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300 companies</a:t>
            </a:r>
          </a:p>
          <a:p>
            <a:r>
              <a:rPr lang="en-GB" dirty="0" smtClean="0"/>
              <a:t>30,000 employees</a:t>
            </a:r>
          </a:p>
          <a:p>
            <a:r>
              <a:rPr lang="en-GB" dirty="0" smtClean="0"/>
              <a:t>Need qualified labour forces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Existing Finnish companies in China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8658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Training </a:t>
            </a:r>
            <a:r>
              <a:rPr lang="en-GB" dirty="0"/>
              <a:t>Chinese learners in </a:t>
            </a:r>
            <a:r>
              <a:rPr lang="en-GB" dirty="0" smtClean="0"/>
              <a:t>Finland </a:t>
            </a:r>
            <a:r>
              <a:rPr lang="en-GB" dirty="0"/>
              <a:t>as a direct promotion of the local tourist industry.</a:t>
            </a:r>
          </a:p>
          <a:p>
            <a:r>
              <a:rPr lang="en-GB" dirty="0" smtClean="0"/>
              <a:t>Promoting </a:t>
            </a:r>
            <a:r>
              <a:rPr lang="en-GB" dirty="0"/>
              <a:t>Finnish business through educating and influencing Chinese governmental officers and company </a:t>
            </a:r>
            <a:r>
              <a:rPr lang="en-GB" dirty="0" smtClean="0"/>
              <a:t>leaders who are in Finnish training programmes.</a:t>
            </a:r>
            <a:endParaRPr lang="en-GB" dirty="0"/>
          </a:p>
          <a:p>
            <a:r>
              <a:rPr lang="en-GB" dirty="0" smtClean="0"/>
              <a:t>Building partnership </a:t>
            </a:r>
            <a:r>
              <a:rPr lang="en-GB" dirty="0"/>
              <a:t>between Finnish Companies and Chinese Universities through Finnish </a:t>
            </a:r>
            <a:r>
              <a:rPr lang="en-GB" dirty="0" smtClean="0"/>
              <a:t>HEIs.</a:t>
            </a:r>
            <a:endParaRPr lang="en-GB" dirty="0"/>
          </a:p>
          <a:p>
            <a:r>
              <a:rPr lang="en-GB" dirty="0" smtClean="0"/>
              <a:t>Educating Chinese </a:t>
            </a:r>
            <a:r>
              <a:rPr lang="en-GB" dirty="0"/>
              <a:t>talents for Finnish companies’ </a:t>
            </a:r>
            <a:r>
              <a:rPr lang="en-GB" dirty="0" smtClean="0"/>
              <a:t>business operations in China and even the labour market in Finland.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 for business sector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086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741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Challenges at home</a:t>
            </a:r>
          </a:p>
          <a:p>
            <a:pPr lvl="1"/>
            <a:r>
              <a:rPr lang="en-GB" dirty="0" smtClean="0"/>
              <a:t>Not ready for education export</a:t>
            </a:r>
          </a:p>
          <a:p>
            <a:pPr lvl="1"/>
            <a:r>
              <a:rPr lang="en-GB" dirty="0" smtClean="0"/>
              <a:t>Lack of clear strategy in implementation</a:t>
            </a:r>
          </a:p>
          <a:p>
            <a:r>
              <a:rPr lang="en-GB" dirty="0" smtClean="0"/>
              <a:t>Challenges in the market place</a:t>
            </a:r>
          </a:p>
          <a:p>
            <a:pPr lvl="1"/>
            <a:r>
              <a:rPr lang="en-GB" dirty="0" smtClean="0"/>
              <a:t>Image of Finland is not well-perceived in China</a:t>
            </a:r>
          </a:p>
          <a:p>
            <a:pPr lvl="1"/>
            <a:r>
              <a:rPr lang="en-GB" dirty="0" smtClean="0"/>
              <a:t>A difficult market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challenges?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951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of internationalisation of  education in Finland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976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In education, research and culture, Finland has a </a:t>
            </a:r>
            <a:r>
              <a:rPr lang="en-GB" dirty="0" smtClean="0"/>
              <a:t>wide range </a:t>
            </a:r>
            <a:r>
              <a:rPr lang="en-GB" dirty="0"/>
              <a:t>of relations with Japanese, Chinese, India </a:t>
            </a:r>
            <a:r>
              <a:rPr lang="en-GB" dirty="0" smtClean="0"/>
              <a:t>and Korean </a:t>
            </a:r>
            <a:r>
              <a:rPr lang="en-GB" dirty="0"/>
              <a:t>organisations. However, seen as a whole </a:t>
            </a:r>
            <a:r>
              <a:rPr lang="en-GB" dirty="0" smtClean="0"/>
              <a:t>they are </a:t>
            </a:r>
            <a:r>
              <a:rPr lang="en-GB" dirty="0"/>
              <a:t>fairly dispersed. Relations with Asian </a:t>
            </a:r>
            <a:r>
              <a:rPr lang="en-GB" dirty="0" smtClean="0"/>
              <a:t>countries seems </a:t>
            </a:r>
            <a:r>
              <a:rPr lang="en-GB" dirty="0"/>
              <a:t>to be lacking in coordination both at home </a:t>
            </a:r>
            <a:r>
              <a:rPr lang="en-GB" dirty="0" smtClean="0"/>
              <a:t>and among </a:t>
            </a:r>
            <a:r>
              <a:rPr lang="en-GB" dirty="0"/>
              <a:t>units operating in Asian countries</a:t>
            </a:r>
            <a:r>
              <a:rPr lang="en-GB" dirty="0" smtClean="0"/>
              <a:t>.</a:t>
            </a:r>
          </a:p>
          <a:p>
            <a:r>
              <a:rPr lang="en-GB" dirty="0"/>
              <a:t>As the countries in question are extremely </a:t>
            </a:r>
            <a:r>
              <a:rPr lang="en-GB" dirty="0" smtClean="0"/>
              <a:t>large in </a:t>
            </a:r>
            <a:r>
              <a:rPr lang="en-GB" dirty="0"/>
              <a:t>comparison with Finland, the presence </a:t>
            </a:r>
            <a:r>
              <a:rPr lang="en-GB" dirty="0" smtClean="0"/>
              <a:t>and contacts </a:t>
            </a:r>
            <a:r>
              <a:rPr lang="en-GB" dirty="0"/>
              <a:t>of one single Finnish organisation </a:t>
            </a:r>
            <a:r>
              <a:rPr lang="en-GB" dirty="0" smtClean="0"/>
              <a:t>there will </a:t>
            </a:r>
            <a:r>
              <a:rPr lang="en-GB" dirty="0"/>
              <a:t>not achieve the desired effect</a:t>
            </a:r>
            <a:r>
              <a:rPr lang="en-GB" dirty="0" smtClean="0"/>
              <a:t>.</a:t>
            </a:r>
          </a:p>
          <a:p>
            <a:r>
              <a:rPr lang="en-GB" dirty="0"/>
              <a:t>Perhaps the most critical shortcoming is, however</a:t>
            </a:r>
            <a:r>
              <a:rPr lang="en-GB" dirty="0" smtClean="0"/>
              <a:t>,  that </a:t>
            </a:r>
            <a:r>
              <a:rPr lang="en-GB" dirty="0"/>
              <a:t>the aims of different organisations with </a:t>
            </a:r>
            <a:r>
              <a:rPr lang="en-GB" dirty="0" smtClean="0"/>
              <a:t>regard to </a:t>
            </a:r>
            <a:r>
              <a:rPr lang="en-GB" dirty="0"/>
              <a:t>cooperation with Asian </a:t>
            </a:r>
            <a:r>
              <a:rPr lang="en-GB" dirty="0" smtClean="0"/>
              <a:t>countries </a:t>
            </a:r>
            <a:r>
              <a:rPr lang="en-GB" dirty="0"/>
              <a:t>often seem </a:t>
            </a:r>
            <a:r>
              <a:rPr lang="en-GB" dirty="0" smtClean="0"/>
              <a:t>to be </a:t>
            </a:r>
            <a:r>
              <a:rPr lang="en-GB" dirty="0"/>
              <a:t>rather unfocused.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review by MOE (2007)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185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Traditional academic values</a:t>
            </a:r>
          </a:p>
          <a:p>
            <a:r>
              <a:rPr lang="en-GB" dirty="0" smtClean="0"/>
              <a:t>Lack of experience on education export</a:t>
            </a:r>
          </a:p>
          <a:p>
            <a:r>
              <a:rPr lang="en-GB" dirty="0" smtClean="0"/>
              <a:t>Lack of knowledge on targeting market</a:t>
            </a:r>
          </a:p>
          <a:p>
            <a:r>
              <a:rPr lang="en-GB" dirty="0" smtClean="0"/>
              <a:t>Lack of commitment </a:t>
            </a:r>
          </a:p>
          <a:p>
            <a:r>
              <a:rPr lang="en-GB" dirty="0" smtClean="0"/>
              <a:t>Lack of investment (and even the financial framework for investment in education export)</a:t>
            </a:r>
          </a:p>
          <a:p>
            <a:r>
              <a:rPr lang="en-GB" dirty="0" smtClean="0"/>
              <a:t>Lack of coordination</a:t>
            </a:r>
          </a:p>
          <a:p>
            <a:r>
              <a:rPr lang="en-GB" dirty="0" smtClean="0"/>
              <a:t>Restrictions by Finnish legislation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Readiness of education export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50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number of international degree students will be considerably increased</a:t>
            </a:r>
          </a:p>
          <a:p>
            <a:r>
              <a:rPr lang="en-GB" dirty="0"/>
              <a:t> </a:t>
            </a:r>
            <a:r>
              <a:rPr lang="en-GB" dirty="0" smtClean="0"/>
              <a:t>The </a:t>
            </a:r>
            <a:r>
              <a:rPr lang="en-GB" dirty="0"/>
              <a:t>international education will be developed as an export industry (MOE, 2009)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Objective of internationalisation strategy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340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On </a:t>
            </a:r>
            <a:r>
              <a:rPr lang="en-GB" dirty="0"/>
              <a:t>the one hand, </a:t>
            </a:r>
            <a:r>
              <a:rPr lang="en-GB" dirty="0" smtClean="0"/>
              <a:t>charging </a:t>
            </a:r>
            <a:r>
              <a:rPr lang="en-GB" dirty="0"/>
              <a:t>tuition fees from some international students would not be likely to generate much additional revenue until international students made up a substantial proportion of the total student population </a:t>
            </a:r>
            <a:r>
              <a:rPr lang="en-GB" dirty="0" smtClean="0"/>
              <a:t>.</a:t>
            </a:r>
          </a:p>
          <a:p>
            <a:r>
              <a:rPr lang="en-GB" dirty="0" smtClean="0"/>
              <a:t>On </a:t>
            </a:r>
            <a:r>
              <a:rPr lang="en-GB" dirty="0"/>
              <a:t>the other hand, as the majority of current international students chose to study in Finland because of its free </a:t>
            </a:r>
            <a:r>
              <a:rPr lang="en-GB" dirty="0" smtClean="0"/>
              <a:t>education, the international student number  may drop after tuition fees are introduced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Dilemma 1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597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Full-cost fees was introduced in 1980 in UK </a:t>
            </a:r>
          </a:p>
          <a:p>
            <a:r>
              <a:rPr lang="en-GB" dirty="0" smtClean="0"/>
              <a:t>Financial pressure drive British HEIs to go out into the world of market</a:t>
            </a:r>
          </a:p>
          <a:p>
            <a:r>
              <a:rPr lang="en-GB" dirty="0" smtClean="0"/>
              <a:t>In Finland, the Government does not want to give much pressure to HEIs, but </a:t>
            </a:r>
          </a:p>
          <a:p>
            <a:r>
              <a:rPr lang="en-GB" dirty="0" smtClean="0"/>
              <a:t>expects the HEIs are motived to do education export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Dilemma 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924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Government expects the education export can be the second NOKIA to boost the economy of Finland, but</a:t>
            </a:r>
          </a:p>
          <a:p>
            <a:r>
              <a:rPr lang="en-GB" dirty="0" smtClean="0"/>
              <a:t>has not considered or stressed the importance of investment.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Dilemma 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742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should be expected from international students? </a:t>
            </a:r>
          </a:p>
          <a:p>
            <a:r>
              <a:rPr lang="en-GB" dirty="0"/>
              <a:t>How much should be charged for tuition fees? </a:t>
            </a:r>
          </a:p>
          <a:p>
            <a:r>
              <a:rPr lang="en-GB" dirty="0"/>
              <a:t>Why do students study in a host country?  </a:t>
            </a:r>
          </a:p>
          <a:p>
            <a:r>
              <a:rPr lang="en-GB" dirty="0"/>
              <a:t>What type of education export should be the priority?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 attention to key issues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709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general, Finland (higher education in particular) is not well-known in China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of Finland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593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Yes by theory.</a:t>
            </a:r>
          </a:p>
          <a:p>
            <a:r>
              <a:rPr lang="en-GB" dirty="0" smtClean="0"/>
              <a:t>But in practice quality can hardly be measured</a:t>
            </a:r>
          </a:p>
          <a:p>
            <a:r>
              <a:rPr lang="en-GB" dirty="0" smtClean="0"/>
              <a:t>What affect (Chinese) students choice in pursuing foreign education?</a:t>
            </a:r>
          </a:p>
          <a:p>
            <a:pPr lvl="1"/>
            <a:r>
              <a:rPr lang="en-GB" dirty="0" smtClean="0"/>
              <a:t>University ranking/reputation</a:t>
            </a:r>
          </a:p>
          <a:p>
            <a:pPr lvl="1"/>
            <a:r>
              <a:rPr lang="en-GB" dirty="0" smtClean="0"/>
              <a:t>Employment prospect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bring success?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335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“the opportunities are there, but the entry costs will be </a:t>
            </a:r>
            <a:r>
              <a:rPr lang="en-GB" dirty="0" smtClean="0"/>
              <a:t>high” </a:t>
            </a:r>
            <a:r>
              <a:rPr lang="en-GB" dirty="0"/>
              <a:t>(Adams, 2007, p. 414</a:t>
            </a:r>
            <a:r>
              <a:rPr lang="en-GB" dirty="0" smtClean="0"/>
              <a:t>)</a:t>
            </a:r>
          </a:p>
          <a:p>
            <a:r>
              <a:rPr lang="en-GB" dirty="0" smtClean="0"/>
              <a:t>“</a:t>
            </a:r>
            <a:r>
              <a:rPr lang="en-GB" dirty="0"/>
              <a:t>Institutional cooperation (in China) is not established over night …it requires a substantial amount of planning, exchange and commitment</a:t>
            </a:r>
            <a:r>
              <a:rPr lang="en-GB" dirty="0" smtClean="0"/>
              <a:t>”.</a:t>
            </a:r>
            <a:r>
              <a:rPr lang="en-GB" dirty="0"/>
              <a:t> </a:t>
            </a:r>
            <a:r>
              <a:rPr lang="en-GB" dirty="0" smtClean="0"/>
              <a:t> (</a:t>
            </a:r>
            <a:r>
              <a:rPr lang="en-GB" dirty="0"/>
              <a:t>NESO, 2010, p. 37):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Difficult in entry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848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1) traditional individual based mobility, </a:t>
            </a:r>
          </a:p>
          <a:p>
            <a:r>
              <a:rPr lang="en-GB" dirty="0" smtClean="0"/>
              <a:t>2) internationalisation based on bilateral institutional agreements, </a:t>
            </a:r>
          </a:p>
          <a:p>
            <a:r>
              <a:rPr lang="en-GB" dirty="0" smtClean="0"/>
              <a:t>3) programme based internationalisation</a:t>
            </a:r>
          </a:p>
          <a:p>
            <a:r>
              <a:rPr lang="en-GB" dirty="0" smtClean="0"/>
              <a:t>4) internationalisation based on institutional and disciplinary networks</a:t>
            </a:r>
          </a:p>
          <a:p>
            <a:r>
              <a:rPr lang="en-GB" dirty="0" smtClean="0"/>
              <a:t>5) market oriented internationalisation.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Models of internationalisation of  education in Finland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4255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Reflection from Finnish business operations in China</a:t>
            </a:r>
          </a:p>
          <a:p>
            <a:pPr lvl="1"/>
            <a:r>
              <a:rPr lang="en-GB" dirty="0" smtClean="0"/>
              <a:t>Mainly doing business with foreigners though  being located in China</a:t>
            </a:r>
          </a:p>
          <a:p>
            <a:pPr marL="274320" lvl="1"/>
            <a:r>
              <a:rPr lang="en-GB" sz="2400" dirty="0"/>
              <a:t>Educationalists have less knowledge and experience in doing business in China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Difficult in networking and trust building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052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written by policy documents vs. what happened in practice</a:t>
            </a:r>
          </a:p>
          <a:p>
            <a:r>
              <a:rPr lang="en-GB" dirty="0" smtClean="0"/>
              <a:t>The languages need to be interpreted not only linguistically but also culturally</a:t>
            </a:r>
          </a:p>
          <a:p>
            <a:r>
              <a:rPr lang="en-GB" dirty="0" smtClean="0"/>
              <a:t>Difficult to access to statistics</a:t>
            </a:r>
          </a:p>
          <a:p>
            <a:r>
              <a:rPr lang="en-GB" dirty="0" smtClean="0"/>
              <a:t>Diversity and variety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Difficult in understanding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593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to maintain network or relationship (</a:t>
            </a:r>
            <a:r>
              <a:rPr lang="en-GB" dirty="0" err="1" smtClean="0"/>
              <a:t>Guanxi</a:t>
            </a:r>
            <a:r>
              <a:rPr lang="en-GB" dirty="0" smtClean="0"/>
              <a:t>)</a:t>
            </a:r>
          </a:p>
          <a:p>
            <a:r>
              <a:rPr lang="en-GB" dirty="0" smtClean="0"/>
              <a:t>Trust issue (different way of building trust)</a:t>
            </a:r>
          </a:p>
          <a:p>
            <a:pPr lvl="1"/>
            <a:r>
              <a:rPr lang="en-GB" dirty="0" smtClean="0"/>
              <a:t>Finns people </a:t>
            </a:r>
            <a:r>
              <a:rPr lang="en-GB" dirty="0"/>
              <a:t>normally build transaction </a:t>
            </a:r>
            <a:r>
              <a:rPr lang="en-GB" dirty="0" smtClean="0"/>
              <a:t>first and</a:t>
            </a:r>
            <a:r>
              <a:rPr lang="en-GB" dirty="0"/>
              <a:t>, it </a:t>
            </a:r>
            <a:r>
              <a:rPr lang="en-GB" dirty="0" smtClean="0"/>
              <a:t>successful</a:t>
            </a:r>
            <a:r>
              <a:rPr lang="en-GB" dirty="0"/>
              <a:t>, a </a:t>
            </a:r>
            <a:r>
              <a:rPr lang="en-GB" dirty="0" smtClean="0"/>
              <a:t>relationship/trust </a:t>
            </a:r>
            <a:r>
              <a:rPr lang="en-GB" dirty="0"/>
              <a:t>will ensure. </a:t>
            </a:r>
            <a:endParaRPr lang="en-GB" dirty="0" smtClean="0"/>
          </a:p>
          <a:p>
            <a:pPr lvl="1"/>
            <a:r>
              <a:rPr lang="en-GB" dirty="0" smtClean="0"/>
              <a:t>Chinese </a:t>
            </a:r>
            <a:r>
              <a:rPr lang="en-GB" dirty="0"/>
              <a:t>believe that perspective partners should build a </a:t>
            </a:r>
            <a:r>
              <a:rPr lang="en-GB" dirty="0" smtClean="0"/>
              <a:t>relationship/trust </a:t>
            </a:r>
            <a:r>
              <a:rPr lang="en-GB" dirty="0"/>
              <a:t>first, if successful, transactions or effective activities will follow.</a:t>
            </a:r>
            <a:endParaRPr lang="en-GB" dirty="0" smtClean="0"/>
          </a:p>
          <a:p>
            <a:r>
              <a:rPr lang="en-GB" dirty="0" smtClean="0"/>
              <a:t>Lack of competent stuff to work in negotiation and running business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Difficult in operation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035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Planning </a:t>
            </a:r>
          </a:p>
          <a:p>
            <a:pPr lvl="1"/>
            <a:r>
              <a:rPr lang="en-GB" dirty="0" smtClean="0"/>
              <a:t>China: fast decision and expect quick response, short term plan, plan is abstract</a:t>
            </a:r>
          </a:p>
          <a:p>
            <a:pPr lvl="1"/>
            <a:r>
              <a:rPr lang="en-GB" dirty="0" smtClean="0"/>
              <a:t>Finland: slow decision and take a long time to respond, long term plan, plan is concrete</a:t>
            </a:r>
          </a:p>
          <a:p>
            <a:r>
              <a:rPr lang="en-GB" dirty="0" smtClean="0"/>
              <a:t>Contract</a:t>
            </a:r>
          </a:p>
          <a:p>
            <a:pPr lvl="1"/>
            <a:r>
              <a:rPr lang="en-GB" dirty="0" smtClean="0"/>
              <a:t>cost based on per person</a:t>
            </a:r>
          </a:p>
          <a:p>
            <a:pPr lvl="1"/>
            <a:r>
              <a:rPr lang="en-GB" dirty="0" smtClean="0"/>
              <a:t>cost based on total programme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Conflicts in bureaucratic procedures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152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Successful scenarios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459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Synergy between industry education export and industry education export</a:t>
            </a:r>
          </a:p>
          <a:p>
            <a:r>
              <a:rPr lang="en-GB" dirty="0"/>
              <a:t>Focus on a few areas which Finland has </a:t>
            </a:r>
            <a:r>
              <a:rPr lang="en-GB" dirty="0" smtClean="0"/>
              <a:t>special expertise </a:t>
            </a:r>
            <a:r>
              <a:rPr lang="en-GB" dirty="0"/>
              <a:t>and </a:t>
            </a:r>
            <a:r>
              <a:rPr lang="en-GB" dirty="0" smtClean="0"/>
              <a:t>reputation</a:t>
            </a:r>
          </a:p>
          <a:p>
            <a:pPr lvl="1"/>
            <a:r>
              <a:rPr lang="en-GB" dirty="0" smtClean="0"/>
              <a:t>Academic expertise</a:t>
            </a:r>
          </a:p>
          <a:p>
            <a:pPr lvl="1"/>
            <a:r>
              <a:rPr lang="en-GB" dirty="0" smtClean="0"/>
              <a:t>Development expertise</a:t>
            </a:r>
            <a:endParaRPr lang="en-GB" dirty="0"/>
          </a:p>
          <a:p>
            <a:r>
              <a:rPr lang="en-GB" dirty="0" smtClean="0"/>
              <a:t>Develop offshore education in cooperation with local partners in China</a:t>
            </a:r>
          </a:p>
          <a:p>
            <a:r>
              <a:rPr lang="en-GB" dirty="0" smtClean="0"/>
              <a:t>Traditional model of student studying abroad will remain but the emphasis tend to attracting most gifted students.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Models of education export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429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Efforts towards cooperation and </a:t>
            </a:r>
            <a:r>
              <a:rPr lang="en-GB" dirty="0" smtClean="0"/>
              <a:t>one </a:t>
            </a:r>
            <a:r>
              <a:rPr lang="en-GB" dirty="0"/>
              <a:t>Finnish </a:t>
            </a:r>
            <a:r>
              <a:rPr lang="en-GB" dirty="0" smtClean="0"/>
              <a:t>brand</a:t>
            </a:r>
          </a:p>
          <a:p>
            <a:r>
              <a:rPr lang="en-GB" dirty="0"/>
              <a:t>More investment on product development and </a:t>
            </a:r>
            <a:r>
              <a:rPr lang="en-GB" dirty="0" smtClean="0"/>
              <a:t>marketing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Marketing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135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studies on education export and targeting market (identifying future tendencies)</a:t>
            </a:r>
          </a:p>
          <a:p>
            <a:r>
              <a:rPr lang="en-GB" dirty="0"/>
              <a:t>Utilise experts, alumni and local </a:t>
            </a:r>
            <a:r>
              <a:rPr lang="en-GB" dirty="0" smtClean="0"/>
              <a:t>partners</a:t>
            </a:r>
          </a:p>
          <a:p>
            <a:r>
              <a:rPr lang="en-GB" dirty="0" smtClean="0"/>
              <a:t>Partnership with Chinese universities and schools</a:t>
            </a:r>
            <a:endParaRPr lang="en-GB" dirty="0"/>
          </a:p>
          <a:p>
            <a:r>
              <a:rPr lang="en-GB" dirty="0" smtClean="0"/>
              <a:t>Effective national coordination on education export</a:t>
            </a:r>
          </a:p>
          <a:p>
            <a:r>
              <a:rPr lang="en-GB" dirty="0" smtClean="0"/>
              <a:t>University, UAS, School cooperation in Finland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apacity building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031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005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Poor quality programmes may ruin the reputation of the whole Finnish education</a:t>
            </a:r>
          </a:p>
          <a:p>
            <a:r>
              <a:rPr lang="en-GB" dirty="0" smtClean="0"/>
              <a:t>Rush to education export with irrelevant curricula to local market needs</a:t>
            </a:r>
          </a:p>
          <a:p>
            <a:r>
              <a:rPr lang="en-GB" dirty="0" smtClean="0"/>
              <a:t>Find the wrong (niche) markets</a:t>
            </a:r>
          </a:p>
          <a:p>
            <a:r>
              <a:rPr lang="en-GB" dirty="0" smtClean="0"/>
              <a:t>Find the wrong partners</a:t>
            </a:r>
          </a:p>
          <a:p>
            <a:r>
              <a:rPr lang="en-GB" dirty="0" smtClean="0"/>
              <a:t>Neglect experts’ role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211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fi-FI" dirty="0" err="1" smtClean="0"/>
              <a:t>Emergence</a:t>
            </a:r>
            <a:r>
              <a:rPr lang="fi-FI" dirty="0" smtClean="0"/>
              <a:t> of </a:t>
            </a:r>
            <a:r>
              <a:rPr lang="fi-FI" dirty="0" err="1" smtClean="0"/>
              <a:t>knowledge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society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Growing</a:t>
            </a:r>
            <a:r>
              <a:rPr lang="fi-FI" dirty="0" smtClean="0"/>
              <a:t> </a:t>
            </a:r>
            <a:r>
              <a:rPr lang="fi-FI" dirty="0" err="1" smtClean="0"/>
              <a:t>importance</a:t>
            </a:r>
            <a:r>
              <a:rPr lang="fi-FI" dirty="0" smtClean="0"/>
              <a:t> of </a:t>
            </a:r>
            <a:r>
              <a:rPr lang="fi-FI" dirty="0" err="1" smtClean="0"/>
              <a:t>knowledge</a:t>
            </a:r>
            <a:r>
              <a:rPr lang="fi-FI" dirty="0" smtClean="0"/>
              <a:t> in </a:t>
            </a:r>
            <a:r>
              <a:rPr lang="fi-FI" dirty="0" err="1" smtClean="0"/>
              <a:t>production</a:t>
            </a:r>
            <a:r>
              <a:rPr lang="fi-FI" dirty="0" smtClean="0"/>
              <a:t> (as a </a:t>
            </a:r>
            <a:r>
              <a:rPr lang="fi-FI" dirty="0" err="1" smtClean="0"/>
              <a:t>resource</a:t>
            </a:r>
            <a:r>
              <a:rPr lang="fi-FI" dirty="0" smtClean="0"/>
              <a:t> and </a:t>
            </a:r>
            <a:r>
              <a:rPr lang="fi-FI" dirty="0" err="1" smtClean="0"/>
              <a:t>product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Globalisation</a:t>
            </a:r>
            <a:endParaRPr lang="fi-FI" dirty="0" smtClean="0"/>
          </a:p>
          <a:p>
            <a:r>
              <a:rPr lang="fi-FI" dirty="0" smtClean="0"/>
              <a:t>National and </a:t>
            </a:r>
            <a:r>
              <a:rPr lang="fi-FI" dirty="0" err="1" smtClean="0"/>
              <a:t>supra-national</a:t>
            </a:r>
            <a:r>
              <a:rPr lang="fi-FI" dirty="0" smtClean="0"/>
              <a:t> </a:t>
            </a:r>
            <a:r>
              <a:rPr lang="fi-FI" dirty="0" err="1" smtClean="0"/>
              <a:t>policies</a:t>
            </a:r>
            <a:endParaRPr lang="fi-FI" dirty="0" smtClean="0"/>
          </a:p>
          <a:p>
            <a:pPr lvl="1"/>
            <a:r>
              <a:rPr lang="fi-FI" dirty="0" err="1" smtClean="0"/>
              <a:t>Internationalisation</a:t>
            </a:r>
            <a:endParaRPr lang="fi-FI" dirty="0" smtClean="0"/>
          </a:p>
          <a:p>
            <a:pPr lvl="1"/>
            <a:r>
              <a:rPr lang="fi-FI" dirty="0" err="1" smtClean="0"/>
              <a:t>Importance</a:t>
            </a:r>
            <a:r>
              <a:rPr lang="fi-FI" dirty="0" smtClean="0"/>
              <a:t> of HE in </a:t>
            </a:r>
            <a:r>
              <a:rPr lang="fi-FI" dirty="0" err="1" smtClean="0"/>
              <a:t>other</a:t>
            </a:r>
            <a:r>
              <a:rPr lang="fi-FI" dirty="0" smtClean="0"/>
              <a:t> national and </a:t>
            </a:r>
            <a:r>
              <a:rPr lang="fi-FI" dirty="0" err="1" smtClean="0"/>
              <a:t>regional</a:t>
            </a:r>
            <a:r>
              <a:rPr lang="fi-FI" dirty="0" smtClean="0"/>
              <a:t> </a:t>
            </a:r>
            <a:r>
              <a:rPr lang="fi-FI" dirty="0" err="1" smtClean="0"/>
              <a:t>policies</a:t>
            </a:r>
            <a:r>
              <a:rPr lang="fi-FI" dirty="0" smtClean="0"/>
              <a:t> (national </a:t>
            </a:r>
            <a:r>
              <a:rPr lang="fi-FI" dirty="0" err="1" smtClean="0"/>
              <a:t>competitiveness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Internationalisation</a:t>
            </a:r>
            <a:r>
              <a:rPr lang="fi-FI" dirty="0" smtClean="0"/>
              <a:t> of HE and </a:t>
            </a:r>
            <a:r>
              <a:rPr lang="fi-FI" dirty="0" err="1" smtClean="0"/>
              <a:t>universities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Drivers</a:t>
            </a:r>
            <a:r>
              <a:rPr lang="fi-FI" dirty="0" smtClean="0"/>
              <a:t> for </a:t>
            </a:r>
            <a:r>
              <a:rPr lang="fi-FI" dirty="0" err="1" smtClean="0"/>
              <a:t>change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11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dirty="0"/>
              <a:t>education reforms and </a:t>
            </a:r>
            <a:r>
              <a:rPr lang="en-GB" dirty="0" smtClean="0"/>
              <a:t>trends  13-15 8th Feb</a:t>
            </a:r>
            <a:endParaRPr lang="en-GB" dirty="0"/>
          </a:p>
          <a:p>
            <a:r>
              <a:rPr lang="en-GB" dirty="0" smtClean="0"/>
              <a:t>Relevant policies and reforms in China </a:t>
            </a:r>
            <a:r>
              <a:rPr lang="en-GB" dirty="0"/>
              <a:t>and </a:t>
            </a:r>
            <a:r>
              <a:rPr lang="en-GB" dirty="0" smtClean="0"/>
              <a:t>implications </a:t>
            </a:r>
            <a:r>
              <a:rPr lang="en-GB" dirty="0"/>
              <a:t>for foreign educational </a:t>
            </a:r>
            <a:r>
              <a:rPr lang="en-GB" dirty="0" smtClean="0"/>
              <a:t>providers 13-15 15th March</a:t>
            </a:r>
            <a:endParaRPr lang="en-GB" dirty="0"/>
          </a:p>
          <a:p>
            <a:r>
              <a:rPr lang="en-GB" dirty="0" smtClean="0"/>
              <a:t>Marketing </a:t>
            </a:r>
            <a:r>
              <a:rPr lang="en-GB" dirty="0"/>
              <a:t>and branding Finnish education in </a:t>
            </a:r>
            <a:r>
              <a:rPr lang="en-GB" dirty="0" smtClean="0"/>
              <a:t>China  13-15 18th April</a:t>
            </a:r>
            <a:endParaRPr lang="en-GB" dirty="0"/>
          </a:p>
          <a:p>
            <a:r>
              <a:rPr lang="en-GB" dirty="0" smtClean="0"/>
              <a:t>Places will </a:t>
            </a:r>
            <a:r>
              <a:rPr lang="en-GB" dirty="0" smtClean="0"/>
              <a:t>be in the University of </a:t>
            </a:r>
            <a:r>
              <a:rPr lang="en-GB" smtClean="0"/>
              <a:t>Tampere premise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lectures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67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42913" indent="-442913">
              <a:buNone/>
            </a:pPr>
            <a:r>
              <a:rPr lang="en-GB" dirty="0" err="1"/>
              <a:t>Cai</a:t>
            </a:r>
            <a:r>
              <a:rPr lang="en-GB" dirty="0"/>
              <a:t>, Y. (2005). The future of European higher educating from a Chinese perspective--the internationalisation dimension. In J. Enders, J. File, J. </a:t>
            </a:r>
            <a:r>
              <a:rPr lang="en-GB" dirty="0" err="1"/>
              <a:t>Huisman</a:t>
            </a:r>
            <a:r>
              <a:rPr lang="en-GB" dirty="0"/>
              <a:t> &amp; D. </a:t>
            </a:r>
            <a:r>
              <a:rPr lang="en-GB" dirty="0" err="1"/>
              <a:t>Westerheijden</a:t>
            </a:r>
            <a:r>
              <a:rPr lang="en-GB" dirty="0"/>
              <a:t> (Eds.), The European higher education and research landscape 2020: Scenarios and strategic debates (pp. 191-202). </a:t>
            </a:r>
            <a:r>
              <a:rPr lang="en-GB" dirty="0" err="1"/>
              <a:t>Enschede</a:t>
            </a:r>
            <a:r>
              <a:rPr lang="en-GB" dirty="0"/>
              <a:t>, the Netherlands: CHEPS</a:t>
            </a:r>
            <a:r>
              <a:rPr lang="en-GB" dirty="0" smtClean="0"/>
              <a:t>.</a:t>
            </a:r>
          </a:p>
          <a:p>
            <a:pPr marL="442913" indent="-442913">
              <a:buNone/>
            </a:pPr>
            <a:r>
              <a:rPr lang="fi-FI" sz="2500" dirty="0" err="1"/>
              <a:t>Cai</a:t>
            </a:r>
            <a:r>
              <a:rPr lang="fi-FI" sz="2500" dirty="0"/>
              <a:t>, Y., &amp; </a:t>
            </a:r>
            <a:r>
              <a:rPr lang="fi-FI" sz="2500" dirty="0" err="1"/>
              <a:t>Hölttä</a:t>
            </a:r>
            <a:r>
              <a:rPr lang="fi-FI" sz="2500" dirty="0"/>
              <a:t>, S. (2006). Kiina ja suomalainen </a:t>
            </a:r>
            <a:r>
              <a:rPr lang="fi-FI" sz="2500" dirty="0" err="1"/>
              <a:t>korkeakoulupolitiika</a:t>
            </a:r>
            <a:r>
              <a:rPr lang="fi-FI" sz="2500" dirty="0"/>
              <a:t>. In T. Aarrevaara &amp; J. Herranen (</a:t>
            </a:r>
            <a:r>
              <a:rPr lang="fi-FI" sz="2500" dirty="0" err="1"/>
              <a:t>Eds</a:t>
            </a:r>
            <a:r>
              <a:rPr lang="fi-FI" sz="2500" dirty="0"/>
              <a:t>.), Mikä meitä ohjaa? (</a:t>
            </a:r>
            <a:r>
              <a:rPr lang="fi-FI" sz="2500" dirty="0" err="1"/>
              <a:t>pp</a:t>
            </a:r>
            <a:r>
              <a:rPr lang="fi-FI" sz="2500" dirty="0"/>
              <a:t>. 85-99). Jyväskylä: Koulutuksen Tutkimuslaitos, Jyväskylän Yliopisto.</a:t>
            </a:r>
          </a:p>
          <a:p>
            <a:pPr marL="442913" indent="-442913">
              <a:buNone/>
            </a:pPr>
            <a:r>
              <a:rPr lang="en-GB" sz="2500" dirty="0" err="1"/>
              <a:t>Hölttä</a:t>
            </a:r>
            <a:r>
              <a:rPr lang="en-GB" sz="2500" dirty="0"/>
              <a:t>, S., </a:t>
            </a:r>
            <a:r>
              <a:rPr lang="en-GB" sz="2500" dirty="0" err="1"/>
              <a:t>Pekkola</a:t>
            </a:r>
            <a:r>
              <a:rPr lang="en-GB" sz="2500" dirty="0"/>
              <a:t>, E., &amp; </a:t>
            </a:r>
            <a:r>
              <a:rPr lang="en-GB" sz="2500" dirty="0" err="1"/>
              <a:t>Cai</a:t>
            </a:r>
            <a:r>
              <a:rPr lang="en-GB" sz="2500" dirty="0"/>
              <a:t>, Y. (2009). Training Chinese administrative officials in Finland and its relevance to Finnish "China strategies". </a:t>
            </a:r>
            <a:r>
              <a:rPr lang="en-GB" sz="2500" dirty="0" err="1"/>
              <a:t>Tiedepolitiikka</a:t>
            </a:r>
            <a:r>
              <a:rPr lang="en-GB" sz="2500" dirty="0"/>
              <a:t> (Science Policy), 2009(3), 29-42.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references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138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42913" indent="-442913">
              <a:buNone/>
            </a:pPr>
            <a:r>
              <a:rPr lang="en-GB" sz="2100" dirty="0" err="1"/>
              <a:t>Cai</a:t>
            </a:r>
            <a:r>
              <a:rPr lang="en-GB" sz="2100" dirty="0"/>
              <a:t>, Y. (2011a). Chinese higher education reforms and tendencies: Implications for Norwegian higher education in cooperating with China. SIU Report Series, Vol. 4. K. G. </a:t>
            </a:r>
            <a:r>
              <a:rPr lang="en-GB" sz="2100" dirty="0" err="1"/>
              <a:t>Pettersen</a:t>
            </a:r>
            <a:r>
              <a:rPr lang="en-GB" sz="2100" dirty="0"/>
              <a:t> (Ed.)   Retrieved from http://www.siu.no/nor/content/download/7700/79536/file/Chinese%20higher%20education%20reforms%20and%20tendencies%20-%20til%20publisering.pdf </a:t>
            </a:r>
          </a:p>
          <a:p>
            <a:pPr marL="442913" indent="-442913">
              <a:buNone/>
            </a:pPr>
            <a:r>
              <a:rPr lang="en-GB" sz="2100" dirty="0" err="1"/>
              <a:t>Cai</a:t>
            </a:r>
            <a:r>
              <a:rPr lang="en-GB" sz="2100" dirty="0"/>
              <a:t>, Y. (2011b). Cross-border higher education in China and its implications for Finland. In Y. </a:t>
            </a:r>
            <a:r>
              <a:rPr lang="en-GB" sz="2100" dirty="0" err="1"/>
              <a:t>Cai</a:t>
            </a:r>
            <a:r>
              <a:rPr lang="en-GB" sz="2100" dirty="0"/>
              <a:t> &amp; J. </a:t>
            </a:r>
            <a:r>
              <a:rPr lang="en-GB" sz="2100" dirty="0" err="1"/>
              <a:t>Kivistö</a:t>
            </a:r>
            <a:r>
              <a:rPr lang="en-GB" sz="2100" dirty="0"/>
              <a:t> (Eds.), Higher education reforms in Finland and China: Experiences and challenges in post-massification era (pp. 245-260). Tampere: Tampere University Press</a:t>
            </a:r>
            <a:r>
              <a:rPr lang="en-GB" sz="2100" dirty="0" smtClean="0"/>
              <a:t>.</a:t>
            </a:r>
          </a:p>
          <a:p>
            <a:pPr marL="442913" indent="-442913">
              <a:buNone/>
            </a:pPr>
            <a:r>
              <a:rPr lang="en-GB" sz="2000" dirty="0" err="1"/>
              <a:t>Cai</a:t>
            </a:r>
            <a:r>
              <a:rPr lang="en-GB" sz="2000" dirty="0"/>
              <a:t>, Y., </a:t>
            </a:r>
            <a:r>
              <a:rPr lang="en-GB" sz="2000" dirty="0" err="1"/>
              <a:t>Hölttä</a:t>
            </a:r>
            <a:r>
              <a:rPr lang="en-GB" sz="2000" dirty="0"/>
              <a:t>, S., &amp; </a:t>
            </a:r>
            <a:r>
              <a:rPr lang="en-GB" sz="2000" dirty="0" err="1"/>
              <a:t>Lindholm</a:t>
            </a:r>
            <a:r>
              <a:rPr lang="en-GB" sz="2000" dirty="0"/>
              <a:t>, N. (2011, 10-21 June). </a:t>
            </a:r>
            <a:r>
              <a:rPr lang="en-GB" sz="2000" i="1" dirty="0"/>
              <a:t>Towards </a:t>
            </a:r>
            <a:r>
              <a:rPr lang="en-GB" sz="2000" i="1" dirty="0" err="1"/>
              <a:t>sino</a:t>
            </a:r>
            <a:r>
              <a:rPr lang="en-GB" sz="2000" i="1" dirty="0"/>
              <a:t>-Finland joint venture school.</a:t>
            </a:r>
            <a:r>
              <a:rPr lang="en-GB" sz="2000" dirty="0"/>
              <a:t> Paper presented at the Standardising Chinese-</a:t>
            </a:r>
            <a:r>
              <a:rPr lang="en-GB" sz="2000" dirty="0" err="1"/>
              <a:t>foregn</a:t>
            </a:r>
            <a:r>
              <a:rPr lang="en-GB" sz="2000" dirty="0"/>
              <a:t> Cooperation in Running School, excising Administration According to Law and Promoting Sustainable Development, Xiamen</a:t>
            </a:r>
            <a:r>
              <a:rPr lang="en-GB" sz="2000" dirty="0" smtClean="0"/>
              <a:t>.</a:t>
            </a:r>
            <a:endParaRPr lang="en-GB" sz="21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references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334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2913" indent="-442913">
              <a:buNone/>
            </a:pPr>
            <a:r>
              <a:rPr lang="en-GB" sz="2100" dirty="0" err="1"/>
              <a:t>Cai</a:t>
            </a:r>
            <a:r>
              <a:rPr lang="en-GB" sz="2100" dirty="0"/>
              <a:t>, Y. (In press-a). Employment prospects of Finnish-educated Chinese graduates in Finnish companies in China—employers' perspectives. Tampere: School of Management, University of Tampere.</a:t>
            </a:r>
          </a:p>
          <a:p>
            <a:pPr marL="442913" indent="-442913">
              <a:buNone/>
            </a:pPr>
            <a:r>
              <a:rPr lang="en-GB" sz="2100" dirty="0" err="1"/>
              <a:t>Cai</a:t>
            </a:r>
            <a:r>
              <a:rPr lang="en-GB" sz="2100" dirty="0"/>
              <a:t>, Y. (In press-b). International graduates from Finland: Do they satisfy the needs of Finnish employers abroad? Journal of Research in International Education. </a:t>
            </a:r>
          </a:p>
          <a:p>
            <a:pPr marL="442913" indent="-442913">
              <a:buNone/>
            </a:pPr>
            <a:r>
              <a:rPr lang="en-GB" sz="2100" dirty="0" err="1"/>
              <a:t>Cai</a:t>
            </a:r>
            <a:r>
              <a:rPr lang="en-GB" sz="2100" dirty="0"/>
              <a:t>, Y., </a:t>
            </a:r>
            <a:r>
              <a:rPr lang="en-GB" sz="2100" dirty="0" err="1"/>
              <a:t>Hölttä</a:t>
            </a:r>
            <a:r>
              <a:rPr lang="en-GB" sz="2100" dirty="0"/>
              <a:t>, S., &amp; </a:t>
            </a:r>
            <a:r>
              <a:rPr lang="en-GB" sz="2100" dirty="0" err="1"/>
              <a:t>Kivistö</a:t>
            </a:r>
            <a:r>
              <a:rPr lang="en-GB" sz="2100" dirty="0"/>
              <a:t>, J. (in Press). Finnish higher education institutions as exporters of education--are they ready? In S. </a:t>
            </a:r>
            <a:r>
              <a:rPr lang="en-GB" sz="2100" dirty="0" err="1"/>
              <a:t>Ahola</a:t>
            </a:r>
            <a:r>
              <a:rPr lang="en-GB" sz="2100" dirty="0"/>
              <a:t> &amp; D. Hoffman (Eds.), CHRIF year book 2010.</a:t>
            </a:r>
          </a:p>
          <a:p>
            <a:pPr marL="442913" indent="-442913">
              <a:buNone/>
            </a:pPr>
            <a:r>
              <a:rPr lang="en-GB" sz="2100" dirty="0" err="1"/>
              <a:t>Cai</a:t>
            </a:r>
            <a:r>
              <a:rPr lang="en-GB" sz="2100" dirty="0"/>
              <a:t>, Y., &amp; </a:t>
            </a:r>
            <a:r>
              <a:rPr lang="en-GB" sz="2100" dirty="0" err="1"/>
              <a:t>Kivistö</a:t>
            </a:r>
            <a:r>
              <a:rPr lang="en-GB" sz="2100" dirty="0"/>
              <a:t>, J. (in press). Tuition fees for international students in Finland—where to go from here? Journal of Studies in International Education.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references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686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Seppo</a:t>
            </a:r>
            <a:r>
              <a:rPr lang="en-GB" dirty="0" smtClean="0"/>
              <a:t> </a:t>
            </a:r>
            <a:r>
              <a:rPr lang="en-GB" dirty="0" err="1" smtClean="0"/>
              <a:t>Hölttä</a:t>
            </a:r>
            <a:r>
              <a:rPr lang="en-GB" dirty="0" smtClean="0"/>
              <a:t>, Director</a:t>
            </a:r>
          </a:p>
          <a:p>
            <a:r>
              <a:rPr lang="en-GB" dirty="0" err="1" smtClean="0"/>
              <a:t>Yuzhuo</a:t>
            </a:r>
            <a:r>
              <a:rPr lang="en-GB" dirty="0" smtClean="0"/>
              <a:t> </a:t>
            </a:r>
            <a:r>
              <a:rPr lang="en-GB" dirty="0" err="1" smtClean="0"/>
              <a:t>Cai</a:t>
            </a:r>
            <a:r>
              <a:rPr lang="en-GB" dirty="0" smtClean="0"/>
              <a:t>, Research Coordinator</a:t>
            </a:r>
          </a:p>
          <a:p>
            <a:r>
              <a:rPr lang="en-GB" dirty="0" err="1" smtClean="0"/>
              <a:t>Cuihong</a:t>
            </a:r>
            <a:r>
              <a:rPr lang="en-GB" dirty="0" smtClean="0"/>
              <a:t> Jin-</a:t>
            </a:r>
            <a:r>
              <a:rPr lang="en-GB" dirty="0" err="1" smtClean="0"/>
              <a:t>Muranen</a:t>
            </a:r>
            <a:r>
              <a:rPr lang="en-GB" dirty="0" smtClean="0"/>
              <a:t>, Secretary</a:t>
            </a:r>
          </a:p>
          <a:p>
            <a:endParaRPr lang="en-GB" dirty="0"/>
          </a:p>
          <a:p>
            <a:r>
              <a:rPr lang="en-GB" dirty="0" smtClean="0"/>
              <a:t>Email: </a:t>
            </a:r>
            <a:r>
              <a:rPr lang="en-GB" dirty="0" smtClean="0">
                <a:hlinkClick r:id="rId2"/>
              </a:rPr>
              <a:t>firstname.lastname@uta.fi</a:t>
            </a:r>
            <a:endParaRPr lang="en-GB" dirty="0" smtClean="0"/>
          </a:p>
          <a:p>
            <a:r>
              <a:rPr lang="en-GB" dirty="0" smtClean="0"/>
              <a:t>www.uta.fi/jkk/cerec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at CEREC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199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Initiated in Higher education sector</a:t>
            </a:r>
          </a:p>
          <a:p>
            <a:pPr lvl="1"/>
            <a:r>
              <a:rPr lang="en-GB" dirty="0"/>
              <a:t>Amendments to both the Universities Act (1997/645) and the Polytechnics Act (2003/351</a:t>
            </a:r>
            <a:r>
              <a:rPr lang="en-GB" dirty="0" smtClean="0"/>
              <a:t>)—made to order education</a:t>
            </a:r>
          </a:p>
          <a:p>
            <a:pPr lvl="1"/>
            <a:r>
              <a:rPr lang="en-GB" dirty="0" smtClean="0"/>
              <a:t>Universities Act (2009)— tuition fee programmes</a:t>
            </a:r>
          </a:p>
          <a:p>
            <a:pPr lvl="2"/>
            <a:r>
              <a:rPr lang="en-GB" dirty="0" smtClean="0"/>
              <a:t>Selected Master programmes</a:t>
            </a:r>
          </a:p>
          <a:p>
            <a:pPr lvl="2"/>
            <a:r>
              <a:rPr lang="en-GB" dirty="0" smtClean="0"/>
              <a:t>Made to order education</a:t>
            </a:r>
          </a:p>
          <a:p>
            <a:pPr lvl="1"/>
            <a:r>
              <a:rPr lang="en-GB" dirty="0"/>
              <a:t>Strategy for the Internationalisation of Higher Education </a:t>
            </a:r>
            <a:r>
              <a:rPr lang="en-GB" dirty="0" smtClean="0"/>
              <a:t>Institutions (2009-2015)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move towards education export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158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Extend to all sectors of Finnish education</a:t>
            </a:r>
          </a:p>
          <a:p>
            <a:pPr lvl="1"/>
            <a:r>
              <a:rPr lang="en-GB" dirty="0" smtClean="0"/>
              <a:t>Education Export Strategy (2009)</a:t>
            </a:r>
          </a:p>
          <a:p>
            <a:pPr lvl="1"/>
            <a:r>
              <a:rPr lang="en-GB" dirty="0" smtClean="0"/>
              <a:t>Future Learning Finland (2010)</a:t>
            </a:r>
          </a:p>
          <a:p>
            <a:pPr lvl="2"/>
            <a:r>
              <a:rPr lang="en-GB" dirty="0" smtClean="0"/>
              <a:t>Funded by three Ministries</a:t>
            </a:r>
          </a:p>
          <a:p>
            <a:pPr lvl="2"/>
            <a:r>
              <a:rPr lang="en-GB" dirty="0" smtClean="0"/>
              <a:t>Coordinated by </a:t>
            </a:r>
            <a:r>
              <a:rPr lang="en-GB" dirty="0" err="1" smtClean="0"/>
              <a:t>Finpro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move towards education export</a:t>
            </a:r>
          </a:p>
        </p:txBody>
      </p:sp>
    </p:spTree>
    <p:extLst>
      <p:ext uri="{BB962C8B-B14F-4D97-AF65-F5344CB8AC3E}">
        <p14:creationId xmlns="" xmlns:p14="http://schemas.microsoft.com/office/powerpoint/2010/main" val="38336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708920"/>
            <a:ext cx="7408333" cy="4464496"/>
          </a:xfrm>
        </p:spPr>
        <p:txBody>
          <a:bodyPr>
            <a:normAutofit/>
          </a:bodyPr>
          <a:lstStyle/>
          <a:p>
            <a:r>
              <a:rPr lang="fi-FI" dirty="0" err="1" smtClean="0"/>
              <a:t>Linked</a:t>
            </a:r>
            <a:r>
              <a:rPr lang="fi-FI" dirty="0" smtClean="0"/>
              <a:t> to the </a:t>
            </a:r>
            <a:r>
              <a:rPr lang="fi-FI" dirty="0" err="1" smtClean="0"/>
              <a:t>University</a:t>
            </a:r>
            <a:r>
              <a:rPr lang="fi-FI" dirty="0" smtClean="0"/>
              <a:t> </a:t>
            </a:r>
            <a:r>
              <a:rPr lang="fi-FI" dirty="0" err="1" smtClean="0"/>
              <a:t>Reform</a:t>
            </a:r>
            <a:r>
              <a:rPr lang="fi-FI" dirty="0" smtClean="0"/>
              <a:t> (New </a:t>
            </a:r>
            <a:r>
              <a:rPr lang="fi-FI" dirty="0" err="1" smtClean="0"/>
              <a:t>legal</a:t>
            </a:r>
            <a:r>
              <a:rPr lang="fi-FI" dirty="0" smtClean="0"/>
              <a:t> status of </a:t>
            </a:r>
            <a:r>
              <a:rPr lang="fi-FI" dirty="0" err="1" smtClean="0"/>
              <a:t>universities</a:t>
            </a:r>
            <a:r>
              <a:rPr lang="fi-FI" dirty="0" smtClean="0"/>
              <a:t>)</a:t>
            </a:r>
          </a:p>
          <a:p>
            <a:r>
              <a:rPr lang="fi-FI" dirty="0" smtClean="0"/>
              <a:t>International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programmes</a:t>
            </a:r>
            <a:endParaRPr lang="fi-FI" dirty="0" smtClean="0"/>
          </a:p>
          <a:p>
            <a:pPr lvl="1"/>
            <a:r>
              <a:rPr lang="fi-FI" dirty="0" smtClean="0"/>
              <a:t>National and </a:t>
            </a:r>
            <a:r>
              <a:rPr lang="fi-FI" dirty="0" err="1" smtClean="0"/>
              <a:t>European</a:t>
            </a:r>
            <a:r>
              <a:rPr lang="fi-FI" dirty="0" smtClean="0"/>
              <a:t> (Erasmus </a:t>
            </a:r>
            <a:r>
              <a:rPr lang="fi-FI" dirty="0" err="1" smtClean="0"/>
              <a:t>Mundus</a:t>
            </a:r>
            <a:r>
              <a:rPr lang="fi-FI" dirty="0" smtClean="0"/>
              <a:t>)</a:t>
            </a:r>
          </a:p>
          <a:p>
            <a:r>
              <a:rPr lang="fi-FI" dirty="0" smtClean="0"/>
              <a:t>Professional </a:t>
            </a:r>
            <a:r>
              <a:rPr lang="fi-FI" dirty="0" err="1" smtClean="0"/>
              <a:t>continuing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 </a:t>
            </a:r>
            <a:r>
              <a:rPr lang="fi-FI" dirty="0" err="1" smtClean="0"/>
              <a:t>programmes</a:t>
            </a:r>
            <a:endParaRPr lang="fi-FI" dirty="0" smtClean="0"/>
          </a:p>
          <a:p>
            <a:r>
              <a:rPr lang="fi-FI" dirty="0" err="1" smtClean="0"/>
              <a:t>Reforms</a:t>
            </a:r>
            <a:r>
              <a:rPr lang="fi-FI" dirty="0" smtClean="0"/>
              <a:t> of international </a:t>
            </a:r>
            <a:r>
              <a:rPr lang="fi-FI" dirty="0" err="1" smtClean="0"/>
              <a:t>administration</a:t>
            </a:r>
            <a:r>
              <a:rPr lang="fi-FI" dirty="0" smtClean="0"/>
              <a:t> (new </a:t>
            </a:r>
            <a:r>
              <a:rPr lang="fi-FI" dirty="0" err="1" smtClean="0"/>
              <a:t>models</a:t>
            </a:r>
            <a:r>
              <a:rPr lang="fi-FI" dirty="0" smtClean="0"/>
              <a:t> of </a:t>
            </a:r>
            <a:r>
              <a:rPr lang="fi-FI" dirty="0" err="1" smtClean="0"/>
              <a:t>internationalisation</a:t>
            </a:r>
            <a:r>
              <a:rPr lang="fi-FI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Need</a:t>
            </a:r>
            <a:r>
              <a:rPr lang="fi-FI" dirty="0" smtClean="0"/>
              <a:t> for </a:t>
            </a:r>
            <a:r>
              <a:rPr lang="fi-FI" dirty="0" err="1" smtClean="0"/>
              <a:t>institutional</a:t>
            </a:r>
            <a:r>
              <a:rPr lang="fi-FI" dirty="0" smtClean="0"/>
              <a:t> </a:t>
            </a:r>
            <a:r>
              <a:rPr lang="fi-FI" dirty="0" err="1" smtClean="0"/>
              <a:t>capacity</a:t>
            </a:r>
            <a:r>
              <a:rPr lang="fi-FI" dirty="0" smtClean="0"/>
              <a:t> </a:t>
            </a:r>
            <a:r>
              <a:rPr lang="fi-FI" dirty="0" err="1" smtClean="0"/>
              <a:t>building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03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mean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educational</a:t>
            </a:r>
            <a:r>
              <a:rPr lang="fi-FI" dirty="0"/>
              <a:t> </a:t>
            </a:r>
            <a:r>
              <a:rPr lang="fi-FI" dirty="0" err="1"/>
              <a:t>markets</a:t>
            </a:r>
            <a:r>
              <a:rPr lang="fi-FI" dirty="0"/>
              <a:t>?</a:t>
            </a:r>
          </a:p>
          <a:p>
            <a:pPr lvl="1"/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kinds</a:t>
            </a:r>
            <a:r>
              <a:rPr lang="fi-FI" dirty="0"/>
              <a:t> of </a:t>
            </a:r>
            <a:r>
              <a:rPr lang="fi-FI" dirty="0" err="1"/>
              <a:t>markets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 to </a:t>
            </a:r>
            <a:r>
              <a:rPr lang="fi-FI" dirty="0" err="1"/>
              <a:t>operate</a:t>
            </a:r>
            <a:r>
              <a:rPr lang="fi-FI" dirty="0"/>
              <a:t> in?</a:t>
            </a:r>
          </a:p>
          <a:p>
            <a:pPr lvl="1"/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kinds</a:t>
            </a:r>
            <a:r>
              <a:rPr lang="fi-FI" dirty="0"/>
              <a:t> of products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 to </a:t>
            </a:r>
            <a:r>
              <a:rPr lang="fi-FI" dirty="0" err="1"/>
              <a:t>offer</a:t>
            </a:r>
            <a:r>
              <a:rPr lang="fi-FI" dirty="0"/>
              <a:t> to the </a:t>
            </a:r>
            <a:r>
              <a:rPr lang="fi-FI" dirty="0" err="1"/>
              <a:t>markets</a:t>
            </a:r>
            <a:r>
              <a:rPr lang="fi-FI" dirty="0"/>
              <a:t>?</a:t>
            </a:r>
            <a:endParaRPr lang="en-US" dirty="0"/>
          </a:p>
          <a:p>
            <a:pPr lvl="1"/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kinds</a:t>
            </a:r>
            <a:r>
              <a:rPr lang="fi-FI" dirty="0"/>
              <a:t> of </a:t>
            </a:r>
            <a:r>
              <a:rPr lang="fi-FI" dirty="0" err="1"/>
              <a:t>capacity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operate</a:t>
            </a:r>
            <a:r>
              <a:rPr lang="fi-FI" dirty="0"/>
              <a:t> in the </a:t>
            </a:r>
            <a:r>
              <a:rPr lang="fi-FI" dirty="0" err="1"/>
              <a:t>selected</a:t>
            </a:r>
            <a:r>
              <a:rPr lang="fi-FI" dirty="0"/>
              <a:t> </a:t>
            </a:r>
            <a:r>
              <a:rPr lang="fi-FI" dirty="0" err="1"/>
              <a:t>segments</a:t>
            </a:r>
            <a:r>
              <a:rPr lang="fi-FI" dirty="0"/>
              <a:t> of </a:t>
            </a:r>
            <a:r>
              <a:rPr lang="fi-FI" dirty="0" err="1"/>
              <a:t>markets</a:t>
            </a:r>
            <a:r>
              <a:rPr lang="fi-FI" dirty="0"/>
              <a:t>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i-FI" dirty="0"/>
              <a:t>QUESTIONS </a:t>
            </a:r>
            <a:br>
              <a:rPr lang="fi-FI" dirty="0"/>
            </a:b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422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729</TotalTime>
  <Words>2530</Words>
  <Application>Microsoft Office PowerPoint</Application>
  <PresentationFormat>On-screen Show (4:3)</PresentationFormat>
  <Paragraphs>241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Waveform</vt:lpstr>
      <vt:lpstr>1_Waveform</vt:lpstr>
      <vt:lpstr>Education export to China Lecture Series I:  Opportunities, challenges and successful scenarios</vt:lpstr>
      <vt:lpstr>Main topics</vt:lpstr>
      <vt:lpstr>Changes of internationalisation of  education in Finland</vt:lpstr>
      <vt:lpstr>Models of internationalisation of  education in Finland</vt:lpstr>
      <vt:lpstr>Drivers for change</vt:lpstr>
      <vt:lpstr>A move towards education export</vt:lpstr>
      <vt:lpstr>A move towards education export</vt:lpstr>
      <vt:lpstr>Need for institutional capacity building</vt:lpstr>
      <vt:lpstr>QUESTIONS  </vt:lpstr>
      <vt:lpstr>China as an prioritised export destination</vt:lpstr>
      <vt:lpstr>China Action Plan (MOF, 2010)</vt:lpstr>
      <vt:lpstr>Asia Action Programme (MOE, 2006)</vt:lpstr>
      <vt:lpstr>Strategies for Internationalisation (MOE, 2009)</vt:lpstr>
      <vt:lpstr>Opportunities</vt:lpstr>
      <vt:lpstr>What opportunities?</vt:lpstr>
      <vt:lpstr>Chinese degree students in Finland</vt:lpstr>
      <vt:lpstr>Biggest student source country</vt:lpstr>
      <vt:lpstr>Foreign students in Finland in 2010</vt:lpstr>
      <vt:lpstr>Big potential for revenue </vt:lpstr>
      <vt:lpstr>The principles set by the Central Communist Party Committee in 1992 </vt:lpstr>
      <vt:lpstr>China’s joining WTO </vt:lpstr>
      <vt:lpstr>Model 1 &amp; 2</vt:lpstr>
      <vt:lpstr>Model 3 &amp; 4</vt:lpstr>
      <vt:lpstr>Domestic legislation</vt:lpstr>
      <vt:lpstr>Image of Finland</vt:lpstr>
      <vt:lpstr>Existing Finnish companies in China</vt:lpstr>
      <vt:lpstr>Opportunities for business sector</vt:lpstr>
      <vt:lpstr>Challenges</vt:lpstr>
      <vt:lpstr>What challenges?</vt:lpstr>
      <vt:lpstr>General review by MOE (2007)</vt:lpstr>
      <vt:lpstr>Readiness of education export</vt:lpstr>
      <vt:lpstr>Objective of internationalisation strategy</vt:lpstr>
      <vt:lpstr>Dilemma 1</vt:lpstr>
      <vt:lpstr>Dilemma 2</vt:lpstr>
      <vt:lpstr>Dilemma 3</vt:lpstr>
      <vt:lpstr>Less attention to key issues</vt:lpstr>
      <vt:lpstr>Image of Finland</vt:lpstr>
      <vt:lpstr>Quality bring success?</vt:lpstr>
      <vt:lpstr>Difficult in entry</vt:lpstr>
      <vt:lpstr>Difficult in networking and trust building</vt:lpstr>
      <vt:lpstr>Difficult in understanding</vt:lpstr>
      <vt:lpstr>Difficult in operation</vt:lpstr>
      <vt:lpstr>Conflicts in bureaucratic procedures</vt:lpstr>
      <vt:lpstr>Successful scenarios</vt:lpstr>
      <vt:lpstr>Models of education export</vt:lpstr>
      <vt:lpstr>Marketing</vt:lpstr>
      <vt:lpstr>Capacity building</vt:lpstr>
      <vt:lpstr>Risks</vt:lpstr>
      <vt:lpstr>Slide 49</vt:lpstr>
      <vt:lpstr>Future lectures</vt:lpstr>
      <vt:lpstr>Relevant references</vt:lpstr>
      <vt:lpstr>Relevant references</vt:lpstr>
      <vt:lpstr>Relevant references</vt:lpstr>
      <vt:lpstr>Contact at CEREC</vt:lpstr>
    </vt:vector>
  </TitlesOfParts>
  <Company>Tampereen yliopisto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export to China: opportunities, challenges and possible scenarios</dc:title>
  <dc:creator>Yuzhuo Cai</dc:creator>
  <cp:lastModifiedBy>cj77467</cp:lastModifiedBy>
  <cp:revision>59</cp:revision>
  <dcterms:created xsi:type="dcterms:W3CDTF">2011-12-21T05:01:42Z</dcterms:created>
  <dcterms:modified xsi:type="dcterms:W3CDTF">2012-01-09T09:52:05Z</dcterms:modified>
</cp:coreProperties>
</file>