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6"/>
  </p:notesMasterIdLst>
  <p:sldIdLst>
    <p:sldId id="261" r:id="rId2"/>
    <p:sldId id="935" r:id="rId3"/>
    <p:sldId id="936" r:id="rId4"/>
    <p:sldId id="941" r:id="rId5"/>
    <p:sldId id="937" r:id="rId6"/>
    <p:sldId id="938" r:id="rId7"/>
    <p:sldId id="940" r:id="rId8"/>
    <p:sldId id="939" r:id="rId9"/>
    <p:sldId id="494" r:id="rId10"/>
    <p:sldId id="916" r:id="rId11"/>
    <p:sldId id="612" r:id="rId12"/>
    <p:sldId id="662" r:id="rId13"/>
    <p:sldId id="661" r:id="rId14"/>
    <p:sldId id="931" r:id="rId15"/>
    <p:sldId id="932" r:id="rId16"/>
    <p:sldId id="933" r:id="rId17"/>
    <p:sldId id="943" r:id="rId18"/>
    <p:sldId id="944" r:id="rId19"/>
    <p:sldId id="365" r:id="rId20"/>
    <p:sldId id="919" r:id="rId21"/>
    <p:sldId id="945" r:id="rId22"/>
    <p:sldId id="946" r:id="rId23"/>
    <p:sldId id="341" r:id="rId24"/>
    <p:sldId id="325" r:id="rId25"/>
  </p:sldIdLst>
  <p:sldSz cx="12192000" cy="6858000"/>
  <p:notesSz cx="6858000" cy="9144000"/>
  <p:custDataLst>
    <p:tags r:id="rId27"/>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FE3E8"/>
    <a:srgbClr val="E8F2F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716" autoAdjust="0"/>
    <p:restoredTop sz="94660"/>
  </p:normalViewPr>
  <p:slideViewPr>
    <p:cSldViewPr snapToGrid="0">
      <p:cViewPr varScale="1">
        <p:scale>
          <a:sx n="86" d="100"/>
          <a:sy n="86" d="100"/>
        </p:scale>
        <p:origin x="571" y="5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gs" Target="tags/tag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A74ABD5-746A-4586-9CA6-EB1567E76E78}" type="datetimeFigureOut">
              <a:rPr lang="zh-CN" altLang="en-US" smtClean="0"/>
              <a:t>2022/12/13</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6B971C0-1ADF-4EC2-ABCA-C679571F186D}"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4464028"/>
            <a:ext cx="9144000" cy="1641490"/>
          </a:xfrm>
        </p:spPr>
        <p:txBody>
          <a:bodyPr wrap="none" anchor="t">
            <a:normAutofit/>
          </a:bodyPr>
          <a:lstStyle>
            <a:lvl1pPr algn="r">
              <a:defRPr sz="9600" b="0" spc="-300">
                <a:gradFill flip="none" rotWithShape="1">
                  <a:gsLst>
                    <a:gs pos="32000">
                      <a:schemeClr val="tx1">
                        <a:lumMod val="89000"/>
                      </a:schemeClr>
                    </a:gs>
                    <a:gs pos="0">
                      <a:schemeClr val="bg1">
                        <a:lumMod val="41000"/>
                        <a:lumOff val="59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a:t>Click to edit Master title style</a:t>
            </a:r>
            <a:endParaRPr lang="en-US" dirty="0"/>
          </a:p>
        </p:txBody>
      </p:sp>
      <p:sp>
        <p:nvSpPr>
          <p:cNvPr id="3" name="Subtitle 2"/>
          <p:cNvSpPr>
            <a:spLocks noGrp="1"/>
          </p:cNvSpPr>
          <p:nvPr>
            <p:ph type="subTitle" idx="1"/>
          </p:nvPr>
        </p:nvSpPr>
        <p:spPr>
          <a:xfrm>
            <a:off x="2209799" y="3694375"/>
            <a:ext cx="9144000" cy="754025"/>
          </a:xfrm>
        </p:spPr>
        <p:txBody>
          <a:bodyPr anchor="b">
            <a:normAutofit/>
          </a:bodyPr>
          <a:lstStyle>
            <a:lvl1pPr marL="0" indent="0" algn="r">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632BB018-72F6-4196-87EB-E11AAB7531C8}" type="datetimeFigureOut">
              <a:rPr lang="en-US" smtClean="0"/>
              <a:t>12/13/2022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52241D4-482D-4AA5-8513-1FE0C8322EE8}"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367160"/>
            <a:ext cx="10515600" cy="819355"/>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39788" y="987425"/>
            <a:ext cx="10515600" cy="337973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5186516"/>
            <a:ext cx="10514012" cy="682472"/>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32BB018-72F6-4196-87EB-E11AAB7531C8}" type="datetimeFigureOut">
              <a:rPr lang="en-US" smtClean="0"/>
              <a:t>12/13/2022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52241D4-482D-4AA5-8513-1FE0C8322EE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3534344"/>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839788" y="4489399"/>
            <a:ext cx="10514012" cy="1501826"/>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32BB018-72F6-4196-87EB-E11AAB7531C8}" type="datetimeFigureOut">
              <a:rPr lang="en-US" smtClean="0"/>
              <a:t>12/13/2022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52241D4-482D-4AA5-8513-1FE0C8322EE8}"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365125"/>
            <a:ext cx="9302752" cy="2992904"/>
          </a:xfrm>
        </p:spPr>
        <p:txBody>
          <a:bodyPr anchor="ctr"/>
          <a:lstStyle>
            <a:lvl1pPr>
              <a:defRPr sz="44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838200" y="4501729"/>
            <a:ext cx="10512424" cy="1489496"/>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32BB018-72F6-4196-87EB-E11AAB7531C8}" type="datetimeFigureOut">
              <a:rPr lang="en-US" smtClean="0"/>
              <a:t>12/13/2022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52241D4-482D-4AA5-8513-1FE0C8322EE8}" type="slidenum">
              <a:rPr lang="en-US" smtClean="0"/>
              <a:t>‹#›</a:t>
            </a:fld>
            <a:endParaRPr lang="en-US"/>
          </a:p>
        </p:txBody>
      </p:sp>
      <p:sp>
        <p:nvSpPr>
          <p:cNvPr id="9" name="TextBox 8"/>
          <p:cNvSpPr txBox="1"/>
          <p:nvPr/>
        </p:nvSpPr>
        <p:spPr>
          <a:xfrm>
            <a:off x="1111044" y="7868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437812"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839788" y="2326967"/>
            <a:ext cx="10515600" cy="2511835"/>
          </a:xfrm>
        </p:spPr>
        <p:txBody>
          <a:bodyPr anchor="b">
            <a:normAutofit/>
          </a:bodyPr>
          <a:lstStyle>
            <a:lvl1pPr>
              <a:defRPr sz="5400"/>
            </a:lvl1pPr>
          </a:lstStyle>
          <a:p>
            <a:r>
              <a:rPr lang="en-US"/>
              <a:t>Click to edit Master title style</a:t>
            </a:r>
            <a:endParaRPr lang="en-US" dirty="0"/>
          </a:p>
        </p:txBody>
      </p:sp>
      <p:sp>
        <p:nvSpPr>
          <p:cNvPr id="4" name="Text Placeholder 3"/>
          <p:cNvSpPr>
            <a:spLocks noGrp="1"/>
          </p:cNvSpPr>
          <p:nvPr>
            <p:ph type="body" sz="half" idx="2"/>
          </p:nvPr>
        </p:nvSpPr>
        <p:spPr>
          <a:xfrm>
            <a:off x="839788" y="4850581"/>
            <a:ext cx="10514012" cy="1140644"/>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32BB018-72F6-4196-87EB-E11AAB7531C8}" type="datetimeFigureOut">
              <a:rPr lang="en-US" smtClean="0"/>
              <a:t>12/13/2022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52241D4-482D-4AA5-8513-1FE0C8322EE8}" type="slidenum">
              <a:rPr lang="en-US" smtClean="0"/>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838200" y="365125"/>
            <a:ext cx="10515600" cy="1325563"/>
          </a:xfrm>
        </p:spPr>
        <p:txBody>
          <a:bodyPr/>
          <a:lstStyle/>
          <a:p>
            <a:r>
              <a:rPr lang="en-US"/>
              <a:t>Click to edit Master title style</a:t>
            </a:r>
            <a:endParaRPr lang="en-US" dirty="0"/>
          </a:p>
        </p:txBody>
      </p:sp>
      <p:sp>
        <p:nvSpPr>
          <p:cNvPr id="7" name="Text Placeholder 2"/>
          <p:cNvSpPr>
            <a:spLocks noGrp="1"/>
          </p:cNvSpPr>
          <p:nvPr>
            <p:ph type="body" idx="1"/>
          </p:nvPr>
        </p:nvSpPr>
        <p:spPr>
          <a:xfrm>
            <a:off x="1337282" y="1885950"/>
            <a:ext cx="2946866" cy="576262"/>
          </a:xfrm>
        </p:spPr>
        <p:txBody>
          <a:bodyPr anchor="b">
            <a:noAutofit/>
          </a:bodyPr>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1356798" y="257175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587994" y="1885950"/>
            <a:ext cx="2936241" cy="576262"/>
          </a:xfrm>
        </p:spPr>
        <p:txBody>
          <a:bodyPr vert="horz" lIns="91440" tIns="45720" rIns="91440" bIns="45720" rtlCol="0" anchor="b">
            <a:no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a:t>Click to edit Master text styles</a:t>
            </a:r>
          </a:p>
        </p:txBody>
      </p:sp>
      <p:sp>
        <p:nvSpPr>
          <p:cNvPr id="10" name="Text Placeholder 3"/>
          <p:cNvSpPr>
            <a:spLocks noGrp="1"/>
          </p:cNvSpPr>
          <p:nvPr>
            <p:ph type="body" sz="half" idx="16"/>
          </p:nvPr>
        </p:nvSpPr>
        <p:spPr>
          <a:xfrm>
            <a:off x="4577441" y="257175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829035" y="1885950"/>
            <a:ext cx="2932113" cy="576262"/>
          </a:xfrm>
        </p:spPr>
        <p:txBody>
          <a:bodyPr vert="horz" lIns="91440" tIns="45720" rIns="91440" bIns="45720" rtlCol="0" anchor="b">
            <a:noAutofit/>
          </a:bodyPr>
          <a:lstStyle>
            <a:lvl1pPr>
              <a:buNone/>
              <a:defRPr lang="en-US" sz="2400" b="0" dirty="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a:t>Click to edit Master text styles</a:t>
            </a:r>
          </a:p>
        </p:txBody>
      </p:sp>
      <p:sp>
        <p:nvSpPr>
          <p:cNvPr id="12" name="Text Placeholder 3"/>
          <p:cNvSpPr>
            <a:spLocks noGrp="1"/>
          </p:cNvSpPr>
          <p:nvPr>
            <p:ph type="body" sz="half" idx="17"/>
          </p:nvPr>
        </p:nvSpPr>
        <p:spPr>
          <a:xfrm>
            <a:off x="7829035" y="257175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632BB018-72F6-4196-87EB-E11AAB7531C8}" type="datetimeFigureOut">
              <a:rPr lang="en-US" smtClean="0"/>
              <a:t>12/13/2022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52241D4-482D-4AA5-8513-1FE0C8322EE8}" type="slidenum">
              <a:rPr lang="en-US" smtClean="0"/>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838200" y="365125"/>
            <a:ext cx="10515600" cy="1325563"/>
          </a:xfrm>
        </p:spPr>
        <p:txBody>
          <a:bodyPr/>
          <a:lstStyle/>
          <a:p>
            <a:r>
              <a:rPr lang="en-US"/>
              <a:t>Click to edit Master title style</a:t>
            </a:r>
            <a:endParaRPr lang="en-US" dirty="0"/>
          </a:p>
        </p:txBody>
      </p:sp>
      <p:sp>
        <p:nvSpPr>
          <p:cNvPr id="19" name="Text Placeholder 2"/>
          <p:cNvSpPr>
            <a:spLocks noGrp="1"/>
          </p:cNvSpPr>
          <p:nvPr>
            <p:ph type="body" idx="1"/>
          </p:nvPr>
        </p:nvSpPr>
        <p:spPr>
          <a:xfrm>
            <a:off x="1332085" y="4297503"/>
            <a:ext cx="2940050"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1332085" y="2256354"/>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1332085" y="4873765"/>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568997" y="4297503"/>
            <a:ext cx="2930525"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568996" y="2256354"/>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567644" y="4873764"/>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804322" y="4297503"/>
            <a:ext cx="2932113"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804321" y="2256354"/>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804197" y="4873762"/>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632BB018-72F6-4196-87EB-E11AAB7531C8}" type="datetimeFigureOut">
              <a:rPr lang="en-US" smtClean="0"/>
              <a:t>12/13/2022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52241D4-482D-4AA5-8513-1FE0C8322EE8}" type="slidenum">
              <a:rPr lang="en-US" smtClean="0"/>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32BB018-72F6-4196-87EB-E11AAB7531C8}" type="datetimeFigureOut">
              <a:rPr lang="en-US" smtClean="0"/>
              <a:t>12/13/2022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2241D4-482D-4AA5-8513-1FE0C8322EE8}" type="slidenum">
              <a:rPr lang="en-US" smtClean="0"/>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32BB018-72F6-4196-87EB-E11AAB7531C8}" type="datetimeFigureOut">
              <a:rPr lang="en-US" smtClean="0"/>
              <a:t>12/13/2022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2241D4-482D-4AA5-8513-1FE0C8322EE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8"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32BB018-72F6-4196-87EB-E11AAB7531C8}" type="datetimeFigureOut">
              <a:rPr lang="en-US" smtClean="0"/>
              <a:t>12/13/2022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2241D4-482D-4AA5-8513-1FE0C8322EE8}"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Title 1"/>
          <p:cNvSpPr>
            <a:spLocks noGrp="1"/>
          </p:cNvSpPr>
          <p:nvPr>
            <p:ph type="ctrTitle"/>
          </p:nvPr>
        </p:nvSpPr>
        <p:spPr>
          <a:xfrm>
            <a:off x="854532" y="4464028"/>
            <a:ext cx="9144000" cy="1641490"/>
          </a:xfrm>
        </p:spPr>
        <p:txBody>
          <a:bodyPr wrap="none" anchor="t">
            <a:normAutofit/>
          </a:bodyPr>
          <a:lstStyle>
            <a:lvl1pPr algn="l">
              <a:defRPr sz="9600" b="0" spc="-300">
                <a:gradFill flip="none" rotWithShape="1">
                  <a:gsLst>
                    <a:gs pos="32000">
                      <a:schemeClr val="tx1">
                        <a:lumMod val="89000"/>
                      </a:schemeClr>
                    </a:gs>
                    <a:gs pos="0">
                      <a:schemeClr val="bg1">
                        <a:lumMod val="47000"/>
                        <a:lumOff val="53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a:t>Click to edit Master title style</a:t>
            </a:r>
            <a:endParaRPr lang="en-US" dirty="0"/>
          </a:p>
        </p:txBody>
      </p:sp>
      <p:sp>
        <p:nvSpPr>
          <p:cNvPr id="8" name="Subtitle 2"/>
          <p:cNvSpPr>
            <a:spLocks noGrp="1"/>
          </p:cNvSpPr>
          <p:nvPr>
            <p:ph type="subTitle" idx="1"/>
          </p:nvPr>
        </p:nvSpPr>
        <p:spPr>
          <a:xfrm>
            <a:off x="854532" y="3693674"/>
            <a:ext cx="9144000" cy="754025"/>
          </a:xfrm>
        </p:spPr>
        <p:txBody>
          <a:bodyPr anchor="b">
            <a:normAutofit/>
          </a:bodyPr>
          <a:lstStyle>
            <a:lvl1pPr marL="0" indent="0" algn="l">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32BB018-72F6-4196-87EB-E11AAB7531C8}" type="datetimeFigureOut">
              <a:rPr lang="en-US" smtClean="0"/>
              <a:t>12/13/2022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2241D4-482D-4AA5-8513-1FE0C8322EE8}"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20000" y="1825625"/>
            <a:ext cx="5025216"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19840" y="1825625"/>
            <a:ext cx="503396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32BB018-72F6-4196-87EB-E11AAB7531C8}" type="datetimeFigureOut">
              <a:rPr lang="en-US" smtClean="0"/>
              <a:t>12/13/2022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52241D4-482D-4AA5-8513-1FE0C8322EE8}"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1120000" y="1681163"/>
            <a:ext cx="5025216" cy="823912"/>
          </a:xfrm>
        </p:spPr>
        <p:txBody>
          <a:bodyPr anchor="b"/>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20000" y="2505075"/>
            <a:ext cx="5025216"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19840" y="1681163"/>
            <a:ext cx="5035548" cy="823912"/>
          </a:xfrm>
        </p:spPr>
        <p:txBody>
          <a:bodyPr vert="horz" lIns="91440" tIns="45720" rIns="91440" bIns="45720" rtlCol="0" anchor="b">
            <a:norm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a:t>Click to edit Master text styles</a:t>
            </a:r>
          </a:p>
        </p:txBody>
      </p:sp>
      <p:sp>
        <p:nvSpPr>
          <p:cNvPr id="6" name="Content Placeholder 5"/>
          <p:cNvSpPr>
            <a:spLocks noGrp="1"/>
          </p:cNvSpPr>
          <p:nvPr>
            <p:ph sz="quarter" idx="4"/>
          </p:nvPr>
        </p:nvSpPr>
        <p:spPr>
          <a:xfrm>
            <a:off x="6319840" y="2505075"/>
            <a:ext cx="503554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32BB018-72F6-4196-87EB-E11AAB7531C8}" type="datetimeFigureOut">
              <a:rPr lang="en-US" smtClean="0"/>
              <a:t>12/13/2022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52241D4-482D-4AA5-8513-1FE0C8322EE8}"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32BB018-72F6-4196-87EB-E11AAB7531C8}" type="datetimeFigureOut">
              <a:rPr lang="en-US" smtClean="0"/>
              <a:t>12/13/2022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52241D4-482D-4AA5-8513-1FE0C8322EE8}"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2BB018-72F6-4196-87EB-E11AAB7531C8}" type="datetimeFigureOut">
              <a:rPr lang="en-US" smtClean="0"/>
              <a:t>12/13/2022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52241D4-482D-4AA5-8513-1FE0C8322EE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32BB018-72F6-4196-87EB-E11AAB7531C8}" type="datetimeFigureOut">
              <a:rPr lang="en-US" smtClean="0"/>
              <a:t>12/13/2022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52241D4-482D-4AA5-8513-1FE0C8322EE8}"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32BB018-72F6-4196-87EB-E11AAB7531C8}" type="datetimeFigureOut">
              <a:rPr lang="en-US" smtClean="0"/>
              <a:t>12/13/2022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52241D4-482D-4AA5-8513-1FE0C8322EE8}"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9">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120000" y="1825625"/>
            <a:ext cx="102338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632BB018-72F6-4196-87EB-E11AAB7531C8}" type="datetimeFigureOut">
              <a:rPr lang="en-US" smtClean="0"/>
              <a:t>12/13/2022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A52241D4-482D-4AA5-8513-1FE0C8322EE8}"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Lst>
  <p:txStyles>
    <p:titleStyle>
      <a:lvl1pPr algn="l" defTabSz="914400" rtl="0" eaLnBrk="1" latinLnBrk="0" hangingPunct="1">
        <a:lnSpc>
          <a:spcPct val="90000"/>
        </a:lnSpc>
        <a:spcBef>
          <a:spcPct val="0"/>
        </a:spcBef>
        <a:buNone/>
        <a:defRPr sz="5400" b="0" kern="1200">
          <a:gradFill flip="none" rotWithShape="1">
            <a:gsLst>
              <a:gs pos="28000">
                <a:schemeClr val="tx1">
                  <a:lumMod val="93000"/>
                </a:schemeClr>
              </a:gs>
              <a:gs pos="0">
                <a:schemeClr val="bg1">
                  <a:lumMod val="25000"/>
                  <a:lumOff val="75000"/>
                </a:schemeClr>
              </a:gs>
              <a:gs pos="100000">
                <a:schemeClr val="tx2">
                  <a:lumMod val="0"/>
                  <a:lumOff val="100000"/>
                </a:schemeClr>
              </a:gs>
            </a:gsLst>
            <a:lin ang="4800000" scaled="0"/>
            <a:tileRect/>
          </a:gra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mailto:wangxy@tsinghua.edu.cn"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850" y="1162050"/>
            <a:ext cx="11794490" cy="3910330"/>
          </a:xfrm>
        </p:spPr>
        <p:txBody>
          <a:bodyPr>
            <a:normAutofit fontScale="90000"/>
          </a:bodyPr>
          <a:lstStyle/>
          <a:p>
            <a:pPr algn="ctr">
              <a:lnSpc>
                <a:spcPct val="150000"/>
              </a:lnSpc>
            </a:pPr>
            <a:r>
              <a:rPr lang="zh-CN" altLang="en-US" dirty="0">
                <a:latin typeface="华文行楷" panose="02010800040101010101" pitchFamily="2" charset="-122"/>
                <a:ea typeface="华文行楷" panose="02010800040101010101" pitchFamily="2" charset="-122"/>
              </a:rPr>
              <a:t>中国文化传统与教育现代化</a:t>
            </a:r>
            <a:br>
              <a:rPr lang="zh-CN" altLang="en-US" dirty="0">
                <a:latin typeface="华文行楷" panose="02010800040101010101" pitchFamily="2" charset="-122"/>
                <a:ea typeface="华文行楷" panose="02010800040101010101" pitchFamily="2" charset="-122"/>
              </a:rPr>
            </a:br>
            <a:r>
              <a:rPr lang="en-US" altLang="zh-CN" sz="4445" dirty="0">
                <a:solidFill>
                  <a:srgbClr val="FFFF00"/>
                </a:solidFill>
                <a:latin typeface="Times New Roman Regular" panose="02020603050405020304" charset="0"/>
                <a:ea typeface="华文行楷" panose="02010800040101010101" pitchFamily="2" charset="-122"/>
                <a:cs typeface="Times New Roman Regular" panose="02020603050405020304" charset="0"/>
              </a:rPr>
              <a:t>Chinese Culture Tradition &amp; Education Modernization</a:t>
            </a:r>
            <a:br>
              <a:rPr lang="zh-CN" altLang="en-US" dirty="0">
                <a:latin typeface="Times New Roman Regular" panose="02020603050405020304" charset="0"/>
                <a:ea typeface="华文行楷" panose="02010800040101010101" pitchFamily="2" charset="-122"/>
                <a:cs typeface="Times New Roman Regular" panose="02020603050405020304" charset="0"/>
              </a:rPr>
            </a:br>
            <a:r>
              <a:rPr lang="en-US" altLang="zh-CN" sz="4000" dirty="0">
                <a:latin typeface="Times New Roman Regular" panose="02020603050405020304" charset="0"/>
                <a:cs typeface="Times New Roman Regular" panose="02020603050405020304" charset="0"/>
                <a:sym typeface="+mn-ea"/>
              </a:rPr>
              <a:t>2022</a:t>
            </a:r>
            <a:r>
              <a:rPr lang="zh-CN" altLang="en-US" sz="4000" dirty="0">
                <a:latin typeface="Times New Roman Regular" panose="02020603050405020304" charset="0"/>
                <a:cs typeface="Times New Roman Regular" panose="02020603050405020304" charset="0"/>
                <a:sym typeface="+mn-ea"/>
              </a:rPr>
              <a:t>年</a:t>
            </a:r>
            <a:r>
              <a:rPr lang="en-US" altLang="zh-CN" sz="4000" dirty="0">
                <a:latin typeface="Times New Roman Regular" panose="02020603050405020304" charset="0"/>
                <a:cs typeface="Times New Roman Regular" panose="02020603050405020304" charset="0"/>
                <a:sym typeface="+mn-ea"/>
              </a:rPr>
              <a:t>12</a:t>
            </a:r>
            <a:r>
              <a:rPr lang="zh-CN" altLang="en-US" sz="4000" dirty="0">
                <a:latin typeface="Times New Roman Regular" panose="02020603050405020304" charset="0"/>
                <a:cs typeface="Times New Roman Regular" panose="02020603050405020304" charset="0"/>
                <a:sym typeface="+mn-ea"/>
              </a:rPr>
              <a:t>月</a:t>
            </a:r>
            <a:r>
              <a:rPr lang="en-US" altLang="zh-CN" sz="4000" dirty="0">
                <a:latin typeface="Times New Roman Regular" panose="02020603050405020304" charset="0"/>
                <a:cs typeface="Times New Roman Regular" panose="02020603050405020304" charset="0"/>
                <a:sym typeface="+mn-ea"/>
              </a:rPr>
              <a:t>13</a:t>
            </a:r>
            <a:r>
              <a:rPr lang="zh-CN" altLang="en-US" sz="4000" dirty="0">
                <a:latin typeface="Times New Roman Regular" panose="02020603050405020304" charset="0"/>
                <a:cs typeface="Times New Roman Regular" panose="02020603050405020304" charset="0"/>
                <a:sym typeface="+mn-ea"/>
              </a:rPr>
              <a:t>日</a:t>
            </a:r>
            <a:br>
              <a:rPr lang="en-US" altLang="zh-CN" dirty="0">
                <a:latin typeface="Times New Roman Regular" panose="02020603050405020304" charset="0"/>
                <a:cs typeface="Times New Roman Regular" panose="02020603050405020304" charset="0"/>
              </a:rPr>
            </a:br>
            <a:r>
              <a:rPr lang="en-US" altLang="zh-CN" dirty="0">
                <a:solidFill>
                  <a:srgbClr val="FFFF00"/>
                </a:solidFill>
                <a:latin typeface="Times New Roman Regular" panose="02020603050405020304" charset="0"/>
                <a:cs typeface="Times New Roman Regular" panose="02020603050405020304" charset="0"/>
              </a:rPr>
              <a:t>Prof.</a:t>
            </a:r>
            <a:r>
              <a:rPr lang="en-US" altLang="zh-CN" dirty="0">
                <a:latin typeface="Times New Roman Regular" panose="02020603050405020304" charset="0"/>
                <a:cs typeface="Times New Roman Regular" panose="02020603050405020304" charset="0"/>
              </a:rPr>
              <a:t> </a:t>
            </a:r>
            <a:r>
              <a:rPr lang="en-US" altLang="zh-CN" sz="4000" dirty="0">
                <a:solidFill>
                  <a:srgbClr val="FFFF00"/>
                </a:solidFill>
                <a:latin typeface="Times New Roman Regular" panose="02020603050405020304" charset="0"/>
                <a:cs typeface="Times New Roman Regular" panose="02020603050405020304" charset="0"/>
              </a:rPr>
              <a:t>Xiaoyang WANG</a:t>
            </a:r>
            <a:r>
              <a:rPr lang="en-US" altLang="zh-CN" sz="4000" dirty="0">
                <a:latin typeface="Times New Roman Regular" panose="02020603050405020304" charset="0"/>
                <a:cs typeface="Times New Roman Regular" panose="02020603050405020304" charset="0"/>
              </a:rPr>
              <a:t> </a:t>
            </a:r>
            <a:r>
              <a:rPr lang="zh-CN" altLang="en-US" sz="4000" dirty="0">
                <a:latin typeface="Times New Roman Regular" panose="02020603050405020304" charset="0"/>
                <a:cs typeface="Times New Roman Regular" panose="02020603050405020304" charset="0"/>
              </a:rPr>
              <a:t>王晓阳</a:t>
            </a:r>
            <a:br>
              <a:rPr lang="zh-CN" altLang="en-US" sz="4000" dirty="0">
                <a:latin typeface="Times New Roman Regular" panose="02020603050405020304" charset="0"/>
                <a:cs typeface="Times New Roman Regular" panose="02020603050405020304" charset="0"/>
              </a:rPr>
            </a:br>
            <a:r>
              <a:rPr lang="en-US" altLang="zh-CN" sz="3555" dirty="0">
                <a:solidFill>
                  <a:srgbClr val="FFFF00"/>
                </a:solidFill>
                <a:latin typeface="Times New Roman Regular" panose="02020603050405020304" charset="0"/>
                <a:cs typeface="Times New Roman Regular" panose="02020603050405020304" charset="0"/>
              </a:rPr>
              <a:t>Institute of Higher Education, Capital Normal University</a:t>
            </a:r>
            <a:br>
              <a:rPr lang="zh-CN" altLang="en-US" sz="4000" dirty="0">
                <a:latin typeface="Times New Roman Regular" panose="02020603050405020304" charset="0"/>
                <a:cs typeface="Times New Roman Regular" panose="02020603050405020304" charset="0"/>
              </a:rPr>
            </a:br>
            <a:r>
              <a:rPr lang="zh-CN" altLang="en-US" sz="2665" dirty="0"/>
              <a:t>首都师范大学教育学院高教所所长</a:t>
            </a:r>
            <a:endParaRPr lang="en-US" sz="2665"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67005" y="231140"/>
            <a:ext cx="11857355" cy="1325880"/>
          </a:xfrm>
        </p:spPr>
        <p:txBody>
          <a:bodyPr>
            <a:normAutofit fontScale="90000"/>
          </a:bodyPr>
          <a:lstStyle/>
          <a:p>
            <a:pPr algn="ctr"/>
            <a:r>
              <a:rPr lang="zh-CN" altLang="en-US">
                <a:latin typeface="华文行楷" panose="02010800040101010101" pitchFamily="2" charset="-122"/>
                <a:ea typeface="华文行楷" panose="02010800040101010101" pitchFamily="2" charset="-122"/>
              </a:rPr>
              <a:t>西方现代化的消极面</a:t>
            </a:r>
            <a:br>
              <a:rPr lang="zh-CN" altLang="en-US">
                <a:latin typeface="华文行楷" panose="02010800040101010101" pitchFamily="2" charset="-122"/>
                <a:ea typeface="华文行楷" panose="02010800040101010101" pitchFamily="2" charset="-122"/>
              </a:rPr>
            </a:br>
            <a:r>
              <a:rPr lang="en-US" altLang="zh-CN" sz="4445">
                <a:solidFill>
                  <a:srgbClr val="FFFF00"/>
                </a:solidFill>
                <a:latin typeface="Times New Roman Regular" panose="02020603050405020304" charset="0"/>
                <a:ea typeface="华文行楷" panose="02010800040101010101" pitchFamily="2" charset="-122"/>
                <a:cs typeface="Times New Roman Regular" panose="02020603050405020304" charset="0"/>
              </a:rPr>
              <a:t>the negative side of western modernization</a:t>
            </a:r>
          </a:p>
        </p:txBody>
      </p:sp>
      <p:sp>
        <p:nvSpPr>
          <p:cNvPr id="3" name="内容占位符 2"/>
          <p:cNvSpPr>
            <a:spLocks noGrp="1"/>
          </p:cNvSpPr>
          <p:nvPr>
            <p:ph idx="1"/>
          </p:nvPr>
        </p:nvSpPr>
        <p:spPr>
          <a:xfrm>
            <a:off x="607060" y="1590675"/>
            <a:ext cx="11159490" cy="5267325"/>
          </a:xfrm>
        </p:spPr>
        <p:txBody>
          <a:bodyPr>
            <a:normAutofit/>
          </a:bodyPr>
          <a:lstStyle/>
          <a:p>
            <a:pPr>
              <a:lnSpc>
                <a:spcPct val="100000"/>
              </a:lnSpc>
            </a:pPr>
            <a:r>
              <a:rPr lang="zh-CN" altLang="en-US"/>
              <a:t>过度发展的个人主义</a:t>
            </a:r>
            <a:r>
              <a:rPr lang="en-US" altLang="zh-CN"/>
              <a:t> </a:t>
            </a:r>
            <a:r>
              <a:rPr lang="en-US" altLang="zh-CN" sz="3200">
                <a:solidFill>
                  <a:srgbClr val="FFFF00"/>
                </a:solidFill>
                <a:latin typeface="Times New Roman Regular" panose="02020603050405020304" charset="0"/>
                <a:cs typeface="Times New Roman Regular" panose="02020603050405020304" charset="0"/>
              </a:rPr>
              <a:t>Overdeveloped individualism</a:t>
            </a:r>
            <a:endParaRPr lang="en-US" altLang="zh-CN"/>
          </a:p>
          <a:p>
            <a:pPr>
              <a:lnSpc>
                <a:spcPct val="100000"/>
              </a:lnSpc>
            </a:pPr>
            <a:r>
              <a:rPr lang="zh-CN" altLang="en-US"/>
              <a:t>漫无限止的利得精神</a:t>
            </a:r>
            <a:r>
              <a:rPr lang="en-US" altLang="zh-CN"/>
              <a:t> </a:t>
            </a:r>
            <a:r>
              <a:rPr lang="zh-CN" altLang="en-US" sz="3200">
                <a:solidFill>
                  <a:srgbClr val="FFFF00"/>
                </a:solidFill>
                <a:latin typeface="Times New Roman Regular" panose="02020603050405020304" charset="0"/>
                <a:cs typeface="Times New Roman Regular" panose="02020603050405020304" charset="0"/>
              </a:rPr>
              <a:t>The spirit of endless profit</a:t>
            </a:r>
            <a:endParaRPr lang="zh-CN" altLang="en-US"/>
          </a:p>
          <a:p>
            <a:pPr>
              <a:lnSpc>
                <a:spcPct val="100000"/>
              </a:lnSpc>
            </a:pPr>
            <a:r>
              <a:rPr lang="zh-CN" altLang="en-US"/>
              <a:t>日益繁复的诉讼制度</a:t>
            </a:r>
            <a:r>
              <a:rPr lang="en-US" altLang="zh-CN"/>
              <a:t> </a:t>
            </a:r>
            <a:r>
              <a:rPr lang="en-US" altLang="zh-CN" sz="3200">
                <a:solidFill>
                  <a:srgbClr val="FFFF00"/>
                </a:solidFill>
                <a:latin typeface="Times New Roman Regular" panose="02020603050405020304" charset="0"/>
                <a:cs typeface="Times New Roman Regular" panose="02020603050405020304" charset="0"/>
              </a:rPr>
              <a:t>An increasingly complex litigation system</a:t>
            </a:r>
            <a:endParaRPr lang="en-US" altLang="zh-CN"/>
          </a:p>
          <a:p>
            <a:pPr>
              <a:lnSpc>
                <a:spcPct val="100000"/>
              </a:lnSpc>
            </a:pPr>
            <a:r>
              <a:rPr lang="zh-CN" altLang="en-US"/>
              <a:t>轻老溺幼的社会风气</a:t>
            </a:r>
            <a:r>
              <a:rPr lang="en-US" altLang="zh-CN"/>
              <a:t> </a:t>
            </a:r>
            <a:r>
              <a:rPr lang="en-US" altLang="zh-CN" sz="3200">
                <a:solidFill>
                  <a:srgbClr val="FFFF00"/>
                </a:solidFill>
                <a:latin typeface="Times New Roman Regular" panose="02020603050405020304" charset="0"/>
                <a:cs typeface="Times New Roman Regular" panose="02020603050405020304" charset="0"/>
              </a:rPr>
              <a:t>A social ethos of neglecting the old and spoiling the young</a:t>
            </a:r>
          </a:p>
          <a:p>
            <a:pPr>
              <a:lnSpc>
                <a:spcPct val="100000"/>
              </a:lnSpc>
            </a:pPr>
            <a:r>
              <a:rPr lang="zh-CN" altLang="en-US"/>
              <a:t>紧张冲突的心理状态 </a:t>
            </a:r>
            <a:r>
              <a:rPr lang="zh-CN" altLang="en-US" sz="3200">
                <a:solidFill>
                  <a:srgbClr val="FFFF00"/>
                </a:solidFill>
                <a:latin typeface="Times New Roman Regular" panose="02020603050405020304" charset="0"/>
                <a:cs typeface="Times New Roman Regular" panose="02020603050405020304" charset="0"/>
              </a:rPr>
              <a:t>Stressful and conflicting psychological state</a:t>
            </a:r>
            <a:r>
              <a:rPr lang="zh-CN" altLang="en-US"/>
              <a:t> </a:t>
            </a:r>
          </a:p>
          <a:p>
            <a:pPr>
              <a:lnSpc>
                <a:spcPct val="100000"/>
              </a:lnSpc>
            </a:pPr>
            <a:r>
              <a:rPr lang="en-US" altLang="zh-CN" b="1"/>
              <a:t>-</a:t>
            </a:r>
            <a:r>
              <a:rPr lang="zh-CN" altLang="en-US" b="1"/>
              <a:t>余英时</a:t>
            </a:r>
            <a:r>
              <a:rPr lang="en-US" altLang="zh-CN" b="1"/>
              <a:t>:</a:t>
            </a:r>
            <a:r>
              <a:rPr lang="zh-CN" altLang="en-US" b="1"/>
              <a:t>《从价值系统看中国文化的现代意义》</a:t>
            </a:r>
          </a:p>
          <a:p>
            <a:pPr>
              <a:lnSpc>
                <a:spcPct val="100000"/>
              </a:lnSpc>
            </a:pPr>
            <a:r>
              <a:rPr lang="en-US" altLang="zh-CN" b="1">
                <a:solidFill>
                  <a:srgbClr val="FFFF00"/>
                </a:solidFill>
                <a:latin typeface="Times New Roman Regular" panose="02020603050405020304" charset="0"/>
                <a:cs typeface="Times New Roman Regular" panose="02020603050405020304" charset="0"/>
              </a:rPr>
              <a:t>-Ying-shih Yu</a:t>
            </a:r>
            <a:r>
              <a:rPr lang="zh-CN" altLang="en-US" b="1">
                <a:solidFill>
                  <a:srgbClr val="FFFF00"/>
                </a:solidFill>
                <a:latin typeface="Times New Roman Regular" panose="02020603050405020304" charset="0"/>
                <a:cs typeface="Times New Roman Regular" panose="02020603050405020304" charset="0"/>
              </a:rPr>
              <a:t>：The modern significance of Chinese culture from the perspective of the value system</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335915" y="684530"/>
            <a:ext cx="11856085" cy="1325880"/>
          </a:xfrm>
        </p:spPr>
        <p:txBody>
          <a:bodyPr>
            <a:normAutofit fontScale="90000"/>
          </a:bodyPr>
          <a:lstStyle/>
          <a:p>
            <a:pPr algn="ctr"/>
            <a:r>
              <a:rPr lang="zh-CN" altLang="en-US">
                <a:latin typeface="华文行楷" panose="02010800040101010101" pitchFamily="2" charset="-122"/>
                <a:ea typeface="华文行楷" panose="02010800040101010101" pitchFamily="2" charset="-122"/>
              </a:rPr>
              <a:t>台湾心理学家杨国枢：中国人的现代性</a:t>
            </a:r>
            <a:br>
              <a:rPr lang="zh-CN" altLang="en-US"/>
            </a:br>
            <a:r>
              <a:rPr lang="zh-CN" altLang="en-US" sz="3555">
                <a:solidFill>
                  <a:srgbClr val="FFFF00"/>
                </a:solidFill>
                <a:latin typeface="Times New Roman Regular" panose="02020603050405020304" charset="0"/>
                <a:cs typeface="Times New Roman Regular" panose="02020603050405020304" charset="0"/>
              </a:rPr>
              <a:t>Taiwanese psychologist Yang Guoshu: Chinese modernity</a:t>
            </a:r>
          </a:p>
        </p:txBody>
      </p:sp>
      <p:graphicFrame>
        <p:nvGraphicFramePr>
          <p:cNvPr id="4" name="内容占位符 3"/>
          <p:cNvGraphicFramePr>
            <a:graphicFrameLocks noGrp="1"/>
          </p:cNvGraphicFramePr>
          <p:nvPr>
            <p:ph idx="1"/>
            <p:custDataLst>
              <p:tags r:id="rId1"/>
            </p:custDataLst>
          </p:nvPr>
        </p:nvGraphicFramePr>
        <p:xfrm>
          <a:off x="635" y="2682875"/>
          <a:ext cx="12191365" cy="2560320"/>
        </p:xfrm>
        <a:graphic>
          <a:graphicData uri="http://schemas.openxmlformats.org/drawingml/2006/table">
            <a:tbl>
              <a:tblPr firstRow="1" bandRow="1">
                <a:tableStyleId>{5C22544A-7EE6-4342-B048-85BDC9FD1C3A}</a:tableStyleId>
              </a:tblPr>
              <a:tblGrid>
                <a:gridCol w="1717040">
                  <a:extLst>
                    <a:ext uri="{9D8B030D-6E8A-4147-A177-3AD203B41FA5}">
                      <a16:colId xmlns:a16="http://schemas.microsoft.com/office/drawing/2014/main" val="20000"/>
                    </a:ext>
                  </a:extLst>
                </a:gridCol>
                <a:gridCol w="2026920">
                  <a:extLst>
                    <a:ext uri="{9D8B030D-6E8A-4147-A177-3AD203B41FA5}">
                      <a16:colId xmlns:a16="http://schemas.microsoft.com/office/drawing/2014/main" val="20001"/>
                    </a:ext>
                  </a:extLst>
                </a:gridCol>
                <a:gridCol w="2207260">
                  <a:extLst>
                    <a:ext uri="{9D8B030D-6E8A-4147-A177-3AD203B41FA5}">
                      <a16:colId xmlns:a16="http://schemas.microsoft.com/office/drawing/2014/main" val="20002"/>
                    </a:ext>
                  </a:extLst>
                </a:gridCol>
                <a:gridCol w="2073910">
                  <a:extLst>
                    <a:ext uri="{9D8B030D-6E8A-4147-A177-3AD203B41FA5}">
                      <a16:colId xmlns:a16="http://schemas.microsoft.com/office/drawing/2014/main" val="20003"/>
                    </a:ext>
                  </a:extLst>
                </a:gridCol>
                <a:gridCol w="2187575">
                  <a:extLst>
                    <a:ext uri="{9D8B030D-6E8A-4147-A177-3AD203B41FA5}">
                      <a16:colId xmlns:a16="http://schemas.microsoft.com/office/drawing/2014/main" val="20004"/>
                    </a:ext>
                  </a:extLst>
                </a:gridCol>
                <a:gridCol w="1978660">
                  <a:extLst>
                    <a:ext uri="{9D8B030D-6E8A-4147-A177-3AD203B41FA5}">
                      <a16:colId xmlns:a16="http://schemas.microsoft.com/office/drawing/2014/main" val="20005"/>
                    </a:ext>
                  </a:extLst>
                </a:gridCol>
              </a:tblGrid>
              <a:tr h="1370965">
                <a:tc>
                  <a:txBody>
                    <a:bodyPr/>
                    <a:lstStyle/>
                    <a:p>
                      <a:pPr>
                        <a:buNone/>
                      </a:pPr>
                      <a:r>
                        <a:rPr lang="zh-CN" altLang="en-US" sz="2800"/>
                        <a:t>传统性</a:t>
                      </a:r>
                    </a:p>
                    <a:p>
                      <a:pPr>
                        <a:buNone/>
                      </a:pPr>
                      <a:r>
                        <a:rPr lang="en-US" altLang="zh-CN" sz="2800">
                          <a:solidFill>
                            <a:srgbClr val="FFFF00"/>
                          </a:solidFill>
                          <a:latin typeface="Times New Roman Regular" panose="02020603050405020304" charset="0"/>
                          <a:cs typeface="Times New Roman Regular" panose="02020603050405020304" charset="0"/>
                        </a:rPr>
                        <a:t>Tradition</a:t>
                      </a:r>
                      <a:endParaRPr lang="zh-CN" altLang="en-US" sz="2800">
                        <a:latin typeface="Times New Roman Regular" panose="02020603050405020304" charset="0"/>
                        <a:cs typeface="Times New Roman Regular" panose="02020603050405020304" charset="0"/>
                      </a:endParaRPr>
                    </a:p>
                    <a:p>
                      <a:pPr>
                        <a:buNone/>
                      </a:pPr>
                      <a:endParaRPr lang="zh-CN" altLang="en-US" sz="2800">
                        <a:latin typeface="Times New Roman Regular" panose="02020603050405020304" charset="0"/>
                        <a:cs typeface="Times New Roman Regular" panose="02020603050405020304" charset="0"/>
                      </a:endParaRPr>
                    </a:p>
                  </a:txBody>
                  <a:tcPr/>
                </a:tc>
                <a:tc>
                  <a:txBody>
                    <a:bodyPr/>
                    <a:lstStyle/>
                    <a:p>
                      <a:pPr>
                        <a:buNone/>
                      </a:pPr>
                      <a:r>
                        <a:rPr lang="zh-CN" altLang="en-US" sz="2800"/>
                        <a:t>1 遵从权威</a:t>
                      </a:r>
                    </a:p>
                    <a:p>
                      <a:pPr>
                        <a:buNone/>
                      </a:pPr>
                      <a:r>
                        <a:rPr lang="zh-CN" altLang="en-US" sz="2400">
                          <a:solidFill>
                            <a:srgbClr val="FFFF00"/>
                          </a:solidFill>
                        </a:rPr>
                        <a:t>Obey authority</a:t>
                      </a:r>
                    </a:p>
                  </a:txBody>
                  <a:tcPr/>
                </a:tc>
                <a:tc>
                  <a:txBody>
                    <a:bodyPr/>
                    <a:lstStyle/>
                    <a:p>
                      <a:pPr>
                        <a:buNone/>
                      </a:pPr>
                      <a:r>
                        <a:rPr lang="zh-CN" altLang="en-US" sz="2800"/>
                        <a:t> 2 孝亲敬祖</a:t>
                      </a:r>
                    </a:p>
                    <a:p>
                      <a:pPr>
                        <a:buNone/>
                      </a:pPr>
                      <a:r>
                        <a:rPr lang="zh-CN" altLang="en-US" sz="2400">
                          <a:solidFill>
                            <a:srgbClr val="FFFF00"/>
                          </a:solidFill>
                        </a:rPr>
                        <a:t>Filial piety </a:t>
                      </a:r>
                      <a:r>
                        <a:rPr lang="en-US" altLang="zh-CN" sz="2400">
                          <a:solidFill>
                            <a:srgbClr val="FFFF00"/>
                          </a:solidFill>
                        </a:rPr>
                        <a:t>&amp; </a:t>
                      </a:r>
                      <a:r>
                        <a:rPr lang="zh-CN" altLang="en-US" sz="2400">
                          <a:solidFill>
                            <a:srgbClr val="FFFF00"/>
                          </a:solidFill>
                        </a:rPr>
                        <a:t>respect for ancestors </a:t>
                      </a:r>
                    </a:p>
                  </a:txBody>
                  <a:tcPr/>
                </a:tc>
                <a:tc>
                  <a:txBody>
                    <a:bodyPr/>
                    <a:lstStyle/>
                    <a:p>
                      <a:pPr>
                        <a:buNone/>
                      </a:pPr>
                      <a:r>
                        <a:rPr lang="zh-CN" altLang="en-US" sz="2800"/>
                        <a:t> 3安份守成</a:t>
                      </a:r>
                    </a:p>
                    <a:p>
                      <a:pPr>
                        <a:buNone/>
                      </a:pPr>
                      <a:r>
                        <a:rPr lang="en-US" altLang="zh-CN" sz="2400">
                          <a:solidFill>
                            <a:srgbClr val="FFFF00"/>
                          </a:solidFill>
                        </a:rPr>
                        <a:t> Law-abiding</a:t>
                      </a:r>
                    </a:p>
                  </a:txBody>
                  <a:tcPr/>
                </a:tc>
                <a:tc>
                  <a:txBody>
                    <a:bodyPr/>
                    <a:lstStyle/>
                    <a:p>
                      <a:pPr>
                        <a:buNone/>
                      </a:pPr>
                      <a:r>
                        <a:rPr lang="zh-CN" altLang="en-US" sz="2800"/>
                        <a:t> 4 宿命自保</a:t>
                      </a:r>
                    </a:p>
                    <a:p>
                      <a:pPr>
                        <a:buNone/>
                      </a:pPr>
                      <a:r>
                        <a:rPr lang="zh-CN" altLang="en-US" sz="2400">
                          <a:solidFill>
                            <a:srgbClr val="FFFF00"/>
                          </a:solidFill>
                        </a:rPr>
                        <a:t>Fate</a:t>
                      </a:r>
                      <a:r>
                        <a:rPr lang="en-US" altLang="zh-CN" sz="2400">
                          <a:solidFill>
                            <a:srgbClr val="FFFF00"/>
                          </a:solidFill>
                        </a:rPr>
                        <a:t>ful</a:t>
                      </a:r>
                      <a:r>
                        <a:rPr lang="zh-CN" altLang="en-US" sz="2400">
                          <a:solidFill>
                            <a:srgbClr val="FFFF00"/>
                          </a:solidFill>
                        </a:rPr>
                        <a:t> for self-preservation</a:t>
                      </a:r>
                    </a:p>
                  </a:txBody>
                  <a:tcPr/>
                </a:tc>
                <a:tc>
                  <a:txBody>
                    <a:bodyPr/>
                    <a:lstStyle/>
                    <a:p>
                      <a:pPr>
                        <a:buNone/>
                      </a:pPr>
                      <a:r>
                        <a:rPr lang="zh-CN" altLang="en-US" sz="2800"/>
                        <a:t> 5男性优势 </a:t>
                      </a:r>
                    </a:p>
                    <a:p>
                      <a:pPr>
                        <a:buNone/>
                      </a:pPr>
                      <a:r>
                        <a:rPr lang="zh-CN" altLang="en-US" sz="2400">
                          <a:solidFill>
                            <a:srgbClr val="FFFF00"/>
                          </a:solidFill>
                        </a:rPr>
                        <a:t>Male dominance</a:t>
                      </a:r>
                      <a:r>
                        <a:rPr lang="zh-CN" altLang="en-US" sz="2400"/>
                        <a:t>  </a:t>
                      </a:r>
                    </a:p>
                  </a:txBody>
                  <a:tcPr/>
                </a:tc>
                <a:extLst>
                  <a:ext uri="{0D108BD9-81ED-4DB2-BD59-A6C34878D82A}">
                    <a16:rowId xmlns:a16="http://schemas.microsoft.com/office/drawing/2014/main" val="10000"/>
                  </a:ext>
                </a:extLst>
              </a:tr>
              <a:tr h="944880">
                <a:tc>
                  <a:txBody>
                    <a:bodyPr/>
                    <a:lstStyle/>
                    <a:p>
                      <a:pPr>
                        <a:buNone/>
                      </a:pPr>
                      <a:r>
                        <a:rPr lang="zh-CN" altLang="en-US" sz="2800"/>
                        <a:t>现代性</a:t>
                      </a:r>
                    </a:p>
                    <a:p>
                      <a:pPr>
                        <a:buNone/>
                      </a:pPr>
                      <a:r>
                        <a:rPr lang="en-US" altLang="zh-CN" sz="2800">
                          <a:latin typeface="Times New Roman Regular" panose="02020603050405020304" charset="0"/>
                          <a:cs typeface="Times New Roman Regular" panose="02020603050405020304" charset="0"/>
                        </a:rPr>
                        <a:t>Modernity</a:t>
                      </a:r>
                    </a:p>
                  </a:txBody>
                  <a:tcPr/>
                </a:tc>
                <a:tc>
                  <a:txBody>
                    <a:bodyPr/>
                    <a:lstStyle/>
                    <a:p>
                      <a:pPr>
                        <a:buNone/>
                      </a:pPr>
                      <a:r>
                        <a:rPr lang="zh-CN" altLang="en-US" sz="2800"/>
                        <a:t>1 平权开放</a:t>
                      </a:r>
                    </a:p>
                    <a:p>
                      <a:pPr>
                        <a:buNone/>
                      </a:pPr>
                      <a:r>
                        <a:rPr lang="en-US" altLang="zh-CN" sz="2400"/>
                        <a:t>E</a:t>
                      </a:r>
                      <a:r>
                        <a:rPr lang="zh-CN" altLang="en-US" sz="2400"/>
                        <a:t>qual rights</a:t>
                      </a:r>
                      <a:r>
                        <a:rPr lang="en-US" altLang="zh-CN" sz="2400"/>
                        <a:t> &amp; open</a:t>
                      </a:r>
                    </a:p>
                  </a:txBody>
                  <a:tcPr/>
                </a:tc>
                <a:tc>
                  <a:txBody>
                    <a:bodyPr/>
                    <a:lstStyle/>
                    <a:p>
                      <a:pPr>
                        <a:buNone/>
                      </a:pPr>
                      <a:r>
                        <a:rPr lang="zh-CN" altLang="en-US" sz="2800"/>
                        <a:t> 2 独立自顾</a:t>
                      </a:r>
                    </a:p>
                    <a:p>
                      <a:pPr>
                        <a:buNone/>
                      </a:pPr>
                      <a:r>
                        <a:rPr lang="en-US" altLang="zh-CN" sz="2400"/>
                        <a:t>Independent</a:t>
                      </a:r>
                    </a:p>
                  </a:txBody>
                  <a:tcPr/>
                </a:tc>
                <a:tc>
                  <a:txBody>
                    <a:bodyPr/>
                    <a:lstStyle/>
                    <a:p>
                      <a:pPr>
                        <a:buNone/>
                      </a:pPr>
                      <a:r>
                        <a:rPr lang="zh-CN" altLang="en-US" sz="2800"/>
                        <a:t> 3 积极进取</a:t>
                      </a:r>
                    </a:p>
                    <a:p>
                      <a:pPr>
                        <a:buNone/>
                      </a:pPr>
                      <a:r>
                        <a:rPr lang="zh-CN" altLang="en-US" sz="2400"/>
                        <a:t>Be proactive</a:t>
                      </a:r>
                    </a:p>
                  </a:txBody>
                  <a:tcPr/>
                </a:tc>
                <a:tc>
                  <a:txBody>
                    <a:bodyPr/>
                    <a:lstStyle/>
                    <a:p>
                      <a:pPr>
                        <a:buNone/>
                      </a:pPr>
                      <a:r>
                        <a:rPr lang="zh-CN" altLang="en-US" sz="2800"/>
                        <a:t>4 尊重情感</a:t>
                      </a:r>
                    </a:p>
                    <a:p>
                      <a:pPr>
                        <a:buNone/>
                      </a:pPr>
                      <a:r>
                        <a:rPr lang="zh-CN" altLang="en-US" sz="2400"/>
                        <a:t>Respect emotions</a:t>
                      </a:r>
                    </a:p>
                  </a:txBody>
                  <a:tcPr/>
                </a:tc>
                <a:tc>
                  <a:txBody>
                    <a:bodyPr/>
                    <a:lstStyle/>
                    <a:p>
                      <a:pPr>
                        <a:buNone/>
                      </a:pPr>
                      <a:r>
                        <a:rPr lang="zh-CN" altLang="en-US" sz="2800"/>
                        <a:t>5 男女平等</a:t>
                      </a:r>
                    </a:p>
                    <a:p>
                      <a:pPr>
                        <a:buNone/>
                      </a:pPr>
                      <a:r>
                        <a:rPr lang="en-US" altLang="zh-CN" sz="2400"/>
                        <a:t>Gender </a:t>
                      </a:r>
                      <a:r>
                        <a:rPr lang="zh-CN" altLang="en-US" sz="2400"/>
                        <a:t>Equality</a:t>
                      </a:r>
                    </a:p>
                  </a:txBody>
                  <a:tcPr/>
                </a:tc>
                <a:extLst>
                  <a:ext uri="{0D108BD9-81ED-4DB2-BD59-A6C34878D82A}">
                    <a16:rowId xmlns:a16="http://schemas.microsoft.com/office/drawing/2014/main" val="10001"/>
                  </a:ext>
                </a:extLst>
              </a:tr>
            </a:tbl>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838200" y="499745"/>
            <a:ext cx="10515600" cy="1325563"/>
          </a:xfrm>
        </p:spPr>
        <p:txBody>
          <a:bodyPr/>
          <a:lstStyle/>
          <a:p>
            <a:pPr algn="ctr"/>
            <a:endParaRPr lang="zh-CN" altLang="en-US"/>
          </a:p>
        </p:txBody>
      </p:sp>
      <p:sp>
        <p:nvSpPr>
          <p:cNvPr id="3" name="内容占位符 2"/>
          <p:cNvSpPr>
            <a:spLocks noGrp="1"/>
          </p:cNvSpPr>
          <p:nvPr>
            <p:ph idx="1"/>
          </p:nvPr>
        </p:nvSpPr>
        <p:spPr>
          <a:xfrm>
            <a:off x="672465" y="1991995"/>
            <a:ext cx="10233660" cy="4777740"/>
          </a:xfrm>
        </p:spPr>
        <p:txBody>
          <a:bodyPr>
            <a:normAutofit fontScale="90000"/>
          </a:bodyPr>
          <a:lstStyle/>
          <a:p>
            <a:pPr marL="0" indent="0">
              <a:lnSpc>
                <a:spcPct val="150000"/>
              </a:lnSpc>
              <a:buNone/>
            </a:pPr>
            <a:r>
              <a:rPr lang="zh-CN" altLang="en-US"/>
              <a:t>                              </a:t>
            </a:r>
          </a:p>
          <a:p>
            <a:pPr algn="r">
              <a:lnSpc>
                <a:spcPct val="150000"/>
              </a:lnSpc>
            </a:pPr>
            <a:endParaRPr lang="zh-CN" altLang="en-US"/>
          </a:p>
          <a:p>
            <a:pPr algn="r">
              <a:lnSpc>
                <a:spcPct val="150000"/>
              </a:lnSpc>
            </a:pPr>
            <a:endParaRPr lang="zh-CN" altLang="en-US"/>
          </a:p>
          <a:p>
            <a:pPr algn="r">
              <a:lnSpc>
                <a:spcPct val="150000"/>
              </a:lnSpc>
            </a:pPr>
            <a:endParaRPr lang="zh-CN" altLang="en-US"/>
          </a:p>
          <a:p>
            <a:pPr algn="r">
              <a:lnSpc>
                <a:spcPct val="150000"/>
              </a:lnSpc>
            </a:pPr>
            <a:endParaRPr lang="zh-CN" altLang="en-US"/>
          </a:p>
          <a:p>
            <a:pPr algn="r">
              <a:lnSpc>
                <a:spcPct val="100000"/>
              </a:lnSpc>
            </a:pPr>
            <a:r>
              <a:rPr lang="en-US" altLang="zh-CN"/>
              <a:t>-</a:t>
            </a:r>
            <a:r>
              <a:rPr lang="zh-CN" altLang="en-US"/>
              <a:t>杜维明</a:t>
            </a:r>
            <a:r>
              <a:rPr lang="en-US" altLang="zh-CN"/>
              <a:t>:</a:t>
            </a:r>
            <a:r>
              <a:rPr lang="zh-CN" altLang="en-US"/>
              <a:t>《文化的重要作用</a:t>
            </a:r>
            <a:r>
              <a:rPr lang="en-US" altLang="zh-CN"/>
              <a:t>--</a:t>
            </a:r>
            <a:r>
              <a:rPr lang="zh-CN" altLang="en-US"/>
              <a:t>价值观如何影响人类进步》</a:t>
            </a:r>
          </a:p>
          <a:p>
            <a:pPr algn="r">
              <a:lnSpc>
                <a:spcPct val="100000"/>
              </a:lnSpc>
            </a:pPr>
            <a:r>
              <a:rPr lang="en-US" altLang="zh-CN" sz="2665">
                <a:latin typeface="Times New Roman Regular" panose="02020603050405020304" charset="0"/>
                <a:cs typeface="Times New Roman Regular" panose="02020603050405020304" charset="0"/>
              </a:rPr>
              <a:t>Samuel Huntington : </a:t>
            </a:r>
            <a:r>
              <a:rPr lang="en-US" altLang="zh-CN" sz="2665">
                <a:solidFill>
                  <a:srgbClr val="FFFF00"/>
                </a:solidFill>
                <a:latin typeface="Times New Roman Regular" panose="02020603050405020304" charset="0"/>
                <a:cs typeface="Times New Roman Regular" panose="02020603050405020304" charset="0"/>
              </a:rPr>
              <a:t>Culture Matters: How values shape human progress</a:t>
            </a:r>
            <a:r>
              <a:rPr lang="en-US" altLang="zh-CN" sz="2665">
                <a:latin typeface="Times New Roman Regular" panose="02020603050405020304" charset="0"/>
                <a:cs typeface="Times New Roman Regular" panose="02020603050405020304" charset="0"/>
              </a:rPr>
              <a:t> </a:t>
            </a:r>
            <a:endParaRPr lang="zh-CN" altLang="en-US"/>
          </a:p>
          <a:p>
            <a:pPr algn="r">
              <a:lnSpc>
                <a:spcPct val="150000"/>
              </a:lnSpc>
            </a:pPr>
            <a:endParaRPr lang="zh-CN" altLang="en-US"/>
          </a:p>
          <a:p>
            <a:pPr algn="r">
              <a:lnSpc>
                <a:spcPct val="150000"/>
              </a:lnSpc>
            </a:pPr>
            <a:endParaRPr lang="zh-CN" altLang="en-US"/>
          </a:p>
        </p:txBody>
      </p:sp>
      <p:graphicFrame>
        <p:nvGraphicFramePr>
          <p:cNvPr id="4" name="表格 3"/>
          <p:cNvGraphicFramePr/>
          <p:nvPr>
            <p:custDataLst>
              <p:tags r:id="rId1"/>
            </p:custDataLst>
          </p:nvPr>
        </p:nvGraphicFramePr>
        <p:xfrm>
          <a:off x="979170" y="499745"/>
          <a:ext cx="10233660" cy="4893945"/>
        </p:xfrm>
        <a:graphic>
          <a:graphicData uri="http://schemas.openxmlformats.org/drawingml/2006/table">
            <a:tbl>
              <a:tblPr firstRow="1" bandRow="1">
                <a:tableStyleId>{5C22544A-7EE6-4342-B048-85BDC9FD1C3A}</a:tableStyleId>
              </a:tblPr>
              <a:tblGrid>
                <a:gridCol w="5116830">
                  <a:extLst>
                    <a:ext uri="{9D8B030D-6E8A-4147-A177-3AD203B41FA5}">
                      <a16:colId xmlns:a16="http://schemas.microsoft.com/office/drawing/2014/main" val="20000"/>
                    </a:ext>
                  </a:extLst>
                </a:gridCol>
                <a:gridCol w="5116830">
                  <a:extLst>
                    <a:ext uri="{9D8B030D-6E8A-4147-A177-3AD203B41FA5}">
                      <a16:colId xmlns:a16="http://schemas.microsoft.com/office/drawing/2014/main" val="20001"/>
                    </a:ext>
                  </a:extLst>
                </a:gridCol>
              </a:tblGrid>
              <a:tr h="1815465">
                <a:tc>
                  <a:txBody>
                    <a:bodyPr/>
                    <a:lstStyle/>
                    <a:p>
                      <a:pPr algn="ctr">
                        <a:buNone/>
                      </a:pPr>
                      <a:endParaRPr lang="zh-CN" altLang="en-US" sz="2800"/>
                    </a:p>
                    <a:p>
                      <a:pPr algn="ctr">
                        <a:buNone/>
                      </a:pPr>
                      <a:r>
                        <a:rPr lang="zh-CN" altLang="en-US" sz="2800"/>
                        <a:t>启蒙运动价值观</a:t>
                      </a:r>
                    </a:p>
                    <a:p>
                      <a:pPr algn="ctr">
                        <a:buNone/>
                      </a:pPr>
                      <a:r>
                        <a:rPr lang="zh-CN" altLang="en-US" sz="2800">
                          <a:solidFill>
                            <a:srgbClr val="FFFF00"/>
                          </a:solidFill>
                        </a:rPr>
                        <a:t>Enlightenment </a:t>
                      </a:r>
                      <a:r>
                        <a:rPr lang="en-US" altLang="zh-CN" sz="2800">
                          <a:solidFill>
                            <a:srgbClr val="FFFF00"/>
                          </a:solidFill>
                        </a:rPr>
                        <a:t>V</a:t>
                      </a:r>
                      <a:r>
                        <a:rPr lang="zh-CN" altLang="en-US" sz="2800">
                          <a:solidFill>
                            <a:srgbClr val="FFFF00"/>
                          </a:solidFill>
                        </a:rPr>
                        <a:t>alues</a:t>
                      </a:r>
                    </a:p>
                  </a:txBody>
                  <a:tcPr/>
                </a:tc>
                <a:tc>
                  <a:txBody>
                    <a:bodyPr/>
                    <a:lstStyle/>
                    <a:p>
                      <a:pPr algn="ctr">
                        <a:buNone/>
                      </a:pPr>
                      <a:endParaRPr lang="zh-CN" altLang="en-US" sz="2800">
                        <a:sym typeface="+mn-ea"/>
                      </a:endParaRPr>
                    </a:p>
                    <a:p>
                      <a:pPr algn="ctr">
                        <a:buNone/>
                      </a:pPr>
                      <a:r>
                        <a:rPr lang="zh-CN" altLang="en-US" sz="2800">
                          <a:sym typeface="+mn-ea"/>
                        </a:rPr>
                        <a:t>亚洲价值观</a:t>
                      </a:r>
                    </a:p>
                    <a:p>
                      <a:pPr algn="ctr">
                        <a:buNone/>
                      </a:pPr>
                      <a:r>
                        <a:rPr lang="en-US" altLang="zh-CN" sz="2800">
                          <a:solidFill>
                            <a:srgbClr val="FFFF00"/>
                          </a:solidFill>
                          <a:sym typeface="+mn-ea"/>
                        </a:rPr>
                        <a:t>Asia Values</a:t>
                      </a:r>
                    </a:p>
                  </a:txBody>
                  <a:tcPr/>
                </a:tc>
                <a:extLst>
                  <a:ext uri="{0D108BD9-81ED-4DB2-BD59-A6C34878D82A}">
                    <a16:rowId xmlns:a16="http://schemas.microsoft.com/office/drawing/2014/main" val="10000"/>
                  </a:ext>
                </a:extLst>
              </a:tr>
              <a:tr h="3078480">
                <a:tc>
                  <a:txBody>
                    <a:bodyPr/>
                    <a:lstStyle/>
                    <a:p>
                      <a:pPr>
                        <a:buNone/>
                      </a:pPr>
                      <a:r>
                        <a:rPr lang="zh-CN" altLang="en-US" sz="2400">
                          <a:sym typeface="+mn-ea"/>
                        </a:rPr>
                        <a:t>工具主义理性、自由、权利意识、重视法制、保护隐私、发挥个人作用</a:t>
                      </a:r>
                    </a:p>
                    <a:p>
                      <a:pPr>
                        <a:buNone/>
                      </a:pPr>
                      <a:r>
                        <a:rPr lang="zh-CN" altLang="en-US" sz="2400">
                          <a:latin typeface="Times New Roman Regular" panose="02020603050405020304" charset="0"/>
                          <a:cs typeface="Times New Roman Regular" panose="02020603050405020304" charset="0"/>
                          <a:sym typeface="+mn-ea"/>
                        </a:rPr>
                        <a:t>Instrumentalism rationality, freedom, awareness of rights, emphasis on the rule of law, protection of privacy, and personal role</a:t>
                      </a:r>
                    </a:p>
                    <a:p>
                      <a:pPr>
                        <a:buNone/>
                      </a:pPr>
                      <a:endParaRPr lang="zh-CN" altLang="en-US" sz="2400">
                        <a:latin typeface="Times New Roman Regular" panose="02020603050405020304" charset="0"/>
                        <a:cs typeface="Times New Roman Regular" panose="02020603050405020304" charset="0"/>
                        <a:sym typeface="+mn-ea"/>
                      </a:endParaRPr>
                    </a:p>
                  </a:txBody>
                  <a:tcPr/>
                </a:tc>
                <a:tc>
                  <a:txBody>
                    <a:bodyPr/>
                    <a:lstStyle/>
                    <a:p>
                      <a:pPr>
                        <a:buNone/>
                      </a:pPr>
                      <a:r>
                        <a:rPr lang="zh-CN" altLang="en-US" sz="2400">
                          <a:sym typeface="+mn-ea"/>
                        </a:rPr>
                        <a:t>同情心、分配上的公正、义务感、礼仪、公心、群体取向</a:t>
                      </a:r>
                    </a:p>
                    <a:p>
                      <a:pPr>
                        <a:buNone/>
                      </a:pPr>
                      <a:r>
                        <a:rPr lang="zh-CN" altLang="en-US" sz="2400">
                          <a:latin typeface="Times New Roman Regular" panose="02020603050405020304" charset="0"/>
                          <a:cs typeface="Times New Roman Regular" panose="02020603050405020304" charset="0"/>
                          <a:sym typeface="+mn-ea"/>
                        </a:rPr>
                        <a:t>Compassion, distributive justice, sense of obligation, etiquette, public mind, group orientation</a:t>
                      </a:r>
                    </a:p>
                  </a:txBody>
                  <a:tcPr/>
                </a:tc>
                <a:extLst>
                  <a:ext uri="{0D108BD9-81ED-4DB2-BD59-A6C34878D82A}">
                    <a16:rowId xmlns:a16="http://schemas.microsoft.com/office/drawing/2014/main" val="10001"/>
                  </a:ext>
                </a:extLst>
              </a:tr>
            </a:tbl>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359410" y="365125"/>
            <a:ext cx="10994390" cy="1325880"/>
          </a:xfrm>
        </p:spPr>
        <p:txBody>
          <a:bodyPr>
            <a:normAutofit fontScale="90000"/>
          </a:bodyPr>
          <a:lstStyle/>
          <a:p>
            <a:pPr algn="ctr"/>
            <a:r>
              <a:rPr lang="zh-CN" altLang="en-US" sz="4800">
                <a:latin typeface="华文行楷" panose="02010800040101010101" pitchFamily="2" charset="-122"/>
                <a:ea typeface="华文行楷" panose="02010800040101010101" pitchFamily="2" charset="-122"/>
              </a:rPr>
              <a:t>儒学影响下的东亚现代性</a:t>
            </a:r>
            <a:br>
              <a:rPr lang="zh-CN" altLang="en-US" sz="4800">
                <a:latin typeface="华文行楷" panose="02010800040101010101" pitchFamily="2" charset="-122"/>
                <a:ea typeface="华文行楷" panose="02010800040101010101" pitchFamily="2" charset="-122"/>
              </a:rPr>
            </a:br>
            <a:r>
              <a:rPr lang="zh-CN" altLang="en-US" sz="4000">
                <a:solidFill>
                  <a:srgbClr val="FFFF00"/>
                </a:solidFill>
                <a:latin typeface="Times New Roman Regular" panose="02020603050405020304" charset="0"/>
                <a:ea typeface="华文行楷" panose="02010800040101010101" pitchFamily="2" charset="-122"/>
                <a:cs typeface="Times New Roman Regular" panose="02020603050405020304" charset="0"/>
              </a:rPr>
              <a:t>East Asian modernity under the influence of Confucianism</a:t>
            </a:r>
          </a:p>
        </p:txBody>
      </p:sp>
      <p:sp>
        <p:nvSpPr>
          <p:cNvPr id="3" name="内容占位符 2"/>
          <p:cNvSpPr>
            <a:spLocks noGrp="1"/>
          </p:cNvSpPr>
          <p:nvPr>
            <p:ph idx="1"/>
          </p:nvPr>
        </p:nvSpPr>
        <p:spPr>
          <a:xfrm>
            <a:off x="473075" y="1434465"/>
            <a:ext cx="11718925" cy="4351655"/>
          </a:xfrm>
        </p:spPr>
        <p:txBody>
          <a:bodyPr>
            <a:normAutofit fontScale="25000"/>
          </a:bodyPr>
          <a:lstStyle/>
          <a:p>
            <a:pPr>
              <a:lnSpc>
                <a:spcPct val="100000"/>
              </a:lnSpc>
            </a:pPr>
            <a:endParaRPr lang="en-US" altLang="zh-CN" sz="2400"/>
          </a:p>
          <a:p>
            <a:pPr>
              <a:lnSpc>
                <a:spcPct val="100000"/>
              </a:lnSpc>
            </a:pPr>
            <a:r>
              <a:rPr lang="en-US" altLang="zh-CN" sz="8000"/>
              <a:t>1.</a:t>
            </a:r>
            <a:r>
              <a:rPr lang="zh-CN" altLang="en-US" sz="8000"/>
              <a:t>在市场经济中，政府的领导不仅是必要的，而且是可取的</a:t>
            </a:r>
            <a:r>
              <a:rPr lang="en-US" altLang="zh-CN" sz="9600">
                <a:solidFill>
                  <a:srgbClr val="FFFF00"/>
                </a:solidFill>
                <a:latin typeface="Times New Roman Regular" panose="02020603050405020304" charset="0"/>
                <a:cs typeface="Times New Roman Regular" panose="02020603050405020304" charset="0"/>
              </a:rPr>
              <a:t> </a:t>
            </a:r>
            <a:r>
              <a:rPr lang="zh-CN" altLang="en-US" sz="9600">
                <a:solidFill>
                  <a:srgbClr val="FFFF00"/>
                </a:solidFill>
                <a:latin typeface="Times New Roman Regular" panose="02020603050405020304" charset="0"/>
                <a:cs typeface="Times New Roman Regular" panose="02020603050405020304" charset="0"/>
                <a:sym typeface="+mn-ea"/>
              </a:rPr>
              <a:t>In a market economy, government leadership is not only necessary, but desirable</a:t>
            </a:r>
            <a:endParaRPr lang="zh-CN" altLang="en-US" sz="9600">
              <a:solidFill>
                <a:srgbClr val="FFFF00"/>
              </a:solidFill>
              <a:latin typeface="Times New Roman Regular" panose="02020603050405020304" charset="0"/>
              <a:cs typeface="Times New Roman Regular" panose="02020603050405020304" charset="0"/>
            </a:endParaRPr>
          </a:p>
          <a:p>
            <a:pPr>
              <a:lnSpc>
                <a:spcPct val="100000"/>
              </a:lnSpc>
            </a:pPr>
            <a:r>
              <a:rPr lang="en-US" altLang="zh-CN" sz="8000"/>
              <a:t>2.</a:t>
            </a:r>
            <a:r>
              <a:rPr lang="zh-CN" altLang="en-US" sz="8000"/>
              <a:t>虽然法律必不可少，但有机团结靠人们之间的仁爱之心</a:t>
            </a:r>
            <a:r>
              <a:rPr lang="en-US" altLang="zh-CN" sz="8000"/>
              <a:t> </a:t>
            </a:r>
            <a:r>
              <a:rPr lang="zh-CN" altLang="en-US" sz="9600">
                <a:solidFill>
                  <a:srgbClr val="FFFF00"/>
                </a:solidFill>
                <a:latin typeface="Times New Roman Regular" panose="02020603050405020304" charset="0"/>
                <a:cs typeface="Times New Roman Regular" panose="02020603050405020304" charset="0"/>
                <a:sym typeface="+mn-ea"/>
              </a:rPr>
              <a:t>Although law is essential, organic solidarity depends on the love of people</a:t>
            </a:r>
            <a:endParaRPr lang="zh-CN" altLang="en-US" sz="9600"/>
          </a:p>
          <a:p>
            <a:pPr>
              <a:lnSpc>
                <a:spcPct val="100000"/>
              </a:lnSpc>
            </a:pPr>
            <a:r>
              <a:rPr lang="en-US" altLang="zh-CN" sz="8000"/>
              <a:t>3.</a:t>
            </a:r>
            <a:r>
              <a:rPr lang="zh-CN" altLang="en-US" sz="8000"/>
              <a:t>家庭是最核心价值观传播的源泉</a:t>
            </a:r>
            <a:r>
              <a:rPr lang="zh-CN" altLang="en-US" sz="9600">
                <a:solidFill>
                  <a:srgbClr val="FFFF00"/>
                </a:solidFill>
                <a:latin typeface="Times New Roman Regular" panose="02020603050405020304" charset="0"/>
                <a:cs typeface="Times New Roman Regular" panose="02020603050405020304" charset="0"/>
                <a:sym typeface="+mn-ea"/>
              </a:rPr>
              <a:t>Family is the source of transmission of core values</a:t>
            </a:r>
            <a:endParaRPr lang="zh-CN" altLang="en-US" sz="8000"/>
          </a:p>
          <a:p>
            <a:pPr>
              <a:lnSpc>
                <a:spcPct val="100000"/>
              </a:lnSpc>
            </a:pPr>
            <a:r>
              <a:rPr lang="en-US" altLang="zh-CN" sz="8000"/>
              <a:t>4.</a:t>
            </a:r>
            <a:r>
              <a:rPr lang="zh-CN" altLang="en-US" sz="8000"/>
              <a:t>文明社会的内在力量在于它是在家和国之间有活力的相互作用</a:t>
            </a:r>
            <a:r>
              <a:rPr lang="zh-CN" altLang="en-US" sz="9600">
                <a:solidFill>
                  <a:srgbClr val="FFFF00"/>
                </a:solidFill>
                <a:latin typeface="Times New Roman Regular" panose="02020603050405020304" charset="0"/>
                <a:cs typeface="Times New Roman Regular" panose="02020603050405020304" charset="0"/>
                <a:sym typeface="+mn-ea"/>
              </a:rPr>
              <a:t>The inherent strength of civilized society lies in its dynamic interaction between home and state</a:t>
            </a:r>
            <a:endParaRPr lang="zh-CN" altLang="en-US" sz="9600">
              <a:solidFill>
                <a:srgbClr val="FFFF00"/>
              </a:solidFill>
              <a:latin typeface="Times New Roman Regular" panose="02020603050405020304" charset="0"/>
              <a:cs typeface="Times New Roman Regular" panose="02020603050405020304" charset="0"/>
            </a:endParaRPr>
          </a:p>
          <a:p>
            <a:pPr>
              <a:lnSpc>
                <a:spcPct val="100000"/>
              </a:lnSpc>
            </a:pPr>
            <a:r>
              <a:rPr lang="en-US" altLang="zh-CN" sz="8000"/>
              <a:t>5.</a:t>
            </a:r>
            <a:r>
              <a:rPr lang="zh-CN" altLang="en-US" sz="8000"/>
              <a:t>教育应成为社会的文明之教，教育的首要目的是人格养成</a:t>
            </a:r>
            <a:r>
              <a:rPr lang="zh-CN" altLang="en-US" sz="9600">
                <a:solidFill>
                  <a:srgbClr val="FFFF00"/>
                </a:solidFill>
                <a:latin typeface="Times New Roman Regular" panose="02020603050405020304" charset="0"/>
                <a:cs typeface="Times New Roman Regular" panose="02020603050405020304" charset="0"/>
                <a:sym typeface="+mn-ea"/>
              </a:rPr>
              <a:t>Education should become the civilized religion of society, and the primary purpose of education is the formation of personality</a:t>
            </a:r>
            <a:endParaRPr lang="zh-CN" altLang="en-US" sz="9600">
              <a:solidFill>
                <a:srgbClr val="FFFF00"/>
              </a:solidFill>
              <a:latin typeface="Times New Roman Regular" panose="02020603050405020304" charset="0"/>
              <a:cs typeface="Times New Roman Regular" panose="02020603050405020304" charset="0"/>
            </a:endParaRPr>
          </a:p>
          <a:p>
            <a:pPr>
              <a:lnSpc>
                <a:spcPct val="100000"/>
              </a:lnSpc>
            </a:pPr>
            <a:r>
              <a:rPr lang="en-US" altLang="zh-CN" sz="8000"/>
              <a:t>6.</a:t>
            </a:r>
            <a:r>
              <a:rPr lang="zh-CN" altLang="en-US" sz="8000"/>
              <a:t>修身是立家、治国、平天下的根基 </a:t>
            </a:r>
            <a:r>
              <a:rPr lang="zh-CN" altLang="en-US" sz="9600">
                <a:solidFill>
                  <a:srgbClr val="FFFF00"/>
                </a:solidFill>
                <a:latin typeface="Times New Roman Regular" panose="02020603050405020304" charset="0"/>
                <a:cs typeface="Times New Roman Regular" panose="02020603050405020304" charset="0"/>
              </a:rPr>
              <a:t> </a:t>
            </a:r>
            <a:r>
              <a:rPr lang="zh-CN" altLang="en-US" sz="9600">
                <a:solidFill>
                  <a:srgbClr val="FFFF00"/>
                </a:solidFill>
                <a:latin typeface="Times New Roman Regular" panose="02020603050405020304" charset="0"/>
                <a:cs typeface="Times New Roman Regular" panose="02020603050405020304" charset="0"/>
                <a:sym typeface="+mn-ea"/>
              </a:rPr>
              <a:t>Self-cultivation is the foundation of building a family, governing the country, and leveling the world  </a:t>
            </a:r>
            <a:r>
              <a:rPr lang="zh-CN" altLang="en-US" sz="8000"/>
              <a:t>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878205" y="513715"/>
            <a:ext cx="11240135" cy="1325880"/>
          </a:xfrm>
        </p:spPr>
        <p:txBody>
          <a:bodyPr>
            <a:normAutofit/>
          </a:bodyPr>
          <a:lstStyle/>
          <a:p>
            <a:pPr algn="ctr">
              <a:lnSpc>
                <a:spcPct val="100000"/>
              </a:lnSpc>
            </a:pPr>
            <a:r>
              <a:rPr lang="zh-CN" altLang="en-US" sz="4445">
                <a:latin typeface="华文行楷" panose="02010800040101010101" pitchFamily="2" charset="-122"/>
                <a:ea typeface="华文行楷" panose="02010800040101010101" pitchFamily="2" charset="-122"/>
                <a:cs typeface="华文行楷" panose="02010800040101010101" pitchFamily="2" charset="-122"/>
              </a:rPr>
              <a:t>毛泽东</a:t>
            </a:r>
            <a:r>
              <a:rPr lang="en-US" altLang="zh-CN" sz="4445">
                <a:latin typeface="华文行楷" panose="02010800040101010101" pitchFamily="2" charset="-122"/>
                <a:ea typeface="华文行楷" panose="02010800040101010101" pitchFamily="2" charset="-122"/>
                <a:cs typeface="华文行楷" panose="02010800040101010101" pitchFamily="2" charset="-122"/>
              </a:rPr>
              <a:t>:</a:t>
            </a:r>
            <a:r>
              <a:rPr lang="zh-CN" altLang="en-US" sz="4445">
                <a:latin typeface="华文行楷" panose="02010800040101010101" pitchFamily="2" charset="-122"/>
                <a:ea typeface="华文行楷" panose="02010800040101010101" pitchFamily="2" charset="-122"/>
                <a:cs typeface="华文行楷" panose="02010800040101010101" pitchFamily="2" charset="-122"/>
              </a:rPr>
              <a:t>中国应当对于人类有较大的贡献</a:t>
            </a:r>
            <a:br>
              <a:rPr lang="zh-CN" altLang="en-US" sz="4445"/>
            </a:br>
            <a:r>
              <a:rPr lang="en-US" altLang="zh-CN" sz="3110">
                <a:solidFill>
                  <a:srgbClr val="FFFF00"/>
                </a:solidFill>
                <a:latin typeface="Times New Roman Regular" panose="02020603050405020304" charset="0"/>
                <a:cs typeface="Times New Roman Regular" panose="02020603050405020304" charset="0"/>
              </a:rPr>
              <a:t> China should make a greater contribution to mankind</a:t>
            </a:r>
          </a:p>
        </p:txBody>
      </p:sp>
      <p:sp>
        <p:nvSpPr>
          <p:cNvPr id="3" name="内容占位符 2"/>
          <p:cNvSpPr>
            <a:spLocks noGrp="1"/>
          </p:cNvSpPr>
          <p:nvPr>
            <p:ph idx="1"/>
          </p:nvPr>
        </p:nvSpPr>
        <p:spPr>
          <a:xfrm>
            <a:off x="1109205" y="1921510"/>
            <a:ext cx="10233800" cy="4351338"/>
          </a:xfrm>
        </p:spPr>
        <p:txBody>
          <a:bodyPr/>
          <a:lstStyle/>
          <a:p>
            <a:pPr>
              <a:lnSpc>
                <a:spcPct val="150000"/>
              </a:lnSpc>
            </a:pPr>
            <a:r>
              <a:rPr lang="zh-CN" altLang="en-US"/>
              <a:t>1956年，毛泽东主席说，中国是一个具有九百六十万平方公里土地和六万万人口的国家，中国应当对于人类有较大的贡献。</a:t>
            </a:r>
          </a:p>
          <a:p>
            <a:pPr algn="just">
              <a:lnSpc>
                <a:spcPct val="150000"/>
              </a:lnSpc>
            </a:pPr>
            <a:r>
              <a:rPr lang="en-US" altLang="zh-CN">
                <a:solidFill>
                  <a:srgbClr val="FFFF00"/>
                </a:solidFill>
              </a:rPr>
              <a:t> In 1956, Chairman Mao Zedong said that China is a country with a land area of 9.6 million square kilometers and a population of 600 million (1.4 bi now), and China should make a greater contribution to mankind.</a:t>
            </a:r>
          </a:p>
          <a:p>
            <a:pPr>
              <a:lnSpc>
                <a:spcPct val="150000"/>
              </a:lnSpc>
            </a:pPr>
            <a:endParaRPr lang="zh-CN" altLang="en-US"/>
          </a:p>
          <a:p>
            <a:pPr>
              <a:lnSpc>
                <a:spcPct val="150000"/>
              </a:lnSpc>
            </a:pPr>
            <a:endParaRPr lang="zh-CN" altLang="en-US" sz="3200"/>
          </a:p>
          <a:p>
            <a:pPr>
              <a:lnSpc>
                <a:spcPct val="150000"/>
              </a:lnSpc>
            </a:pPr>
            <a:endParaRPr lang="zh-CN" altLang="en-US" sz="3600"/>
          </a:p>
          <a:p>
            <a:endParaRPr lang="zh-CN" altLang="en-US" sz="3600"/>
          </a:p>
        </p:txBody>
      </p:sp>
      <p:pic>
        <p:nvPicPr>
          <p:cNvPr id="4" name="图片 3"/>
          <p:cNvPicPr>
            <a:picLocks noChangeAspect="1"/>
          </p:cNvPicPr>
          <p:nvPr/>
        </p:nvPicPr>
        <p:blipFill>
          <a:blip r:embed="rId2"/>
          <a:stretch>
            <a:fillRect/>
          </a:stretch>
        </p:blipFill>
        <p:spPr>
          <a:xfrm>
            <a:off x="0" y="0"/>
            <a:ext cx="1480185" cy="2072005"/>
          </a:xfrm>
          <a:prstGeom prst="rect">
            <a:avLst/>
          </a:prstGeom>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pPr algn="ctr">
              <a:lnSpc>
                <a:spcPct val="100000"/>
              </a:lnSpc>
            </a:pPr>
            <a:r>
              <a:rPr lang="zh-CN" altLang="en-US">
                <a:latin typeface="华文行楷" panose="02010800040101010101" pitchFamily="2" charset="-122"/>
                <a:ea typeface="华文行楷" panose="02010800040101010101" pitchFamily="2" charset="-122"/>
                <a:cs typeface="华文行楷" panose="02010800040101010101" pitchFamily="2" charset="-122"/>
              </a:rPr>
              <a:t>教育的</a:t>
            </a:r>
            <a:r>
              <a:rPr lang="en-US" altLang="zh-CN">
                <a:latin typeface="华文行楷" panose="02010800040101010101" pitchFamily="2" charset="-122"/>
                <a:ea typeface="华文行楷" panose="02010800040101010101" pitchFamily="2" charset="-122"/>
                <a:cs typeface="华文行楷" panose="02010800040101010101" pitchFamily="2" charset="-122"/>
              </a:rPr>
              <a:t>“</a:t>
            </a:r>
            <a:r>
              <a:rPr lang="zh-CN" altLang="en-US">
                <a:latin typeface="华文行楷" panose="02010800040101010101" pitchFamily="2" charset="-122"/>
                <a:ea typeface="华文行楷" panose="02010800040101010101" pitchFamily="2" charset="-122"/>
                <a:cs typeface="华文行楷" panose="02010800040101010101" pitchFamily="2" charset="-122"/>
              </a:rPr>
              <a:t>三个面向</a:t>
            </a:r>
            <a:r>
              <a:rPr lang="en-US" altLang="zh-CN">
                <a:latin typeface="华文行楷" panose="02010800040101010101" pitchFamily="2" charset="-122"/>
                <a:ea typeface="华文行楷" panose="02010800040101010101" pitchFamily="2" charset="-122"/>
                <a:cs typeface="华文行楷" panose="02010800040101010101" pitchFamily="2" charset="-122"/>
              </a:rPr>
              <a:t>”</a:t>
            </a:r>
            <a:br>
              <a:rPr lang="en-US" altLang="zh-CN">
                <a:latin typeface="华文行楷" panose="02010800040101010101" pitchFamily="2" charset="-122"/>
                <a:ea typeface="华文行楷" panose="02010800040101010101" pitchFamily="2" charset="-122"/>
                <a:cs typeface="华文行楷" panose="02010800040101010101" pitchFamily="2" charset="-122"/>
              </a:rPr>
            </a:br>
            <a:r>
              <a:rPr lang="en-US" altLang="zh-CN" sz="4000">
                <a:solidFill>
                  <a:srgbClr val="FFFF00"/>
                </a:solidFill>
              </a:rPr>
              <a:t>The "three orientations" of education</a:t>
            </a:r>
          </a:p>
        </p:txBody>
      </p:sp>
      <p:pic>
        <p:nvPicPr>
          <p:cNvPr id="5" name="图片 4"/>
          <p:cNvPicPr>
            <a:picLocks noChangeAspect="1"/>
          </p:cNvPicPr>
          <p:nvPr/>
        </p:nvPicPr>
        <p:blipFill>
          <a:blip r:embed="rId2"/>
          <a:stretch>
            <a:fillRect/>
          </a:stretch>
        </p:blipFill>
        <p:spPr>
          <a:xfrm>
            <a:off x="1066800" y="2058670"/>
            <a:ext cx="3279140" cy="4029075"/>
          </a:xfrm>
          <a:prstGeom prst="rect">
            <a:avLst/>
          </a:prstGeom>
        </p:spPr>
      </p:pic>
      <p:sp>
        <p:nvSpPr>
          <p:cNvPr id="3" name="内容占位符 2"/>
          <p:cNvSpPr>
            <a:spLocks noGrp="1"/>
          </p:cNvSpPr>
          <p:nvPr>
            <p:ph idx="1"/>
          </p:nvPr>
        </p:nvSpPr>
        <p:spPr>
          <a:xfrm>
            <a:off x="5091430" y="2058670"/>
            <a:ext cx="5686425" cy="4118610"/>
          </a:xfrm>
        </p:spPr>
        <p:txBody>
          <a:bodyPr/>
          <a:lstStyle/>
          <a:p>
            <a:pPr algn="just">
              <a:lnSpc>
                <a:spcPct val="150000"/>
              </a:lnSpc>
            </a:pPr>
            <a:r>
              <a:rPr lang="zh-CN" altLang="en-US">
                <a:latin typeface="Times New Roman Regular" panose="02020603050405020304" charset="0"/>
                <a:cs typeface="Times New Roman Regular" panose="02020603050405020304" charset="0"/>
              </a:rPr>
              <a:t>In 1983, Comrade Deng Xiaoping wrote an inscription to </a:t>
            </a:r>
            <a:r>
              <a:rPr lang="en-US" altLang="zh-CN">
                <a:latin typeface="Times New Roman Regular" panose="02020603050405020304" charset="0"/>
                <a:cs typeface="Times New Roman Regular" panose="02020603050405020304" charset="0"/>
              </a:rPr>
              <a:t>Beijing </a:t>
            </a:r>
            <a:r>
              <a:rPr lang="zh-CN" altLang="en-US">
                <a:latin typeface="Times New Roman Regular" panose="02020603050405020304" charset="0"/>
                <a:cs typeface="Times New Roman Regular" panose="02020603050405020304" charset="0"/>
              </a:rPr>
              <a:t>Jingshan School that </a:t>
            </a:r>
            <a:r>
              <a:rPr lang="zh-CN" altLang="en-US">
                <a:solidFill>
                  <a:srgbClr val="FFFF00"/>
                </a:solidFill>
                <a:latin typeface="Times New Roman Regular" panose="02020603050405020304" charset="0"/>
                <a:cs typeface="Times New Roman Regular" panose="02020603050405020304" charset="0"/>
              </a:rPr>
              <a:t>education should be oriented to modernization, the world, and the future</a:t>
            </a:r>
            <a:r>
              <a:rPr lang="en-US" altLang="zh-CN">
                <a:solidFill>
                  <a:srgbClr val="FFFF00"/>
                </a:solidFill>
                <a:latin typeface="Times New Roman Regular" panose="02020603050405020304" charset="0"/>
                <a:cs typeface="Times New Roman Regular" panose="02020603050405020304" charset="0"/>
              </a:rPr>
              <a:t>.</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838200" y="688340"/>
            <a:ext cx="10515600" cy="1325563"/>
          </a:xfrm>
        </p:spPr>
        <p:txBody>
          <a:bodyPr/>
          <a:lstStyle/>
          <a:p>
            <a:pPr algn="ctr"/>
            <a:r>
              <a:rPr lang="zh-CN" altLang="en-US">
                <a:latin typeface="华文行楷" panose="02010800040101010101" pitchFamily="2" charset="-122"/>
                <a:ea typeface="华文行楷" panose="02010800040101010101" pitchFamily="2" charset="-122"/>
              </a:rPr>
              <a:t>习近平关于现代化的论述</a:t>
            </a:r>
          </a:p>
        </p:txBody>
      </p:sp>
      <p:sp>
        <p:nvSpPr>
          <p:cNvPr id="3" name="内容占位符 2"/>
          <p:cNvSpPr>
            <a:spLocks noGrp="1"/>
          </p:cNvSpPr>
          <p:nvPr>
            <p:ph idx="1"/>
          </p:nvPr>
        </p:nvSpPr>
        <p:spPr>
          <a:xfrm>
            <a:off x="480060" y="1858010"/>
            <a:ext cx="11231880" cy="4351655"/>
          </a:xfrm>
        </p:spPr>
        <p:txBody>
          <a:bodyPr>
            <a:normAutofit fontScale="90000"/>
          </a:bodyPr>
          <a:lstStyle/>
          <a:p>
            <a:pPr algn="just">
              <a:lnSpc>
                <a:spcPct val="100000"/>
              </a:lnSpc>
            </a:pPr>
            <a:r>
              <a:rPr lang="en-US" altLang="zh-CN">
                <a:sym typeface="+mn-ea"/>
              </a:rPr>
              <a:t>2022</a:t>
            </a:r>
            <a:r>
              <a:rPr lang="zh-CN" altLang="en-US">
                <a:sym typeface="+mn-ea"/>
              </a:rPr>
              <a:t>年</a:t>
            </a:r>
            <a:r>
              <a:rPr lang="en-US" altLang="zh-CN">
                <a:sym typeface="+mn-ea"/>
              </a:rPr>
              <a:t>10</a:t>
            </a:r>
            <a:r>
              <a:rPr lang="zh-CN" altLang="en-US">
                <a:sym typeface="+mn-ea"/>
              </a:rPr>
              <a:t>月</a:t>
            </a:r>
            <a:r>
              <a:rPr lang="en-US" altLang="zh-CN">
                <a:sym typeface="+mn-ea"/>
              </a:rPr>
              <a:t>16</a:t>
            </a:r>
            <a:r>
              <a:rPr lang="zh-CN" altLang="en-US">
                <a:sym typeface="+mn-ea"/>
              </a:rPr>
              <a:t>日，</a:t>
            </a:r>
            <a:r>
              <a:rPr lang="zh-CN" altLang="en-US"/>
              <a:t>习近平总书记在党的二十大报告中指出：从现在起，中国共产党的中心任务，就是团结带领全国各族人民，全面建成社会主义现代化强国，实现第二个百年奋斗目标，以中国式现代化全面推进中华民族伟大复兴。</a:t>
            </a:r>
          </a:p>
          <a:p>
            <a:pPr algn="just">
              <a:lnSpc>
                <a:spcPct val="100000"/>
              </a:lnSpc>
            </a:pPr>
            <a:r>
              <a:rPr lang="zh-CN" altLang="en-US">
                <a:solidFill>
                  <a:srgbClr val="FFFF00"/>
                </a:solidFill>
                <a:latin typeface="Times New Roman Regular" panose="02020603050405020304" charset="0"/>
                <a:cs typeface="Times New Roman Regular" panose="02020603050405020304" charset="0"/>
              </a:rPr>
              <a:t>On Oct. 16, 2022, the general secretary Xi Jinping pointed out in the Report of the Party's Twenty National Congress, </a:t>
            </a:r>
          </a:p>
          <a:p>
            <a:pPr algn="just">
              <a:lnSpc>
                <a:spcPct val="100000"/>
              </a:lnSpc>
            </a:pPr>
            <a:r>
              <a:rPr lang="zh-CN" altLang="en-US">
                <a:solidFill>
                  <a:srgbClr val="FFFF00"/>
                </a:solidFill>
                <a:latin typeface="Times New Roman Regular" panose="02020603050405020304" charset="0"/>
                <a:cs typeface="Times New Roman Regular" panose="02020603050405020304" charset="0"/>
              </a:rPr>
              <a:t>From now on,  the central task of the Communist Party of China, is to unite and lead the people of all nationalities, to build China into a great modern sociolist   country, to realize the Second Centenary Goal of the Party. comprehensively promote the Chinese Nation rejuvenation by the Chines</a:t>
            </a:r>
            <a:r>
              <a:rPr lang="en-US" altLang="zh-CN">
                <a:solidFill>
                  <a:srgbClr val="FFFF00"/>
                </a:solidFill>
                <a:latin typeface="Times New Roman Regular" panose="02020603050405020304" charset="0"/>
                <a:cs typeface="Times New Roman Regular" panose="02020603050405020304" charset="0"/>
              </a:rPr>
              <a:t>e</a:t>
            </a:r>
            <a:r>
              <a:rPr lang="zh-CN" altLang="en-US">
                <a:solidFill>
                  <a:srgbClr val="FFFF00"/>
                </a:solidFill>
                <a:latin typeface="Times New Roman Regular" panose="02020603050405020304" charset="0"/>
                <a:cs typeface="Times New Roman Regular" panose="02020603050405020304" charset="0"/>
              </a:rPr>
              <a:t> Path </a:t>
            </a:r>
            <a:r>
              <a:rPr lang="en-US" altLang="zh-CN">
                <a:solidFill>
                  <a:srgbClr val="FFFF00"/>
                </a:solidFill>
                <a:latin typeface="Times New Roman Regular" panose="02020603050405020304" charset="0"/>
                <a:cs typeface="Times New Roman Regular" panose="02020603050405020304" charset="0"/>
              </a:rPr>
              <a:t>to</a:t>
            </a:r>
            <a:r>
              <a:rPr lang="zh-CN" altLang="en-US">
                <a:solidFill>
                  <a:srgbClr val="FFFF00"/>
                </a:solidFill>
                <a:latin typeface="Times New Roman Regular" panose="02020603050405020304" charset="0"/>
                <a:cs typeface="Times New Roman Regular" panose="02020603050405020304" charset="0"/>
              </a:rPr>
              <a:t> Modernization.</a:t>
            </a:r>
          </a:p>
          <a:p>
            <a:pPr algn="just">
              <a:lnSpc>
                <a:spcPct val="150000"/>
              </a:lnSpc>
            </a:pPr>
            <a:endParaRPr lang="zh-CN" altLang="en-US"/>
          </a:p>
          <a:p>
            <a:pPr algn="just">
              <a:lnSpc>
                <a:spcPct val="150000"/>
              </a:lnSpc>
            </a:pPr>
            <a:endParaRPr lang="zh-CN" altLang="en-US"/>
          </a:p>
          <a:p>
            <a:pPr algn="just">
              <a:lnSpc>
                <a:spcPct val="150000"/>
              </a:lnSpc>
            </a:pPr>
            <a:endParaRPr lang="zh-CN" alt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838200" y="419100"/>
            <a:ext cx="10515600" cy="1325563"/>
          </a:xfrm>
        </p:spPr>
        <p:txBody>
          <a:bodyPr>
            <a:normAutofit fontScale="90000"/>
          </a:bodyPr>
          <a:lstStyle/>
          <a:p>
            <a:pPr algn="ctr"/>
            <a:r>
              <a:rPr lang="zh-CN" altLang="en-US">
                <a:latin typeface="华文行楷" panose="02010800040101010101" pitchFamily="2" charset="-122"/>
                <a:ea typeface="华文行楷" panose="02010800040101010101" pitchFamily="2" charset="-122"/>
              </a:rPr>
              <a:t>现代教育的意义</a:t>
            </a:r>
            <a:br>
              <a:rPr lang="zh-CN" altLang="en-US"/>
            </a:br>
            <a:r>
              <a:rPr lang="zh-CN" altLang="en-US">
                <a:solidFill>
                  <a:srgbClr val="FFFF00"/>
                </a:solidFill>
                <a:latin typeface="Times New Roman Regular" panose="02020603050405020304" charset="0"/>
                <a:cs typeface="Times New Roman Regular" panose="02020603050405020304" charset="0"/>
              </a:rPr>
              <a:t>The </a:t>
            </a:r>
            <a:r>
              <a:rPr lang="en-US" altLang="zh-CN">
                <a:solidFill>
                  <a:srgbClr val="FFFF00"/>
                </a:solidFill>
                <a:latin typeface="Times New Roman Regular" panose="02020603050405020304" charset="0"/>
                <a:cs typeface="Times New Roman Regular" panose="02020603050405020304" charset="0"/>
              </a:rPr>
              <a:t>M</a:t>
            </a:r>
            <a:r>
              <a:rPr lang="zh-CN" altLang="en-US">
                <a:solidFill>
                  <a:srgbClr val="FFFF00"/>
                </a:solidFill>
                <a:latin typeface="Times New Roman Regular" panose="02020603050405020304" charset="0"/>
                <a:cs typeface="Times New Roman Regular" panose="02020603050405020304" charset="0"/>
              </a:rPr>
              <a:t>eaning of </a:t>
            </a:r>
            <a:r>
              <a:rPr lang="en-US" altLang="zh-CN">
                <a:solidFill>
                  <a:srgbClr val="FFFF00"/>
                </a:solidFill>
                <a:latin typeface="Times New Roman Regular" panose="02020603050405020304" charset="0"/>
                <a:cs typeface="Times New Roman Regular" panose="02020603050405020304" charset="0"/>
              </a:rPr>
              <a:t>M</a:t>
            </a:r>
            <a:r>
              <a:rPr lang="zh-CN" altLang="en-US">
                <a:solidFill>
                  <a:srgbClr val="FFFF00"/>
                </a:solidFill>
                <a:latin typeface="Times New Roman Regular" panose="02020603050405020304" charset="0"/>
                <a:cs typeface="Times New Roman Regular" panose="02020603050405020304" charset="0"/>
              </a:rPr>
              <a:t>odern </a:t>
            </a:r>
            <a:r>
              <a:rPr lang="en-US" altLang="zh-CN">
                <a:solidFill>
                  <a:srgbClr val="FFFF00"/>
                </a:solidFill>
                <a:latin typeface="Times New Roman Regular" panose="02020603050405020304" charset="0"/>
                <a:cs typeface="Times New Roman Regular" panose="02020603050405020304" charset="0"/>
              </a:rPr>
              <a:t>E</a:t>
            </a:r>
            <a:r>
              <a:rPr lang="zh-CN" altLang="en-US">
                <a:solidFill>
                  <a:srgbClr val="FFFF00"/>
                </a:solidFill>
                <a:latin typeface="Times New Roman Regular" panose="02020603050405020304" charset="0"/>
                <a:cs typeface="Times New Roman Regular" panose="02020603050405020304" charset="0"/>
              </a:rPr>
              <a:t>ducation</a:t>
            </a:r>
          </a:p>
        </p:txBody>
      </p:sp>
      <p:sp>
        <p:nvSpPr>
          <p:cNvPr id="3" name="内容占位符 2"/>
          <p:cNvSpPr>
            <a:spLocks noGrp="1"/>
          </p:cNvSpPr>
          <p:nvPr>
            <p:ph idx="1"/>
          </p:nvPr>
        </p:nvSpPr>
        <p:spPr>
          <a:xfrm>
            <a:off x="402590" y="1744980"/>
            <a:ext cx="11386820" cy="4351655"/>
          </a:xfrm>
        </p:spPr>
        <p:txBody>
          <a:bodyPr>
            <a:noAutofit/>
          </a:bodyPr>
          <a:lstStyle/>
          <a:p>
            <a:pPr>
              <a:lnSpc>
                <a:spcPct val="100000"/>
              </a:lnSpc>
            </a:pPr>
            <a:r>
              <a:rPr lang="zh-CN" altLang="en-US">
                <a:sym typeface="+mn-ea"/>
              </a:rPr>
              <a:t>20世纪中国移植西方教育的经验证明</a:t>
            </a:r>
            <a:r>
              <a:rPr lang="zh-CN" altLang="en-US">
                <a:solidFill>
                  <a:schemeClr val="tx1"/>
                </a:solidFill>
                <a:sym typeface="+mn-ea"/>
              </a:rPr>
              <a:t>，教育的普及性、实用性，是教育现代化发展的要求。但</a:t>
            </a:r>
            <a:r>
              <a:rPr lang="zh-CN" altLang="en-US">
                <a:sym typeface="+mn-ea"/>
              </a:rPr>
              <a:t>精英教育脱离大众的毛病，是传统教育的弊端，也是当代教育的突出问题与顽疾。</a:t>
            </a:r>
            <a:endParaRPr lang="zh-CN" altLang="en-US" sz="2700">
              <a:sym typeface="+mn-ea"/>
            </a:endParaRPr>
          </a:p>
          <a:p>
            <a:pPr algn="just">
              <a:lnSpc>
                <a:spcPct val="100000"/>
              </a:lnSpc>
            </a:pPr>
            <a:r>
              <a:rPr lang="zh-CN" altLang="en-US">
                <a:solidFill>
                  <a:srgbClr val="FFFF00"/>
                </a:solidFill>
                <a:latin typeface="Times New Roman Regular" panose="02020603050405020304" charset="0"/>
                <a:cs typeface="Times New Roman Regular" panose="02020603050405020304" charset="0"/>
                <a:sym typeface="+mn-ea"/>
              </a:rPr>
              <a:t>China's experience in transplanting Western education in the 20th century proves that </a:t>
            </a:r>
            <a:r>
              <a:rPr lang="zh-CN" altLang="en-US" u="sng">
                <a:solidFill>
                  <a:srgbClr val="FFFF00"/>
                </a:solidFill>
                <a:latin typeface="Times New Roman Regular" panose="02020603050405020304" charset="0"/>
                <a:cs typeface="Times New Roman Regular" panose="02020603050405020304" charset="0"/>
                <a:sym typeface="+mn-ea"/>
              </a:rPr>
              <a:t>the popularization and practicality of education</a:t>
            </a:r>
            <a:r>
              <a:rPr lang="zh-CN" altLang="en-US">
                <a:solidFill>
                  <a:srgbClr val="FFFF00"/>
                </a:solidFill>
                <a:latin typeface="Times New Roman Regular" panose="02020603050405020304" charset="0"/>
                <a:cs typeface="Times New Roman Regular" panose="02020603050405020304" charset="0"/>
                <a:sym typeface="+mn-ea"/>
              </a:rPr>
              <a:t> are the requirements of educational modernization. However, the problem of elite education being divorced from the public is a drawback of traditional education, and it is also a prominent problem and stubborn disease of contemporary education.</a:t>
            </a:r>
          </a:p>
          <a:p>
            <a:pPr algn="just">
              <a:lnSpc>
                <a:spcPct val="100000"/>
              </a:lnSpc>
            </a:pPr>
            <a:endParaRPr lang="zh-CN" altLang="en-US">
              <a:solidFill>
                <a:srgbClr val="FFFF00"/>
              </a:solidFill>
              <a:latin typeface="Times New Roman Regular" panose="02020603050405020304" charset="0"/>
              <a:cs typeface="Times New Roman Regular" panose="02020603050405020304" charset="0"/>
              <a:sym typeface="+mn-ea"/>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pPr algn="ctr"/>
            <a:r>
              <a:rPr lang="zh-CN" altLang="en-US">
                <a:latin typeface="华文行楷" panose="02010800040101010101" pitchFamily="2" charset="-122"/>
                <a:ea typeface="华文行楷" panose="02010800040101010101" pitchFamily="2" charset="-122"/>
              </a:rPr>
              <a:t>教育现代化，首要的是观念的现代化</a:t>
            </a:r>
            <a:br>
              <a:rPr lang="zh-CN" altLang="en-US"/>
            </a:br>
            <a:r>
              <a:rPr lang="zh-CN" altLang="en-US" sz="4000">
                <a:solidFill>
                  <a:srgbClr val="FFFF00"/>
                </a:solidFill>
                <a:latin typeface="Times New Roman Regular" panose="02020603050405020304" charset="0"/>
                <a:cs typeface="Times New Roman Regular" panose="02020603050405020304" charset="0"/>
              </a:rPr>
              <a:t>The modernization of education is, first and foremost, the modernization of concepts</a:t>
            </a:r>
          </a:p>
        </p:txBody>
      </p:sp>
      <p:sp>
        <p:nvSpPr>
          <p:cNvPr id="3" name="内容占位符 2"/>
          <p:cNvSpPr>
            <a:spLocks noGrp="1"/>
          </p:cNvSpPr>
          <p:nvPr>
            <p:ph idx="1"/>
          </p:nvPr>
        </p:nvSpPr>
        <p:spPr>
          <a:xfrm>
            <a:off x="231140" y="2085340"/>
            <a:ext cx="11751310" cy="4540885"/>
          </a:xfrm>
        </p:spPr>
        <p:txBody>
          <a:bodyPr>
            <a:noAutofit/>
          </a:bodyPr>
          <a:lstStyle/>
          <a:p>
            <a:pPr>
              <a:lnSpc>
                <a:spcPct val="100000"/>
              </a:lnSpc>
            </a:pPr>
            <a:r>
              <a:rPr lang="zh-CN" altLang="en-US" sz="2300"/>
              <a:t>维护和增强个人在其他人和自然面前的尊严、能力和福祉，应是21世纪教育的根本宗旨</a:t>
            </a:r>
          </a:p>
          <a:p>
            <a:pPr>
              <a:lnSpc>
                <a:spcPct val="100000"/>
              </a:lnSpc>
            </a:pPr>
            <a:r>
              <a:rPr lang="zh-CN" altLang="en-US" sz="2300"/>
              <a:t>教育不仅关系到获取技能，还涉及尊重生命和人格尊严的价值观</a:t>
            </a:r>
          </a:p>
          <a:p>
            <a:pPr>
              <a:lnSpc>
                <a:spcPct val="100000"/>
              </a:lnSpc>
            </a:pPr>
            <a:r>
              <a:rPr lang="zh-CN" altLang="en-US" sz="2300"/>
              <a:t>采取更加全面的评估框架，超越传统学习领域，包括社交和情感学习或文化和艺术</a:t>
            </a:r>
          </a:p>
          <a:p>
            <a:pPr>
              <a:lnSpc>
                <a:spcPct val="100000"/>
              </a:lnSpc>
            </a:pPr>
            <a:r>
              <a:rPr lang="zh-CN" altLang="en-US" sz="2300">
                <a:solidFill>
                  <a:srgbClr val="FFFF00"/>
                </a:solidFill>
                <a:latin typeface="Times New Roman Regular" panose="02020603050405020304" charset="0"/>
                <a:cs typeface="Times New Roman Regular" panose="02020603050405020304" charset="0"/>
              </a:rPr>
              <a:t>Preserving and enhancing the dignity, capacities and well-being of individuals </a:t>
            </a:r>
            <a:r>
              <a:rPr lang="en-US" altLang="zh-CN" sz="2300">
                <a:solidFill>
                  <a:srgbClr val="FFFF00"/>
                </a:solidFill>
                <a:latin typeface="Times New Roman Regular" panose="02020603050405020304" charset="0"/>
                <a:cs typeface="Times New Roman Regular" panose="02020603050405020304" charset="0"/>
              </a:rPr>
              <a:t>in front of</a:t>
            </a:r>
            <a:r>
              <a:rPr lang="zh-CN" altLang="en-US" sz="2300">
                <a:solidFill>
                  <a:srgbClr val="FFFF00"/>
                </a:solidFill>
                <a:latin typeface="Times New Roman Regular" panose="02020603050405020304" charset="0"/>
                <a:cs typeface="Times New Roman Regular" panose="02020603050405020304" charset="0"/>
              </a:rPr>
              <a:t> others and nature should be the fundamental purpose of education in the twenty-first century</a:t>
            </a:r>
          </a:p>
          <a:p>
            <a:pPr>
              <a:lnSpc>
                <a:spcPct val="100000"/>
              </a:lnSpc>
            </a:pPr>
            <a:r>
              <a:rPr lang="zh-CN" altLang="en-US" sz="2300">
                <a:solidFill>
                  <a:srgbClr val="FFFF00"/>
                </a:solidFill>
                <a:latin typeface="Times New Roman Regular" panose="02020603050405020304" charset="0"/>
                <a:cs typeface="Times New Roman Regular" panose="02020603050405020304" charset="0"/>
              </a:rPr>
              <a:t>Education is not only about the acquisition of skills, but also about the values of respect for life and human dignity</a:t>
            </a:r>
          </a:p>
          <a:p>
            <a:pPr>
              <a:lnSpc>
                <a:spcPct val="100000"/>
              </a:lnSpc>
            </a:pPr>
            <a:r>
              <a:rPr lang="zh-CN" altLang="en-US" sz="2300">
                <a:solidFill>
                  <a:srgbClr val="FFFF00"/>
                </a:solidFill>
                <a:latin typeface="Times New Roman Regular" panose="02020603050405020304" charset="0"/>
                <a:cs typeface="Times New Roman Regular" panose="02020603050405020304" charset="0"/>
              </a:rPr>
              <a:t>Adopt a more holistic assessment framework that goes beyond traditional learning areas to include social and emotional learning or culture and the arts</a:t>
            </a:r>
          </a:p>
          <a:p>
            <a:pPr marL="0" indent="0" algn="r">
              <a:lnSpc>
                <a:spcPct val="150000"/>
              </a:lnSpc>
              <a:buNone/>
            </a:pPr>
            <a:r>
              <a:rPr lang="zh-CN" altLang="en-US" sz="2300"/>
              <a:t>（</a:t>
            </a:r>
            <a:r>
              <a:rPr lang="en-US" altLang="zh-CN" sz="2300">
                <a:solidFill>
                  <a:srgbClr val="FFFF00"/>
                </a:solidFill>
                <a:latin typeface="Times New Roman Regular" panose="02020603050405020304" charset="0"/>
                <a:cs typeface="Times New Roman Regular" panose="02020603050405020304" charset="0"/>
              </a:rPr>
              <a:t>UNESCO</a:t>
            </a:r>
            <a:r>
              <a:rPr lang="zh-CN" altLang="en-US" sz="2300">
                <a:solidFill>
                  <a:srgbClr val="FFFF00"/>
                </a:solidFill>
                <a:latin typeface="Times New Roman Regular" panose="02020603050405020304" charset="0"/>
                <a:cs typeface="Times New Roman Regular" panose="02020603050405020304" charset="0"/>
              </a:rPr>
              <a:t>：</a:t>
            </a:r>
            <a:r>
              <a:rPr sz="2300">
                <a:solidFill>
                  <a:srgbClr val="FFFF00"/>
                </a:solidFill>
                <a:latin typeface="Times New Roman Regular" panose="02020603050405020304" charset="0"/>
                <a:cs typeface="Times New Roman Regular" panose="02020603050405020304" charset="0"/>
              </a:rPr>
              <a:t>Rethinking Education</a:t>
            </a:r>
            <a:r>
              <a:rPr lang="en-US" sz="2300">
                <a:solidFill>
                  <a:srgbClr val="FFFF00"/>
                </a:solidFill>
                <a:latin typeface="Times New Roman Regular" panose="02020603050405020304" charset="0"/>
                <a:cs typeface="Times New Roman Regular" panose="02020603050405020304" charset="0"/>
              </a:rPr>
              <a:t>-</a:t>
            </a:r>
            <a:r>
              <a:rPr sz="2300">
                <a:solidFill>
                  <a:srgbClr val="FFFF00"/>
                </a:solidFill>
                <a:latin typeface="Times New Roman Regular" panose="02020603050405020304" charset="0"/>
                <a:cs typeface="Times New Roman Regular" panose="02020603050405020304" charset="0"/>
              </a:rPr>
              <a:t>Towards a global common good?</a:t>
            </a:r>
            <a:r>
              <a:rPr lang="zh-CN" altLang="en-US" sz="2300"/>
              <a:t>）</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61645" y="365125"/>
            <a:ext cx="11512550" cy="1325880"/>
          </a:xfrm>
        </p:spPr>
        <p:txBody>
          <a:bodyPr>
            <a:normAutofit fontScale="90000"/>
          </a:bodyPr>
          <a:lstStyle/>
          <a:p>
            <a:pPr algn="ctr"/>
            <a:r>
              <a:rPr lang="zh-CN" altLang="en-US">
                <a:latin typeface="华文行楷" panose="02010800040101010101" pitchFamily="2" charset="-122"/>
                <a:ea typeface="华文行楷" panose="02010800040101010101" pitchFamily="2" charset="-122"/>
              </a:rPr>
              <a:t>两种视角下的中国高等教育目标</a:t>
            </a:r>
            <a:br>
              <a:rPr lang="zh-CN" altLang="en-US">
                <a:latin typeface="华文行楷" panose="02010800040101010101" pitchFamily="2" charset="-122"/>
                <a:ea typeface="华文行楷" panose="02010800040101010101" pitchFamily="2" charset="-122"/>
              </a:rPr>
            </a:br>
            <a:r>
              <a:rPr lang="zh-CN" altLang="en-US" sz="4445">
                <a:solidFill>
                  <a:srgbClr val="FFFF00"/>
                </a:solidFill>
                <a:latin typeface="Times New Roman Regular" panose="02020603050405020304" charset="0"/>
                <a:ea typeface="华文行楷" panose="02010800040101010101" pitchFamily="2" charset="-122"/>
                <a:cs typeface="Times New Roman Regular" panose="02020603050405020304" charset="0"/>
              </a:rPr>
              <a:t>China's higher education goals from two perspectives</a:t>
            </a:r>
          </a:p>
        </p:txBody>
      </p:sp>
      <p:sp>
        <p:nvSpPr>
          <p:cNvPr id="3" name="内容占位符 2"/>
          <p:cNvSpPr>
            <a:spLocks noGrp="1"/>
          </p:cNvSpPr>
          <p:nvPr>
            <p:ph idx="1"/>
          </p:nvPr>
        </p:nvSpPr>
        <p:spPr>
          <a:xfrm>
            <a:off x="1101090" y="1991995"/>
            <a:ext cx="10233660" cy="4585970"/>
          </a:xfrm>
        </p:spPr>
        <p:txBody>
          <a:bodyPr>
            <a:normAutofit fontScale="90000"/>
          </a:bodyPr>
          <a:lstStyle/>
          <a:p>
            <a:pPr algn="ctr"/>
            <a:r>
              <a:rPr lang="en-US" altLang="zh-CN"/>
              <a:t>1. </a:t>
            </a:r>
            <a:r>
              <a:rPr lang="zh-CN" altLang="en-US"/>
              <a:t>国家社会视角</a:t>
            </a:r>
            <a:r>
              <a:rPr lang="en-US" altLang="zh-CN"/>
              <a:t> </a:t>
            </a:r>
            <a:r>
              <a:rPr lang="zh-CN" altLang="en-US">
                <a:solidFill>
                  <a:srgbClr val="FFFF00"/>
                </a:solidFill>
                <a:latin typeface="Times New Roman Regular" panose="02020603050405020304" charset="0"/>
                <a:cs typeface="Times New Roman Regular" panose="02020603050405020304" charset="0"/>
                <a:sym typeface="+mn-ea"/>
              </a:rPr>
              <a:t>National Social Perspective</a:t>
            </a:r>
            <a:r>
              <a:rPr lang="zh-CN" altLang="en-US"/>
              <a:t>：</a:t>
            </a:r>
          </a:p>
          <a:p>
            <a:pPr marL="0" indent="0">
              <a:buNone/>
            </a:pPr>
            <a:r>
              <a:rPr lang="zh-CN" altLang="en-US"/>
              <a:t>培养社会主义合格建设者与可靠接班人；</a:t>
            </a:r>
          </a:p>
          <a:p>
            <a:pPr marL="0" indent="0">
              <a:buNone/>
            </a:pPr>
            <a:r>
              <a:rPr lang="zh-CN" altLang="en-US"/>
              <a:t>我国的社会主义现代化建设需要数以亿计的高素质劳动者，数以千万计的专门人才和一大批拔尖创新人才。</a:t>
            </a:r>
          </a:p>
          <a:p>
            <a:pPr marL="0" indent="0">
              <a:buNone/>
            </a:pPr>
            <a:r>
              <a:rPr lang="zh-CN" altLang="en-US"/>
              <a:t>宽口径的专业教育</a:t>
            </a:r>
          </a:p>
          <a:p>
            <a:pPr marL="0" indent="0">
              <a:lnSpc>
                <a:spcPct val="100000"/>
              </a:lnSpc>
              <a:buNone/>
            </a:pPr>
            <a:r>
              <a:rPr lang="zh-CN" altLang="en-US">
                <a:solidFill>
                  <a:srgbClr val="FFFF00"/>
                </a:solidFill>
                <a:latin typeface="Times New Roman Regular" panose="02020603050405020304" charset="0"/>
                <a:cs typeface="Times New Roman Regular" panose="02020603050405020304" charset="0"/>
              </a:rPr>
              <a:t>Cultivate qualified builders and reliable successors of socialism;</a:t>
            </a:r>
          </a:p>
          <a:p>
            <a:pPr marL="0" indent="0">
              <a:lnSpc>
                <a:spcPct val="100000"/>
              </a:lnSpc>
              <a:buNone/>
            </a:pPr>
            <a:r>
              <a:rPr lang="zh-CN" altLang="en-US">
                <a:solidFill>
                  <a:srgbClr val="FFFF00"/>
                </a:solidFill>
                <a:latin typeface="Times New Roman Regular" panose="02020603050405020304" charset="0"/>
                <a:cs typeface="Times New Roman Regular" panose="02020603050405020304" charset="0"/>
              </a:rPr>
              <a:t>China's socialist modernization drive needs hundreds of millions of high-quality laborers, tens of millions of specialized personnel and a large number of top-notch innovative talents.</a:t>
            </a:r>
          </a:p>
          <a:p>
            <a:pPr marL="0" indent="0">
              <a:lnSpc>
                <a:spcPct val="100000"/>
              </a:lnSpc>
              <a:buNone/>
            </a:pPr>
            <a:r>
              <a:rPr lang="zh-CN" altLang="en-US">
                <a:solidFill>
                  <a:srgbClr val="FFFF00"/>
                </a:solidFill>
                <a:latin typeface="Times New Roman Regular" panose="02020603050405020304" charset="0"/>
                <a:cs typeface="Times New Roman Regular" panose="02020603050405020304" charset="0"/>
              </a:rPr>
              <a:t>Wide-caliber professional education</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838835" y="699770"/>
            <a:ext cx="10515600" cy="1325563"/>
          </a:xfrm>
        </p:spPr>
        <p:txBody>
          <a:bodyPr>
            <a:normAutofit fontScale="90000"/>
          </a:bodyPr>
          <a:lstStyle/>
          <a:p>
            <a:pPr algn="ctr"/>
            <a:r>
              <a:rPr lang="zh-CN" altLang="en-US">
                <a:latin typeface="华文行楷" panose="02010800040101010101" pitchFamily="2" charset="-122"/>
                <a:ea typeface="华文行楷" panose="02010800040101010101" pitchFamily="2" charset="-122"/>
              </a:rPr>
              <a:t>中国内倾文化注重人文领域问题</a:t>
            </a:r>
            <a:br>
              <a:rPr lang="zh-CN" altLang="en-US"/>
            </a:br>
            <a:r>
              <a:rPr lang="zh-CN" altLang="en-US" sz="4445">
                <a:solidFill>
                  <a:srgbClr val="FFFF00"/>
                </a:solidFill>
                <a:latin typeface="Times New Roman Regular" panose="02020603050405020304" charset="0"/>
                <a:cs typeface="Times New Roman Regular" panose="02020603050405020304" charset="0"/>
              </a:rPr>
              <a:t>China's Culture of introversion focuses on issues in the field of humanities</a:t>
            </a:r>
          </a:p>
        </p:txBody>
      </p:sp>
      <p:sp>
        <p:nvSpPr>
          <p:cNvPr id="3" name="内容占位符 2"/>
          <p:cNvSpPr>
            <a:spLocks noGrp="1"/>
          </p:cNvSpPr>
          <p:nvPr>
            <p:ph idx="1"/>
          </p:nvPr>
        </p:nvSpPr>
        <p:spPr>
          <a:xfrm>
            <a:off x="245110" y="2292985"/>
            <a:ext cx="11702415" cy="4351655"/>
          </a:xfrm>
        </p:spPr>
        <p:txBody>
          <a:bodyPr>
            <a:normAutofit fontScale="90000"/>
          </a:bodyPr>
          <a:lstStyle/>
          <a:p>
            <a:pPr>
              <a:lnSpc>
                <a:spcPct val="100000"/>
              </a:lnSpc>
            </a:pPr>
            <a:r>
              <a:rPr lang="zh-CN" altLang="en-US"/>
              <a:t>中国的价值系统以个人的自然关系为起点「修身、齐家、治国、平天下」</a:t>
            </a:r>
          </a:p>
          <a:p>
            <a:pPr>
              <a:lnSpc>
                <a:spcPct val="100000"/>
              </a:lnSpc>
            </a:pPr>
            <a:r>
              <a:rPr lang="zh-CN" altLang="en-US"/>
              <a:t>根据中国的社会观，「和」、「均」、「安」才是常道，冲突与矛盾则属变道。</a:t>
            </a:r>
          </a:p>
          <a:p>
            <a:pPr>
              <a:lnSpc>
                <a:spcPct val="100000"/>
              </a:lnSpc>
            </a:pPr>
            <a:r>
              <a:rPr lang="zh-CN" altLang="en-US"/>
              <a:t>儒家一方面强调「为仁由己」，即个人的价值自觉，另一方面又强调人伦秩序。</a:t>
            </a:r>
          </a:p>
          <a:p>
            <a:pPr>
              <a:lnSpc>
                <a:spcPct val="100000"/>
              </a:lnSpc>
            </a:pPr>
            <a:r>
              <a:rPr lang="zh-CN" altLang="en-US">
                <a:solidFill>
                  <a:srgbClr val="FFFF00"/>
                </a:solidFill>
                <a:latin typeface="Times New Roman Regular" panose="02020603050405020304" charset="0"/>
                <a:cs typeface="Times New Roman Regular" panose="02020603050405020304" charset="0"/>
              </a:rPr>
              <a:t>China's value system starts with the natural relationship of the individual: "self-cultivation, unity of family, governance of the country, and peace in the world"</a:t>
            </a:r>
            <a:r>
              <a:rPr lang="en-US" altLang="zh-CN">
                <a:solidFill>
                  <a:srgbClr val="FFFF00"/>
                </a:solidFill>
                <a:latin typeface="Times New Roman Regular" panose="02020603050405020304" charset="0"/>
                <a:cs typeface="Times New Roman Regular" panose="02020603050405020304" charset="0"/>
              </a:rPr>
              <a:t>.</a:t>
            </a:r>
          </a:p>
          <a:p>
            <a:pPr>
              <a:lnSpc>
                <a:spcPct val="100000"/>
              </a:lnSpc>
            </a:pPr>
            <a:r>
              <a:rPr lang="en-US" altLang="zh-CN">
                <a:solidFill>
                  <a:srgbClr val="FFFF00"/>
                </a:solidFill>
                <a:latin typeface="Times New Roman Regular" panose="02020603050405020304" charset="0"/>
                <a:cs typeface="Times New Roman Regular" panose="02020603050405020304" charset="0"/>
              </a:rPr>
              <a:t>According to China's social outlook, "harmony", "equality" and "security" are the common ways, while conflict and contradiction are the changing ways.</a:t>
            </a:r>
          </a:p>
          <a:p>
            <a:pPr>
              <a:lnSpc>
                <a:spcPct val="100000"/>
              </a:lnSpc>
            </a:pPr>
            <a:r>
              <a:rPr lang="en-US" altLang="zh-CN">
                <a:solidFill>
                  <a:srgbClr val="FFFF00"/>
                </a:solidFill>
                <a:latin typeface="Times New Roman Regular" panose="02020603050405020304" charset="0"/>
                <a:cs typeface="Times New Roman Regular" panose="02020603050405020304" charset="0"/>
              </a:rPr>
              <a:t>On the one hand, Confucianism emphasizes "benevolence and self", that is, personal value consciousness; on the other hand, it emphasizes the order of human relations.</a:t>
            </a:r>
          </a:p>
          <a:p>
            <a:pPr>
              <a:lnSpc>
                <a:spcPct val="100000"/>
              </a:lnSpc>
            </a:pPr>
            <a:endParaRPr lang="en-US" altLang="zh-CN">
              <a:latin typeface="Times New Roman Regular" panose="02020603050405020304" charset="0"/>
              <a:cs typeface="Times New Roman Regular" panose="02020603050405020304" charset="0"/>
            </a:endParaRPr>
          </a:p>
          <a:p>
            <a:pPr>
              <a:lnSpc>
                <a:spcPct val="100000"/>
              </a:lnSpc>
            </a:pPr>
            <a:endParaRPr lang="en-US" altLang="zh-CN">
              <a:latin typeface="Times New Roman Regular" panose="02020603050405020304" charset="0"/>
              <a:cs typeface="Times New Roman Regular" panose="02020603050405020304" charset="0"/>
            </a:endParaRPr>
          </a:p>
          <a:p>
            <a:pPr>
              <a:lnSpc>
                <a:spcPct val="100000"/>
              </a:lnSpc>
            </a:pPr>
            <a:endParaRPr lang="zh-CN" altLang="en-US">
              <a:latin typeface="Times New Roman Regular" panose="02020603050405020304" charset="0"/>
              <a:cs typeface="Times New Roman Regular" panose="02020603050405020304" charset="0"/>
            </a:endParaRPr>
          </a:p>
          <a:p>
            <a:pPr>
              <a:lnSpc>
                <a:spcPct val="100000"/>
              </a:lnSpc>
            </a:pPr>
            <a:endParaRPr lang="zh-CN" altLang="en-US">
              <a:latin typeface="Times New Roman Regular" panose="02020603050405020304" charset="0"/>
              <a:cs typeface="Times New Roman Regular" panose="02020603050405020304" charset="0"/>
            </a:endParaRPr>
          </a:p>
          <a:p>
            <a:pPr>
              <a:lnSpc>
                <a:spcPct val="100000"/>
              </a:lnSpc>
            </a:pPr>
            <a:endParaRPr lang="zh-CN" altLang="en-US">
              <a:latin typeface="Times New Roman Regular" panose="02020603050405020304" charset="0"/>
              <a:cs typeface="Times New Roman Regular" panose="02020603050405020304" charset="0"/>
            </a:endParaRPr>
          </a:p>
          <a:p>
            <a:pPr>
              <a:lnSpc>
                <a:spcPct val="100000"/>
              </a:lnSpc>
            </a:pPr>
            <a:endParaRPr lang="zh-CN" altLang="en-US">
              <a:latin typeface="Times New Roman Regular" panose="02020603050405020304" charset="0"/>
              <a:cs typeface="Times New Roman Regular" panose="02020603050405020304" charset="0"/>
            </a:endParaRPr>
          </a:p>
          <a:p>
            <a:pPr>
              <a:lnSpc>
                <a:spcPct val="100000"/>
              </a:lnSpc>
            </a:pPr>
            <a:endParaRPr lang="zh-CN" altLang="en-US">
              <a:latin typeface="Times New Roman Regular" panose="02020603050405020304" charset="0"/>
              <a:cs typeface="Times New Roman Regular" panose="02020603050405020304" charset="0"/>
            </a:endParaRPr>
          </a:p>
          <a:p>
            <a:pPr>
              <a:lnSpc>
                <a:spcPct val="100000"/>
              </a:lnSpc>
            </a:pPr>
            <a:endParaRPr lang="zh-CN" altLang="en-US"/>
          </a:p>
          <a:p>
            <a:pPr>
              <a:lnSpc>
                <a:spcPct val="100000"/>
              </a:lnSpc>
            </a:pPr>
            <a:endParaRPr lang="zh-CN" alt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368935" y="610235"/>
            <a:ext cx="11735435" cy="1325880"/>
          </a:xfrm>
        </p:spPr>
        <p:txBody>
          <a:bodyPr>
            <a:normAutofit fontScale="90000"/>
          </a:bodyPr>
          <a:lstStyle/>
          <a:p>
            <a:pPr algn="ctr"/>
            <a:r>
              <a:rPr lang="zh-CN" altLang="en-US">
                <a:latin typeface="华文行楷" panose="02010800040101010101" pitchFamily="2" charset="-122"/>
                <a:ea typeface="华文行楷" panose="02010800040101010101" pitchFamily="2" charset="-122"/>
              </a:rPr>
              <a:t>两种视角下的中国高等教育目标</a:t>
            </a:r>
            <a:br>
              <a:rPr lang="zh-CN" altLang="en-US">
                <a:latin typeface="华文行楷" panose="02010800040101010101" pitchFamily="2" charset="-122"/>
                <a:ea typeface="华文行楷" panose="02010800040101010101" pitchFamily="2" charset="-122"/>
              </a:rPr>
            </a:br>
            <a:r>
              <a:rPr lang="zh-CN" altLang="en-US" sz="4445">
                <a:solidFill>
                  <a:srgbClr val="FFFF00"/>
                </a:solidFill>
                <a:latin typeface="Times New Roman Regular" panose="02020603050405020304" charset="0"/>
                <a:ea typeface="华文行楷" panose="02010800040101010101" pitchFamily="2" charset="-122"/>
                <a:cs typeface="Times New Roman Regular" panose="02020603050405020304" charset="0"/>
                <a:sym typeface="+mn-ea"/>
              </a:rPr>
              <a:t>China's higher education goals from two perspectives</a:t>
            </a:r>
            <a:br>
              <a:rPr lang="zh-CN" altLang="en-US" sz="4445">
                <a:solidFill>
                  <a:srgbClr val="FFFF00"/>
                </a:solidFill>
                <a:latin typeface="Times New Roman Regular" panose="02020603050405020304" charset="0"/>
                <a:ea typeface="华文行楷" panose="02010800040101010101" pitchFamily="2" charset="-122"/>
                <a:cs typeface="Times New Roman Regular" panose="02020603050405020304" charset="0"/>
              </a:rPr>
            </a:br>
            <a:endParaRPr lang="zh-CN" altLang="en-US">
              <a:latin typeface="华文行楷" panose="02010800040101010101" pitchFamily="2" charset="-122"/>
              <a:ea typeface="华文行楷" panose="02010800040101010101" pitchFamily="2" charset="-122"/>
            </a:endParaRPr>
          </a:p>
        </p:txBody>
      </p:sp>
      <p:sp>
        <p:nvSpPr>
          <p:cNvPr id="3" name="内容占位符 2"/>
          <p:cNvSpPr>
            <a:spLocks noGrp="1"/>
          </p:cNvSpPr>
          <p:nvPr>
            <p:ph idx="1"/>
          </p:nvPr>
        </p:nvSpPr>
        <p:spPr>
          <a:xfrm>
            <a:off x="1120140" y="1691005"/>
            <a:ext cx="10233660" cy="4585970"/>
          </a:xfrm>
        </p:spPr>
        <p:txBody>
          <a:bodyPr>
            <a:noAutofit/>
          </a:bodyPr>
          <a:lstStyle/>
          <a:p>
            <a:pPr algn="ctr"/>
            <a:r>
              <a:rPr lang="en-US" altLang="zh-CN" sz="2400"/>
              <a:t>2.</a:t>
            </a:r>
            <a:r>
              <a:rPr lang="zh-CN" altLang="en-US" sz="2400"/>
              <a:t>学生个人视角</a:t>
            </a:r>
            <a:r>
              <a:rPr lang="en-US" altLang="zh-CN" sz="2400"/>
              <a:t> </a:t>
            </a:r>
            <a:r>
              <a:rPr lang="en-US" altLang="zh-CN" sz="2400">
                <a:solidFill>
                  <a:srgbClr val="FFFF00"/>
                </a:solidFill>
                <a:latin typeface="Times New Roman Regular" panose="02020603050405020304" charset="0"/>
                <a:cs typeface="Times New Roman Regular" panose="02020603050405020304" charset="0"/>
              </a:rPr>
              <a:t>Student Personal perspective</a:t>
            </a:r>
            <a:endParaRPr lang="zh-CN" altLang="en-US" sz="2400"/>
          </a:p>
          <a:p>
            <a:pPr marL="0" indent="0" algn="just">
              <a:buNone/>
            </a:pPr>
            <a:r>
              <a:rPr lang="zh-CN" altLang="en-US" sz="2400"/>
              <a:t>要</a:t>
            </a:r>
            <a:r>
              <a:rPr lang="en-US" altLang="zh-CN" sz="2400"/>
              <a:t>提高学生全面素质，必须强化素质教育, “倡个性以补不足”的个性教育</a:t>
            </a:r>
            <a:r>
              <a:rPr lang="zh-CN" altLang="en-US" sz="2400"/>
              <a:t>。</a:t>
            </a:r>
            <a:endParaRPr lang="en-US" altLang="zh-CN" sz="2400"/>
          </a:p>
          <a:p>
            <a:pPr marL="0" indent="0" algn="just">
              <a:buNone/>
            </a:pPr>
            <a:r>
              <a:rPr lang="en-US" altLang="zh-CN" sz="2400">
                <a:sym typeface="+mn-ea"/>
              </a:rPr>
              <a:t>利用遗传和环境的积极影响，调动学生认识与实践的主观能动性，促进学生生理与心理、智力与非智力、认知与意向等因素全 面而和谐的发展，促进人类文化向学生个体心理品质的内化</a:t>
            </a:r>
            <a:r>
              <a:rPr lang="zh-CN" altLang="en-US" sz="2400">
                <a:sym typeface="+mn-ea"/>
              </a:rPr>
              <a:t>。</a:t>
            </a:r>
            <a:endParaRPr lang="en-US" altLang="zh-CN" sz="2400"/>
          </a:p>
          <a:p>
            <a:pPr marL="0" indent="0" algn="just">
              <a:buNone/>
            </a:pPr>
            <a:r>
              <a:rPr lang="zh-CN" altLang="en-US" sz="2400">
                <a:solidFill>
                  <a:srgbClr val="FFFF00"/>
                </a:solidFill>
                <a:latin typeface="Times New Roman Regular" panose="02020603050405020304" charset="0"/>
                <a:cs typeface="Times New Roman Regular" panose="02020603050405020304" charset="0"/>
              </a:rPr>
              <a:t>To improve the overall quality of students, we must strengthen </a:t>
            </a:r>
            <a:r>
              <a:rPr lang="zh-CN" altLang="en-US" sz="2400" u="sng">
                <a:solidFill>
                  <a:srgbClr val="FFFF00"/>
                </a:solidFill>
                <a:latin typeface="Times New Roman Regular" panose="02020603050405020304" charset="0"/>
                <a:cs typeface="Times New Roman Regular" panose="02020603050405020304" charset="0"/>
              </a:rPr>
              <a:t>quality education</a:t>
            </a:r>
            <a:r>
              <a:rPr lang="zh-CN" altLang="en-US" sz="2400">
                <a:solidFill>
                  <a:srgbClr val="FFFF00"/>
                </a:solidFill>
                <a:latin typeface="Times New Roman Regular" panose="02020603050405020304" charset="0"/>
                <a:cs typeface="Times New Roman Regular" panose="02020603050405020304" charset="0"/>
              </a:rPr>
              <a:t>. Personality education that "advocates individuality to make up for deficiencies"</a:t>
            </a:r>
          </a:p>
          <a:p>
            <a:pPr marL="0" indent="0" algn="just">
              <a:buNone/>
            </a:pPr>
            <a:r>
              <a:rPr lang="zh-CN" altLang="en-US" sz="2400">
                <a:solidFill>
                  <a:srgbClr val="FFFF00"/>
                </a:solidFill>
                <a:latin typeface="Times New Roman Regular" panose="02020603050405020304" charset="0"/>
                <a:cs typeface="Times New Roman Regular" panose="02020603050405020304" charset="0"/>
              </a:rPr>
              <a:t>Make use of the positive influence of genetics and environment, mobilize students' subjective initiative in understanding and practice, promote the comprehensive and harmonious development of students' physical and psychological, intellectual and non-intellectual,  and promote the internalization of human culture to students' individual psychological qualities.</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838200" y="633095"/>
            <a:ext cx="10515600" cy="1325563"/>
          </a:xfrm>
        </p:spPr>
        <p:txBody>
          <a:bodyPr>
            <a:normAutofit fontScale="90000"/>
          </a:bodyPr>
          <a:lstStyle/>
          <a:p>
            <a:pPr algn="ctr"/>
            <a:r>
              <a:rPr lang="zh-CN" altLang="en-US" sz="5335">
                <a:latin typeface="华文行楷" panose="02010800040101010101" pitchFamily="2" charset="-122"/>
                <a:ea typeface="华文行楷" panose="02010800040101010101" pitchFamily="2" charset="-122"/>
              </a:rPr>
              <a:t>中国古今高等教育目标比较</a:t>
            </a:r>
            <a:br>
              <a:rPr lang="zh-CN" altLang="en-US" sz="4400">
                <a:latin typeface="华文行楷" panose="02010800040101010101" pitchFamily="2" charset="-122"/>
                <a:ea typeface="华文行楷" panose="02010800040101010101" pitchFamily="2" charset="-122"/>
              </a:rPr>
            </a:br>
            <a:r>
              <a:rPr lang="zh-CN" altLang="en-US" sz="4400">
                <a:sym typeface="+mn-ea"/>
              </a:rPr>
              <a:t> </a:t>
            </a:r>
            <a:r>
              <a:rPr lang="en-US" altLang="zh-CN" sz="3555">
                <a:solidFill>
                  <a:srgbClr val="FFFF00"/>
                </a:solidFill>
                <a:latin typeface="Times New Roman Regular" panose="02020603050405020304" charset="0"/>
                <a:cs typeface="Times New Roman Regular" panose="02020603050405020304" charset="0"/>
                <a:sym typeface="+mn-ea"/>
              </a:rPr>
              <a:t>C</a:t>
            </a:r>
            <a:r>
              <a:rPr lang="zh-CN" altLang="en-US" sz="3555">
                <a:solidFill>
                  <a:srgbClr val="FFFF00"/>
                </a:solidFill>
                <a:latin typeface="Times New Roman Regular" panose="02020603050405020304" charset="0"/>
                <a:cs typeface="Times New Roman Regular" panose="02020603050405020304" charset="0"/>
                <a:sym typeface="+mn-ea"/>
              </a:rPr>
              <a:t>omparing the ancient and present-day versions of higher education purposes</a:t>
            </a:r>
            <a:r>
              <a:rPr lang="en-US" altLang="zh-CN" sz="3555">
                <a:solidFill>
                  <a:srgbClr val="FFFF00"/>
                </a:solidFill>
                <a:latin typeface="Times New Roman Regular" panose="02020603050405020304" charset="0"/>
                <a:cs typeface="Times New Roman Regular" panose="02020603050405020304" charset="0"/>
                <a:sym typeface="+mn-ea"/>
              </a:rPr>
              <a:t> of China</a:t>
            </a:r>
            <a:endParaRPr lang="en-US" altLang="zh-CN" sz="3555">
              <a:solidFill>
                <a:srgbClr val="FFFF00"/>
              </a:solidFill>
              <a:latin typeface="Times New Roman Regular" panose="02020603050405020304" charset="0"/>
              <a:ea typeface="华文行楷" panose="02010800040101010101" pitchFamily="2" charset="-122"/>
              <a:cs typeface="Times New Roman Regular" panose="02020603050405020304" charset="0"/>
              <a:sym typeface="+mn-ea"/>
            </a:endParaRPr>
          </a:p>
        </p:txBody>
      </p:sp>
      <p:sp>
        <p:nvSpPr>
          <p:cNvPr id="3" name="内容占位符 2"/>
          <p:cNvSpPr>
            <a:spLocks noGrp="1"/>
          </p:cNvSpPr>
          <p:nvPr>
            <p:ph idx="1"/>
          </p:nvPr>
        </p:nvSpPr>
        <p:spPr>
          <a:xfrm>
            <a:off x="710565" y="2380615"/>
            <a:ext cx="10643235" cy="4351655"/>
          </a:xfrm>
        </p:spPr>
        <p:txBody>
          <a:bodyPr>
            <a:normAutofit lnSpcReduction="20000"/>
          </a:bodyPr>
          <a:lstStyle/>
          <a:p>
            <a:pPr algn="just">
              <a:lnSpc>
                <a:spcPct val="100000"/>
              </a:lnSpc>
            </a:pPr>
            <a:r>
              <a:rPr lang="en-US" altLang="zh-CN">
                <a:latin typeface="Times New Roman Regular" panose="02020603050405020304" charset="0"/>
                <a:cs typeface="Times New Roman Regular" panose="02020603050405020304" charset="0"/>
              </a:rPr>
              <a:t> 1950年代以来，中国大学一直强化专业教育，忽视通识教育，强化如何做事的知识学习，忽视如何做人、如何生活的人格教育；中国大学教育的功利导向太重，特别是在1990年代初开始实施市场经济以来，学科设置纷纷向有利于近期市场需求方向调整。</a:t>
            </a:r>
          </a:p>
          <a:p>
            <a:pPr algn="just">
              <a:lnSpc>
                <a:spcPct val="100000"/>
              </a:lnSpc>
            </a:pPr>
            <a:r>
              <a:rPr lang="en-US" altLang="zh-CN">
                <a:latin typeface="Times New Roman Regular" panose="02020603050405020304" charset="0"/>
                <a:cs typeface="Times New Roman Regular" panose="02020603050405020304" charset="0"/>
              </a:rPr>
              <a:t>Since the 1950s, Chinese universities have been strengthening professional education, neglecting general education. The utilitarian orientation of China's university education is too heavy, especially under the impact of the tide of market economy (since early 1990), and the discipline settings have been adjusted in the direction of favorable to the recent market demand.</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838200" y="633095"/>
            <a:ext cx="10515600" cy="1325563"/>
          </a:xfrm>
        </p:spPr>
        <p:txBody>
          <a:bodyPr>
            <a:normAutofit fontScale="90000"/>
          </a:bodyPr>
          <a:lstStyle/>
          <a:p>
            <a:pPr algn="ctr"/>
            <a:r>
              <a:rPr lang="zh-CN" altLang="en-US" sz="5335">
                <a:latin typeface="华文行楷" panose="02010800040101010101" pitchFamily="2" charset="-122"/>
                <a:ea typeface="华文行楷" panose="02010800040101010101" pitchFamily="2" charset="-122"/>
              </a:rPr>
              <a:t>中国古今高等教育目标比较</a:t>
            </a:r>
            <a:br>
              <a:rPr lang="zh-CN" altLang="en-US" sz="4400">
                <a:latin typeface="华文行楷" panose="02010800040101010101" pitchFamily="2" charset="-122"/>
                <a:ea typeface="华文行楷" panose="02010800040101010101" pitchFamily="2" charset="-122"/>
              </a:rPr>
            </a:br>
            <a:r>
              <a:rPr lang="zh-CN" altLang="en-US" sz="4400">
                <a:sym typeface="+mn-ea"/>
              </a:rPr>
              <a:t> </a:t>
            </a:r>
            <a:r>
              <a:rPr lang="en-US" altLang="zh-CN" sz="3555">
                <a:solidFill>
                  <a:srgbClr val="FFFF00"/>
                </a:solidFill>
                <a:latin typeface="Times New Roman Regular" panose="02020603050405020304" charset="0"/>
                <a:cs typeface="Times New Roman Regular" panose="02020603050405020304" charset="0"/>
                <a:sym typeface="+mn-ea"/>
              </a:rPr>
              <a:t>C</a:t>
            </a:r>
            <a:r>
              <a:rPr lang="zh-CN" altLang="en-US" sz="3555">
                <a:solidFill>
                  <a:srgbClr val="FFFF00"/>
                </a:solidFill>
                <a:latin typeface="Times New Roman Regular" panose="02020603050405020304" charset="0"/>
                <a:cs typeface="Times New Roman Regular" panose="02020603050405020304" charset="0"/>
                <a:sym typeface="+mn-ea"/>
              </a:rPr>
              <a:t>omparing the ancient and present-day versions of higher education purposes</a:t>
            </a:r>
            <a:r>
              <a:rPr lang="en-US" altLang="zh-CN" sz="3555">
                <a:solidFill>
                  <a:srgbClr val="FFFF00"/>
                </a:solidFill>
                <a:latin typeface="Times New Roman Regular" panose="02020603050405020304" charset="0"/>
                <a:cs typeface="Times New Roman Regular" panose="02020603050405020304" charset="0"/>
                <a:sym typeface="+mn-ea"/>
              </a:rPr>
              <a:t> of China</a:t>
            </a:r>
            <a:endParaRPr lang="en-US" altLang="zh-CN" sz="3555">
              <a:solidFill>
                <a:srgbClr val="FFFF00"/>
              </a:solidFill>
              <a:latin typeface="Times New Roman Regular" panose="02020603050405020304" charset="0"/>
              <a:ea typeface="华文行楷" panose="02010800040101010101" pitchFamily="2" charset="-122"/>
              <a:cs typeface="Times New Roman Regular" panose="02020603050405020304" charset="0"/>
              <a:sym typeface="+mn-ea"/>
            </a:endParaRPr>
          </a:p>
        </p:txBody>
      </p:sp>
      <p:sp>
        <p:nvSpPr>
          <p:cNvPr id="3" name="内容占位符 2"/>
          <p:cNvSpPr>
            <a:spLocks noGrp="1"/>
          </p:cNvSpPr>
          <p:nvPr>
            <p:ph idx="1"/>
          </p:nvPr>
        </p:nvSpPr>
        <p:spPr>
          <a:xfrm>
            <a:off x="1120000" y="2225040"/>
            <a:ext cx="10233800" cy="4351338"/>
          </a:xfrm>
        </p:spPr>
        <p:txBody>
          <a:bodyPr>
            <a:normAutofit lnSpcReduction="10000"/>
          </a:bodyPr>
          <a:lstStyle/>
          <a:p>
            <a:pPr algn="just">
              <a:lnSpc>
                <a:spcPct val="100000"/>
              </a:lnSpc>
            </a:pPr>
            <a:r>
              <a:rPr lang="zh-CN" altLang="en-US">
                <a:latin typeface="Times New Roman Regular" panose="02020603050405020304" charset="0"/>
                <a:cs typeface="Times New Roman Regular" panose="02020603050405020304" charset="0"/>
              </a:rPr>
              <a:t>the present expression is both more society-oriented (or at least -prioritised) and more utilitarian-oriented – the individual is basically seen as an instrument of society.  </a:t>
            </a:r>
          </a:p>
          <a:p>
            <a:pPr algn="just">
              <a:lnSpc>
                <a:spcPct val="100000"/>
              </a:lnSpc>
            </a:pPr>
            <a:r>
              <a:rPr lang="zh-CN" altLang="en-US">
                <a:latin typeface="Times New Roman Regular" panose="02020603050405020304" charset="0"/>
                <a:cs typeface="Times New Roman Regular" panose="02020603050405020304" charset="0"/>
              </a:rPr>
              <a:t>In order to realise the aim of modernisation of higher education by 2035, China should revitalise its traditional education. This can be done by</a:t>
            </a:r>
            <a:r>
              <a:rPr lang="zh-CN" altLang="en-US" u="sng">
                <a:latin typeface="Times New Roman Regular" panose="02020603050405020304" charset="0"/>
                <a:cs typeface="Times New Roman Regular" panose="02020603050405020304" charset="0"/>
              </a:rPr>
              <a:t> attaching higher importance to humanism</a:t>
            </a:r>
            <a:r>
              <a:rPr lang="zh-CN" altLang="en-US">
                <a:latin typeface="Times New Roman Regular" panose="02020603050405020304" charset="0"/>
                <a:cs typeface="Times New Roman Regular" panose="02020603050405020304" charset="0"/>
              </a:rPr>
              <a:t> – by being respectful to each student’s dignity and right. Only in this way can society become more civilised and fair in the future. </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838492" y="327145"/>
            <a:ext cx="10515600" cy="1325563"/>
          </a:xfrm>
        </p:spPr>
        <p:txBody>
          <a:bodyPr/>
          <a:lstStyle/>
          <a:p>
            <a:pPr algn="ctr"/>
            <a:r>
              <a:rPr lang="zh-CN" altLang="en-US" dirty="0">
                <a:latin typeface="华文行楷" panose="02010800040101010101" pitchFamily="2" charset="-122"/>
                <a:ea typeface="华文行楷" panose="02010800040101010101" pitchFamily="2" charset="-122"/>
              </a:rPr>
              <a:t>主要参考文献</a:t>
            </a:r>
            <a:r>
              <a:rPr lang="en-US" altLang="zh-CN" dirty="0">
                <a:latin typeface="华文行楷" panose="02010800040101010101" pitchFamily="2" charset="-122"/>
                <a:ea typeface="华文行楷" panose="02010800040101010101" pitchFamily="2" charset="-122"/>
              </a:rPr>
              <a:t> </a:t>
            </a:r>
            <a:r>
              <a:rPr lang="en-US" altLang="zh-CN" dirty="0">
                <a:solidFill>
                  <a:srgbClr val="FFFF00"/>
                </a:solidFill>
                <a:latin typeface="Times New Roman Regular" panose="02020603050405020304" charset="0"/>
                <a:ea typeface="华文行楷" panose="02010800040101010101" pitchFamily="2" charset="-122"/>
                <a:cs typeface="Times New Roman Regular" panose="02020603050405020304" charset="0"/>
              </a:rPr>
              <a:t>References</a:t>
            </a:r>
          </a:p>
        </p:txBody>
      </p:sp>
      <p:sp>
        <p:nvSpPr>
          <p:cNvPr id="3" name="内容占位符 2"/>
          <p:cNvSpPr>
            <a:spLocks noGrp="1"/>
          </p:cNvSpPr>
          <p:nvPr>
            <p:ph idx="1"/>
          </p:nvPr>
        </p:nvSpPr>
        <p:spPr>
          <a:xfrm>
            <a:off x="1394460" y="1530985"/>
            <a:ext cx="10233660" cy="4700905"/>
          </a:xfrm>
        </p:spPr>
        <p:txBody>
          <a:bodyPr>
            <a:normAutofit lnSpcReduction="20000"/>
          </a:bodyPr>
          <a:lstStyle/>
          <a:p>
            <a:pPr marL="0" indent="0">
              <a:lnSpc>
                <a:spcPct val="150000"/>
              </a:lnSpc>
              <a:buNone/>
            </a:pPr>
            <a:r>
              <a:rPr lang="en-US" altLang="zh-CN" b="1" dirty="0">
                <a:sym typeface="+mn-ea"/>
              </a:rPr>
              <a:t>1.罗兹曼：《中国的现代化》</a:t>
            </a:r>
            <a:endParaRPr lang="en-US" altLang="zh-CN" b="1" dirty="0"/>
          </a:p>
          <a:p>
            <a:pPr marL="0" indent="0">
              <a:lnSpc>
                <a:spcPct val="150000"/>
              </a:lnSpc>
              <a:buNone/>
            </a:pPr>
            <a:r>
              <a:rPr lang="en-US" altLang="zh-CN" b="1" dirty="0"/>
              <a:t>2.余英时：从价值系统看中国文化的现代意义                                 </a:t>
            </a:r>
          </a:p>
          <a:p>
            <a:pPr marL="0" indent="0">
              <a:lnSpc>
                <a:spcPct val="150000"/>
              </a:lnSpc>
              <a:buNone/>
            </a:pPr>
            <a:r>
              <a:rPr lang="en-US" altLang="zh-CN" b="1" dirty="0">
                <a:sym typeface="+mn-ea"/>
              </a:rPr>
              <a:t>3.</a:t>
            </a:r>
            <a:r>
              <a:rPr lang="zh-CN" altLang="en-US" b="1" dirty="0">
                <a:sym typeface="+mn-ea"/>
              </a:rPr>
              <a:t>杜维明：</a:t>
            </a:r>
            <a:r>
              <a:rPr lang="en-US" altLang="zh-CN" b="1" dirty="0">
                <a:sym typeface="+mn-ea"/>
              </a:rPr>
              <a:t>多种现代性：东亚现代性涵义初步探讨</a:t>
            </a:r>
            <a:endParaRPr lang="en-US" altLang="zh-CN" b="1" dirty="0"/>
          </a:p>
          <a:p>
            <a:pPr marL="0" indent="0">
              <a:lnSpc>
                <a:spcPct val="150000"/>
              </a:lnSpc>
              <a:buNone/>
            </a:pPr>
            <a:r>
              <a:rPr lang="en-US" altLang="zh-CN" b="1" dirty="0">
                <a:sym typeface="+mn-ea"/>
              </a:rPr>
              <a:t>4.</a:t>
            </a:r>
            <a:r>
              <a:rPr lang="zh-CN" altLang="en-US" b="1" dirty="0">
                <a:sym typeface="+mn-ea"/>
              </a:rPr>
              <a:t>王晓阳：</a:t>
            </a:r>
            <a:r>
              <a:rPr lang="en-US" altLang="zh-CN" b="1" dirty="0">
                <a:sym typeface="+mn-ea"/>
              </a:rPr>
              <a:t>”</a:t>
            </a:r>
            <a:r>
              <a:rPr lang="zh-CN" altLang="en-US" b="1" dirty="0">
                <a:sym typeface="+mn-ea"/>
              </a:rPr>
              <a:t>美国教育现代化历史经验及其启示</a:t>
            </a:r>
            <a:r>
              <a:rPr lang="en-US" altLang="zh-CN" b="1" dirty="0">
                <a:sym typeface="+mn-ea"/>
              </a:rPr>
              <a:t>“</a:t>
            </a:r>
            <a:endParaRPr lang="zh-CN" altLang="en-US" b="1" dirty="0"/>
          </a:p>
          <a:p>
            <a:pPr marL="0" indent="0">
              <a:lnSpc>
                <a:spcPct val="150000"/>
              </a:lnSpc>
              <a:buNone/>
            </a:pPr>
            <a:r>
              <a:rPr lang="en-US" altLang="zh-CN" b="1" dirty="0"/>
              <a:t>5.</a:t>
            </a:r>
            <a:r>
              <a:rPr lang="zh-CN" altLang="en-US" b="1" dirty="0"/>
              <a:t>王晓阳：</a:t>
            </a:r>
            <a:r>
              <a:rPr lang="en-US" altLang="zh-CN" b="1" dirty="0"/>
              <a:t>“是否存在中国大学模式”？</a:t>
            </a:r>
          </a:p>
          <a:p>
            <a:pPr marL="0" indent="0">
              <a:lnSpc>
                <a:spcPct val="150000"/>
              </a:lnSpc>
              <a:buNone/>
            </a:pPr>
            <a:r>
              <a:rPr lang="en-US" altLang="zh-CN" b="1" dirty="0"/>
              <a:t>6.王晓阳：“再论中国大学模式”</a:t>
            </a:r>
          </a:p>
          <a:p>
            <a:pPr marL="0" indent="0">
              <a:lnSpc>
                <a:spcPct val="150000"/>
              </a:lnSpc>
              <a:buNone/>
            </a:pPr>
            <a:endParaRPr lang="zh-CN" alt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66829" y="1777486"/>
            <a:ext cx="10515600" cy="1325563"/>
          </a:xfrm>
        </p:spPr>
        <p:txBody>
          <a:bodyPr>
            <a:normAutofit fontScale="90000"/>
          </a:bodyPr>
          <a:lstStyle/>
          <a:p>
            <a:pPr algn="ctr">
              <a:lnSpc>
                <a:spcPct val="150000"/>
              </a:lnSpc>
            </a:pPr>
            <a:r>
              <a:rPr lang="en-US" altLang="zh-CN" sz="7300" dirty="0">
                <a:latin typeface="华文行楷" panose="02010800040101010101" pitchFamily="2" charset="-122"/>
                <a:ea typeface="华文行楷" panose="02010800040101010101" pitchFamily="2" charset="-122"/>
                <a:cs typeface="华文行楷" panose="02010800040101010101" pitchFamily="2" charset="-122"/>
              </a:rPr>
              <a:t> </a:t>
            </a:r>
            <a:br>
              <a:rPr lang="en-US" altLang="zh-CN" sz="7300" dirty="0">
                <a:latin typeface="华文行楷" panose="02010800040101010101" pitchFamily="2" charset="-122"/>
                <a:ea typeface="华文行楷" panose="02010800040101010101" pitchFamily="2" charset="-122"/>
                <a:cs typeface="华文行楷" panose="02010800040101010101" pitchFamily="2" charset="-122"/>
              </a:rPr>
            </a:br>
            <a:r>
              <a:rPr lang="en-US" altLang="zh-CN" sz="7300" dirty="0">
                <a:solidFill>
                  <a:srgbClr val="FFFF00"/>
                </a:solidFill>
                <a:latin typeface="Times New Roman Regular" panose="02020603050405020304" charset="0"/>
                <a:ea typeface="华文行楷" panose="02010800040101010101" pitchFamily="2" charset="-122"/>
                <a:cs typeface="Times New Roman Regular" panose="02020603050405020304" charset="0"/>
              </a:rPr>
              <a:t>Thank you</a:t>
            </a:r>
            <a:r>
              <a:rPr lang="zh-CN" altLang="en-US" sz="7300" dirty="0">
                <a:solidFill>
                  <a:srgbClr val="FFFF00"/>
                </a:solidFill>
              </a:rPr>
              <a:t>！</a:t>
            </a:r>
            <a:br>
              <a:rPr lang="en-US" altLang="zh-CN" sz="7300" dirty="0"/>
            </a:br>
            <a:r>
              <a:rPr lang="zh-CN" altLang="en-US" sz="4000" dirty="0">
                <a:gradFill flip="none" rotWithShape="1">
                  <a:gsLst>
                    <a:gs pos="28000">
                      <a:srgbClr val="FFFF00"/>
                    </a:gs>
                    <a:gs pos="0">
                      <a:schemeClr val="bg1">
                        <a:lumMod val="25000"/>
                        <a:lumOff val="75000"/>
                      </a:schemeClr>
                    </a:gs>
                    <a:gs pos="100000">
                      <a:schemeClr val="tx2">
                        <a:lumMod val="0"/>
                        <a:lumOff val="100000"/>
                      </a:schemeClr>
                    </a:gs>
                  </a:gsLst>
                  <a:lin ang="4800000" scaled="0"/>
                  <a:tileRect/>
                </a:gradFill>
                <a:latin typeface="Times New Roman Regular" panose="02020603050405020304" charset="0"/>
                <a:cs typeface="Times New Roman Regular" panose="02020603050405020304" charset="0"/>
              </a:rPr>
              <a:t>Xiaoyang Wang </a:t>
            </a:r>
            <a:r>
              <a:rPr lang="en-US" altLang="zh-CN" sz="4000" dirty="0">
                <a:solidFill>
                  <a:srgbClr val="FFFF00"/>
                </a:solidFill>
                <a:latin typeface="Times New Roman Regular" panose="02020603050405020304" charset="0"/>
                <a:cs typeface="Times New Roman Regular" panose="02020603050405020304" charset="0"/>
              </a:rPr>
              <a:t>Contact Information</a:t>
            </a:r>
            <a:r>
              <a:rPr lang="zh-CN" altLang="en-US" sz="4000" dirty="0"/>
              <a:t>：</a:t>
            </a:r>
            <a:r>
              <a:rPr lang="en-US" altLang="zh-CN" sz="4000" u="sng" dirty="0">
                <a:solidFill>
                  <a:srgbClr val="FFFF00"/>
                </a:solidFill>
                <a:hlinkClick r:id="rId2"/>
              </a:rPr>
              <a:t>wangxiaoyang@</a:t>
            </a:r>
            <a:r>
              <a:rPr lang="en-US" altLang="zh-CN" sz="4000" u="sng" dirty="0">
                <a:solidFill>
                  <a:srgbClr val="FFFF00"/>
                </a:solidFill>
              </a:rPr>
              <a:t>cnu.edu.cn</a:t>
            </a:r>
            <a:br>
              <a:rPr lang="en-US" altLang="zh-CN" sz="4000" u="sng" dirty="0">
                <a:solidFill>
                  <a:srgbClr val="FFFF00"/>
                </a:solidFill>
              </a:rPr>
            </a:br>
            <a:r>
              <a:rPr lang="en-US" altLang="zh-CN" sz="4000" dirty="0">
                <a:solidFill>
                  <a:srgbClr val="FFFF00"/>
                </a:solidFill>
                <a:latin typeface="Times New Roman Regular" panose="02020603050405020304" charset="0"/>
                <a:cs typeface="Times New Roman Regular" panose="02020603050405020304" charset="0"/>
              </a:rPr>
              <a:t>Cell Phone</a:t>
            </a:r>
            <a:r>
              <a:rPr lang="zh-CN" altLang="en-US" sz="4000" dirty="0">
                <a:solidFill>
                  <a:srgbClr val="FFFF00"/>
                </a:solidFill>
              </a:rPr>
              <a:t>：</a:t>
            </a:r>
            <a:r>
              <a:rPr lang="en-US" altLang="zh-CN" sz="4000" dirty="0">
                <a:solidFill>
                  <a:srgbClr val="FFFF00"/>
                </a:solidFill>
                <a:latin typeface="Times New Roman Regular" panose="02020603050405020304" charset="0"/>
                <a:cs typeface="Times New Roman Regular" panose="02020603050405020304" charset="0"/>
              </a:rPr>
              <a:t>13611055057</a:t>
            </a:r>
            <a:r>
              <a:rPr lang="en-US" altLang="zh-CN" sz="4000" dirty="0">
                <a:solidFill>
                  <a:srgbClr val="FFFF00"/>
                </a:solidFill>
              </a:rPr>
              <a:t> </a:t>
            </a:r>
            <a:br>
              <a:rPr lang="en-US" altLang="zh-CN" sz="4000" dirty="0">
                <a:solidFill>
                  <a:srgbClr val="FFFF00"/>
                </a:solidFill>
              </a:rPr>
            </a:br>
            <a:r>
              <a:rPr lang="en-US" altLang="zh-CN" sz="4000" dirty="0">
                <a:solidFill>
                  <a:srgbClr val="FFFF00"/>
                </a:solidFill>
                <a:latin typeface="Times New Roman Regular" panose="02020603050405020304" charset="0"/>
                <a:cs typeface="Times New Roman Regular" panose="02020603050405020304" charset="0"/>
              </a:rPr>
              <a:t>WeChat</a:t>
            </a:r>
            <a:r>
              <a:rPr lang="zh-CN" altLang="en-US" sz="4000" dirty="0">
                <a:solidFill>
                  <a:srgbClr val="FFFF00"/>
                </a:solidFill>
              </a:rPr>
              <a:t>：</a:t>
            </a:r>
            <a:r>
              <a:rPr lang="en-US" altLang="zh-CN" sz="4000" dirty="0" err="1">
                <a:solidFill>
                  <a:srgbClr val="FFFF00"/>
                </a:solidFill>
                <a:latin typeface="Times New Roman Regular" panose="02020603050405020304" charset="0"/>
                <a:cs typeface="Times New Roman Regular" panose="02020603050405020304" charset="0"/>
              </a:rPr>
              <a:t>wangxytsinghua</a:t>
            </a:r>
            <a:br>
              <a:rPr lang="en-US" altLang="zh-CN" sz="4000" dirty="0">
                <a:solidFill>
                  <a:srgbClr val="FFFF00"/>
                </a:solidFill>
              </a:rPr>
            </a:br>
            <a:endParaRPr lang="en-US" altLang="zh-CN" sz="4000" dirty="0">
              <a:solidFill>
                <a:srgbClr val="FFFF0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592455" y="743585"/>
            <a:ext cx="10515600" cy="1325563"/>
          </a:xfrm>
        </p:spPr>
        <p:txBody>
          <a:bodyPr>
            <a:normAutofit fontScale="90000"/>
          </a:bodyPr>
          <a:lstStyle/>
          <a:p>
            <a:pPr algn="ctr"/>
            <a:r>
              <a:rPr lang="zh-CN" altLang="en-US" sz="6665">
                <a:latin typeface="华文行楷" panose="02010800040101010101" pitchFamily="2" charset="-122"/>
                <a:ea typeface="华文行楷" panose="02010800040101010101" pitchFamily="2" charset="-122"/>
                <a:cs typeface="华文行楷" panose="02010800040101010101" pitchFamily="2" charset="-122"/>
                <a:sym typeface="+mn-ea"/>
              </a:rPr>
              <a:t>大学释义</a:t>
            </a:r>
            <a:br>
              <a:rPr lang="zh-CN" altLang="en-US" sz="6665">
                <a:latin typeface="华文行楷" panose="02010800040101010101" pitchFamily="2" charset="-122"/>
                <a:ea typeface="华文行楷" panose="02010800040101010101" pitchFamily="2" charset="-122"/>
                <a:cs typeface="华文行楷" panose="02010800040101010101" pitchFamily="2" charset="-122"/>
                <a:sym typeface="+mn-ea"/>
              </a:rPr>
            </a:br>
            <a:r>
              <a:rPr lang="en-US" altLang="zh-CN">
                <a:solidFill>
                  <a:srgbClr val="FFFF00"/>
                </a:solidFill>
                <a:latin typeface="Times New Roman Regular" panose="02020603050405020304" charset="0"/>
                <a:ea typeface="华文行楷" panose="02010800040101010101" pitchFamily="2" charset="-122"/>
                <a:cs typeface="Times New Roman Regular" panose="02020603050405020304" charset="0"/>
              </a:rPr>
              <a:t>the Meaning of University</a:t>
            </a:r>
            <a:br>
              <a:rPr lang="zh-CN" altLang="en-US">
                <a:latin typeface="华文行楷" panose="02010800040101010101" pitchFamily="2" charset="-122"/>
                <a:ea typeface="华文行楷" panose="02010800040101010101" pitchFamily="2" charset="-122"/>
                <a:cs typeface="华文行楷" panose="02010800040101010101" pitchFamily="2" charset="-122"/>
              </a:rPr>
            </a:br>
            <a:endParaRPr lang="zh-CN" altLang="en-US" sz="4445">
              <a:solidFill>
                <a:srgbClr val="FFFF00"/>
              </a:solidFill>
              <a:latin typeface="华文行楷" panose="02010800040101010101" pitchFamily="2" charset="-122"/>
              <a:ea typeface="华文行楷" panose="02010800040101010101" pitchFamily="2" charset="-122"/>
              <a:cs typeface="华文行楷" panose="02010800040101010101" pitchFamily="2" charset="-122"/>
            </a:endParaRPr>
          </a:p>
        </p:txBody>
      </p:sp>
      <p:sp>
        <p:nvSpPr>
          <p:cNvPr id="3" name="内容占位符 2"/>
          <p:cNvSpPr>
            <a:spLocks noGrp="1"/>
          </p:cNvSpPr>
          <p:nvPr>
            <p:ph idx="1"/>
          </p:nvPr>
        </p:nvSpPr>
        <p:spPr>
          <a:xfrm>
            <a:off x="245110" y="1624330"/>
            <a:ext cx="11702415" cy="4529455"/>
          </a:xfrm>
        </p:spPr>
        <p:txBody>
          <a:bodyPr>
            <a:noAutofit/>
          </a:bodyPr>
          <a:lstStyle/>
          <a:p>
            <a:pPr>
              <a:lnSpc>
                <a:spcPct val="100000"/>
              </a:lnSpc>
            </a:pPr>
            <a:r>
              <a:rPr lang="en-US">
                <a:solidFill>
                  <a:schemeClr val="tx1"/>
                </a:solidFill>
                <a:latin typeface="Times New Roman Regular" panose="02020603050405020304" charset="0"/>
                <a:cs typeface="Times New Roman Regular" panose="02020603050405020304" charset="0"/>
              </a:rPr>
              <a:t> </a:t>
            </a:r>
          </a:p>
          <a:p>
            <a:pPr>
              <a:lnSpc>
                <a:spcPct val="100000"/>
              </a:lnSpc>
            </a:pPr>
            <a:r>
              <a:rPr lang="zh-CN" altLang="en-US">
                <a:solidFill>
                  <a:schemeClr val="tx1"/>
                </a:solidFill>
                <a:latin typeface="Times New Roman Regular" panose="02020603050405020304" charset="0"/>
                <a:cs typeface="Times New Roman Regular" panose="02020603050405020304" charset="0"/>
              </a:rPr>
              <a:t>大学之道，在明明德，在亲民，在止于至善</a:t>
            </a:r>
            <a:endParaRPr lang="en-US" altLang="en-US">
              <a:solidFill>
                <a:schemeClr val="tx1"/>
              </a:solidFill>
              <a:latin typeface="Times New Roman Regular" panose="02020603050405020304" charset="0"/>
              <a:cs typeface="Times New Roman Regular" panose="02020603050405020304" charset="0"/>
            </a:endParaRPr>
          </a:p>
          <a:p>
            <a:pPr>
              <a:lnSpc>
                <a:spcPct val="100000"/>
              </a:lnSpc>
            </a:pPr>
            <a:r>
              <a:rPr lang="zh-CN" altLang="en-US">
                <a:solidFill>
                  <a:srgbClr val="FFFF00"/>
                </a:solidFill>
                <a:latin typeface="Times New Roman Regular" panose="02020603050405020304" charset="0"/>
                <a:cs typeface="Times New Roman Regular" panose="02020603050405020304" charset="0"/>
              </a:rPr>
              <a:t>the object of a Higher Education is： </a:t>
            </a:r>
          </a:p>
          <a:p>
            <a:pPr>
              <a:lnSpc>
                <a:spcPct val="100000"/>
              </a:lnSpc>
            </a:pPr>
            <a:r>
              <a:rPr lang="zh-CN" altLang="en-US">
                <a:solidFill>
                  <a:srgbClr val="FFFF00"/>
                </a:solidFill>
                <a:latin typeface="Times New Roman Regular" panose="02020603050405020304" charset="0"/>
                <a:cs typeface="Times New Roman Regular" panose="02020603050405020304" charset="0"/>
              </a:rPr>
              <a:t>to bring out the intelligent moral power of our nature; </a:t>
            </a:r>
          </a:p>
          <a:p>
            <a:pPr>
              <a:lnSpc>
                <a:spcPct val="100000"/>
              </a:lnSpc>
            </a:pPr>
            <a:r>
              <a:rPr lang="zh-CN" altLang="en-US">
                <a:solidFill>
                  <a:srgbClr val="FFFF00"/>
                </a:solidFill>
                <a:latin typeface="Times New Roman Regular" panose="02020603050405020304" charset="0"/>
                <a:cs typeface="Times New Roman Regular" panose="02020603050405020304" charset="0"/>
              </a:rPr>
              <a:t>to make a new and better society; </a:t>
            </a:r>
          </a:p>
          <a:p>
            <a:pPr>
              <a:lnSpc>
                <a:spcPct val="100000"/>
              </a:lnSpc>
            </a:pPr>
            <a:r>
              <a:rPr lang="zh-CN" altLang="en-US">
                <a:solidFill>
                  <a:srgbClr val="FFFF00"/>
                </a:solidFill>
                <a:latin typeface="Times New Roman Regular" panose="02020603050405020304" charset="0"/>
                <a:cs typeface="Times New Roman Regular" panose="02020603050405020304" charset="0"/>
              </a:rPr>
              <a:t>and to enable us to abide in the highest excellence.</a:t>
            </a:r>
          </a:p>
          <a:p>
            <a:pPr>
              <a:lnSpc>
                <a:spcPct val="100000"/>
              </a:lnSpc>
            </a:pPr>
            <a:r>
              <a:rPr lang="en-US" altLang="zh-CN">
                <a:solidFill>
                  <a:srgbClr val="FFFF00"/>
                </a:solidFill>
                <a:latin typeface="Times New Roman Regular" panose="02020603050405020304" charset="0"/>
                <a:cs typeface="Times New Roman Regular" panose="02020603050405020304" charset="0"/>
              </a:rPr>
              <a:t>                                                     - Translated by Tomson </a:t>
            </a:r>
            <a:r>
              <a:rPr lang="zh-CN" altLang="en-US">
                <a:solidFill>
                  <a:srgbClr val="FFFF00"/>
                </a:solidFill>
                <a:latin typeface="Times New Roman Regular" panose="02020603050405020304" charset="0"/>
                <a:cs typeface="Times New Roman Regular" panose="02020603050405020304" charset="0"/>
              </a:rPr>
              <a:t>辜鸿铭</a:t>
            </a:r>
          </a:p>
          <a:p>
            <a:pPr>
              <a:lnSpc>
                <a:spcPct val="100000"/>
              </a:lnSpc>
            </a:pPr>
            <a:endParaRPr lang="zh-CN" altLang="en-US">
              <a:solidFill>
                <a:srgbClr val="FFFF00"/>
              </a:solidFill>
              <a:latin typeface="Times New Roman Regular" panose="02020603050405020304" charset="0"/>
              <a:cs typeface="Times New Roman Regular" panose="0202060305040502030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592455" y="565150"/>
            <a:ext cx="10515600" cy="1325563"/>
          </a:xfrm>
        </p:spPr>
        <p:txBody>
          <a:bodyPr>
            <a:normAutofit fontScale="90000"/>
          </a:bodyPr>
          <a:lstStyle/>
          <a:p>
            <a:pPr algn="ctr"/>
            <a:r>
              <a:rPr lang="zh-CN" altLang="en-US">
                <a:latin typeface="华文行楷" panose="02010800040101010101" pitchFamily="2" charset="-122"/>
                <a:ea typeface="华文行楷" panose="02010800040101010101" pitchFamily="2" charset="-122"/>
                <a:cs typeface="华文行楷" panose="02010800040101010101" pitchFamily="2" charset="-122"/>
                <a:sym typeface="+mn-ea"/>
              </a:rPr>
              <a:t>格物、致知、正心、诚意</a:t>
            </a:r>
            <a:br>
              <a:rPr lang="zh-CN" altLang="en-US">
                <a:latin typeface="华文行楷" panose="02010800040101010101" pitchFamily="2" charset="-122"/>
                <a:ea typeface="华文行楷" panose="02010800040101010101" pitchFamily="2" charset="-122"/>
                <a:cs typeface="华文行楷" panose="02010800040101010101" pitchFamily="2" charset="-122"/>
                <a:sym typeface="+mn-ea"/>
              </a:rPr>
            </a:br>
            <a:r>
              <a:rPr lang="zh-CN" altLang="en-US">
                <a:latin typeface="华文行楷" panose="02010800040101010101" pitchFamily="2" charset="-122"/>
                <a:ea typeface="华文行楷" panose="02010800040101010101" pitchFamily="2" charset="-122"/>
                <a:cs typeface="华文行楷" panose="02010800040101010101" pitchFamily="2" charset="-122"/>
                <a:sym typeface="+mn-ea"/>
              </a:rPr>
              <a:t>修身、齐家、治国、平天下</a:t>
            </a:r>
            <a:br>
              <a:rPr lang="zh-CN" altLang="en-US">
                <a:latin typeface="华文行楷" panose="02010800040101010101" pitchFamily="2" charset="-122"/>
                <a:ea typeface="华文行楷" panose="02010800040101010101" pitchFamily="2" charset="-122"/>
                <a:cs typeface="华文行楷" panose="02010800040101010101" pitchFamily="2" charset="-122"/>
              </a:rPr>
            </a:br>
            <a:endParaRPr lang="zh-CN" altLang="en-US" sz="4445">
              <a:solidFill>
                <a:srgbClr val="FFFF00"/>
              </a:solidFill>
              <a:latin typeface="华文行楷" panose="02010800040101010101" pitchFamily="2" charset="-122"/>
              <a:ea typeface="华文行楷" panose="02010800040101010101" pitchFamily="2" charset="-122"/>
              <a:cs typeface="华文行楷" panose="02010800040101010101" pitchFamily="2" charset="-122"/>
            </a:endParaRPr>
          </a:p>
        </p:txBody>
      </p:sp>
      <p:sp>
        <p:nvSpPr>
          <p:cNvPr id="3" name="内容占位符 2"/>
          <p:cNvSpPr>
            <a:spLocks noGrp="1"/>
          </p:cNvSpPr>
          <p:nvPr>
            <p:ph idx="1"/>
          </p:nvPr>
        </p:nvSpPr>
        <p:spPr>
          <a:xfrm>
            <a:off x="245110" y="1624330"/>
            <a:ext cx="11702415" cy="4529455"/>
          </a:xfrm>
        </p:spPr>
        <p:txBody>
          <a:bodyPr>
            <a:noAutofit/>
          </a:bodyPr>
          <a:lstStyle/>
          <a:p>
            <a:pPr>
              <a:lnSpc>
                <a:spcPct val="100000"/>
              </a:lnSpc>
            </a:pPr>
            <a:r>
              <a:rPr lang="zh-CN" altLang="en-US" sz="2300">
                <a:solidFill>
                  <a:schemeClr val="tx1"/>
                </a:solidFill>
                <a:latin typeface="Times New Roman Regular" panose="02020603050405020304" charset="0"/>
                <a:cs typeface="Times New Roman Regular" panose="02020603050405020304" charset="0"/>
              </a:rPr>
              <a:t>格物</a:t>
            </a:r>
            <a:r>
              <a:rPr lang="en-US" altLang="zh-CN" sz="2300">
                <a:solidFill>
                  <a:srgbClr val="FFFF00"/>
                </a:solidFill>
                <a:latin typeface="Times New Roman Regular" panose="02020603050405020304" charset="0"/>
                <a:cs typeface="Times New Roman Regular" panose="02020603050405020304" charset="0"/>
              </a:rPr>
              <a:t> </a:t>
            </a:r>
            <a:r>
              <a:rPr lang="zh-CN" altLang="en-US" sz="2300">
                <a:solidFill>
                  <a:srgbClr val="FFFF00"/>
                </a:solidFill>
                <a:latin typeface="Times New Roman Regular" panose="02020603050405020304" charset="0"/>
                <a:cs typeface="Times New Roman Regular" panose="02020603050405020304" charset="0"/>
              </a:rPr>
              <a:t>After a systematic study of things, and only then, knowledge and</a:t>
            </a:r>
            <a:r>
              <a:rPr lang="en-US" altLang="zh-CN" sz="2300">
                <a:solidFill>
                  <a:srgbClr val="FFFF00"/>
                </a:solidFill>
                <a:latin typeface="Times New Roman Regular" panose="02020603050405020304" charset="0"/>
                <a:cs typeface="Times New Roman Regular" panose="02020603050405020304" charset="0"/>
              </a:rPr>
              <a:t> </a:t>
            </a:r>
            <a:r>
              <a:rPr lang="zh-CN" altLang="en-US" sz="2300">
                <a:solidFill>
                  <a:srgbClr val="FFFF00"/>
                </a:solidFill>
                <a:latin typeface="Times New Roman Regular" panose="02020603050405020304" charset="0"/>
                <a:cs typeface="Times New Roman Regular" panose="02020603050405020304" charset="0"/>
              </a:rPr>
              <a:t>understanding will come. </a:t>
            </a:r>
          </a:p>
          <a:p>
            <a:pPr>
              <a:lnSpc>
                <a:spcPct val="100000"/>
              </a:lnSpc>
            </a:pPr>
            <a:r>
              <a:rPr lang="zh-CN" altLang="en-US" sz="2300">
                <a:solidFill>
                  <a:schemeClr val="tx1"/>
                </a:solidFill>
                <a:latin typeface="Times New Roman Regular" panose="02020603050405020304" charset="0"/>
                <a:cs typeface="Times New Roman Regular" panose="02020603050405020304" charset="0"/>
              </a:rPr>
              <a:t>致知</a:t>
            </a:r>
            <a:r>
              <a:rPr lang="en-US" altLang="zh-CN" sz="2300">
                <a:solidFill>
                  <a:srgbClr val="FFFF00"/>
                </a:solidFill>
                <a:latin typeface="Times New Roman Regular" panose="02020603050405020304" charset="0"/>
                <a:cs typeface="Times New Roman Regular" panose="02020603050405020304" charset="0"/>
              </a:rPr>
              <a:t> </a:t>
            </a:r>
            <a:r>
              <a:rPr lang="zh-CN" altLang="en-US" sz="2300">
                <a:solidFill>
                  <a:srgbClr val="FFFF00"/>
                </a:solidFill>
                <a:latin typeface="Times New Roman Regular" panose="02020603050405020304" charset="0"/>
                <a:cs typeface="Times New Roman Regular" panose="02020603050405020304" charset="0"/>
              </a:rPr>
              <a:t>When knowledge and understanding have come, and only</a:t>
            </a:r>
            <a:r>
              <a:rPr lang="en-US" altLang="zh-CN" sz="2300">
                <a:solidFill>
                  <a:srgbClr val="FFFF00"/>
                </a:solidFill>
                <a:latin typeface="Times New Roman Regular" panose="02020603050405020304" charset="0"/>
                <a:cs typeface="Times New Roman Regular" panose="02020603050405020304" charset="0"/>
              </a:rPr>
              <a:t> </a:t>
            </a:r>
            <a:r>
              <a:rPr lang="zh-CN" altLang="en-US" sz="2300">
                <a:solidFill>
                  <a:srgbClr val="FFFF00"/>
                </a:solidFill>
                <a:latin typeface="Times New Roman Regular" panose="02020603050405020304" charset="0"/>
                <a:cs typeface="Times New Roman Regular" panose="02020603050405020304" charset="0"/>
              </a:rPr>
              <a:t>then, will men have true ideas. </a:t>
            </a:r>
          </a:p>
          <a:p>
            <a:pPr>
              <a:lnSpc>
                <a:spcPct val="100000"/>
              </a:lnSpc>
            </a:pPr>
            <a:r>
              <a:rPr lang="zh-CN" altLang="en-US" sz="2300">
                <a:solidFill>
                  <a:schemeClr val="tx1"/>
                </a:solidFill>
                <a:latin typeface="Times New Roman Regular" panose="02020603050405020304" charset="0"/>
                <a:cs typeface="Times New Roman Regular" panose="02020603050405020304" charset="0"/>
              </a:rPr>
              <a:t>正心</a:t>
            </a:r>
            <a:r>
              <a:rPr lang="en-US" altLang="zh-CN" sz="2300">
                <a:solidFill>
                  <a:srgbClr val="FFFF00"/>
                </a:solidFill>
                <a:latin typeface="Times New Roman Regular" panose="02020603050405020304" charset="0"/>
                <a:cs typeface="Times New Roman Regular" panose="02020603050405020304" charset="0"/>
              </a:rPr>
              <a:t> </a:t>
            </a:r>
            <a:r>
              <a:rPr lang="zh-CN" altLang="en-US" sz="2300">
                <a:solidFill>
                  <a:srgbClr val="FFFF00"/>
                </a:solidFill>
                <a:latin typeface="Times New Roman Regular" panose="02020603050405020304" charset="0"/>
                <a:cs typeface="Times New Roman Regular" panose="02020603050405020304" charset="0"/>
              </a:rPr>
              <a:t>When men have true ideas, and only then, will their</a:t>
            </a:r>
            <a:r>
              <a:rPr lang="en-US" altLang="zh-CN" sz="2300">
                <a:solidFill>
                  <a:srgbClr val="FFFF00"/>
                </a:solidFill>
                <a:latin typeface="Times New Roman Regular" panose="02020603050405020304" charset="0"/>
                <a:cs typeface="Times New Roman Regular" panose="02020603050405020304" charset="0"/>
              </a:rPr>
              <a:t> </a:t>
            </a:r>
            <a:r>
              <a:rPr lang="zh-CN" altLang="en-US" sz="2300">
                <a:solidFill>
                  <a:srgbClr val="FFFF00"/>
                </a:solidFill>
                <a:latin typeface="Times New Roman Regular" panose="02020603050405020304" charset="0"/>
                <a:cs typeface="Times New Roman Regular" panose="02020603050405020304" charset="0"/>
              </a:rPr>
              <a:t>minds be in a proper and well-ordered condition. </a:t>
            </a:r>
          </a:p>
          <a:p>
            <a:pPr>
              <a:lnSpc>
                <a:spcPct val="100000"/>
              </a:lnSpc>
            </a:pPr>
            <a:r>
              <a:rPr lang="zh-CN" altLang="en-US" sz="2300">
                <a:solidFill>
                  <a:schemeClr val="tx1"/>
                </a:solidFill>
                <a:latin typeface="Times New Roman Regular" panose="02020603050405020304" charset="0"/>
                <a:cs typeface="Times New Roman Regular" panose="02020603050405020304" charset="0"/>
              </a:rPr>
              <a:t>诚意</a:t>
            </a:r>
            <a:r>
              <a:rPr lang="en-US" altLang="zh-CN" sz="2300">
                <a:solidFill>
                  <a:srgbClr val="FFFF00"/>
                </a:solidFill>
                <a:latin typeface="Times New Roman Regular" panose="02020603050405020304" charset="0"/>
                <a:cs typeface="Times New Roman Regular" panose="02020603050405020304" charset="0"/>
              </a:rPr>
              <a:t> </a:t>
            </a:r>
            <a:r>
              <a:rPr lang="zh-CN" altLang="en-US" sz="2300">
                <a:solidFill>
                  <a:srgbClr val="FFFF00"/>
                </a:solidFill>
                <a:latin typeface="Times New Roman Regular" panose="02020603050405020304" charset="0"/>
                <a:cs typeface="Times New Roman Regular" panose="02020603050405020304" charset="0"/>
              </a:rPr>
              <a:t>When men’s minds are in a proper</a:t>
            </a:r>
            <a:r>
              <a:rPr lang="en-US" altLang="zh-CN" sz="2300">
                <a:solidFill>
                  <a:srgbClr val="FFFF00"/>
                </a:solidFill>
                <a:latin typeface="Times New Roman Regular" panose="02020603050405020304" charset="0"/>
                <a:cs typeface="Times New Roman Regular" panose="02020603050405020304" charset="0"/>
              </a:rPr>
              <a:t> </a:t>
            </a:r>
            <a:r>
              <a:rPr lang="zh-CN" altLang="en-US" sz="2300">
                <a:solidFill>
                  <a:srgbClr val="FFFF00"/>
                </a:solidFill>
                <a:latin typeface="Times New Roman Regular" panose="02020603050405020304" charset="0"/>
                <a:cs typeface="Times New Roman Regular" panose="02020603050405020304" charset="0"/>
              </a:rPr>
              <a:t>and well-ordered condition, and only then, will their conversation be ordered aright.</a:t>
            </a:r>
          </a:p>
          <a:p>
            <a:pPr>
              <a:lnSpc>
                <a:spcPct val="100000"/>
              </a:lnSpc>
            </a:pPr>
            <a:r>
              <a:rPr lang="zh-CN" altLang="en-US" sz="2300">
                <a:solidFill>
                  <a:schemeClr val="tx1"/>
                </a:solidFill>
                <a:latin typeface="Times New Roman Regular" panose="02020603050405020304" charset="0"/>
                <a:cs typeface="Times New Roman Regular" panose="02020603050405020304" charset="0"/>
              </a:rPr>
              <a:t>齐家</a:t>
            </a:r>
            <a:r>
              <a:rPr lang="en-US" altLang="zh-CN" sz="2300">
                <a:solidFill>
                  <a:srgbClr val="FFFF00"/>
                </a:solidFill>
                <a:latin typeface="Times New Roman Regular" panose="02020603050405020304" charset="0"/>
                <a:cs typeface="Times New Roman Regular" panose="02020603050405020304" charset="0"/>
              </a:rPr>
              <a:t> </a:t>
            </a:r>
            <a:r>
              <a:rPr lang="zh-CN" altLang="en-US" sz="2300">
                <a:solidFill>
                  <a:srgbClr val="FFFF00"/>
                </a:solidFill>
                <a:latin typeface="Times New Roman Regular" panose="02020603050405020304" charset="0"/>
                <a:cs typeface="Times New Roman Regular" panose="02020603050405020304" charset="0"/>
              </a:rPr>
              <a:t>When men’s conversations are ordered aright, and only then, will their houses be kept</a:t>
            </a:r>
            <a:r>
              <a:rPr lang="en-US" altLang="zh-CN" sz="2300">
                <a:solidFill>
                  <a:srgbClr val="FFFF00"/>
                </a:solidFill>
                <a:latin typeface="Times New Roman Regular" panose="02020603050405020304" charset="0"/>
                <a:cs typeface="Times New Roman Regular" panose="02020603050405020304" charset="0"/>
              </a:rPr>
              <a:t> </a:t>
            </a:r>
            <a:r>
              <a:rPr lang="zh-CN" altLang="en-US" sz="2300">
                <a:solidFill>
                  <a:srgbClr val="FFFF00"/>
                </a:solidFill>
                <a:latin typeface="Times New Roman Regular" panose="02020603050405020304" charset="0"/>
                <a:cs typeface="Times New Roman Regular" panose="02020603050405020304" charset="0"/>
              </a:rPr>
              <a:t>in order.</a:t>
            </a:r>
          </a:p>
          <a:p>
            <a:pPr>
              <a:lnSpc>
                <a:spcPct val="100000"/>
              </a:lnSpc>
            </a:pPr>
            <a:r>
              <a:rPr lang="zh-CN" altLang="en-US" sz="2300">
                <a:solidFill>
                  <a:schemeClr val="tx1"/>
                </a:solidFill>
                <a:latin typeface="Times New Roman Regular" panose="02020603050405020304" charset="0"/>
                <a:cs typeface="Times New Roman Regular" panose="02020603050405020304" charset="0"/>
              </a:rPr>
              <a:t>治国</a:t>
            </a:r>
            <a:r>
              <a:rPr lang="en-US" altLang="zh-CN" sz="2300">
                <a:solidFill>
                  <a:srgbClr val="FFFF00"/>
                </a:solidFill>
                <a:latin typeface="Times New Roman Regular" panose="02020603050405020304" charset="0"/>
                <a:cs typeface="Times New Roman Regular" panose="02020603050405020304" charset="0"/>
              </a:rPr>
              <a:t> </a:t>
            </a:r>
            <a:r>
              <a:rPr lang="zh-CN" altLang="en-US" sz="2300">
                <a:solidFill>
                  <a:srgbClr val="FFFF00"/>
                </a:solidFill>
                <a:latin typeface="Times New Roman Regular" panose="02020603050405020304" charset="0"/>
                <a:cs typeface="Times New Roman Regular" panose="02020603050405020304" charset="0"/>
              </a:rPr>
              <a:t>When men’s houses are kept in order, and only then, will there be good</a:t>
            </a:r>
            <a:r>
              <a:rPr lang="en-US" altLang="zh-CN" sz="2300">
                <a:solidFill>
                  <a:srgbClr val="FFFF00"/>
                </a:solidFill>
                <a:latin typeface="Times New Roman Regular" panose="02020603050405020304" charset="0"/>
                <a:cs typeface="Times New Roman Regular" panose="02020603050405020304" charset="0"/>
              </a:rPr>
              <a:t> </a:t>
            </a:r>
            <a:r>
              <a:rPr lang="zh-CN" altLang="en-US" sz="2300">
                <a:solidFill>
                  <a:srgbClr val="FFFF00"/>
                </a:solidFill>
                <a:latin typeface="Times New Roman Regular" panose="02020603050405020304" charset="0"/>
                <a:cs typeface="Times New Roman Regular" panose="02020603050405020304" charset="0"/>
              </a:rPr>
              <a:t>government in the country.</a:t>
            </a:r>
          </a:p>
          <a:p>
            <a:pPr>
              <a:lnSpc>
                <a:spcPct val="100000"/>
              </a:lnSpc>
            </a:pPr>
            <a:r>
              <a:rPr lang="en-US" altLang="zh-CN" sz="2300">
                <a:solidFill>
                  <a:schemeClr val="tx1"/>
                </a:solidFill>
                <a:latin typeface="Times New Roman Regular" panose="02020603050405020304" charset="0"/>
                <a:cs typeface="Times New Roman Regular" panose="02020603050405020304" charset="0"/>
              </a:rPr>
              <a:t>平天下</a:t>
            </a:r>
            <a:r>
              <a:rPr lang="zh-CN" altLang="en-US" sz="2300">
                <a:solidFill>
                  <a:srgbClr val="FFFF00"/>
                </a:solidFill>
                <a:latin typeface="Times New Roman Regular" panose="02020603050405020304" charset="0"/>
                <a:cs typeface="Times New Roman Regular" panose="02020603050405020304" charset="0"/>
              </a:rPr>
              <a:t>When there is good government in all countries, and only</a:t>
            </a:r>
            <a:r>
              <a:rPr lang="en-US" altLang="zh-CN" sz="2300">
                <a:solidFill>
                  <a:srgbClr val="FFFF00"/>
                </a:solidFill>
                <a:latin typeface="Times New Roman Regular" panose="02020603050405020304" charset="0"/>
                <a:cs typeface="Times New Roman Regular" panose="02020603050405020304" charset="0"/>
              </a:rPr>
              <a:t> </a:t>
            </a:r>
            <a:r>
              <a:rPr lang="zh-CN" altLang="en-US" sz="2300">
                <a:solidFill>
                  <a:srgbClr val="FFFF00"/>
                </a:solidFill>
                <a:latin typeface="Times New Roman Regular" panose="02020603050405020304" charset="0"/>
                <a:cs typeface="Times New Roman Regular" panose="02020603050405020304" charset="0"/>
              </a:rPr>
              <a:t>then, will there be peace and order in the world.</a:t>
            </a:r>
            <a:endParaRPr lang="zh-CN" altLang="en-US" sz="2300">
              <a:solidFill>
                <a:srgbClr val="FFFF00"/>
              </a:solidFill>
            </a:endParaRPr>
          </a:p>
          <a:p>
            <a:pPr>
              <a:lnSpc>
                <a:spcPct val="100000"/>
              </a:lnSpc>
            </a:pPr>
            <a:endParaRPr lang="zh-CN" altLang="en-US" sz="1800">
              <a:solidFill>
                <a:srgbClr val="FFFF00"/>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838200" y="608965"/>
            <a:ext cx="10515600" cy="1325563"/>
          </a:xfrm>
        </p:spPr>
        <p:txBody>
          <a:bodyPr>
            <a:normAutofit fontScale="90000"/>
          </a:bodyPr>
          <a:lstStyle/>
          <a:p>
            <a:pPr algn="ctr"/>
            <a:r>
              <a:rPr lang="zh-CN" altLang="en-US">
                <a:latin typeface="华文行楷" panose="02010800040101010101" pitchFamily="2" charset="-122"/>
                <a:ea typeface="华文行楷" panose="02010800040101010101" pitchFamily="2" charset="-122"/>
              </a:rPr>
              <a:t>维系中国社会长期稳定的文化力量</a:t>
            </a:r>
            <a:br>
              <a:rPr lang="zh-CN" altLang="en-US">
                <a:latin typeface="华文行楷" panose="02010800040101010101" pitchFamily="2" charset="-122"/>
                <a:ea typeface="华文行楷" panose="02010800040101010101" pitchFamily="2" charset="-122"/>
              </a:rPr>
            </a:br>
            <a:r>
              <a:rPr lang="zh-CN" altLang="en-US" sz="4445">
                <a:solidFill>
                  <a:srgbClr val="FFFF00"/>
                </a:solidFill>
                <a:latin typeface="Times New Roman Regular" panose="02020603050405020304" charset="0"/>
                <a:ea typeface="华文行楷" panose="02010800040101010101" pitchFamily="2" charset="-122"/>
                <a:cs typeface="Times New Roman Regular" panose="02020603050405020304" charset="0"/>
              </a:rPr>
              <a:t>A cultural force that maintains the long-term stability of Chinese society</a:t>
            </a:r>
          </a:p>
        </p:txBody>
      </p:sp>
      <p:sp>
        <p:nvSpPr>
          <p:cNvPr id="3" name="内容占位符 2"/>
          <p:cNvSpPr>
            <a:spLocks noGrp="1"/>
          </p:cNvSpPr>
          <p:nvPr>
            <p:ph idx="1"/>
          </p:nvPr>
        </p:nvSpPr>
        <p:spPr>
          <a:xfrm>
            <a:off x="621030" y="2280920"/>
            <a:ext cx="10732770" cy="4351655"/>
          </a:xfrm>
        </p:spPr>
        <p:txBody>
          <a:bodyPr>
            <a:normAutofit/>
          </a:bodyPr>
          <a:lstStyle/>
          <a:p>
            <a:pPr algn="just">
              <a:lnSpc>
                <a:spcPct val="100000"/>
              </a:lnSpc>
            </a:pPr>
            <a:r>
              <a:rPr lang="zh-CN" altLang="en-US"/>
              <a:t>中国人由于深信价值之源内在于人心，对于自我的解剖曾形成了一个长远而深厚的传统</a:t>
            </a:r>
            <a:r>
              <a:rPr lang="en-US" altLang="zh-CN"/>
              <a:t>, </a:t>
            </a:r>
            <a:r>
              <a:rPr lang="zh-CN" altLang="en-US"/>
              <a:t>即以自我的认识和控制为努力的主要目的。两三千年来中国社会能维持大体的安定，终不能说与它的独特的道德传统毫无关系。</a:t>
            </a:r>
          </a:p>
          <a:p>
            <a:pPr algn="just">
              <a:lnSpc>
                <a:spcPct val="100000"/>
              </a:lnSpc>
            </a:pPr>
            <a:r>
              <a:rPr lang="zh-CN" altLang="en-US">
                <a:solidFill>
                  <a:srgbClr val="FFFF00"/>
                </a:solidFill>
                <a:latin typeface="Times New Roman Regular" panose="02020603050405020304" charset="0"/>
                <a:cs typeface="Times New Roman Regular" panose="02020603050405020304" charset="0"/>
              </a:rPr>
              <a:t>Chinese convinced that the source of value lies in the human heart, a long and deep tradition has been formed in the anatomy of the self, that is, self-knowledge and control as the main purpose of efforts. The general stability of Chinese society for two to three thousand years cannot be said to have nothing to do with its unique moral tradition.</a:t>
            </a:r>
          </a:p>
          <a:p>
            <a:pPr>
              <a:lnSpc>
                <a:spcPct val="100000"/>
              </a:lnSpc>
            </a:pPr>
            <a:endParaRPr lang="zh-CN" alt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838200" y="608965"/>
            <a:ext cx="10515600" cy="1325563"/>
          </a:xfrm>
        </p:spPr>
        <p:txBody>
          <a:bodyPr>
            <a:normAutofit fontScale="90000"/>
          </a:bodyPr>
          <a:lstStyle/>
          <a:p>
            <a:pPr algn="ctr"/>
            <a:r>
              <a:rPr lang="zh-CN" altLang="en-US">
                <a:latin typeface="华文行楷" panose="02010800040101010101" pitchFamily="2" charset="-122"/>
                <a:ea typeface="华文行楷" panose="02010800040101010101" pitchFamily="2" charset="-122"/>
              </a:rPr>
              <a:t>中国文化传统的缺点与盲区</a:t>
            </a:r>
            <a:br>
              <a:rPr lang="zh-CN" altLang="en-US">
                <a:latin typeface="华文行楷" panose="02010800040101010101" pitchFamily="2" charset="-122"/>
                <a:ea typeface="华文行楷" panose="02010800040101010101" pitchFamily="2" charset="-122"/>
              </a:rPr>
            </a:br>
            <a:r>
              <a:rPr lang="zh-CN" altLang="en-US" sz="4445">
                <a:solidFill>
                  <a:srgbClr val="FFFF00"/>
                </a:solidFill>
                <a:latin typeface="Times New Roman Regular" panose="02020603050405020304" charset="0"/>
                <a:ea typeface="华文行楷" panose="02010800040101010101" pitchFamily="2" charset="-122"/>
                <a:cs typeface="Times New Roman Regular" panose="02020603050405020304" charset="0"/>
              </a:rPr>
              <a:t>The shortcomings and blind spots of Chinese cultural tradition</a:t>
            </a:r>
            <a:r>
              <a:rPr lang="en-US" altLang="zh-CN" sz="4445">
                <a:solidFill>
                  <a:srgbClr val="FFFF00"/>
                </a:solidFill>
                <a:latin typeface="Times New Roman Regular" panose="02020603050405020304" charset="0"/>
                <a:ea typeface="华文行楷" panose="02010800040101010101" pitchFamily="2" charset="-122"/>
                <a:cs typeface="Times New Roman Regular" panose="02020603050405020304" charset="0"/>
              </a:rPr>
              <a:t> </a:t>
            </a:r>
          </a:p>
        </p:txBody>
      </p:sp>
      <p:sp>
        <p:nvSpPr>
          <p:cNvPr id="3" name="内容占位符 2"/>
          <p:cNvSpPr>
            <a:spLocks noGrp="1"/>
          </p:cNvSpPr>
          <p:nvPr>
            <p:ph idx="1"/>
          </p:nvPr>
        </p:nvSpPr>
        <p:spPr>
          <a:xfrm>
            <a:off x="621030" y="2280920"/>
            <a:ext cx="10732770" cy="4351655"/>
          </a:xfrm>
        </p:spPr>
        <p:txBody>
          <a:bodyPr>
            <a:normAutofit lnSpcReduction="10000"/>
          </a:bodyPr>
          <a:lstStyle/>
          <a:p>
            <a:pPr>
              <a:lnSpc>
                <a:spcPct val="100000"/>
              </a:lnSpc>
            </a:pPr>
            <a:r>
              <a:rPr lang="zh-CN" altLang="en-US"/>
              <a:t>传统的修养论过于重视人性中「高层」的一面，忽略了「低层」与「深层」的一面（现代心理学领域）。</a:t>
            </a:r>
          </a:p>
          <a:p>
            <a:pPr>
              <a:lnSpc>
                <a:spcPct val="100000"/>
              </a:lnSpc>
            </a:pPr>
            <a:r>
              <a:rPr lang="zh-CN" altLang="en-US"/>
              <a:t>价值系统不经过自觉的反省与检讨便不可能与时俱新，获得现代意义并发挥创造的力量</a:t>
            </a:r>
          </a:p>
          <a:p>
            <a:pPr>
              <a:lnSpc>
                <a:spcPct val="100000"/>
              </a:lnSpc>
            </a:pPr>
            <a:r>
              <a:rPr lang="zh-CN" altLang="en-US">
                <a:solidFill>
                  <a:srgbClr val="FFFF00"/>
                </a:solidFill>
                <a:latin typeface="Times New Roman Regular" panose="02020603050405020304" charset="0"/>
                <a:cs typeface="Times New Roman Regular" panose="02020603050405020304" charset="0"/>
              </a:rPr>
              <a:t>The traditional theory of cultivation pays too much attention to the "high-level" side of human nature, and ignores the "low" and "deep" aspects (the field of modern psychology).</a:t>
            </a:r>
          </a:p>
          <a:p>
            <a:pPr>
              <a:lnSpc>
                <a:spcPct val="100000"/>
              </a:lnSpc>
            </a:pPr>
            <a:r>
              <a:rPr lang="zh-CN" altLang="en-US">
                <a:solidFill>
                  <a:srgbClr val="FFFF00"/>
                </a:solidFill>
                <a:latin typeface="Times New Roman Regular" panose="02020603050405020304" charset="0"/>
                <a:cs typeface="Times New Roman Regular" panose="02020603050405020304" charset="0"/>
              </a:rPr>
              <a:t>Without conscious reflection and review, value systems cannot be up-to-date, acquire modern meaning, and exert the power of creativity</a:t>
            </a:r>
          </a:p>
          <a:p>
            <a:pPr>
              <a:lnSpc>
                <a:spcPct val="100000"/>
              </a:lnSpc>
            </a:pPr>
            <a:endParaRPr lang="zh-CN" altLang="en-US"/>
          </a:p>
          <a:p>
            <a:pPr>
              <a:lnSpc>
                <a:spcPct val="100000"/>
              </a:lnSpc>
            </a:pPr>
            <a:endParaRPr lang="zh-CN" altLang="en-US"/>
          </a:p>
          <a:p>
            <a:pPr>
              <a:lnSpc>
                <a:spcPct val="100000"/>
              </a:lnSpc>
            </a:pPr>
            <a:endParaRPr lang="zh-CN" alt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49580" y="257175"/>
            <a:ext cx="10904220" cy="1325880"/>
          </a:xfrm>
        </p:spPr>
        <p:txBody>
          <a:bodyPr>
            <a:normAutofit fontScale="90000"/>
          </a:bodyPr>
          <a:lstStyle/>
          <a:p>
            <a:pPr algn="ctr"/>
            <a:r>
              <a:rPr lang="zh-CN" altLang="en-US">
                <a:latin typeface="华文行楷" panose="02010800040101010101" pitchFamily="2" charset="-122"/>
                <a:ea typeface="华文行楷" panose="02010800040101010101" pitchFamily="2" charset="-122"/>
              </a:rPr>
              <a:t>中国科技落后的文化原因</a:t>
            </a:r>
            <a:br>
              <a:rPr lang="zh-CN" altLang="en-US">
                <a:latin typeface="华文行楷" panose="02010800040101010101" pitchFamily="2" charset="-122"/>
                <a:ea typeface="华文行楷" panose="02010800040101010101" pitchFamily="2" charset="-122"/>
              </a:rPr>
            </a:br>
            <a:r>
              <a:rPr lang="zh-CN" altLang="en-US" sz="3555">
                <a:solidFill>
                  <a:srgbClr val="FFFF00"/>
                </a:solidFill>
                <a:latin typeface="Times New Roman Regular" panose="02020603050405020304" charset="0"/>
                <a:ea typeface="华文行楷" panose="02010800040101010101" pitchFamily="2" charset="-122"/>
                <a:cs typeface="Times New Roman Regular" panose="02020603050405020304" charset="0"/>
              </a:rPr>
              <a:t>The cultural reason for China's backward science and technology</a:t>
            </a:r>
          </a:p>
        </p:txBody>
      </p:sp>
      <p:sp>
        <p:nvSpPr>
          <p:cNvPr id="3" name="内容占位符 2"/>
          <p:cNvSpPr>
            <a:spLocks noGrp="1"/>
          </p:cNvSpPr>
          <p:nvPr>
            <p:ph idx="1"/>
          </p:nvPr>
        </p:nvSpPr>
        <p:spPr>
          <a:xfrm>
            <a:off x="835660" y="1583055"/>
            <a:ext cx="10987405" cy="4351655"/>
          </a:xfrm>
        </p:spPr>
        <p:txBody>
          <a:bodyPr>
            <a:noAutofit/>
          </a:bodyPr>
          <a:lstStyle/>
          <a:p>
            <a:pPr>
              <a:lnSpc>
                <a:spcPct val="100000"/>
              </a:lnSpc>
            </a:pPr>
            <a:r>
              <a:rPr lang="zh-CN" altLang="en-US" sz="2700"/>
              <a:t>中国在近两三百年科学技术落后于西方，这是大家所公认的事实。而科学、技术的突飞猛进正是现代化的一个主要特征。</a:t>
            </a:r>
          </a:p>
          <a:p>
            <a:pPr>
              <a:lnSpc>
                <a:spcPct val="100000"/>
              </a:lnSpc>
            </a:pPr>
            <a:r>
              <a:rPr lang="zh-CN" altLang="en-US" sz="2700"/>
              <a:t>西方文化的外倾精神有助于系统科学的发展，而中国文化的内倾精神则不积极地激励人去对外在世界寻求系统的了解。</a:t>
            </a:r>
          </a:p>
          <a:p>
            <a:pPr algn="just">
              <a:lnSpc>
                <a:spcPct val="100000"/>
              </a:lnSpc>
            </a:pPr>
            <a:r>
              <a:rPr lang="zh-CN" altLang="en-US" sz="2700">
                <a:solidFill>
                  <a:srgbClr val="FFFF00"/>
                </a:solidFill>
                <a:latin typeface="Times New Roman Regular" panose="02020603050405020304" charset="0"/>
                <a:cs typeface="Times New Roman Regular" panose="02020603050405020304" charset="0"/>
              </a:rPr>
              <a:t>It is a well-recognized fact that China has lagged behind the West in science and technology in the past two to three hundred years. And the rapid progress of science and technology is a major feature of modernization.</a:t>
            </a:r>
          </a:p>
          <a:p>
            <a:pPr algn="just">
              <a:lnSpc>
                <a:spcPct val="100000"/>
              </a:lnSpc>
            </a:pPr>
            <a:r>
              <a:rPr lang="zh-CN" altLang="en-US" sz="2700">
                <a:solidFill>
                  <a:srgbClr val="FFFF00"/>
                </a:solidFill>
                <a:latin typeface="Times New Roman Regular" panose="02020603050405020304" charset="0"/>
                <a:cs typeface="Times New Roman Regular" panose="02020603050405020304" charset="0"/>
              </a:rPr>
              <a:t>The outward-looking spirit of Western culture contributes to the development of systematic science, while the introverted spirit of Chinese culture does not actively motivate people to seek systematic understanding of the external world.</a:t>
            </a:r>
          </a:p>
          <a:p>
            <a:pPr>
              <a:lnSpc>
                <a:spcPct val="100000"/>
              </a:lnSpc>
            </a:pPr>
            <a:endParaRPr lang="zh-CN" altLang="en-US" sz="2700"/>
          </a:p>
          <a:p>
            <a:pPr>
              <a:lnSpc>
                <a:spcPct val="100000"/>
              </a:lnSpc>
            </a:pPr>
            <a:endParaRPr lang="zh-CN" altLang="en-US" sz="270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207010" y="499745"/>
            <a:ext cx="11823065" cy="1325880"/>
          </a:xfrm>
        </p:spPr>
        <p:txBody>
          <a:bodyPr>
            <a:normAutofit fontScale="90000"/>
          </a:bodyPr>
          <a:lstStyle/>
          <a:p>
            <a:pPr algn="ctr"/>
            <a:r>
              <a:rPr lang="zh-CN" altLang="en-US" sz="4000">
                <a:latin typeface="华文行楷" panose="02010800040101010101" pitchFamily="2" charset="-122"/>
                <a:ea typeface="华文行楷" panose="02010800040101010101" pitchFamily="2" charset="-122"/>
              </a:rPr>
              <a:t>如何转化和运用中国传统的精神资源以促进现代化？</a:t>
            </a:r>
            <a:br>
              <a:rPr lang="zh-CN" altLang="en-US" sz="3200"/>
            </a:br>
            <a:r>
              <a:rPr lang="zh-CN" altLang="en-US" sz="3200" b="1">
                <a:solidFill>
                  <a:srgbClr val="FFFF00"/>
                </a:solidFill>
                <a:latin typeface="Times New Roman Regular" panose="02020603050405020304" charset="0"/>
                <a:cs typeface="Times New Roman Regular" panose="02020603050405020304" charset="0"/>
              </a:rPr>
              <a:t>How to transform and apply traditional Chinese spiritual resources to promote modernization？</a:t>
            </a:r>
          </a:p>
        </p:txBody>
      </p:sp>
      <p:sp>
        <p:nvSpPr>
          <p:cNvPr id="3" name="内容占位符 2"/>
          <p:cNvSpPr>
            <a:spLocks noGrp="1"/>
          </p:cNvSpPr>
          <p:nvPr>
            <p:ph idx="1"/>
          </p:nvPr>
        </p:nvSpPr>
        <p:spPr>
          <a:xfrm>
            <a:off x="596900" y="1905000"/>
            <a:ext cx="10998200" cy="4771390"/>
          </a:xfrm>
        </p:spPr>
        <p:txBody>
          <a:bodyPr>
            <a:normAutofit lnSpcReduction="20000"/>
          </a:bodyPr>
          <a:lstStyle/>
          <a:p>
            <a:pPr>
              <a:lnSpc>
                <a:spcPct val="100000"/>
              </a:lnSpc>
              <a:spcAft>
                <a:spcPts val="0"/>
              </a:spcAft>
            </a:pPr>
            <a:r>
              <a:rPr lang="en-US" altLang="zh-CN"/>
              <a:t>在中国文化的价值系统中，人的尊严的观念是遍及于一切人的，虽奴隶也不例外</a:t>
            </a:r>
            <a:r>
              <a:rPr lang="zh-CN" altLang="en-US"/>
              <a:t>。</a:t>
            </a:r>
            <a:r>
              <a:rPr lang="en-US" altLang="zh-CN"/>
              <a:t>孔子用「仁」字来界定「人」字</a:t>
            </a:r>
            <a:r>
              <a:rPr lang="zh-CN" altLang="en-US"/>
              <a:t>；</a:t>
            </a:r>
            <a:r>
              <a:rPr lang="en-US" altLang="zh-CN"/>
              <a:t>孟子说「人皆可以为尧舜」</a:t>
            </a:r>
            <a:r>
              <a:rPr lang="zh-CN" altLang="en-US"/>
              <a:t>。中国文化的</a:t>
            </a:r>
            <a:r>
              <a:rPr lang="zh-CN" altLang="en-US">
                <a:sym typeface="+mn-ea"/>
              </a:rPr>
              <a:t>内在力量主要表现在儒家的「求诸己」、「尽其在我」</a:t>
            </a:r>
            <a:endParaRPr lang="zh-CN" altLang="en-US"/>
          </a:p>
          <a:p>
            <a:pPr>
              <a:lnSpc>
                <a:spcPct val="100000"/>
              </a:lnSpc>
              <a:spcAft>
                <a:spcPts val="0"/>
              </a:spcAft>
            </a:pPr>
            <a:r>
              <a:rPr lang="zh-CN" altLang="en-US"/>
              <a:t>仅就人的尊严一点而言，中国文化早已是现代的，不必经过俗世化才能产生。凡此种种都是中国民主的精神凭借。</a:t>
            </a:r>
          </a:p>
          <a:p>
            <a:pPr>
              <a:lnSpc>
                <a:spcPct val="100000"/>
              </a:lnSpc>
              <a:spcAft>
                <a:spcPts val="0"/>
              </a:spcAft>
            </a:pPr>
            <a:r>
              <a:rPr lang="zh-CN" altLang="en-US">
                <a:solidFill>
                  <a:srgbClr val="FFFF00"/>
                </a:solidFill>
                <a:latin typeface="Times New Roman Regular" panose="02020603050405020304" charset="0"/>
                <a:cs typeface="Times New Roman Regular" panose="02020603050405020304" charset="0"/>
              </a:rPr>
              <a:t>In the value system of Chinese culture, the concept of human dignity is pervasive to all people, even slaves.</a:t>
            </a:r>
          </a:p>
          <a:p>
            <a:pPr>
              <a:lnSpc>
                <a:spcPct val="100000"/>
              </a:lnSpc>
              <a:spcAft>
                <a:spcPts val="0"/>
              </a:spcAft>
            </a:pPr>
            <a:r>
              <a:rPr lang="zh-CN" altLang="en-US">
                <a:solidFill>
                  <a:srgbClr val="FFFF00"/>
                </a:solidFill>
                <a:latin typeface="Times New Roman Regular" panose="02020603050405020304" charset="0"/>
                <a:cs typeface="Times New Roman Regular" panose="02020603050405020304" charset="0"/>
              </a:rPr>
              <a:t>Confucius used the character "仁" （benevolent）to define the character "人"（</a:t>
            </a:r>
            <a:r>
              <a:rPr lang="en-US" altLang="zh-CN">
                <a:solidFill>
                  <a:srgbClr val="FFFF00"/>
                </a:solidFill>
                <a:latin typeface="Times New Roman Regular" panose="02020603050405020304" charset="0"/>
                <a:cs typeface="Times New Roman Regular" panose="02020603050405020304" charset="0"/>
              </a:rPr>
              <a:t>human being</a:t>
            </a:r>
            <a:r>
              <a:rPr lang="zh-CN" altLang="en-US">
                <a:solidFill>
                  <a:srgbClr val="FFFF00"/>
                </a:solidFill>
                <a:latin typeface="Times New Roman Regular" panose="02020603050405020304" charset="0"/>
                <a:cs typeface="Times New Roman Regular" panose="02020603050405020304" charset="0"/>
              </a:rPr>
              <a:t>）</a:t>
            </a:r>
          </a:p>
          <a:p>
            <a:pPr>
              <a:lnSpc>
                <a:spcPct val="100000"/>
              </a:lnSpc>
              <a:spcAft>
                <a:spcPts val="0"/>
              </a:spcAft>
            </a:pPr>
            <a:endParaRPr lang="zh-CN" altLang="en-US">
              <a:solidFill>
                <a:srgbClr val="FFFF00"/>
              </a:solidFill>
              <a:latin typeface="Times New Roman Regular" panose="02020603050405020304" charset="0"/>
              <a:cs typeface="Times New Roman Regular" panose="0202060305040502030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17475" y="464820"/>
            <a:ext cx="11957050" cy="1325880"/>
          </a:xfrm>
        </p:spPr>
        <p:txBody>
          <a:bodyPr>
            <a:normAutofit fontScale="90000"/>
          </a:bodyPr>
          <a:lstStyle/>
          <a:p>
            <a:pPr algn="ctr"/>
            <a:r>
              <a:rPr lang="zh-CN" altLang="en-US" sz="4890">
                <a:latin typeface="华文行楷" panose="02010800040101010101" pitchFamily="2" charset="-122"/>
                <a:ea typeface="华文行楷" panose="02010800040101010101" pitchFamily="2" charset="-122"/>
                <a:cs typeface="华文行楷" panose="02010800040101010101" pitchFamily="2" charset="-122"/>
              </a:rPr>
              <a:t>西方现代化的积极面</a:t>
            </a:r>
            <a:r>
              <a:rPr lang="en-US" altLang="zh-CN" sz="4890">
                <a:latin typeface="华文行楷" panose="02010800040101010101" pitchFamily="2" charset="-122"/>
                <a:ea typeface="华文行楷" panose="02010800040101010101" pitchFamily="2" charset="-122"/>
                <a:cs typeface="华文行楷" panose="02010800040101010101" pitchFamily="2" charset="-122"/>
              </a:rPr>
              <a:t>-</a:t>
            </a:r>
            <a:r>
              <a:rPr lang="zh-CN" altLang="en-US" sz="4890">
                <a:latin typeface="华文行楷" panose="02010800040101010101" pitchFamily="2" charset="-122"/>
                <a:ea typeface="华文行楷" panose="02010800040101010101" pitchFamily="2" charset="-122"/>
                <a:cs typeface="华文行楷" panose="02010800040101010101" pitchFamily="2" charset="-122"/>
                <a:sym typeface="+mn-ea"/>
              </a:rPr>
              <a:t>德先生与赛先生</a:t>
            </a:r>
            <a:br>
              <a:rPr lang="zh-CN" altLang="en-US" sz="4000">
                <a:sym typeface="+mn-ea"/>
              </a:rPr>
            </a:br>
            <a:r>
              <a:rPr lang="en-US" altLang="zh-CN" sz="4000">
                <a:solidFill>
                  <a:srgbClr val="FFFF00"/>
                </a:solidFill>
                <a:latin typeface="Times New Roman Regular" panose="02020603050405020304" charset="0"/>
                <a:cs typeface="Times New Roman Regular" panose="02020603050405020304" charset="0"/>
                <a:sym typeface="+mn-ea"/>
              </a:rPr>
              <a:t>Positive side of western Modernization:Democracy &amp; Science</a:t>
            </a:r>
          </a:p>
        </p:txBody>
      </p:sp>
      <p:sp>
        <p:nvSpPr>
          <p:cNvPr id="3" name="内容占位符 2"/>
          <p:cNvSpPr>
            <a:spLocks noGrp="1"/>
          </p:cNvSpPr>
          <p:nvPr>
            <p:ph idx="1"/>
          </p:nvPr>
        </p:nvSpPr>
        <p:spPr>
          <a:xfrm>
            <a:off x="1120140" y="1421130"/>
            <a:ext cx="10233660" cy="5267325"/>
          </a:xfrm>
        </p:spPr>
        <p:txBody>
          <a:bodyPr>
            <a:normAutofit/>
          </a:bodyPr>
          <a:lstStyle/>
          <a:p>
            <a:pPr marL="0" indent="0" algn="ctr">
              <a:lnSpc>
                <a:spcPct val="100000"/>
              </a:lnSpc>
              <a:buNone/>
            </a:pPr>
            <a:endParaRPr lang="zh-CN" altLang="en-US"/>
          </a:p>
          <a:p>
            <a:pPr>
              <a:lnSpc>
                <a:spcPct val="100000"/>
              </a:lnSpc>
            </a:pPr>
            <a:r>
              <a:rPr lang="zh-CN" altLang="en-US"/>
              <a:t>西方近代的宪政民主发源于英国，然后西欧各国继起</a:t>
            </a:r>
          </a:p>
          <a:p>
            <a:pPr>
              <a:lnSpc>
                <a:spcPct val="100000"/>
              </a:lnSpc>
            </a:pPr>
            <a:r>
              <a:rPr lang="zh-CN" altLang="en-US"/>
              <a:t>文艺复兴以后，理性逐渐抬头；特别是科学革命以来，科学解答了自然世界的奥秘，这是理性的大胜利。</a:t>
            </a:r>
          </a:p>
          <a:p>
            <a:pPr>
              <a:lnSpc>
                <a:spcPct val="100000"/>
              </a:lnSpc>
            </a:pPr>
            <a:r>
              <a:rPr lang="zh-CN" altLang="en-US">
                <a:solidFill>
                  <a:srgbClr val="FFFF00"/>
                </a:solidFill>
                <a:latin typeface="Times New Roman Regular" panose="02020603050405020304" charset="0"/>
                <a:cs typeface="Times New Roman Regular" panose="02020603050405020304" charset="0"/>
              </a:rPr>
              <a:t>Modern constitutional democracy in the West originated in Britain and then followed by Western European countries</a:t>
            </a:r>
          </a:p>
          <a:p>
            <a:pPr>
              <a:lnSpc>
                <a:spcPct val="100000"/>
              </a:lnSpc>
            </a:pPr>
            <a:r>
              <a:rPr lang="zh-CN" altLang="en-US">
                <a:solidFill>
                  <a:srgbClr val="FFFF00"/>
                </a:solidFill>
                <a:latin typeface="Times New Roman Regular" panose="02020603050405020304" charset="0"/>
                <a:cs typeface="Times New Roman Regular" panose="02020603050405020304" charset="0"/>
              </a:rPr>
              <a:t>After the Renaissance, reason gradually reared its head; Especially since the scientific revolution, science has solved the mysteries of the natural world, which is a great victory for reason.</a:t>
            </a:r>
          </a:p>
          <a:p>
            <a:pPr>
              <a:lnSpc>
                <a:spcPct val="100000"/>
              </a:lnSpc>
            </a:pPr>
            <a:endParaRPr lang="zh-CN" altLang="en-US" b="1"/>
          </a:p>
          <a:p>
            <a:pPr>
              <a:lnSpc>
                <a:spcPct val="100000"/>
              </a:lnSpc>
            </a:pPr>
            <a:endParaRPr lang="zh-CN" altLang="en-US" b="1"/>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COMMONDATA" val="eyJoZGlkIjoiMDU3YmFlMWFmMTA3YjgxZTk5NjQyNDU4MjM5MGM2MjEifQ=="/>
</p:tagLst>
</file>

<file path=ppt/tags/tag2.xml><?xml version="1.0" encoding="utf-8"?>
<p:tagLst xmlns:a="http://schemas.openxmlformats.org/drawingml/2006/main" xmlns:r="http://schemas.openxmlformats.org/officeDocument/2006/relationships" xmlns:p="http://schemas.openxmlformats.org/presentationml/2006/main">
  <p:tag name="KSO_WM_UNIT_TABLE_BEAUTIFY" val="smartTable{f15b10a5-0045-4b40-9b4e-358c8229ebca}"/>
  <p:tag name="TABLE_ENDDRAG_ORIGIN_RECT" val="959*201"/>
  <p:tag name="TABLE_ENDDRAG_RECT" val="0*211*959*201"/>
</p:tagLst>
</file>

<file path=ppt/tags/tag3.xml><?xml version="1.0" encoding="utf-8"?>
<p:tagLst xmlns:a="http://schemas.openxmlformats.org/drawingml/2006/main" xmlns:r="http://schemas.openxmlformats.org/officeDocument/2006/relationships" xmlns:p="http://schemas.openxmlformats.org/presentationml/2006/main">
  <p:tag name="KSO_WM_UNIT_TABLE_BEAUTIFY" val="smartTable{25ae0798-df00-4d6c-b1da-3448764a178f}"/>
  <p:tag name="TABLE_ENDDRAG_ORIGIN_RECT" val="805*385"/>
  <p:tag name="TABLE_ENDDRAG_RECT" val="52*39*805*385"/>
</p:tagLst>
</file>

<file path=ppt/theme/theme1.xml><?xml version="1.0" encoding="utf-8"?>
<a:theme xmlns:a="http://schemas.openxmlformats.org/drawingml/2006/main" name="Depth">
  <a:themeElements>
    <a:clrScheme name="Depth">
      <a:dk1>
        <a:sysClr val="windowText" lastClr="000000"/>
      </a:dk1>
      <a:lt1>
        <a:sysClr val="window" lastClr="FFFFFF"/>
      </a:lt1>
      <a:dk2>
        <a:srgbClr val="455F51"/>
      </a:dk2>
      <a:lt2>
        <a:srgbClr val="94D7E4"/>
      </a:lt2>
      <a:accent1>
        <a:srgbClr val="41AEBD"/>
      </a:accent1>
      <a:accent2>
        <a:srgbClr val="97E9D5"/>
      </a:accent2>
      <a:accent3>
        <a:srgbClr val="A2CF49"/>
      </a:accent3>
      <a:accent4>
        <a:srgbClr val="608F3D"/>
      </a:accent4>
      <a:accent5>
        <a:srgbClr val="F4DE3A"/>
      </a:accent5>
      <a:accent6>
        <a:srgbClr val="FCB11C"/>
      </a:accent6>
      <a:hlink>
        <a:srgbClr val="FBCA98"/>
      </a:hlink>
      <a:folHlink>
        <a:srgbClr val="D3B86D"/>
      </a:folHlink>
    </a:clrScheme>
    <a:fontScheme name="Depth">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epth">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TC104033923[[fn=Depth]]</Template>
  <TotalTime>0</TotalTime>
  <Words>8395</Words>
  <Application>Microsoft Office PowerPoint</Application>
  <PresentationFormat>Widescreen</PresentationFormat>
  <Paragraphs>165</Paragraphs>
  <Slides>24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24</vt:i4>
      </vt:variant>
    </vt:vector>
  </HeadingPairs>
  <TitlesOfParts>
    <vt:vector size="30" baseType="lpstr">
      <vt:lpstr>华文行楷</vt:lpstr>
      <vt:lpstr>Arial</vt:lpstr>
      <vt:lpstr>Calibri</vt:lpstr>
      <vt:lpstr>Corbel</vt:lpstr>
      <vt:lpstr>Times New Roman Regular</vt:lpstr>
      <vt:lpstr>Depth</vt:lpstr>
      <vt:lpstr>中国文化传统与教育现代化 Chinese Culture Tradition &amp; Education Modernization 2022年12月13日 Prof. Xiaoyang WANG 王晓阳 Institute of Higher Education, Capital Normal University 首都师范大学教育学院高教所所长</vt:lpstr>
      <vt:lpstr>中国内倾文化注重人文领域问题 China's Culture of introversion focuses on issues in the field of humanities</vt:lpstr>
      <vt:lpstr>大学释义 the Meaning of University </vt:lpstr>
      <vt:lpstr>格物、致知、正心、诚意 修身、齐家、治国、平天下 </vt:lpstr>
      <vt:lpstr>维系中国社会长期稳定的文化力量 A cultural force that maintains the long-term stability of Chinese society</vt:lpstr>
      <vt:lpstr>中国文化传统的缺点与盲区 The shortcomings and blind spots of Chinese cultural tradition </vt:lpstr>
      <vt:lpstr>中国科技落后的文化原因 The cultural reason for China's backward science and technology</vt:lpstr>
      <vt:lpstr>如何转化和运用中国传统的精神资源以促进现代化？ How to transform and apply traditional Chinese spiritual resources to promote modernization？</vt:lpstr>
      <vt:lpstr>西方现代化的积极面-德先生与赛先生 Positive side of western Modernization:Democracy &amp; Science</vt:lpstr>
      <vt:lpstr>西方现代化的消极面 the negative side of western modernization</vt:lpstr>
      <vt:lpstr>台湾心理学家杨国枢：中国人的现代性 Taiwanese psychologist Yang Guoshu: Chinese modernity</vt:lpstr>
      <vt:lpstr>PowerPoint Presentation</vt:lpstr>
      <vt:lpstr>儒学影响下的东亚现代性 East Asian modernity under the influence of Confucianism</vt:lpstr>
      <vt:lpstr>毛泽东:中国应当对于人类有较大的贡献  China should make a greater contribution to mankind</vt:lpstr>
      <vt:lpstr>教育的“三个面向” The "three orientations" of education</vt:lpstr>
      <vt:lpstr>习近平关于现代化的论述</vt:lpstr>
      <vt:lpstr>现代教育的意义 The Meaning of Modern Education</vt:lpstr>
      <vt:lpstr>教育现代化，首要的是观念的现代化 The modernization of education is, first and foremost, the modernization of concepts</vt:lpstr>
      <vt:lpstr>两种视角下的中国高等教育目标 China's higher education goals from two perspectives</vt:lpstr>
      <vt:lpstr>两种视角下的中国高等教育目标 China's higher education goals from two perspectives </vt:lpstr>
      <vt:lpstr>中国古今高等教育目标比较  Comparing the ancient and present-day versions of higher education purposes of China</vt:lpstr>
      <vt:lpstr>中国古今高等教育目标比较  Comparing the ancient and present-day versions of higher education purposes of China</vt:lpstr>
      <vt:lpstr>主要参考文献 References</vt:lpstr>
      <vt:lpstr>  Thank you！ Xiaoyang Wang Contact Information：wangxiaoyang@cnu.edu.cn Cell Phone：13611055057  WeChat：wangxytsinghua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asus</dc:creator>
  <cp:lastModifiedBy>Yulia Shumilova (TAU)</cp:lastModifiedBy>
  <cp:revision>544</cp:revision>
  <dcterms:created xsi:type="dcterms:W3CDTF">2022-12-13T01:57:43Z</dcterms:created>
  <dcterms:modified xsi:type="dcterms:W3CDTF">2022-12-13T11:02:35Z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2052-4.6.1.7467</vt:lpwstr>
  </property>
  <property fmtid="{D5CDD505-2E9C-101B-9397-08002B2CF9AE}" pid="3" name="ICV">
    <vt:lpwstr>77C64CA50739245ED0999663FADE4842</vt:lpwstr>
  </property>
</Properties>
</file>