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2" r:id="rId4"/>
    <p:sldId id="263" r:id="rId5"/>
    <p:sldId id="265" r:id="rId6"/>
    <p:sldId id="266" r:id="rId7"/>
    <p:sldId id="264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979" autoAdjust="0"/>
  </p:normalViewPr>
  <p:slideViewPr>
    <p:cSldViewPr>
      <p:cViewPr varScale="1">
        <p:scale>
          <a:sx n="95" d="100"/>
          <a:sy n="95" d="100"/>
        </p:scale>
        <p:origin x="2376" y="176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F358953-2770-9A44-9653-8109431FEBF1}" type="datetime1">
              <a:rPr lang="nb-NO"/>
              <a:pPr>
                <a:defRPr/>
              </a:pPr>
              <a:t>24.11.2022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6EA7FB6-4738-1248-ABBB-6049D3825D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4196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05350"/>
            <a:ext cx="498263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258E81-66F1-3C46-8863-33046E26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200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5B46B-BAE2-B244-B300-B40C50901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2A49C-BC93-A94B-8D4A-7EE4CCAB5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6A592-C6FE-7147-A0E5-09C39123E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F82-A996-F94F-BADA-71A2AE2DF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2442B-12E6-0548-B353-90F7AFF4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FF51F-9BCA-074F-9432-95E3F13F6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C6368-F207-4B44-A0FB-D4AF2B769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F886-1F80-854B-AC40-9E6274438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144A-E51C-DA42-B9A4-9DF33D2A6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41E4E-AB13-704C-9359-E7C3EA3B8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542CCED2-C03E-8941-A8A9-37E911D34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iO_A_ENG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1971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924944"/>
            <a:ext cx="7931224" cy="1296144"/>
          </a:xfrm>
        </p:spPr>
        <p:txBody>
          <a:bodyPr/>
          <a:lstStyle/>
          <a:p>
            <a:pPr eaLnBrk="1" hangingPunct="1"/>
            <a:r>
              <a:rPr lang="nb-NO" sz="3200" dirty="0" err="1" smtClean="0"/>
              <a:t>Investigating</a:t>
            </a:r>
            <a:r>
              <a:rPr lang="nb-NO" sz="3200" dirty="0" smtClean="0"/>
              <a:t> </a:t>
            </a:r>
            <a:r>
              <a:rPr lang="nb-NO" sz="3200" dirty="0" err="1" smtClean="0"/>
              <a:t>Change</a:t>
            </a:r>
            <a:r>
              <a:rPr lang="nb-NO" sz="3200" dirty="0" smtClean="0"/>
              <a:t> and </a:t>
            </a:r>
            <a:r>
              <a:rPr lang="nb-NO" sz="3200" dirty="0" err="1"/>
              <a:t>C</a:t>
            </a:r>
            <a:r>
              <a:rPr lang="nb-NO" sz="3200" dirty="0" err="1" smtClean="0"/>
              <a:t>ontinuity</a:t>
            </a:r>
            <a:r>
              <a:rPr lang="nb-NO" sz="3200" dirty="0" smtClean="0"/>
              <a:t> in </a:t>
            </a:r>
            <a:r>
              <a:rPr lang="nb-NO" sz="3200" dirty="0" err="1"/>
              <a:t>H</a:t>
            </a:r>
            <a:r>
              <a:rPr lang="nb-NO" sz="3200" dirty="0" err="1" smtClean="0"/>
              <a:t>igher</a:t>
            </a:r>
            <a:r>
              <a:rPr lang="nb-NO" sz="3200" dirty="0" smtClean="0"/>
              <a:t> </a:t>
            </a:r>
            <a:r>
              <a:rPr lang="nb-NO" sz="3200" dirty="0" err="1"/>
              <a:t>E</a:t>
            </a:r>
            <a:r>
              <a:rPr lang="nb-NO" sz="3200" dirty="0" err="1" smtClean="0"/>
              <a:t>ducation</a:t>
            </a:r>
            <a:r>
              <a:rPr lang="nb-NO" sz="3200" dirty="0" smtClean="0"/>
              <a:t> – </a:t>
            </a:r>
            <a:br>
              <a:rPr lang="nb-NO" sz="3200" dirty="0" smtClean="0"/>
            </a:br>
            <a:r>
              <a:rPr lang="nb-NO" sz="3200" dirty="0" err="1" smtClean="0"/>
              <a:t>Organizational</a:t>
            </a:r>
            <a:r>
              <a:rPr lang="nb-NO" sz="3200" dirty="0" smtClean="0"/>
              <a:t> </a:t>
            </a:r>
            <a:r>
              <a:rPr lang="nb-NO" sz="3200" dirty="0" err="1" smtClean="0"/>
              <a:t>identity</a:t>
            </a:r>
            <a:r>
              <a:rPr lang="nb-NO" sz="3200" dirty="0" smtClean="0"/>
              <a:t> as a </a:t>
            </a:r>
            <a:r>
              <a:rPr lang="nb-NO" sz="3200" dirty="0" err="1" smtClean="0"/>
              <a:t>concept</a:t>
            </a:r>
            <a:r>
              <a:rPr lang="nb-NO" sz="3200" dirty="0" smtClean="0"/>
              <a:t> for </a:t>
            </a:r>
            <a:r>
              <a:rPr lang="nb-NO" sz="3200" dirty="0" err="1" smtClean="0"/>
              <a:t>understanding</a:t>
            </a:r>
            <a:r>
              <a:rPr lang="nb-NO" sz="3200" dirty="0" smtClean="0"/>
              <a:t> </a:t>
            </a:r>
            <a:r>
              <a:rPr lang="nb-NO" sz="3200" dirty="0" err="1" smtClean="0"/>
              <a:t>university</a:t>
            </a:r>
            <a:r>
              <a:rPr lang="nb-NO" sz="3200" dirty="0" smtClean="0"/>
              <a:t> </a:t>
            </a:r>
            <a:r>
              <a:rPr lang="nb-NO" sz="3200" dirty="0" err="1" smtClean="0"/>
              <a:t>dynamics</a:t>
            </a:r>
            <a:endParaRPr lang="nb-NO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429000"/>
            <a:ext cx="7543800" cy="2088232"/>
          </a:xfrm>
        </p:spPr>
        <p:txBody>
          <a:bodyPr/>
          <a:lstStyle/>
          <a:p>
            <a:pPr eaLnBrk="1" hangingPunct="1"/>
            <a:endParaRPr lang="nb-NO" dirty="0" smtClean="0"/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 smtClean="0"/>
              <a:t>					</a:t>
            </a:r>
          </a:p>
          <a:p>
            <a:pPr eaLnBrk="1" hangingPunct="1"/>
            <a:r>
              <a:rPr lang="nb-NO" dirty="0"/>
              <a:t>	</a:t>
            </a:r>
            <a:r>
              <a:rPr lang="nb-NO" dirty="0" smtClean="0"/>
              <a:t>				Bjørn Stensaker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8307532" cy="864096"/>
          </a:xfrm>
        </p:spPr>
        <p:txBody>
          <a:bodyPr/>
          <a:lstStyle/>
          <a:p>
            <a:r>
              <a:rPr lang="en-US" dirty="0"/>
              <a:t>The duality of organizational identity opens up for links to a range of theoretical perspectives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76872"/>
            <a:ext cx="8307532" cy="4176464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«Neo-</a:t>
            </a:r>
            <a:r>
              <a:rPr lang="nb-NO" dirty="0" err="1" smtClean="0"/>
              <a:t>institutional</a:t>
            </a:r>
            <a:r>
              <a:rPr lang="nb-NO" dirty="0" smtClean="0"/>
              <a:t>» </a:t>
            </a:r>
            <a:r>
              <a:rPr lang="nb-NO" dirty="0" err="1" smtClean="0"/>
              <a:t>perspectives</a:t>
            </a:r>
            <a:r>
              <a:rPr lang="nb-NO" dirty="0" smtClean="0"/>
              <a:t> –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identities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shaped</a:t>
            </a:r>
            <a:r>
              <a:rPr lang="nb-NO" dirty="0" smtClean="0"/>
              <a:t> by </a:t>
            </a:r>
            <a:r>
              <a:rPr lang="nb-NO" dirty="0" err="1" smtClean="0"/>
              <a:t>societal</a:t>
            </a:r>
            <a:r>
              <a:rPr lang="nb-NO" dirty="0" smtClean="0"/>
              <a:t> </a:t>
            </a:r>
            <a:r>
              <a:rPr lang="nb-NO" dirty="0" err="1" smtClean="0"/>
              <a:t>expectations</a:t>
            </a:r>
            <a:endParaRPr lang="nb-NO" dirty="0" smtClean="0"/>
          </a:p>
          <a:p>
            <a:pPr lvl="1"/>
            <a:r>
              <a:rPr lang="nb-NO" dirty="0" smtClean="0"/>
              <a:t>Driving </a:t>
            </a:r>
            <a:r>
              <a:rPr lang="nb-NO" dirty="0" err="1" smtClean="0"/>
              <a:t>them</a:t>
            </a:r>
            <a:r>
              <a:rPr lang="nb-NO" dirty="0" smtClean="0"/>
              <a:t> to </a:t>
            </a:r>
            <a:r>
              <a:rPr lang="nb-NO" dirty="0" err="1" smtClean="0"/>
              <a:t>become</a:t>
            </a:r>
            <a:r>
              <a:rPr lang="nb-NO" dirty="0" smtClean="0"/>
              <a:t> more </a:t>
            </a:r>
            <a:r>
              <a:rPr lang="nb-NO" dirty="0" err="1" smtClean="0"/>
              <a:t>similar</a:t>
            </a:r>
            <a:r>
              <a:rPr lang="nb-NO" dirty="0" smtClean="0"/>
              <a:t>….e.g. as a </a:t>
            </a:r>
            <a:r>
              <a:rPr lang="nb-NO" dirty="0" err="1" smtClean="0"/>
              <a:t>consequence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global </a:t>
            </a:r>
            <a:r>
              <a:rPr lang="nb-NO" dirty="0" err="1" smtClean="0"/>
              <a:t>university</a:t>
            </a:r>
            <a:r>
              <a:rPr lang="nb-NO" dirty="0" smtClean="0"/>
              <a:t> rankings</a:t>
            </a:r>
          </a:p>
          <a:p>
            <a:r>
              <a:rPr lang="nb-NO" dirty="0" smtClean="0"/>
              <a:t>Principal-agent </a:t>
            </a:r>
            <a:r>
              <a:rPr lang="nb-NO" dirty="0" err="1" smtClean="0"/>
              <a:t>perspective</a:t>
            </a:r>
            <a:r>
              <a:rPr lang="nb-NO" dirty="0" smtClean="0"/>
              <a:t> –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identities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«</a:t>
            </a:r>
            <a:r>
              <a:rPr lang="nb-NO" dirty="0" err="1" smtClean="0"/>
              <a:t>steered</a:t>
            </a:r>
            <a:r>
              <a:rPr lang="nb-NO" dirty="0" smtClean="0"/>
              <a:t>» by </a:t>
            </a:r>
            <a:r>
              <a:rPr lang="nb-NO" dirty="0" err="1" smtClean="0"/>
              <a:t>governments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</a:t>
            </a:r>
            <a:r>
              <a:rPr lang="nb-NO" dirty="0" err="1" smtClean="0"/>
              <a:t>contractual</a:t>
            </a:r>
            <a:r>
              <a:rPr lang="nb-NO" dirty="0" smtClean="0"/>
              <a:t> arrangements</a:t>
            </a:r>
          </a:p>
          <a:p>
            <a:r>
              <a:rPr lang="nb-NO" dirty="0" smtClean="0"/>
              <a:t>Resource-</a:t>
            </a:r>
            <a:r>
              <a:rPr lang="nb-NO" dirty="0" err="1" smtClean="0"/>
              <a:t>dependency</a:t>
            </a:r>
            <a:r>
              <a:rPr lang="nb-NO" dirty="0" smtClean="0"/>
              <a:t> </a:t>
            </a:r>
            <a:r>
              <a:rPr lang="nb-NO" dirty="0" err="1" smtClean="0"/>
              <a:t>theory</a:t>
            </a:r>
            <a:r>
              <a:rPr lang="nb-NO" dirty="0" smtClean="0"/>
              <a:t> –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identities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be </a:t>
            </a:r>
            <a:r>
              <a:rPr lang="nb-NO" dirty="0" err="1" smtClean="0"/>
              <a:t>shaped</a:t>
            </a:r>
            <a:r>
              <a:rPr lang="nb-NO" dirty="0" smtClean="0"/>
              <a:t> by </a:t>
            </a:r>
            <a:r>
              <a:rPr lang="nb-NO" dirty="0" err="1" smtClean="0"/>
              <a:t>critical</a:t>
            </a:r>
            <a:r>
              <a:rPr lang="nb-NO" dirty="0" smtClean="0"/>
              <a:t> </a:t>
            </a:r>
            <a:r>
              <a:rPr lang="nb-NO" dirty="0" err="1" smtClean="0"/>
              <a:t>resources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environment</a:t>
            </a:r>
            <a:endParaRPr lang="nb-NO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8307532" cy="1224136"/>
          </a:xfrm>
        </p:spPr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need</a:t>
            </a:r>
            <a:r>
              <a:rPr lang="nb-NO" dirty="0" smtClean="0"/>
              <a:t> for more </a:t>
            </a:r>
            <a:r>
              <a:rPr lang="nb-NO" dirty="0" err="1" smtClean="0"/>
              <a:t>advanced</a:t>
            </a:r>
            <a:r>
              <a:rPr lang="nb-NO" dirty="0" smtClean="0"/>
              <a:t> </a:t>
            </a:r>
            <a:r>
              <a:rPr lang="nb-NO" dirty="0" err="1" smtClean="0"/>
              <a:t>explanations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6832"/>
            <a:ext cx="8307532" cy="4536504"/>
          </a:xfrm>
        </p:spPr>
        <p:txBody>
          <a:bodyPr>
            <a:normAutofit fontScale="92500"/>
          </a:bodyPr>
          <a:lstStyle/>
          <a:p>
            <a:r>
              <a:rPr lang="nb-NO" dirty="0" smtClean="0"/>
              <a:t>«Simple» </a:t>
            </a:r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models</a:t>
            </a:r>
            <a:r>
              <a:rPr lang="nb-NO" dirty="0" smtClean="0"/>
              <a:t> offer </a:t>
            </a:r>
            <a:r>
              <a:rPr lang="nb-NO" dirty="0" err="1" smtClean="0"/>
              <a:t>limited</a:t>
            </a:r>
            <a:r>
              <a:rPr lang="nb-NO" dirty="0" smtClean="0"/>
              <a:t> </a:t>
            </a:r>
            <a:r>
              <a:rPr lang="nb-NO" dirty="0" err="1" smtClean="0"/>
              <a:t>insights</a:t>
            </a:r>
            <a:r>
              <a:rPr lang="nb-NO" dirty="0" smtClean="0"/>
              <a:t>…</a:t>
            </a:r>
          </a:p>
          <a:p>
            <a:pPr lvl="1"/>
            <a:r>
              <a:rPr lang="nb-NO" dirty="0" err="1" smtClean="0"/>
              <a:t>Example</a:t>
            </a:r>
            <a:r>
              <a:rPr lang="nb-NO" dirty="0" smtClean="0"/>
              <a:t>: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empirical</a:t>
            </a:r>
            <a:r>
              <a:rPr lang="nb-NO" dirty="0" smtClean="0"/>
              <a:t> </a:t>
            </a:r>
            <a:r>
              <a:rPr lang="nb-NO" dirty="0" err="1" smtClean="0"/>
              <a:t>evidence</a:t>
            </a:r>
            <a:r>
              <a:rPr lang="nb-NO" dirty="0" smtClean="0"/>
              <a:t> for «global </a:t>
            </a:r>
            <a:r>
              <a:rPr lang="nb-NO" dirty="0" err="1" smtClean="0"/>
              <a:t>imitation</a:t>
            </a:r>
            <a:r>
              <a:rPr lang="nb-NO" dirty="0" smtClean="0"/>
              <a:t>»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identities</a:t>
            </a:r>
            <a:r>
              <a:rPr lang="nb-NO" dirty="0" smtClean="0"/>
              <a:t> </a:t>
            </a:r>
            <a:r>
              <a:rPr lang="nb-NO" dirty="0" err="1" smtClean="0"/>
              <a:t>really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convincing</a:t>
            </a:r>
            <a:r>
              <a:rPr lang="nb-NO" dirty="0" smtClean="0"/>
              <a:t>?</a:t>
            </a:r>
          </a:p>
          <a:p>
            <a:pPr lvl="1"/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often</a:t>
            </a:r>
            <a:r>
              <a:rPr lang="nb-NO" dirty="0" smtClean="0"/>
              <a:t> </a:t>
            </a:r>
            <a:r>
              <a:rPr lang="nb-NO" dirty="0" err="1" smtClean="0"/>
              <a:t>observe</a:t>
            </a:r>
            <a:r>
              <a:rPr lang="nb-NO" dirty="0" smtClean="0"/>
              <a:t> more </a:t>
            </a:r>
            <a:r>
              <a:rPr lang="nb-NO" dirty="0" err="1" smtClean="0"/>
              <a:t>similarity</a:t>
            </a:r>
            <a:r>
              <a:rPr lang="nb-NO" dirty="0" smtClean="0"/>
              <a:t> and more </a:t>
            </a:r>
            <a:r>
              <a:rPr lang="nb-NO" dirty="0" err="1" smtClean="0"/>
              <a:t>diversity</a:t>
            </a:r>
            <a:r>
              <a:rPr lang="nb-NO" dirty="0" smtClean="0"/>
              <a:t> in at </a:t>
            </a:r>
            <a:r>
              <a:rPr lang="nb-NO" dirty="0" err="1" smtClean="0"/>
              <a:t>the</a:t>
            </a:r>
            <a:r>
              <a:rPr lang="nb-NO" dirty="0" smtClean="0"/>
              <a:t> same time…</a:t>
            </a:r>
          </a:p>
          <a:p>
            <a:r>
              <a:rPr lang="nb-NO" dirty="0" smtClean="0"/>
              <a:t>How to </a:t>
            </a:r>
            <a:r>
              <a:rPr lang="nb-NO" dirty="0" err="1" smtClean="0"/>
              <a:t>account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complexity</a:t>
            </a:r>
            <a:r>
              <a:rPr lang="nb-NO" dirty="0" smtClean="0"/>
              <a:t> </a:t>
            </a:r>
            <a:r>
              <a:rPr lang="nb-NO" dirty="0" err="1" smtClean="0"/>
              <a:t>embedding</a:t>
            </a:r>
            <a:r>
              <a:rPr lang="nb-NO" dirty="0" smtClean="0"/>
              <a:t> </a:t>
            </a:r>
            <a:r>
              <a:rPr lang="nb-NO" dirty="0" err="1" smtClean="0"/>
              <a:t>both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and </a:t>
            </a:r>
            <a:r>
              <a:rPr lang="nb-NO" dirty="0" err="1" smtClean="0"/>
              <a:t>continuity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Adaptive </a:t>
            </a:r>
            <a:r>
              <a:rPr lang="nb-NO" dirty="0" err="1" smtClean="0"/>
              <a:t>instability</a:t>
            </a:r>
            <a:r>
              <a:rPr lang="nb-NO" dirty="0" smtClean="0"/>
              <a:t> (</a:t>
            </a:r>
            <a:r>
              <a:rPr lang="nb-NO" dirty="0" err="1" smtClean="0"/>
              <a:t>Gioia</a:t>
            </a:r>
            <a:r>
              <a:rPr lang="nb-NO" dirty="0" smtClean="0"/>
              <a:t> et al. 2000) – </a:t>
            </a:r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identities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constructed</a:t>
            </a:r>
            <a:r>
              <a:rPr lang="nb-NO" dirty="0" smtClean="0"/>
              <a:t> as </a:t>
            </a:r>
            <a:r>
              <a:rPr lang="nb-NO" dirty="0" err="1" smtClean="0"/>
              <a:t>recursive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«</a:t>
            </a:r>
            <a:r>
              <a:rPr lang="nb-NO" dirty="0" err="1" smtClean="0"/>
              <a:t>inside</a:t>
            </a:r>
            <a:r>
              <a:rPr lang="nb-NO" dirty="0" smtClean="0"/>
              <a:t>» and «</a:t>
            </a:r>
            <a:r>
              <a:rPr lang="nb-NO" dirty="0" err="1" smtClean="0"/>
              <a:t>outside</a:t>
            </a:r>
            <a:r>
              <a:rPr lang="nb-NO" dirty="0" smtClean="0"/>
              <a:t>» </a:t>
            </a:r>
            <a:r>
              <a:rPr lang="nb-NO" dirty="0" err="1" smtClean="0"/>
              <a:t>factors</a:t>
            </a:r>
            <a:r>
              <a:rPr lang="nb-NO" dirty="0" smtClean="0"/>
              <a:t> – </a:t>
            </a:r>
            <a:r>
              <a:rPr lang="nb-NO" dirty="0" err="1" smtClean="0"/>
              <a:t>creating</a:t>
            </a:r>
            <a:r>
              <a:rPr lang="nb-NO" dirty="0" smtClean="0"/>
              <a:t> a more adaptive </a:t>
            </a:r>
            <a:r>
              <a:rPr lang="nb-NO" dirty="0" err="1" smtClean="0"/>
              <a:t>organization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long-run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8307532" cy="1008112"/>
          </a:xfrm>
        </p:spPr>
        <p:txBody>
          <a:bodyPr/>
          <a:lstStyle/>
          <a:p>
            <a:r>
              <a:rPr lang="en-US" dirty="0"/>
              <a:t>The need for more advanced explanations of organizational change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2816"/>
            <a:ext cx="8307532" cy="4680520"/>
          </a:xfrm>
        </p:spPr>
        <p:txBody>
          <a:bodyPr>
            <a:normAutofit/>
          </a:bodyPr>
          <a:lstStyle/>
          <a:p>
            <a:r>
              <a:rPr lang="nb-NO" dirty="0" smtClean="0"/>
              <a:t>Stensaker (2015) –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identities</a:t>
            </a:r>
            <a:r>
              <a:rPr lang="nb-NO" dirty="0" smtClean="0"/>
              <a:t> is </a:t>
            </a:r>
            <a:r>
              <a:rPr lang="nb-NO" dirty="0" err="1" smtClean="0"/>
              <a:t>shaped</a:t>
            </a:r>
            <a:r>
              <a:rPr lang="nb-NO" dirty="0" smtClean="0"/>
              <a:t> by </a:t>
            </a:r>
            <a:r>
              <a:rPr lang="nb-NO" dirty="0" err="1" smtClean="0"/>
              <a:t>both</a:t>
            </a:r>
            <a:r>
              <a:rPr lang="nb-NO" dirty="0" smtClean="0"/>
              <a:t> </a:t>
            </a:r>
            <a:r>
              <a:rPr lang="nb-NO" dirty="0" err="1" smtClean="0"/>
              <a:t>internal</a:t>
            </a:r>
            <a:r>
              <a:rPr lang="nb-NO" dirty="0" smtClean="0"/>
              <a:t>/</a:t>
            </a:r>
            <a:r>
              <a:rPr lang="nb-NO" dirty="0" err="1" smtClean="0"/>
              <a:t>external</a:t>
            </a:r>
            <a:r>
              <a:rPr lang="nb-NO" dirty="0" smtClean="0"/>
              <a:t> </a:t>
            </a:r>
            <a:r>
              <a:rPr lang="nb-NO" dirty="0" err="1" smtClean="0"/>
              <a:t>dynamics</a:t>
            </a:r>
            <a:r>
              <a:rPr lang="nb-NO" dirty="0" smtClean="0"/>
              <a:t> AND </a:t>
            </a:r>
            <a:r>
              <a:rPr lang="nb-NO" dirty="0" err="1" smtClean="0"/>
              <a:t>deliberate</a:t>
            </a:r>
            <a:r>
              <a:rPr lang="nb-NO" dirty="0" smtClean="0"/>
              <a:t>/</a:t>
            </a:r>
            <a:r>
              <a:rPr lang="nb-NO" dirty="0" err="1" smtClean="0"/>
              <a:t>organic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pPr lvl="1"/>
            <a:r>
              <a:rPr lang="nb-NO" dirty="0" err="1" smtClean="0"/>
              <a:t>Interpretation</a:t>
            </a:r>
            <a:r>
              <a:rPr lang="nb-NO" dirty="0" smtClean="0"/>
              <a:t>: The </a:t>
            </a:r>
            <a:r>
              <a:rPr lang="nb-NO" dirty="0" err="1" smtClean="0"/>
              <a:t>inner</a:t>
            </a:r>
            <a:r>
              <a:rPr lang="nb-NO" dirty="0" smtClean="0"/>
              <a:t> </a:t>
            </a:r>
            <a:r>
              <a:rPr lang="nb-NO" dirty="0" err="1" smtClean="0"/>
              <a:t>characteristics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organizations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«filter» (</a:t>
            </a:r>
            <a:r>
              <a:rPr lang="nb-NO" dirty="0" err="1" smtClean="0"/>
              <a:t>incremental</a:t>
            </a:r>
            <a:r>
              <a:rPr lang="nb-NO" dirty="0" smtClean="0"/>
              <a:t>) </a:t>
            </a:r>
            <a:r>
              <a:rPr lang="nb-NO" dirty="0" err="1" smtClean="0"/>
              <a:t>adaptations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Image: «</a:t>
            </a:r>
            <a:r>
              <a:rPr lang="nb-NO" dirty="0" err="1" smtClean="0"/>
              <a:t>Imbalances</a:t>
            </a:r>
            <a:r>
              <a:rPr lang="nb-NO" dirty="0" smtClean="0"/>
              <a:t>»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r>
              <a:rPr lang="nb-NO" dirty="0" smtClean="0"/>
              <a:t> and image </a:t>
            </a:r>
            <a:r>
              <a:rPr lang="nb-NO" dirty="0" err="1" smtClean="0"/>
              <a:t>will</a:t>
            </a:r>
            <a:r>
              <a:rPr lang="nb-NO" dirty="0" smtClean="0"/>
              <a:t> lead to (</a:t>
            </a:r>
            <a:r>
              <a:rPr lang="nb-NO" dirty="0" err="1" smtClean="0"/>
              <a:t>desired</a:t>
            </a:r>
            <a:r>
              <a:rPr lang="nb-NO" dirty="0" smtClean="0"/>
              <a:t>?),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often</a:t>
            </a:r>
            <a:r>
              <a:rPr lang="nb-NO" dirty="0" smtClean="0"/>
              <a:t> </a:t>
            </a:r>
            <a:r>
              <a:rPr lang="nb-NO" dirty="0" err="1" smtClean="0"/>
              <a:t>radical</a:t>
            </a:r>
            <a:r>
              <a:rPr lang="nb-NO" dirty="0" smtClean="0"/>
              <a:t> </a:t>
            </a:r>
            <a:r>
              <a:rPr lang="nb-NO" dirty="0" err="1" smtClean="0"/>
              <a:t>changes</a:t>
            </a:r>
            <a:r>
              <a:rPr lang="nb-NO" dirty="0" smtClean="0"/>
              <a:t> </a:t>
            </a:r>
          </a:p>
          <a:p>
            <a:pPr lvl="1"/>
            <a:r>
              <a:rPr lang="nb-NO" dirty="0" err="1" smtClean="0"/>
              <a:t>Innovation</a:t>
            </a:r>
            <a:r>
              <a:rPr lang="nb-NO" dirty="0" smtClean="0"/>
              <a:t>: If </a:t>
            </a:r>
            <a:r>
              <a:rPr lang="nb-NO" dirty="0" err="1" smtClean="0"/>
              <a:t>identity</a:t>
            </a:r>
            <a:r>
              <a:rPr lang="nb-NO" dirty="0" smtClean="0"/>
              <a:t> is a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construction</a:t>
            </a:r>
            <a:r>
              <a:rPr lang="nb-NO" dirty="0" smtClean="0"/>
              <a:t>, it </a:t>
            </a:r>
            <a:r>
              <a:rPr lang="nb-NO" dirty="0" err="1" smtClean="0"/>
              <a:t>opens</a:t>
            </a:r>
            <a:r>
              <a:rPr lang="nb-NO" dirty="0" smtClean="0"/>
              <a:t> up for </a:t>
            </a:r>
            <a:r>
              <a:rPr lang="nb-NO" dirty="0" err="1" smtClean="0"/>
              <a:t>many</a:t>
            </a:r>
            <a:r>
              <a:rPr lang="nb-NO" dirty="0" smtClean="0"/>
              <a:t> «</a:t>
            </a:r>
            <a:r>
              <a:rPr lang="nb-NO" dirty="0" err="1" smtClean="0"/>
              <a:t>constructors</a:t>
            </a:r>
            <a:r>
              <a:rPr lang="nb-NO" dirty="0" smtClean="0"/>
              <a:t>» - </a:t>
            </a:r>
            <a:r>
              <a:rPr lang="nb-NO" dirty="0" err="1" smtClean="0"/>
              <a:t>engaging</a:t>
            </a:r>
            <a:r>
              <a:rPr lang="nb-NO" dirty="0" smtClean="0"/>
              <a:t> in ad-hoc </a:t>
            </a:r>
            <a:r>
              <a:rPr lang="nb-NO" dirty="0" err="1" smtClean="0"/>
              <a:t>ways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Integration: Institutional </a:t>
            </a:r>
            <a:r>
              <a:rPr lang="nb-NO" dirty="0" err="1" smtClean="0"/>
              <a:t>leadership</a:t>
            </a:r>
            <a:r>
              <a:rPr lang="nb-NO" dirty="0" smtClean="0"/>
              <a:t> has a </a:t>
            </a:r>
            <a:r>
              <a:rPr lang="nb-NO" dirty="0" err="1" smtClean="0"/>
              <a:t>unique</a:t>
            </a:r>
            <a:r>
              <a:rPr lang="nb-NO" dirty="0" smtClean="0"/>
              <a:t> </a:t>
            </a:r>
            <a:r>
              <a:rPr lang="nb-NO" dirty="0" err="1" smtClean="0"/>
              <a:t>position</a:t>
            </a:r>
            <a:r>
              <a:rPr lang="nb-NO" dirty="0" smtClean="0"/>
              <a:t> as «</a:t>
            </a:r>
            <a:r>
              <a:rPr lang="nb-NO" dirty="0" err="1" smtClean="0"/>
              <a:t>translators</a:t>
            </a:r>
            <a:r>
              <a:rPr lang="nb-NO" dirty="0" smtClean="0"/>
              <a:t>»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8307532" cy="1008112"/>
          </a:xfrm>
        </p:spPr>
        <p:txBody>
          <a:bodyPr/>
          <a:lstStyle/>
          <a:p>
            <a:r>
              <a:rPr lang="nb-NO" dirty="0" err="1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0768"/>
            <a:ext cx="8307532" cy="4896544"/>
          </a:xfrm>
        </p:spPr>
        <p:txBody>
          <a:bodyPr>
            <a:normAutofit fontScale="92500"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open</a:t>
            </a:r>
            <a:r>
              <a:rPr lang="nb-NO" dirty="0" smtClean="0"/>
              <a:t> </a:t>
            </a:r>
            <a:r>
              <a:rPr lang="nb-NO" dirty="0" err="1" smtClean="0"/>
              <a:t>analytical</a:t>
            </a:r>
            <a:r>
              <a:rPr lang="nb-NO" dirty="0" smtClean="0"/>
              <a:t> </a:t>
            </a:r>
            <a:r>
              <a:rPr lang="nb-NO" dirty="0" err="1" smtClean="0"/>
              <a:t>concepts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foster more </a:t>
            </a:r>
            <a:r>
              <a:rPr lang="nb-NO" dirty="0" err="1" smtClean="0"/>
              <a:t>multi-theoretical</a:t>
            </a:r>
            <a:r>
              <a:rPr lang="nb-NO" dirty="0" smtClean="0"/>
              <a:t> </a:t>
            </a:r>
            <a:r>
              <a:rPr lang="nb-NO" dirty="0" err="1" smtClean="0"/>
              <a:t>insights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/>
              <a:t> </a:t>
            </a:r>
            <a:r>
              <a:rPr lang="nb-NO" dirty="0" err="1" smtClean="0"/>
              <a:t>empirical</a:t>
            </a:r>
            <a:r>
              <a:rPr lang="nb-NO" dirty="0" smtClean="0"/>
              <a:t> cases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studying</a:t>
            </a:r>
            <a:r>
              <a:rPr lang="nb-NO" dirty="0" smtClean="0"/>
              <a:t> – driving </a:t>
            </a:r>
            <a:r>
              <a:rPr lang="nb-NO" dirty="0" err="1" smtClean="0"/>
              <a:t>richer</a:t>
            </a:r>
            <a:r>
              <a:rPr lang="nb-NO" dirty="0" smtClean="0"/>
              <a:t> </a:t>
            </a:r>
            <a:r>
              <a:rPr lang="nb-NO" dirty="0" err="1" smtClean="0"/>
              <a:t>explanations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analytical</a:t>
            </a:r>
            <a:r>
              <a:rPr lang="nb-NO" dirty="0" smtClean="0"/>
              <a:t> </a:t>
            </a:r>
            <a:r>
              <a:rPr lang="nb-NO" dirty="0" err="1" smtClean="0"/>
              <a:t>concepts</a:t>
            </a:r>
            <a:r>
              <a:rPr lang="nb-NO" dirty="0" smtClean="0"/>
              <a:t> </a:t>
            </a:r>
            <a:r>
              <a:rPr lang="nb-NO" dirty="0" err="1" smtClean="0"/>
              <a:t>represent</a:t>
            </a:r>
            <a:r>
              <a:rPr lang="nb-NO" dirty="0" smtClean="0"/>
              <a:t> a «</a:t>
            </a:r>
            <a:r>
              <a:rPr lang="nb-NO" dirty="0" err="1" smtClean="0"/>
              <a:t>mid</a:t>
            </a:r>
            <a:r>
              <a:rPr lang="nb-NO" dirty="0" smtClean="0"/>
              <a:t>-range»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strategy</a:t>
            </a:r>
            <a:r>
              <a:rPr lang="nb-NO" dirty="0" smtClean="0"/>
              <a:t> – </a:t>
            </a:r>
            <a:r>
              <a:rPr lang="nb-NO" dirty="0" err="1" smtClean="0"/>
              <a:t>which</a:t>
            </a:r>
            <a:r>
              <a:rPr lang="nb-NO" dirty="0" smtClean="0"/>
              <a:t> is relevant to </a:t>
            </a:r>
            <a:r>
              <a:rPr lang="nb-NO" dirty="0" err="1" smtClean="0"/>
              <a:t>the</a:t>
            </a:r>
            <a:r>
              <a:rPr lang="nb-NO" dirty="0"/>
              <a:t> </a:t>
            </a:r>
            <a:r>
              <a:rPr lang="nb-NO" dirty="0" err="1" smtClean="0"/>
              <a:t>conditions</a:t>
            </a:r>
            <a:r>
              <a:rPr lang="nb-NO" dirty="0" smtClean="0"/>
              <a:t> in </a:t>
            </a:r>
            <a:r>
              <a:rPr lang="nb-NO" dirty="0" err="1" smtClean="0"/>
              <a:t>which</a:t>
            </a:r>
            <a:r>
              <a:rPr lang="nb-NO" dirty="0" smtClean="0"/>
              <a:t> HE </a:t>
            </a:r>
            <a:r>
              <a:rPr lang="nb-NO" dirty="0" err="1" smtClean="0"/>
              <a:t>research</a:t>
            </a:r>
            <a:r>
              <a:rPr lang="nb-NO" dirty="0" smtClean="0"/>
              <a:t> is </a:t>
            </a:r>
            <a:r>
              <a:rPr lang="nb-NO" dirty="0" err="1" smtClean="0"/>
              <a:t>embedded</a:t>
            </a:r>
            <a:endParaRPr lang="nb-NO" dirty="0" smtClean="0"/>
          </a:p>
          <a:p>
            <a:r>
              <a:rPr lang="nb-NO" dirty="0" smtClean="0"/>
              <a:t>By </a:t>
            </a:r>
            <a:r>
              <a:rPr lang="nb-NO" dirty="0" err="1" smtClean="0"/>
              <a:t>applying</a:t>
            </a:r>
            <a:r>
              <a:rPr lang="nb-NO" dirty="0" smtClean="0"/>
              <a:t> </a:t>
            </a:r>
            <a:r>
              <a:rPr lang="nb-NO" dirty="0" err="1" smtClean="0"/>
              <a:t>analytical</a:t>
            </a:r>
            <a:r>
              <a:rPr lang="nb-NO" dirty="0" smtClean="0"/>
              <a:t> </a:t>
            </a:r>
            <a:r>
              <a:rPr lang="nb-NO" dirty="0" err="1" smtClean="0"/>
              <a:t>concepts</a:t>
            </a:r>
            <a:r>
              <a:rPr lang="nb-NO" dirty="0" smtClean="0"/>
              <a:t> more </a:t>
            </a:r>
            <a:r>
              <a:rPr lang="nb-NO" dirty="0" err="1" smtClean="0"/>
              <a:t>consistently</a:t>
            </a:r>
            <a:r>
              <a:rPr lang="nb-NO" dirty="0" smtClean="0"/>
              <a:t> –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stimulate</a:t>
            </a:r>
            <a:r>
              <a:rPr lang="nb-NO" dirty="0" smtClean="0"/>
              <a:t> to </a:t>
            </a:r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developments</a:t>
            </a:r>
            <a:r>
              <a:rPr lang="nb-NO" dirty="0" smtClean="0"/>
              <a:t> in </a:t>
            </a:r>
            <a:r>
              <a:rPr lang="nb-NO" dirty="0" err="1" smtClean="0"/>
              <a:t>established</a:t>
            </a:r>
            <a:r>
              <a:rPr lang="nb-NO" dirty="0" smtClean="0"/>
              <a:t> </a:t>
            </a:r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perspectives</a:t>
            </a:r>
            <a:endParaRPr lang="nb-NO" dirty="0" smtClean="0"/>
          </a:p>
          <a:p>
            <a:pPr lvl="1"/>
            <a:r>
              <a:rPr lang="nb-NO" dirty="0" smtClean="0"/>
              <a:t>Cf. How </a:t>
            </a:r>
            <a:r>
              <a:rPr lang="nb-NO" dirty="0" err="1" smtClean="0"/>
              <a:t>institutional</a:t>
            </a:r>
            <a:r>
              <a:rPr lang="nb-NO" dirty="0" smtClean="0"/>
              <a:t> </a:t>
            </a:r>
            <a:r>
              <a:rPr lang="nb-NO" dirty="0" err="1" smtClean="0"/>
              <a:t>theory</a:t>
            </a:r>
            <a:r>
              <a:rPr lang="nb-NO" dirty="0" smtClean="0"/>
              <a:t> has </a:t>
            </a:r>
            <a:r>
              <a:rPr lang="nb-NO" dirty="0" err="1" smtClean="0"/>
              <a:t>developed</a:t>
            </a:r>
            <a:r>
              <a:rPr lang="nb-NO" dirty="0" smtClean="0"/>
              <a:t> by </a:t>
            </a:r>
            <a:r>
              <a:rPr lang="nb-NO" dirty="0" err="1" smtClean="0"/>
              <a:t>adopting</a:t>
            </a:r>
            <a:r>
              <a:rPr lang="nb-NO" dirty="0" smtClean="0"/>
              <a:t> </a:t>
            </a:r>
            <a:r>
              <a:rPr lang="nb-NO" dirty="0" err="1" smtClean="0"/>
              <a:t>concepts</a:t>
            </a:r>
            <a:r>
              <a:rPr lang="nb-NO" dirty="0" smtClean="0"/>
              <a:t> </a:t>
            </a:r>
            <a:r>
              <a:rPr lang="nb-NO" dirty="0" err="1" smtClean="0"/>
              <a:t>such</a:t>
            </a:r>
            <a:r>
              <a:rPr lang="nb-NO" dirty="0" smtClean="0"/>
              <a:t> as «</a:t>
            </a:r>
            <a:r>
              <a:rPr lang="nb-NO" dirty="0" err="1" smtClean="0"/>
              <a:t>logics</a:t>
            </a:r>
            <a:r>
              <a:rPr lang="nb-NO" dirty="0" smtClean="0"/>
              <a:t>»; «</a:t>
            </a:r>
            <a:r>
              <a:rPr lang="nb-NO" dirty="0" err="1" smtClean="0"/>
              <a:t>work</a:t>
            </a:r>
            <a:r>
              <a:rPr lang="nb-NO" dirty="0" smtClean="0"/>
              <a:t>» or «</a:t>
            </a:r>
            <a:r>
              <a:rPr lang="nb-NO" dirty="0" err="1" smtClean="0"/>
              <a:t>discourse</a:t>
            </a:r>
            <a:r>
              <a:rPr lang="nb-NO" dirty="0" smtClean="0"/>
              <a:t>»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8307532" cy="648072"/>
          </a:xfrm>
        </p:spPr>
        <p:txBody>
          <a:bodyPr/>
          <a:lstStyle/>
          <a:p>
            <a:r>
              <a:rPr lang="nb-NO" dirty="0" err="1" smtClean="0"/>
              <a:t>Aim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2776"/>
            <a:ext cx="8307532" cy="5040560"/>
          </a:xfrm>
        </p:spPr>
        <p:txBody>
          <a:bodyPr>
            <a:normAutofit/>
          </a:bodyPr>
          <a:lstStyle/>
          <a:p>
            <a:r>
              <a:rPr lang="nb-NO" dirty="0" smtClean="0"/>
              <a:t>How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develop</a:t>
            </a:r>
            <a:r>
              <a:rPr lang="nb-NO" dirty="0" smtClean="0"/>
              <a:t> </a:t>
            </a:r>
            <a:r>
              <a:rPr lang="nb-NO" dirty="0" err="1" smtClean="0"/>
              <a:t>richer</a:t>
            </a:r>
            <a:r>
              <a:rPr lang="nb-NO" dirty="0" smtClean="0"/>
              <a:t> </a:t>
            </a:r>
            <a:r>
              <a:rPr lang="nb-NO" dirty="0" err="1" smtClean="0"/>
              <a:t>explanations</a:t>
            </a:r>
            <a:r>
              <a:rPr lang="nb-NO" dirty="0" smtClean="0"/>
              <a:t> and </a:t>
            </a:r>
            <a:r>
              <a:rPr lang="nb-NO" dirty="0" err="1" smtClean="0"/>
              <a:t>understandings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higher</a:t>
            </a:r>
            <a:r>
              <a:rPr lang="nb-NO" dirty="0" smtClean="0"/>
              <a:t> </a:t>
            </a:r>
            <a:r>
              <a:rPr lang="nb-NO" dirty="0" err="1" smtClean="0"/>
              <a:t>education</a:t>
            </a:r>
            <a:r>
              <a:rPr lang="nb-NO" dirty="0" smtClean="0"/>
              <a:t> (HE) </a:t>
            </a:r>
            <a:r>
              <a:rPr lang="nb-NO" dirty="0" err="1" smtClean="0"/>
              <a:t>sector</a:t>
            </a:r>
            <a:r>
              <a:rPr lang="nb-NO" dirty="0" smtClean="0"/>
              <a:t> is </a:t>
            </a:r>
            <a:r>
              <a:rPr lang="nb-NO" dirty="0" err="1" smtClean="0"/>
              <a:t>developing</a:t>
            </a:r>
            <a:r>
              <a:rPr lang="nb-NO" dirty="0" smtClean="0"/>
              <a:t>?</a:t>
            </a:r>
          </a:p>
          <a:p>
            <a:r>
              <a:rPr lang="nb-NO" dirty="0" smtClean="0"/>
              <a:t>Key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challenges</a:t>
            </a:r>
            <a:r>
              <a:rPr lang="nb-NO" dirty="0" smtClean="0"/>
              <a:t> in HE:</a:t>
            </a:r>
          </a:p>
          <a:p>
            <a:pPr lvl="1"/>
            <a:r>
              <a:rPr lang="nb-NO" dirty="0" err="1" smtClean="0"/>
              <a:t>Relationship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HE 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environment</a:t>
            </a:r>
            <a:endParaRPr lang="nb-NO" dirty="0" smtClean="0"/>
          </a:p>
          <a:p>
            <a:pPr lvl="1"/>
            <a:r>
              <a:rPr lang="nb-NO" dirty="0" smtClean="0"/>
              <a:t>How to </a:t>
            </a:r>
            <a:r>
              <a:rPr lang="nb-NO" dirty="0" err="1" smtClean="0"/>
              <a:t>explain</a:t>
            </a:r>
            <a:r>
              <a:rPr lang="nb-NO" dirty="0" smtClean="0"/>
              <a:t> and understand </a:t>
            </a:r>
            <a:r>
              <a:rPr lang="nb-NO" dirty="0" err="1" smtClean="0"/>
              <a:t>change</a:t>
            </a:r>
            <a:r>
              <a:rPr lang="nb-NO" dirty="0" smtClean="0"/>
              <a:t> – in a </a:t>
            </a:r>
            <a:r>
              <a:rPr lang="nb-NO" dirty="0" err="1" smtClean="0"/>
              <a:t>sector</a:t>
            </a:r>
            <a:r>
              <a:rPr lang="nb-NO" dirty="0" smtClean="0"/>
              <a:t>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is </a:t>
            </a:r>
            <a:r>
              <a:rPr lang="nb-NO" dirty="0" err="1" smtClean="0"/>
              <a:t>perceived</a:t>
            </a:r>
            <a:r>
              <a:rPr lang="nb-NO" dirty="0" smtClean="0"/>
              <a:t> as </a:t>
            </a:r>
            <a:r>
              <a:rPr lang="nb-NO" dirty="0" err="1" smtClean="0"/>
              <a:t>something</a:t>
            </a:r>
            <a:r>
              <a:rPr lang="nb-NO" dirty="0" smtClean="0"/>
              <a:t> </a:t>
            </a:r>
            <a:r>
              <a:rPr lang="nb-NO" dirty="0" err="1" smtClean="0"/>
              <a:t>difficult</a:t>
            </a:r>
            <a:r>
              <a:rPr lang="nb-NO" dirty="0" smtClean="0"/>
              <a:t>  </a:t>
            </a:r>
          </a:p>
          <a:p>
            <a:r>
              <a:rPr lang="nb-NO" dirty="0" err="1" smtClean="0"/>
              <a:t>Complexity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HE </a:t>
            </a:r>
            <a:r>
              <a:rPr lang="nb-NO" dirty="0" err="1" smtClean="0"/>
              <a:t>need</a:t>
            </a:r>
            <a:r>
              <a:rPr lang="nb-NO" dirty="0" smtClean="0"/>
              <a:t> to be </a:t>
            </a:r>
            <a:r>
              <a:rPr lang="nb-NO" dirty="0" err="1" smtClean="0"/>
              <a:t>reflected</a:t>
            </a:r>
            <a:r>
              <a:rPr lang="nb-NO" dirty="0" smtClean="0"/>
              <a:t> </a:t>
            </a:r>
            <a:r>
              <a:rPr lang="nb-NO" dirty="0" err="1" smtClean="0"/>
              <a:t>theoretically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648072"/>
          </a:xfrm>
        </p:spPr>
        <p:txBody>
          <a:bodyPr/>
          <a:lstStyle/>
          <a:p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positions</a:t>
            </a:r>
            <a:r>
              <a:rPr lang="nb-NO" dirty="0" smtClean="0"/>
              <a:t> in HE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2776"/>
            <a:ext cx="8307532" cy="5040560"/>
          </a:xfrm>
        </p:spPr>
        <p:txBody>
          <a:bodyPr>
            <a:normAutofit/>
          </a:bodyPr>
          <a:lstStyle/>
          <a:p>
            <a:r>
              <a:rPr lang="nb-NO" dirty="0" err="1" smtClean="0"/>
              <a:t>Much</a:t>
            </a:r>
            <a:r>
              <a:rPr lang="nb-NO" dirty="0" smtClean="0"/>
              <a:t> </a:t>
            </a:r>
            <a:r>
              <a:rPr lang="nb-NO" dirty="0" err="1" smtClean="0"/>
              <a:t>diversity</a:t>
            </a:r>
            <a:r>
              <a:rPr lang="nb-NO" dirty="0" smtClean="0"/>
              <a:t> –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often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stick</a:t>
            </a:r>
            <a:r>
              <a:rPr lang="nb-NO" dirty="0" smtClean="0"/>
              <a:t> to single </a:t>
            </a:r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perspectives</a:t>
            </a:r>
            <a:r>
              <a:rPr lang="nb-NO" dirty="0" smtClean="0"/>
              <a:t> (Resource-</a:t>
            </a:r>
            <a:r>
              <a:rPr lang="nb-NO" dirty="0" err="1" smtClean="0"/>
              <a:t>dependency</a:t>
            </a:r>
            <a:r>
              <a:rPr lang="nb-NO" dirty="0" smtClean="0"/>
              <a:t>; Principal-agent; Institutional </a:t>
            </a:r>
            <a:r>
              <a:rPr lang="nb-NO" dirty="0" err="1" smtClean="0"/>
              <a:t>theory</a:t>
            </a:r>
            <a:r>
              <a:rPr lang="nb-NO" dirty="0" smtClean="0"/>
              <a:t>; Cultural </a:t>
            </a:r>
            <a:r>
              <a:rPr lang="nb-NO" dirty="0" err="1" smtClean="0"/>
              <a:t>approaches</a:t>
            </a:r>
            <a:r>
              <a:rPr lang="nb-NO" dirty="0" smtClean="0"/>
              <a:t>; Instrumental and </a:t>
            </a:r>
            <a:r>
              <a:rPr lang="nb-NO" dirty="0" err="1" smtClean="0"/>
              <a:t>strategic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perspectives</a:t>
            </a:r>
            <a:r>
              <a:rPr lang="nb-NO" dirty="0" smtClean="0"/>
              <a:t>..)</a:t>
            </a:r>
          </a:p>
          <a:p>
            <a:r>
              <a:rPr lang="nb-NO" dirty="0" smtClean="0"/>
              <a:t>Multiple </a:t>
            </a:r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perspectives</a:t>
            </a:r>
            <a:r>
              <a:rPr lang="nb-NO" dirty="0" smtClean="0"/>
              <a:t> </a:t>
            </a:r>
            <a:r>
              <a:rPr lang="nb-NO" dirty="0" err="1" smtClean="0"/>
              <a:t>opens</a:t>
            </a:r>
            <a:r>
              <a:rPr lang="nb-NO" dirty="0" smtClean="0"/>
              <a:t> up for </a:t>
            </a:r>
            <a:r>
              <a:rPr lang="nb-NO" dirty="0" err="1" smtClean="0"/>
              <a:t>broader</a:t>
            </a:r>
            <a:r>
              <a:rPr lang="nb-NO" dirty="0" smtClean="0"/>
              <a:t> and </a:t>
            </a:r>
            <a:r>
              <a:rPr lang="nb-NO" dirty="0" err="1" smtClean="0"/>
              <a:t>richer</a:t>
            </a:r>
            <a:r>
              <a:rPr lang="nb-NO" dirty="0" smtClean="0"/>
              <a:t> </a:t>
            </a:r>
            <a:r>
              <a:rPr lang="nb-NO" dirty="0" err="1" smtClean="0"/>
              <a:t>explanations</a:t>
            </a:r>
            <a:r>
              <a:rPr lang="nb-NO" dirty="0" smtClean="0"/>
              <a:t> – </a:t>
            </a:r>
            <a:r>
              <a:rPr lang="nb-NO" dirty="0" err="1" smtClean="0"/>
              <a:t>but</a:t>
            </a:r>
            <a:r>
              <a:rPr lang="nb-NO" dirty="0" smtClean="0"/>
              <a:t> is </a:t>
            </a:r>
            <a:r>
              <a:rPr lang="nb-NO" dirty="0" err="1" smtClean="0"/>
              <a:t>also</a:t>
            </a:r>
            <a:r>
              <a:rPr lang="nb-NO" dirty="0" smtClean="0"/>
              <a:t>  </a:t>
            </a:r>
            <a:r>
              <a:rPr lang="nb-NO" dirty="0" err="1" smtClean="0"/>
              <a:t>demanding</a:t>
            </a:r>
            <a:r>
              <a:rPr lang="nb-NO" dirty="0" smtClean="0"/>
              <a:t> </a:t>
            </a:r>
            <a:r>
              <a:rPr lang="nb-NO" dirty="0" err="1" smtClean="0"/>
              <a:t>wrt</a:t>
            </a:r>
            <a:r>
              <a:rPr lang="nb-NO" dirty="0" smtClean="0"/>
              <a:t> </a:t>
            </a:r>
            <a:r>
              <a:rPr lang="nb-NO" dirty="0" err="1" smtClean="0"/>
              <a:t>scope</a:t>
            </a:r>
            <a:endParaRPr lang="nb-NO" dirty="0" smtClean="0"/>
          </a:p>
          <a:p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concepts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</a:t>
            </a:r>
            <a:r>
              <a:rPr lang="nb-NO" dirty="0" err="1" smtClean="0"/>
              <a:t>open</a:t>
            </a:r>
            <a:r>
              <a:rPr lang="nb-NO" dirty="0" smtClean="0"/>
              <a:t> up for more </a:t>
            </a:r>
            <a:r>
              <a:rPr lang="nb-NO" dirty="0" err="1" smtClean="0"/>
              <a:t>comparative</a:t>
            </a:r>
            <a:r>
              <a:rPr lang="nb-NO" dirty="0" smtClean="0"/>
              <a:t> – and more </a:t>
            </a:r>
            <a:r>
              <a:rPr lang="nb-NO" dirty="0" err="1" smtClean="0"/>
              <a:t>focused</a:t>
            </a:r>
            <a:r>
              <a:rPr lang="nb-NO" dirty="0" smtClean="0"/>
              <a:t> </a:t>
            </a:r>
            <a:r>
              <a:rPr lang="nb-NO" dirty="0" err="1" smtClean="0"/>
              <a:t>empirical</a:t>
            </a:r>
            <a:r>
              <a:rPr lang="nb-NO" dirty="0" smtClean="0"/>
              <a:t> </a:t>
            </a:r>
            <a:r>
              <a:rPr lang="nb-NO" dirty="0" err="1" smtClean="0"/>
              <a:t>investigations</a:t>
            </a:r>
            <a:r>
              <a:rPr lang="nb-NO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0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648072"/>
          </a:xfrm>
        </p:spPr>
        <p:txBody>
          <a:bodyPr/>
          <a:lstStyle/>
          <a:p>
            <a:r>
              <a:rPr lang="nb-NO" dirty="0" smtClean="0"/>
              <a:t>The case </a:t>
            </a:r>
            <a:r>
              <a:rPr lang="nb-NO" dirty="0" err="1" smtClean="0"/>
              <a:t>of</a:t>
            </a:r>
            <a:r>
              <a:rPr lang="nb-NO" dirty="0" smtClean="0"/>
              <a:t> «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r>
              <a:rPr lang="nb-NO" dirty="0" smtClean="0"/>
              <a:t>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0768"/>
            <a:ext cx="8307532" cy="5112568"/>
          </a:xfrm>
        </p:spPr>
        <p:txBody>
          <a:bodyPr>
            <a:normAutofit/>
          </a:bodyPr>
          <a:lstStyle/>
          <a:p>
            <a:r>
              <a:rPr lang="nb-NO" dirty="0" smtClean="0"/>
              <a:t>Albert &amp; </a:t>
            </a:r>
            <a:r>
              <a:rPr lang="nb-NO" dirty="0" err="1" smtClean="0"/>
              <a:t>Whetten</a:t>
            </a:r>
            <a:r>
              <a:rPr lang="nb-NO" dirty="0" smtClean="0"/>
              <a:t> (1985) – </a:t>
            </a:r>
            <a:r>
              <a:rPr lang="nb-NO" dirty="0" err="1" smtClean="0"/>
              <a:t>why</a:t>
            </a:r>
            <a:r>
              <a:rPr lang="nb-NO" dirty="0" smtClean="0"/>
              <a:t> a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cut</a:t>
            </a:r>
            <a:r>
              <a:rPr lang="nb-NO" dirty="0" smtClean="0"/>
              <a:t>-back </a:t>
            </a:r>
            <a:r>
              <a:rPr lang="nb-NO" dirty="0" err="1" smtClean="0"/>
              <a:t>operation</a:t>
            </a:r>
            <a:r>
              <a:rPr lang="nb-NO" dirty="0" smtClean="0"/>
              <a:t> in a </a:t>
            </a:r>
            <a:r>
              <a:rPr lang="nb-NO" dirty="0" err="1" smtClean="0"/>
              <a:t>focal</a:t>
            </a:r>
            <a:r>
              <a:rPr lang="nb-NO" dirty="0" smtClean="0"/>
              <a:t>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ended</a:t>
            </a:r>
            <a:r>
              <a:rPr lang="nb-NO" dirty="0" smtClean="0"/>
              <a:t> up as a «</a:t>
            </a:r>
            <a:r>
              <a:rPr lang="nb-NO" dirty="0" err="1" smtClean="0"/>
              <a:t>crisis</a:t>
            </a:r>
            <a:r>
              <a:rPr lang="nb-NO" dirty="0" smtClean="0"/>
              <a:t>»?</a:t>
            </a:r>
          </a:p>
          <a:p>
            <a:r>
              <a:rPr lang="nb-NO" dirty="0" smtClean="0"/>
              <a:t>To </a:t>
            </a:r>
            <a:r>
              <a:rPr lang="nb-NO" dirty="0" err="1" smtClean="0"/>
              <a:t>fully</a:t>
            </a:r>
            <a:r>
              <a:rPr lang="nb-NO" dirty="0" smtClean="0"/>
              <a:t> understand </a:t>
            </a:r>
            <a:r>
              <a:rPr lang="nb-NO" dirty="0" err="1" smtClean="0"/>
              <a:t>change</a:t>
            </a:r>
            <a:r>
              <a:rPr lang="nb-NO" dirty="0" smtClean="0"/>
              <a:t> –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to understand </a:t>
            </a:r>
            <a:r>
              <a:rPr lang="nb-NO" dirty="0" err="1" smtClean="0"/>
              <a:t>continuity</a:t>
            </a:r>
            <a:endParaRPr lang="nb-NO" dirty="0" smtClean="0"/>
          </a:p>
          <a:p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r>
              <a:rPr lang="nb-NO" dirty="0" smtClean="0"/>
              <a:t> </a:t>
            </a:r>
            <a:r>
              <a:rPr lang="nb-NO" dirty="0" err="1" smtClean="0"/>
              <a:t>concept</a:t>
            </a:r>
            <a:r>
              <a:rPr lang="nb-NO" dirty="0" smtClean="0"/>
              <a:t> </a:t>
            </a:r>
            <a:r>
              <a:rPr lang="nb-NO" dirty="0" err="1" smtClean="0"/>
              <a:t>built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three</a:t>
            </a:r>
            <a:r>
              <a:rPr lang="nb-NO" dirty="0" smtClean="0"/>
              <a:t> </a:t>
            </a:r>
            <a:r>
              <a:rPr lang="nb-NO" dirty="0" err="1" smtClean="0"/>
              <a:t>propositions</a:t>
            </a:r>
            <a:r>
              <a:rPr lang="nb-NO" dirty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stability</a:t>
            </a:r>
            <a:r>
              <a:rPr lang="nb-NO" dirty="0" smtClean="0"/>
              <a:t> –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idea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: </a:t>
            </a:r>
          </a:p>
          <a:p>
            <a:pPr lvl="1"/>
            <a:r>
              <a:rPr lang="nb-NO" dirty="0" smtClean="0"/>
              <a:t>Central </a:t>
            </a:r>
            <a:r>
              <a:rPr lang="nb-NO" dirty="0" err="1" smtClean="0"/>
              <a:t>character</a:t>
            </a:r>
            <a:endParaRPr lang="nb-NO" dirty="0" smtClean="0"/>
          </a:p>
          <a:p>
            <a:pPr lvl="1"/>
            <a:r>
              <a:rPr lang="nb-NO" dirty="0" err="1" smtClean="0"/>
              <a:t>Endurance</a:t>
            </a:r>
            <a:r>
              <a:rPr lang="nb-NO" dirty="0" smtClean="0"/>
              <a:t>/</a:t>
            </a:r>
            <a:r>
              <a:rPr lang="nb-NO" dirty="0" err="1" smtClean="0"/>
              <a:t>stability</a:t>
            </a:r>
            <a:endParaRPr lang="nb-NO" dirty="0" smtClean="0"/>
          </a:p>
          <a:p>
            <a:pPr lvl="1"/>
            <a:r>
              <a:rPr lang="nb-NO" dirty="0" err="1" smtClean="0"/>
              <a:t>Distinctiveness</a:t>
            </a:r>
            <a:r>
              <a:rPr lang="nb-NO" dirty="0" smtClean="0"/>
              <a:t> from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1008112"/>
          </a:xfrm>
        </p:spPr>
        <p:txBody>
          <a:bodyPr/>
          <a:lstStyle/>
          <a:p>
            <a:r>
              <a:rPr lang="nb-NO" dirty="0" smtClean="0"/>
              <a:t>Central </a:t>
            </a:r>
            <a:r>
              <a:rPr lang="nb-NO" dirty="0" err="1" smtClean="0"/>
              <a:t>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8800"/>
            <a:ext cx="8307532" cy="4680520"/>
          </a:xfrm>
        </p:spPr>
        <p:txBody>
          <a:bodyPr>
            <a:normAutofit/>
          </a:bodyPr>
          <a:lstStyle/>
          <a:p>
            <a:r>
              <a:rPr lang="nb-NO" dirty="0" smtClean="0"/>
              <a:t>«Central </a:t>
            </a:r>
            <a:r>
              <a:rPr lang="nb-NO" dirty="0" err="1" smtClean="0"/>
              <a:t>character</a:t>
            </a:r>
            <a:r>
              <a:rPr lang="nb-NO" dirty="0" smtClean="0"/>
              <a:t>» is a </a:t>
            </a:r>
            <a:r>
              <a:rPr lang="nb-NO" dirty="0" err="1" smtClean="0"/>
              <a:t>notion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is adaptive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diversity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HE-</a:t>
            </a:r>
            <a:r>
              <a:rPr lang="nb-NO" dirty="0" err="1" smtClean="0"/>
              <a:t>institutions</a:t>
            </a:r>
            <a:endParaRPr lang="nb-NO" dirty="0" smtClean="0"/>
          </a:p>
          <a:p>
            <a:pPr lvl="1"/>
            <a:r>
              <a:rPr lang="nb-NO" dirty="0" smtClean="0"/>
              <a:t>Public </a:t>
            </a:r>
            <a:r>
              <a:rPr lang="nb-NO" dirty="0" err="1" smtClean="0"/>
              <a:t>vs</a:t>
            </a:r>
            <a:r>
              <a:rPr lang="nb-NO" dirty="0" smtClean="0"/>
              <a:t> private</a:t>
            </a:r>
          </a:p>
          <a:p>
            <a:pPr lvl="1"/>
            <a:r>
              <a:rPr lang="nb-NO" dirty="0" smtClean="0"/>
              <a:t>Research-intensive </a:t>
            </a:r>
            <a:r>
              <a:rPr lang="nb-NO" dirty="0" err="1" smtClean="0"/>
              <a:t>vs</a:t>
            </a:r>
            <a:r>
              <a:rPr lang="nb-NO" dirty="0" smtClean="0"/>
              <a:t> </a:t>
            </a:r>
            <a:r>
              <a:rPr lang="nb-NO" dirty="0" err="1" smtClean="0"/>
              <a:t>technical</a:t>
            </a:r>
            <a:r>
              <a:rPr lang="nb-NO" dirty="0" smtClean="0"/>
              <a:t>/</a:t>
            </a:r>
            <a:r>
              <a:rPr lang="nb-NO" dirty="0" err="1" smtClean="0"/>
              <a:t>vocational</a:t>
            </a:r>
            <a:endParaRPr lang="nb-NO" dirty="0" smtClean="0"/>
          </a:p>
          <a:p>
            <a:pPr lvl="1"/>
            <a:r>
              <a:rPr lang="nb-NO" dirty="0" smtClean="0"/>
              <a:t>Inter-</a:t>
            </a:r>
            <a:r>
              <a:rPr lang="nb-NO" dirty="0" err="1" smtClean="0"/>
              <a:t>disciplinary</a:t>
            </a:r>
            <a:r>
              <a:rPr lang="nb-NO" dirty="0" smtClean="0"/>
              <a:t> </a:t>
            </a:r>
            <a:r>
              <a:rPr lang="nb-NO" dirty="0" err="1" smtClean="0"/>
              <a:t>vs</a:t>
            </a:r>
            <a:r>
              <a:rPr lang="nb-NO" dirty="0" smtClean="0"/>
              <a:t> single </a:t>
            </a:r>
            <a:r>
              <a:rPr lang="nb-NO" dirty="0" err="1" smtClean="0"/>
              <a:t>discipline</a:t>
            </a:r>
            <a:r>
              <a:rPr lang="nb-NO" dirty="0" smtClean="0"/>
              <a:t> </a:t>
            </a:r>
            <a:r>
              <a:rPr lang="nb-NO" dirty="0" err="1" smtClean="0"/>
              <a:t>institutions</a:t>
            </a:r>
            <a:endParaRPr lang="nb-NO" dirty="0" smtClean="0"/>
          </a:p>
          <a:p>
            <a:pPr lvl="1"/>
            <a:r>
              <a:rPr lang="nb-NO" dirty="0" smtClean="0"/>
              <a:t>Regional vs. urban vs. «</a:t>
            </a:r>
            <a:r>
              <a:rPr lang="nb-NO" dirty="0" err="1" smtClean="0"/>
              <a:t>world-class</a:t>
            </a:r>
            <a:r>
              <a:rPr lang="nb-NO" dirty="0" smtClean="0"/>
              <a:t>»</a:t>
            </a:r>
          </a:p>
          <a:p>
            <a:r>
              <a:rPr lang="nb-NO" dirty="0" smtClean="0"/>
              <a:t>Central </a:t>
            </a:r>
            <a:r>
              <a:rPr lang="nb-NO" dirty="0" err="1" smtClean="0"/>
              <a:t>character</a:t>
            </a:r>
            <a:r>
              <a:rPr lang="nb-NO" dirty="0" smtClean="0"/>
              <a:t> is not </a:t>
            </a:r>
            <a:r>
              <a:rPr lang="nb-NO" dirty="0" err="1" smtClean="0"/>
              <a:t>only</a:t>
            </a:r>
            <a:r>
              <a:rPr lang="nb-NO" dirty="0" smtClean="0"/>
              <a:t> </a:t>
            </a:r>
            <a:r>
              <a:rPr lang="nb-NO" dirty="0" err="1" smtClean="0"/>
              <a:t>related</a:t>
            </a:r>
            <a:r>
              <a:rPr lang="nb-NO" dirty="0" smtClean="0"/>
              <a:t> to </a:t>
            </a:r>
            <a:r>
              <a:rPr lang="nb-NO" dirty="0" err="1" smtClean="0"/>
              <a:t>cultural</a:t>
            </a:r>
            <a:r>
              <a:rPr lang="nb-NO" dirty="0" smtClean="0"/>
              <a:t> </a:t>
            </a:r>
            <a:r>
              <a:rPr lang="nb-NO" dirty="0" err="1" smtClean="0"/>
              <a:t>characteristics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</a:t>
            </a:r>
            <a:r>
              <a:rPr lang="nb-NO" dirty="0" err="1" smtClean="0"/>
              <a:t>include</a:t>
            </a:r>
            <a:r>
              <a:rPr lang="nb-NO" dirty="0" smtClean="0"/>
              <a:t> </a:t>
            </a:r>
            <a:r>
              <a:rPr lang="nb-NO" dirty="0" err="1" smtClean="0"/>
              <a:t>ownership</a:t>
            </a:r>
            <a:r>
              <a:rPr lang="nb-NO" dirty="0" smtClean="0"/>
              <a:t>, formal </a:t>
            </a:r>
            <a:r>
              <a:rPr lang="nb-NO" dirty="0" err="1" smtClean="0"/>
              <a:t>structure</a:t>
            </a:r>
            <a:r>
              <a:rPr lang="nb-NO" dirty="0" smtClean="0"/>
              <a:t>, </a:t>
            </a:r>
            <a:r>
              <a:rPr lang="nb-NO" dirty="0" err="1" smtClean="0"/>
              <a:t>history</a:t>
            </a:r>
            <a:r>
              <a:rPr lang="nb-NO" dirty="0" smtClean="0"/>
              <a:t>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1008112"/>
          </a:xfrm>
        </p:spPr>
        <p:txBody>
          <a:bodyPr/>
          <a:lstStyle/>
          <a:p>
            <a:r>
              <a:rPr lang="nb-NO" dirty="0" err="1" smtClean="0"/>
              <a:t>Endurance</a:t>
            </a:r>
            <a:r>
              <a:rPr lang="nb-NO" dirty="0" smtClean="0"/>
              <a:t>/</a:t>
            </a:r>
            <a:r>
              <a:rPr lang="nb-NO" dirty="0" err="1" smtClean="0"/>
              <a:t>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4784"/>
            <a:ext cx="8307532" cy="4968552"/>
          </a:xfrm>
        </p:spPr>
        <p:txBody>
          <a:bodyPr>
            <a:normAutofit/>
          </a:bodyPr>
          <a:lstStyle/>
          <a:p>
            <a:r>
              <a:rPr lang="nb-NO" dirty="0" smtClean="0"/>
              <a:t>«</a:t>
            </a:r>
            <a:r>
              <a:rPr lang="nb-NO" dirty="0" err="1" smtClean="0"/>
              <a:t>Enduring</a:t>
            </a:r>
            <a:r>
              <a:rPr lang="nb-NO" dirty="0" smtClean="0"/>
              <a:t>/</a:t>
            </a:r>
            <a:r>
              <a:rPr lang="nb-NO" dirty="0" err="1" smtClean="0"/>
              <a:t>stability</a:t>
            </a:r>
            <a:r>
              <a:rPr lang="nb-NO" dirty="0" smtClean="0"/>
              <a:t>» </a:t>
            </a:r>
            <a:r>
              <a:rPr lang="nb-NO" dirty="0" err="1" smtClean="0"/>
              <a:t>establishes</a:t>
            </a:r>
            <a:r>
              <a:rPr lang="nb-NO" dirty="0" smtClean="0"/>
              <a:t> a </a:t>
            </a:r>
            <a:r>
              <a:rPr lang="nb-NO" dirty="0" err="1" smtClean="0"/>
              <a:t>fixed</a:t>
            </a:r>
            <a:r>
              <a:rPr lang="nb-NO" dirty="0" smtClean="0"/>
              <a:t> </a:t>
            </a:r>
            <a:r>
              <a:rPr lang="nb-NO" dirty="0" err="1" smtClean="0"/>
              <a:t>point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departure</a:t>
            </a:r>
            <a:r>
              <a:rPr lang="nb-NO" dirty="0" smtClean="0"/>
              <a:t> for </a:t>
            </a:r>
            <a:r>
              <a:rPr lang="nb-NO" dirty="0" err="1" smtClean="0"/>
              <a:t>researching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endParaRPr lang="nb-NO" dirty="0" smtClean="0"/>
          </a:p>
          <a:p>
            <a:pPr lvl="1"/>
            <a:r>
              <a:rPr lang="nb-NO" dirty="0" smtClean="0"/>
              <a:t>Scope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educational</a:t>
            </a:r>
            <a:r>
              <a:rPr lang="nb-NO" dirty="0" smtClean="0"/>
              <a:t> </a:t>
            </a:r>
            <a:r>
              <a:rPr lang="nb-NO" dirty="0" err="1" smtClean="0"/>
              <a:t>offerings</a:t>
            </a:r>
            <a:endParaRPr lang="nb-NO" dirty="0" smtClean="0"/>
          </a:p>
          <a:p>
            <a:pPr lvl="1"/>
            <a:r>
              <a:rPr lang="nb-NO" dirty="0" smtClean="0"/>
              <a:t>Mode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educational</a:t>
            </a:r>
            <a:r>
              <a:rPr lang="nb-NO" dirty="0" smtClean="0"/>
              <a:t> </a:t>
            </a:r>
            <a:r>
              <a:rPr lang="nb-NO" dirty="0" err="1" smtClean="0"/>
              <a:t>offerings</a:t>
            </a:r>
            <a:endParaRPr lang="nb-NO" dirty="0" smtClean="0"/>
          </a:p>
          <a:p>
            <a:pPr lvl="1"/>
            <a:r>
              <a:rPr lang="nb-NO" dirty="0" err="1" smtClean="0"/>
              <a:t>Funding</a:t>
            </a:r>
            <a:r>
              <a:rPr lang="nb-NO" dirty="0" smtClean="0"/>
              <a:t> </a:t>
            </a:r>
            <a:r>
              <a:rPr lang="nb-NO" dirty="0" err="1" smtClean="0"/>
              <a:t>streams</a:t>
            </a:r>
            <a:endParaRPr lang="nb-NO" dirty="0" smtClean="0"/>
          </a:p>
          <a:p>
            <a:pPr lvl="1"/>
            <a:r>
              <a:rPr lang="nb-NO" dirty="0" err="1" smtClean="0"/>
              <a:t>Strategy</a:t>
            </a:r>
            <a:r>
              <a:rPr lang="nb-NO" dirty="0" smtClean="0"/>
              <a:t> </a:t>
            </a:r>
          </a:p>
          <a:p>
            <a:pPr lvl="1"/>
            <a:r>
              <a:rPr lang="nb-NO" dirty="0" err="1" smtClean="0"/>
              <a:t>Governance</a:t>
            </a:r>
            <a:endParaRPr lang="nb-NO" dirty="0" smtClean="0"/>
          </a:p>
          <a:p>
            <a:r>
              <a:rPr lang="nb-NO" dirty="0" smtClean="0"/>
              <a:t>Critical </a:t>
            </a:r>
            <a:r>
              <a:rPr lang="nb-NO" dirty="0" err="1" smtClean="0"/>
              <a:t>question</a:t>
            </a:r>
            <a:r>
              <a:rPr lang="nb-NO" dirty="0" smtClean="0"/>
              <a:t> – </a:t>
            </a:r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define</a:t>
            </a:r>
            <a:r>
              <a:rPr lang="nb-NO" dirty="0" smtClean="0"/>
              <a:t> </a:t>
            </a:r>
            <a:r>
              <a:rPr lang="nb-NO" dirty="0" err="1" smtClean="0"/>
              <a:t>stability</a:t>
            </a:r>
            <a:r>
              <a:rPr lang="nb-NO" dirty="0" smtClean="0"/>
              <a:t>? Is e.g., 10 </a:t>
            </a:r>
            <a:r>
              <a:rPr lang="nb-NO" dirty="0" err="1" smtClean="0"/>
              <a:t>years</a:t>
            </a:r>
            <a:r>
              <a:rPr lang="nb-NO" dirty="0" smtClean="0"/>
              <a:t> </a:t>
            </a:r>
            <a:r>
              <a:rPr lang="nb-NO" dirty="0" err="1" smtClean="0"/>
              <a:t>enough</a:t>
            </a:r>
            <a:r>
              <a:rPr lang="nb-NO" dirty="0" smtClean="0"/>
              <a:t>?</a:t>
            </a:r>
          </a:p>
          <a:p>
            <a:pPr lvl="1"/>
            <a:r>
              <a:rPr lang="nb-NO" dirty="0" err="1" smtClean="0"/>
              <a:t>Advantage</a:t>
            </a:r>
            <a:r>
              <a:rPr lang="nb-NO" dirty="0" smtClean="0"/>
              <a:t>: </a:t>
            </a:r>
            <a:r>
              <a:rPr lang="nb-NO" dirty="0" err="1" smtClean="0"/>
              <a:t>invites</a:t>
            </a:r>
            <a:r>
              <a:rPr lang="nb-NO" dirty="0" smtClean="0"/>
              <a:t> to a more </a:t>
            </a:r>
            <a:r>
              <a:rPr lang="nb-NO" dirty="0" err="1" smtClean="0"/>
              <a:t>historical-oriented</a:t>
            </a:r>
            <a:r>
              <a:rPr lang="nb-NO" dirty="0" smtClean="0"/>
              <a:t> data </a:t>
            </a:r>
            <a:r>
              <a:rPr lang="nb-NO" dirty="0" err="1" smtClean="0"/>
              <a:t>collection</a:t>
            </a:r>
            <a:r>
              <a:rPr lang="nb-NO" dirty="0" smtClean="0"/>
              <a:t> and </a:t>
            </a:r>
            <a:r>
              <a:rPr lang="nb-NO" dirty="0" err="1" smtClean="0"/>
              <a:t>diacronic</a:t>
            </a:r>
            <a:r>
              <a:rPr lang="nb-NO" dirty="0" smtClean="0"/>
              <a:t> </a:t>
            </a:r>
            <a:r>
              <a:rPr lang="nb-NO" dirty="0" err="1" smtClean="0"/>
              <a:t>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8307532" cy="1008112"/>
          </a:xfrm>
        </p:spPr>
        <p:txBody>
          <a:bodyPr/>
          <a:lstStyle/>
          <a:p>
            <a:r>
              <a:rPr lang="nb-NO" dirty="0" err="1" smtClean="0"/>
              <a:t>Distinctiveness</a:t>
            </a:r>
            <a:r>
              <a:rPr lang="nb-NO" dirty="0" smtClean="0"/>
              <a:t> from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2816"/>
            <a:ext cx="8307532" cy="4680520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«</a:t>
            </a:r>
            <a:r>
              <a:rPr lang="nb-NO" dirty="0" err="1" smtClean="0"/>
              <a:t>Distinctiveness</a:t>
            </a:r>
            <a:r>
              <a:rPr lang="nb-NO" dirty="0" smtClean="0"/>
              <a:t>» </a:t>
            </a:r>
            <a:r>
              <a:rPr lang="nb-NO" dirty="0" err="1" smtClean="0"/>
              <a:t>opens</a:t>
            </a:r>
            <a:r>
              <a:rPr lang="nb-NO" dirty="0" smtClean="0"/>
              <a:t> up for </a:t>
            </a:r>
            <a:r>
              <a:rPr lang="nb-NO" dirty="0" err="1" smtClean="0"/>
              <a:t>analysis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sectorial</a:t>
            </a:r>
            <a:r>
              <a:rPr lang="nb-NO" dirty="0" smtClean="0"/>
              <a:t> </a:t>
            </a:r>
            <a:r>
              <a:rPr lang="nb-NO" dirty="0" err="1" smtClean="0"/>
              <a:t>developments</a:t>
            </a:r>
            <a:r>
              <a:rPr lang="nb-NO" dirty="0" smtClean="0"/>
              <a:t> and </a:t>
            </a:r>
            <a:r>
              <a:rPr lang="nb-NO" dirty="0" err="1" smtClean="0"/>
              <a:t>how</a:t>
            </a:r>
            <a:r>
              <a:rPr lang="nb-NO" dirty="0" smtClean="0"/>
              <a:t> HE-</a:t>
            </a:r>
            <a:r>
              <a:rPr lang="nb-NO" dirty="0" err="1" smtClean="0"/>
              <a:t>institutions</a:t>
            </a:r>
            <a:r>
              <a:rPr lang="nb-NO" dirty="0" smtClean="0"/>
              <a:t> </a:t>
            </a:r>
            <a:r>
              <a:rPr lang="nb-NO" dirty="0" err="1" smtClean="0"/>
              <a:t>position</a:t>
            </a:r>
            <a:r>
              <a:rPr lang="nb-NO" dirty="0" smtClean="0"/>
              <a:t> </a:t>
            </a:r>
            <a:r>
              <a:rPr lang="nb-NO" dirty="0" err="1" smtClean="0"/>
              <a:t>themselves</a:t>
            </a:r>
            <a:r>
              <a:rPr lang="nb-NO" dirty="0" smtClean="0"/>
              <a:t> </a:t>
            </a:r>
            <a:r>
              <a:rPr lang="nb-NO" dirty="0" err="1" smtClean="0"/>
              <a:t>within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sector</a:t>
            </a:r>
            <a:endParaRPr lang="nb-NO" dirty="0" smtClean="0"/>
          </a:p>
          <a:p>
            <a:pPr lvl="1"/>
            <a:r>
              <a:rPr lang="nb-NO" dirty="0" smtClean="0"/>
              <a:t>The double </a:t>
            </a:r>
            <a:r>
              <a:rPr lang="nb-NO" dirty="0" err="1" smtClean="0"/>
              <a:t>meaning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«</a:t>
            </a:r>
            <a:r>
              <a:rPr lang="nb-NO" dirty="0" err="1" smtClean="0"/>
              <a:t>identity</a:t>
            </a:r>
            <a:r>
              <a:rPr lang="nb-NO" dirty="0" smtClean="0"/>
              <a:t>» –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individual</a:t>
            </a:r>
            <a:r>
              <a:rPr lang="nb-NO" dirty="0" smtClean="0"/>
              <a:t> is </a:t>
            </a:r>
            <a:r>
              <a:rPr lang="nb-NO" dirty="0" err="1" smtClean="0"/>
              <a:t>always</a:t>
            </a:r>
            <a:r>
              <a:rPr lang="nb-NO" dirty="0" smtClean="0"/>
              <a:t> </a:t>
            </a:r>
            <a:r>
              <a:rPr lang="nb-NO" dirty="0" err="1" smtClean="0"/>
              <a:t>characterised</a:t>
            </a:r>
            <a:r>
              <a:rPr lang="nb-NO" dirty="0" smtClean="0"/>
              <a:t> by </a:t>
            </a:r>
            <a:r>
              <a:rPr lang="nb-NO" dirty="0" err="1" smtClean="0"/>
              <a:t>comparing</a:t>
            </a:r>
            <a:r>
              <a:rPr lang="nb-NO" dirty="0" smtClean="0"/>
              <a:t> to </a:t>
            </a:r>
            <a:r>
              <a:rPr lang="nb-NO" dirty="0" err="1" smtClean="0"/>
              <a:t>others</a:t>
            </a:r>
            <a:endParaRPr lang="nb-NO" dirty="0" smtClean="0"/>
          </a:p>
          <a:p>
            <a:pPr lvl="1"/>
            <a:r>
              <a:rPr lang="nb-NO" dirty="0" smtClean="0"/>
              <a:t>«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r>
              <a:rPr lang="nb-NO" dirty="0" smtClean="0"/>
              <a:t>» - a </a:t>
            </a:r>
            <a:r>
              <a:rPr lang="nb-NO" dirty="0" err="1" smtClean="0"/>
              <a:t>concept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applied</a:t>
            </a:r>
            <a:r>
              <a:rPr lang="nb-NO" dirty="0" smtClean="0"/>
              <a:t> for </a:t>
            </a:r>
            <a:r>
              <a:rPr lang="nb-NO" dirty="0" err="1" smtClean="0"/>
              <a:t>conducting</a:t>
            </a:r>
            <a:r>
              <a:rPr lang="nb-NO" dirty="0" smtClean="0"/>
              <a:t> </a:t>
            </a:r>
            <a:r>
              <a:rPr lang="nb-NO" dirty="0" err="1" smtClean="0"/>
              <a:t>both</a:t>
            </a:r>
            <a:r>
              <a:rPr lang="nb-NO" dirty="0" smtClean="0"/>
              <a:t> </a:t>
            </a:r>
            <a:r>
              <a:rPr lang="nb-NO" dirty="0" err="1" smtClean="0"/>
              <a:t>micro</a:t>
            </a:r>
            <a:r>
              <a:rPr lang="nb-NO" dirty="0" smtClean="0"/>
              <a:t>, </a:t>
            </a:r>
            <a:r>
              <a:rPr lang="nb-NO" dirty="0" err="1" smtClean="0"/>
              <a:t>meso</a:t>
            </a:r>
            <a:r>
              <a:rPr lang="nb-NO" dirty="0" smtClean="0"/>
              <a:t>, and </a:t>
            </a:r>
            <a:r>
              <a:rPr lang="nb-NO" dirty="0" err="1" smtClean="0"/>
              <a:t>macro</a:t>
            </a:r>
            <a:r>
              <a:rPr lang="nb-NO" dirty="0"/>
              <a:t> </a:t>
            </a:r>
            <a:r>
              <a:rPr lang="nb-NO" dirty="0" err="1" smtClean="0"/>
              <a:t>oriented</a:t>
            </a:r>
            <a:r>
              <a:rPr lang="nb-NO" dirty="0" smtClean="0"/>
              <a:t> studies</a:t>
            </a:r>
          </a:p>
          <a:p>
            <a:pPr lvl="1"/>
            <a:r>
              <a:rPr lang="nb-NO" dirty="0" smtClean="0"/>
              <a:t>The </a:t>
            </a:r>
            <a:r>
              <a:rPr lang="nb-NO" dirty="0" err="1" smtClean="0"/>
              <a:t>concept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thus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be used for cross-</a:t>
            </a:r>
            <a:r>
              <a:rPr lang="nb-NO" dirty="0" err="1" smtClean="0"/>
              <a:t>national</a:t>
            </a:r>
            <a:r>
              <a:rPr lang="nb-NO" dirty="0" smtClean="0"/>
              <a:t> </a:t>
            </a:r>
            <a:r>
              <a:rPr lang="nb-NO" dirty="0" err="1" smtClean="0"/>
              <a:t>comparisons</a:t>
            </a:r>
            <a:endParaRPr lang="nb-NO" dirty="0" smtClean="0"/>
          </a:p>
          <a:p>
            <a:r>
              <a:rPr lang="nb-NO" dirty="0" smtClean="0"/>
              <a:t>Critical </a:t>
            </a:r>
            <a:r>
              <a:rPr lang="nb-NO" dirty="0" err="1" smtClean="0"/>
              <a:t>question</a:t>
            </a:r>
            <a:r>
              <a:rPr lang="nb-NO" dirty="0" smtClean="0"/>
              <a:t>: How to </a:t>
            </a:r>
            <a:r>
              <a:rPr lang="nb-NO" dirty="0" err="1" smtClean="0"/>
              <a:t>define</a:t>
            </a:r>
            <a:r>
              <a:rPr lang="nb-NO" dirty="0" smtClean="0"/>
              <a:t> </a:t>
            </a:r>
            <a:r>
              <a:rPr lang="nb-NO" dirty="0" err="1" smtClean="0"/>
              <a:t>distinctiveness</a:t>
            </a:r>
            <a:r>
              <a:rPr lang="nb-NO" dirty="0" smtClean="0"/>
              <a:t>?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key</a:t>
            </a:r>
            <a:r>
              <a:rPr lang="nb-NO" dirty="0" smtClean="0"/>
              <a:t> elements?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8307532" cy="792088"/>
          </a:xfrm>
        </p:spPr>
        <p:txBody>
          <a:bodyPr/>
          <a:lstStyle/>
          <a:p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underpinnings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r>
              <a:rPr lang="nb-NO" dirty="0" smtClean="0"/>
              <a:t> </a:t>
            </a:r>
            <a:r>
              <a:rPr lang="nb-NO" dirty="0" err="1" smtClean="0"/>
              <a:t>concept</a:t>
            </a:r>
            <a:r>
              <a:rPr lang="nb-NO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8800"/>
            <a:ext cx="8307532" cy="4824536"/>
          </a:xfrm>
        </p:spPr>
        <p:txBody>
          <a:bodyPr>
            <a:normAutofit/>
          </a:bodyPr>
          <a:lstStyle/>
          <a:p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antecedents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«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r>
              <a:rPr lang="nb-NO" dirty="0" smtClean="0"/>
              <a:t>» (</a:t>
            </a:r>
            <a:r>
              <a:rPr lang="nb-NO" dirty="0" err="1" smtClean="0"/>
              <a:t>Glynn</a:t>
            </a:r>
            <a:r>
              <a:rPr lang="nb-NO" dirty="0" smtClean="0"/>
              <a:t> 2008)?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</a:t>
            </a:r>
            <a:r>
              <a:rPr lang="nb-NO" dirty="0" err="1" smtClean="0"/>
              <a:t>Essentialist</a:t>
            </a:r>
            <a:r>
              <a:rPr lang="nb-NO" dirty="0" smtClean="0"/>
              <a:t> </a:t>
            </a:r>
            <a:r>
              <a:rPr lang="nb-NO" dirty="0" err="1" smtClean="0"/>
              <a:t>positions</a:t>
            </a:r>
            <a:r>
              <a:rPr lang="nb-NO" dirty="0" smtClean="0"/>
              <a:t> – </a:t>
            </a:r>
            <a:r>
              <a:rPr lang="nb-NO" dirty="0" err="1" smtClean="0"/>
              <a:t>identity</a:t>
            </a:r>
            <a:r>
              <a:rPr lang="nb-NO" dirty="0" smtClean="0"/>
              <a:t> </a:t>
            </a:r>
            <a:r>
              <a:rPr lang="nb-NO" dirty="0" err="1" smtClean="0"/>
              <a:t>reflect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	true </a:t>
            </a:r>
            <a:r>
              <a:rPr lang="nb-NO" dirty="0" err="1" smtClean="0"/>
              <a:t>character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an </a:t>
            </a:r>
            <a:r>
              <a:rPr lang="nb-NO" dirty="0" err="1" smtClean="0"/>
              <a:t>organization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Strategic </a:t>
            </a:r>
            <a:r>
              <a:rPr lang="nb-NO" dirty="0" err="1" smtClean="0"/>
              <a:t>positions</a:t>
            </a:r>
            <a:r>
              <a:rPr lang="nb-NO" dirty="0" smtClean="0"/>
              <a:t> – </a:t>
            </a:r>
            <a:r>
              <a:rPr lang="nb-NO" dirty="0" err="1" smtClean="0"/>
              <a:t>identity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	</a:t>
            </a:r>
            <a:r>
              <a:rPr lang="nb-NO" dirty="0" err="1" smtClean="0"/>
              <a:t>manipulated</a:t>
            </a:r>
            <a:r>
              <a:rPr lang="nb-NO" dirty="0" smtClean="0"/>
              <a:t> and «</a:t>
            </a:r>
            <a:r>
              <a:rPr lang="nb-NO" dirty="0" err="1" smtClean="0"/>
              <a:t>governed</a:t>
            </a:r>
            <a:r>
              <a:rPr lang="nb-NO" dirty="0" smtClean="0"/>
              <a:t>»</a:t>
            </a:r>
          </a:p>
          <a:p>
            <a:r>
              <a:rPr lang="nb-NO" dirty="0" smtClean="0"/>
              <a:t>A </a:t>
            </a:r>
            <a:r>
              <a:rPr lang="nb-NO" dirty="0" err="1" smtClean="0"/>
              <a:t>consequence</a:t>
            </a:r>
            <a:r>
              <a:rPr lang="nb-NO" dirty="0" smtClean="0"/>
              <a:t> is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developed</a:t>
            </a:r>
            <a:r>
              <a:rPr lang="nb-NO" dirty="0" smtClean="0"/>
              <a:t> from «</a:t>
            </a:r>
            <a:r>
              <a:rPr lang="nb-NO" dirty="0" err="1" smtClean="0"/>
              <a:t>within</a:t>
            </a:r>
            <a:r>
              <a:rPr lang="nb-NO" dirty="0" smtClean="0"/>
              <a:t>»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organization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by </a:t>
            </a:r>
            <a:r>
              <a:rPr lang="nb-NO" dirty="0" err="1" smtClean="0"/>
              <a:t>ideas</a:t>
            </a:r>
            <a:r>
              <a:rPr lang="nb-NO" dirty="0" smtClean="0"/>
              <a:t> from «</a:t>
            </a:r>
            <a:r>
              <a:rPr lang="nb-NO" dirty="0" err="1" smtClean="0"/>
              <a:t>outside</a:t>
            </a:r>
            <a:r>
              <a:rPr lang="nb-NO" dirty="0" smtClean="0"/>
              <a:t>»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8307532" cy="1368152"/>
          </a:xfrm>
        </p:spPr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duality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r>
              <a:rPr lang="nb-NO" dirty="0" smtClean="0"/>
              <a:t> </a:t>
            </a:r>
            <a:r>
              <a:rPr lang="nb-NO" dirty="0" err="1" smtClean="0"/>
              <a:t>opens</a:t>
            </a:r>
            <a:r>
              <a:rPr lang="nb-NO" dirty="0" smtClean="0"/>
              <a:t> up for links to a range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theoretical</a:t>
            </a:r>
            <a:r>
              <a:rPr lang="nb-NO" dirty="0" smtClean="0"/>
              <a:t> </a:t>
            </a:r>
            <a:r>
              <a:rPr lang="nb-NO" dirty="0" err="1" smtClean="0"/>
              <a:t>perspectives</a:t>
            </a:r>
            <a:r>
              <a:rPr lang="nb-NO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48880"/>
            <a:ext cx="8307532" cy="4104456"/>
          </a:xfrm>
        </p:spPr>
        <p:txBody>
          <a:bodyPr>
            <a:normAutofit/>
          </a:bodyPr>
          <a:lstStyle/>
          <a:p>
            <a:r>
              <a:rPr lang="nb-NO" dirty="0" smtClean="0"/>
              <a:t>Strategic </a:t>
            </a:r>
            <a:r>
              <a:rPr lang="nb-NO" dirty="0" err="1" smtClean="0"/>
              <a:t>perspectives</a:t>
            </a:r>
            <a:r>
              <a:rPr lang="nb-NO" dirty="0" smtClean="0"/>
              <a:t> – </a:t>
            </a:r>
            <a:r>
              <a:rPr lang="nb-NO" dirty="0" err="1" smtClean="0"/>
              <a:t>key</a:t>
            </a:r>
            <a:r>
              <a:rPr lang="nb-NO" dirty="0" smtClean="0"/>
              <a:t> </a:t>
            </a:r>
            <a:r>
              <a:rPr lang="nb-NO" dirty="0" err="1" smtClean="0"/>
              <a:t>decision-making</a:t>
            </a:r>
            <a:r>
              <a:rPr lang="nb-NO" dirty="0" smtClean="0"/>
              <a:t> </a:t>
            </a:r>
            <a:r>
              <a:rPr lang="nb-NO" dirty="0" err="1" smtClean="0"/>
              <a:t>powers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located</a:t>
            </a:r>
            <a:r>
              <a:rPr lang="nb-NO" dirty="0" smtClean="0"/>
              <a:t> </a:t>
            </a:r>
            <a:r>
              <a:rPr lang="nb-NO" dirty="0" err="1" smtClean="0"/>
              <a:t>within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organization</a:t>
            </a:r>
            <a:endParaRPr lang="nb-NO" dirty="0" smtClean="0"/>
          </a:p>
          <a:p>
            <a:r>
              <a:rPr lang="nb-NO" dirty="0" smtClean="0"/>
              <a:t>«Old» </a:t>
            </a:r>
            <a:r>
              <a:rPr lang="nb-NO" dirty="0" err="1" smtClean="0"/>
              <a:t>institutional</a:t>
            </a:r>
            <a:r>
              <a:rPr lang="nb-NO" dirty="0"/>
              <a:t> </a:t>
            </a:r>
            <a:r>
              <a:rPr lang="nb-NO" dirty="0" err="1" smtClean="0"/>
              <a:t>assumptions</a:t>
            </a:r>
            <a:r>
              <a:rPr lang="nb-NO" dirty="0" smtClean="0"/>
              <a:t> – </a:t>
            </a:r>
            <a:r>
              <a:rPr lang="nb-NO" dirty="0" err="1" smtClean="0"/>
              <a:t>organizations</a:t>
            </a:r>
            <a:r>
              <a:rPr lang="nb-NO" dirty="0" smtClean="0"/>
              <a:t> </a:t>
            </a:r>
            <a:r>
              <a:rPr lang="nb-NO" dirty="0" err="1" smtClean="0"/>
              <a:t>develop</a:t>
            </a:r>
            <a:r>
              <a:rPr lang="nb-NO" dirty="0" smtClean="0"/>
              <a:t> in more </a:t>
            </a:r>
            <a:r>
              <a:rPr lang="nb-NO" dirty="0" err="1" smtClean="0"/>
              <a:t>organic</a:t>
            </a:r>
            <a:r>
              <a:rPr lang="nb-NO" dirty="0" smtClean="0"/>
              <a:t> </a:t>
            </a:r>
            <a:r>
              <a:rPr lang="nb-NO" dirty="0" err="1" smtClean="0"/>
              <a:t>ways</a:t>
            </a:r>
            <a:r>
              <a:rPr lang="nb-NO" dirty="0" smtClean="0"/>
              <a:t> over time –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infused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value</a:t>
            </a:r>
            <a:endParaRPr lang="nb-NO" dirty="0" smtClean="0"/>
          </a:p>
          <a:p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psychology</a:t>
            </a:r>
            <a:r>
              <a:rPr lang="nb-NO" dirty="0" smtClean="0"/>
              <a:t> –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identity</a:t>
            </a:r>
            <a:r>
              <a:rPr lang="nb-NO" dirty="0" smtClean="0"/>
              <a:t> is </a:t>
            </a:r>
            <a:r>
              <a:rPr lang="nb-NO" dirty="0" err="1" smtClean="0"/>
              <a:t>closely</a:t>
            </a:r>
            <a:r>
              <a:rPr lang="nb-NO" dirty="0" smtClean="0"/>
              <a:t> </a:t>
            </a:r>
            <a:r>
              <a:rPr lang="nb-NO" dirty="0" err="1" smtClean="0"/>
              <a:t>linked</a:t>
            </a:r>
            <a:r>
              <a:rPr lang="nb-NO" dirty="0" smtClean="0"/>
              <a:t> to </a:t>
            </a:r>
            <a:r>
              <a:rPr lang="nb-NO" dirty="0" err="1" smtClean="0"/>
              <a:t>organizational</a:t>
            </a:r>
            <a:r>
              <a:rPr lang="nb-NO" dirty="0" smtClean="0"/>
              <a:t> </a:t>
            </a:r>
            <a:r>
              <a:rPr lang="nb-NO" dirty="0" err="1" smtClean="0"/>
              <a:t>identification</a:t>
            </a:r>
            <a:r>
              <a:rPr lang="nb-NO" dirty="0" smtClean="0"/>
              <a:t> by </a:t>
            </a:r>
            <a:r>
              <a:rPr lang="nb-NO" dirty="0" err="1" smtClean="0"/>
              <a:t>members</a:t>
            </a:r>
            <a:r>
              <a:rPr lang="nb-NO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837</Words>
  <Application>Microsoft Macintosh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ヒラギノ角ゴ Pro W3</vt:lpstr>
      <vt:lpstr>Blank Presentation</vt:lpstr>
      <vt:lpstr>Investigating Change and Continuity in Higher Education –  Organizational identity as a concept for understanding university dynamics</vt:lpstr>
      <vt:lpstr>Aim of the presentation</vt:lpstr>
      <vt:lpstr>Theoretical positions in HE research </vt:lpstr>
      <vt:lpstr>The case of «organizational identity»</vt:lpstr>
      <vt:lpstr>Central character</vt:lpstr>
      <vt:lpstr>Endurance/stability</vt:lpstr>
      <vt:lpstr>Distinctiveness from other organizations</vt:lpstr>
      <vt:lpstr>Theoretical underpinnings of the organizational identity concept </vt:lpstr>
      <vt:lpstr>The duality of organizational identity opens up for links to a range of theoretical perspectives (1)</vt:lpstr>
      <vt:lpstr>The duality of organizational identity opens up for links to a range of theoretical perspectives (2)</vt:lpstr>
      <vt:lpstr>The need for more advanced explanations of organizational change (1)</vt:lpstr>
      <vt:lpstr>The need for more advanced explanations of organizational change (2)</vt:lpstr>
      <vt:lpstr>Conclusions</vt:lpstr>
    </vt:vector>
  </TitlesOfParts>
  <Company>Rayon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Yulia Shumilova</cp:lastModifiedBy>
  <cp:revision>45</cp:revision>
  <cp:lastPrinted>2022-11-21T07:15:39Z</cp:lastPrinted>
  <dcterms:created xsi:type="dcterms:W3CDTF">2011-04-26T13:35:16Z</dcterms:created>
  <dcterms:modified xsi:type="dcterms:W3CDTF">2022-11-25T00:48:05Z</dcterms:modified>
</cp:coreProperties>
</file>