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sldIdLst>
    <p:sldId id="256" r:id="rId2"/>
    <p:sldId id="289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10" r:id="rId12"/>
    <p:sldId id="297" r:id="rId13"/>
    <p:sldId id="311" r:id="rId14"/>
    <p:sldId id="312" r:id="rId15"/>
    <p:sldId id="313" r:id="rId16"/>
    <p:sldId id="336" r:id="rId17"/>
    <p:sldId id="314" r:id="rId18"/>
    <p:sldId id="316" r:id="rId19"/>
    <p:sldId id="317" r:id="rId20"/>
    <p:sldId id="318" r:id="rId21"/>
    <p:sldId id="319" r:id="rId22"/>
    <p:sldId id="320" r:id="rId23"/>
    <p:sldId id="323" r:id="rId24"/>
    <p:sldId id="315" r:id="rId25"/>
    <p:sldId id="324" r:id="rId26"/>
    <p:sldId id="325" r:id="rId27"/>
    <p:sldId id="326" r:id="rId28"/>
    <p:sldId id="327" r:id="rId29"/>
    <p:sldId id="278" r:id="rId30"/>
    <p:sldId id="264" r:id="rId31"/>
  </p:sldIdLst>
  <p:sldSz cx="17338675" cy="9753600"/>
  <p:notesSz cx="6881813" cy="92964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64C8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90" autoAdjust="0"/>
    <p:restoredTop sz="72383" autoAdjust="0"/>
  </p:normalViewPr>
  <p:slideViewPr>
    <p:cSldViewPr snapToGrid="0" showGuides="1">
      <p:cViewPr varScale="1">
        <p:scale>
          <a:sx n="47" d="100"/>
          <a:sy n="47" d="100"/>
        </p:scale>
        <p:origin x="1392" y="192"/>
      </p:cViewPr>
      <p:guideLst>
        <p:guide orient="horz" pos="3072"/>
        <p:guide pos="5461"/>
      </p:guideLst>
    </p:cSldViewPr>
  </p:slideViewPr>
  <p:outlineViewPr>
    <p:cViewPr>
      <p:scale>
        <a:sx n="33" d="100"/>
        <a:sy n="33" d="100"/>
      </p:scale>
      <p:origin x="0" y="-43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87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409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288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958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474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58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9431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68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8837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431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196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958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2947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5274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7274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5570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3652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0972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6581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55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651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982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3946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869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102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282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930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657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165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04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4F84-246C-4657-8172-1E2969D0F603}" type="datetime1">
              <a:rPr lang="en-GB" smtClean="0"/>
              <a:t>13/01/2023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Logo Large 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747" y="2283675"/>
            <a:ext cx="4800610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>
                <a:solidFill>
                  <a:srgbClr val="FFD200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en-GB" noProof="0" dirty="0"/>
              <a:t>Click to add subtitle / presenter / date [</a:t>
            </a:r>
            <a:r>
              <a:rPr lang="en-GB" noProof="0" dirty="0" err="1"/>
              <a:t>dd</a:t>
            </a:r>
            <a:r>
              <a:rPr lang="en-GB" noProof="0" dirty="0"/>
              <a:t>-mm-</a:t>
            </a:r>
            <a:r>
              <a:rPr lang="en-GB" noProof="0" dirty="0" err="1"/>
              <a:t>yyyy</a:t>
            </a:r>
            <a:r>
              <a:rPr lang="en-GB" noProof="0" dirty="0"/>
              <a:t>]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Partner 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Partner 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Partner 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Partner Logo 4</a:t>
            </a:r>
          </a:p>
        </p:txBody>
      </p:sp>
      <p:sp>
        <p:nvSpPr>
          <p:cNvPr id="16" name="Oranisation Placeholder"/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8580530" y="395008"/>
            <a:ext cx="8294400" cy="540000"/>
          </a:xfrm>
        </p:spPr>
        <p:txBody>
          <a:bodyPr anchor="b" anchorCtr="0">
            <a:normAutofit/>
          </a:bodyPr>
          <a:lstStyle>
            <a:lvl1pPr>
              <a:lnSpc>
                <a:spcPts val="1700"/>
              </a:lnSpc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</a:defRPr>
            </a:lvl2pPr>
          </a:lstStyle>
          <a:p>
            <a:pPr lvl="0"/>
            <a:r>
              <a:rPr lang="en-GB" noProof="0" dirty="0"/>
              <a:t>Click to edit organisation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pic>
        <p:nvPicPr>
          <p:cNvPr id="22" name="Afbeelding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3714979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en-GB" noProof="0" dirty="0"/>
              <a:t>Click to add chapter title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marL="536400" indent="-450000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1pPr>
            <a:lvl2pPr marL="1170000" indent="-450000">
              <a:lnSpc>
                <a:spcPct val="120000"/>
              </a:lnSpc>
              <a:defRPr/>
            </a:lvl2pPr>
            <a:lvl3pPr marL="1756800" indent="-450000" defTabSz="457200">
              <a:lnSpc>
                <a:spcPct val="120000"/>
              </a:lnSpc>
              <a:defRPr/>
            </a:lvl3pPr>
            <a:lvl4pPr marL="2329200" indent="-550800" defTabSz="457200">
              <a:lnSpc>
                <a:spcPct val="120000"/>
              </a:lnSpc>
              <a:defRPr/>
            </a:lvl4pPr>
            <a:lvl5pPr marL="2962800" indent="-442800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CAF6-1686-4743-9124-83F33F1A0EA9}" type="datetime1">
              <a:rPr lang="en-GB" noProof="0" smtClean="0"/>
              <a:t>13/01/2023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DBF0-A618-4E69-83BB-0C41E08702AA}" type="datetime1">
              <a:rPr lang="en-GB" noProof="0" smtClean="0"/>
              <a:t>13/01/2023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3E58-CDC3-4782-B82C-4D381C795B98}" type="datetime1">
              <a:rPr lang="en-GB" noProof="0" smtClean="0"/>
              <a:t>13/01/2023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65D1-804F-429B-83CD-3EFA8410E123}" type="datetime1">
              <a:rPr lang="en-GB" smtClean="0"/>
              <a:t>13/01/2023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15183366" cy="5769600"/>
          </a:xfrm>
        </p:spPr>
        <p:txBody>
          <a:bodyPr anchor="t" anchorCtr="0">
            <a:noAutofit/>
          </a:bodyPr>
          <a:lstStyle>
            <a:lvl1pPr algn="l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en-GB" noProof="0" dirty="0"/>
              <a:t>Click to add presenters </a:t>
            </a:r>
            <a:r>
              <a:rPr lang="en-GB" noProof="0"/>
              <a:t>contact data</a:t>
            </a:r>
            <a:endParaRPr lang="en-GB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1717969"/>
          </a:xfrm>
        </p:spPr>
        <p:txBody>
          <a:bodyPr>
            <a:normAutofit/>
          </a:bodyPr>
          <a:lstStyle>
            <a:lvl1pPr>
              <a:lnSpc>
                <a:spcPts val="3500"/>
              </a:lnSpc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add social media names</a:t>
            </a:r>
            <a:endParaRPr lang="nl-NL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3714979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BA3CA-1064-434F-B179-AB3B0298C0D6}" type="datetime1">
              <a:rPr lang="en-GB" noProof="0" smtClean="0"/>
              <a:t>13/01/2023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7" name="Title positioning box" hidden="1"/>
          <p:cNvSpPr/>
          <p:nvPr userDrawn="1"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 userDrawn="1"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 userDrawn="1"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ositoning box" hidden="1"/>
          <p:cNvSpPr/>
          <p:nvPr userDrawn="1"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 userDrawn="1"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Logo EN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909180"/>
            <a:ext cx="2307600" cy="184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6" r:id="rId8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0" indent="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36000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458788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41338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el 25"/>
          <p:cNvSpPr>
            <a:spLocks noGrp="1"/>
          </p:cNvSpPr>
          <p:nvPr>
            <p:ph type="ctrTitle"/>
          </p:nvPr>
        </p:nvSpPr>
        <p:spPr>
          <a:xfrm>
            <a:off x="1283414" y="1357735"/>
            <a:ext cx="15183366" cy="4436316"/>
          </a:xfrm>
        </p:spPr>
        <p:txBody>
          <a:bodyPr/>
          <a:lstStyle/>
          <a:p>
            <a:r>
              <a:rPr lang="en-US" sz="6000" dirty="0"/>
              <a:t>Accountability and legitimacy of higher education institutions: An institutional perspective</a:t>
            </a:r>
            <a:endParaRPr lang="nl-NL" sz="6000" dirty="0"/>
          </a:p>
        </p:txBody>
      </p:sp>
      <p:sp>
        <p:nvSpPr>
          <p:cNvPr id="27" name="Ondertitel 2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Jeroen Huisman, 16 </a:t>
            </a:r>
            <a:r>
              <a:rPr lang="nl-NL" dirty="0" err="1"/>
              <a:t>January</a:t>
            </a:r>
            <a:r>
              <a:rPr lang="nl-NL" dirty="0"/>
              <a:t> 2023, Peking/Tampere</a:t>
            </a:r>
          </a:p>
        </p:txBody>
      </p:sp>
      <p:sp>
        <p:nvSpPr>
          <p:cNvPr id="6" name="Text Placeholder Organsation L1/L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department of sociology</a:t>
            </a:r>
          </a:p>
          <a:p>
            <a:pPr lvl="1"/>
            <a:r>
              <a:rPr lang="en-GB" dirty="0"/>
              <a:t>Centre for higher education governance Ghent (CHEGG) </a:t>
            </a:r>
          </a:p>
        </p:txBody>
      </p:sp>
    </p:spTree>
    <p:extLst>
      <p:ext uri="{BB962C8B-B14F-4D97-AF65-F5344CB8AC3E}">
        <p14:creationId xmlns:p14="http://schemas.microsoft.com/office/powerpoint/2010/main" val="3355618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2007100"/>
          </a:xfrm>
        </p:spPr>
        <p:txBody>
          <a:bodyPr/>
          <a:lstStyle/>
          <a:p>
            <a:r>
              <a:rPr lang="en-GB" dirty="0"/>
              <a:t>Storyline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Spoiler alert: not presenting the full-blown solution for research on legitimacy</a:t>
            </a:r>
          </a:p>
          <a:p>
            <a:pPr>
              <a:buFontTx/>
              <a:buChar char="-"/>
            </a:pPr>
            <a:r>
              <a:rPr lang="en-GB" sz="3600" dirty="0"/>
              <a:t>Instead, share my train of thought, connecting </a:t>
            </a:r>
            <a:r>
              <a:rPr lang="en-GB" sz="3600" dirty="0" err="1"/>
              <a:t>actorhood</a:t>
            </a:r>
            <a:r>
              <a:rPr lang="en-GB" sz="3600" dirty="0"/>
              <a:t> (incl. accountability) with legitimacy and strategic positioning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56562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Organisational </a:t>
            </a:r>
            <a:r>
              <a:rPr lang="en-GB" dirty="0" err="1"/>
              <a:t>actorhood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 marL="86400" indent="0">
              <a:buNone/>
            </a:pPr>
            <a:r>
              <a:rPr lang="nl-NL" sz="3600" dirty="0"/>
              <a:t>Krücken &amp; Meier (2006), </a:t>
            </a:r>
            <a:r>
              <a:rPr lang="nl-NL" sz="3600" dirty="0" err="1"/>
              <a:t>universities</a:t>
            </a:r>
            <a:r>
              <a:rPr lang="nl-NL" sz="3600" dirty="0"/>
              <a:t> are </a:t>
            </a:r>
            <a:r>
              <a:rPr lang="nl-NL" sz="3600" dirty="0" err="1"/>
              <a:t>turning</a:t>
            </a:r>
            <a:r>
              <a:rPr lang="nl-NL" sz="3600" dirty="0"/>
              <a:t> </a:t>
            </a:r>
            <a:r>
              <a:rPr lang="nl-NL" sz="3600" dirty="0" err="1"/>
              <a:t>into</a:t>
            </a:r>
            <a:r>
              <a:rPr lang="nl-NL" sz="3600" dirty="0"/>
              <a:t> </a:t>
            </a:r>
            <a:r>
              <a:rPr lang="nl-NL" sz="3600" dirty="0" err="1"/>
              <a:t>organisational</a:t>
            </a:r>
            <a:r>
              <a:rPr lang="nl-NL" sz="3600" dirty="0"/>
              <a:t> actors</a:t>
            </a:r>
          </a:p>
          <a:p>
            <a:pPr marL="86400" indent="0">
              <a:buNone/>
            </a:pPr>
            <a:r>
              <a:rPr lang="nl-NL" sz="3600" dirty="0" err="1"/>
              <a:t>Four</a:t>
            </a:r>
            <a:r>
              <a:rPr lang="nl-NL" sz="3600" dirty="0"/>
              <a:t> </a:t>
            </a:r>
            <a:r>
              <a:rPr lang="nl-NL" sz="3600" dirty="0" err="1"/>
              <a:t>elements</a:t>
            </a:r>
            <a:r>
              <a:rPr lang="nl-NL" sz="3600" dirty="0"/>
              <a:t>:</a:t>
            </a:r>
          </a:p>
          <a:p>
            <a:pPr>
              <a:buFontTx/>
              <a:buChar char="-"/>
            </a:pPr>
            <a:r>
              <a:rPr lang="nl-NL" sz="3600" dirty="0"/>
              <a:t>Accountability</a:t>
            </a:r>
          </a:p>
          <a:p>
            <a:pPr>
              <a:buFontTx/>
              <a:buChar char="-"/>
            </a:pPr>
            <a:r>
              <a:rPr lang="nl-NL" sz="3600" dirty="0"/>
              <a:t>Mission statements (</a:t>
            </a:r>
            <a:r>
              <a:rPr lang="nl-NL" sz="3600" dirty="0" err="1"/>
              <a:t>communication</a:t>
            </a:r>
            <a:r>
              <a:rPr lang="nl-NL" sz="3600" dirty="0"/>
              <a:t>)</a:t>
            </a:r>
          </a:p>
          <a:p>
            <a:pPr>
              <a:buFontTx/>
              <a:buChar char="-"/>
            </a:pPr>
            <a:r>
              <a:rPr lang="nl-NL" sz="3600" dirty="0" err="1"/>
              <a:t>Elaboration</a:t>
            </a:r>
            <a:r>
              <a:rPr lang="nl-NL" sz="3600" dirty="0"/>
              <a:t> of </a:t>
            </a:r>
            <a:r>
              <a:rPr lang="nl-NL" sz="3600" dirty="0" err="1"/>
              <a:t>formal</a:t>
            </a:r>
            <a:r>
              <a:rPr lang="nl-NL" sz="3600" dirty="0"/>
              <a:t> </a:t>
            </a:r>
            <a:r>
              <a:rPr lang="nl-NL" sz="3600" dirty="0" err="1"/>
              <a:t>structure</a:t>
            </a:r>
            <a:endParaRPr lang="nl-NL" sz="3600" dirty="0"/>
          </a:p>
          <a:p>
            <a:pPr>
              <a:buFontTx/>
              <a:buChar char="-"/>
            </a:pPr>
            <a:r>
              <a:rPr lang="nl-NL" sz="3600" dirty="0" err="1"/>
              <a:t>Professionalisation</a:t>
            </a:r>
            <a:r>
              <a:rPr lang="nl-NL" sz="3600" dirty="0"/>
              <a:t> of management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94284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Appreciation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Concept used by other scholars, &gt; 800 citations</a:t>
            </a:r>
          </a:p>
          <a:p>
            <a:pPr>
              <a:buFontTx/>
              <a:buChar char="-"/>
            </a:pPr>
            <a:endParaRPr lang="en-GB" sz="3600" dirty="0"/>
          </a:p>
          <a:p>
            <a:pPr marL="86400" indent="0">
              <a:buNone/>
            </a:pPr>
            <a:r>
              <a:rPr lang="en-GB" sz="3600" dirty="0"/>
              <a:t>But:</a:t>
            </a:r>
          </a:p>
          <a:p>
            <a:pPr>
              <a:buFontTx/>
              <a:buChar char="-"/>
            </a:pPr>
            <a:r>
              <a:rPr lang="en-GB" sz="3600" dirty="0"/>
              <a:t>Accountability as “answerability for performance” comes across as a </a:t>
            </a:r>
            <a:r>
              <a:rPr lang="en-GB" sz="3600" i="1" dirty="0"/>
              <a:t>post hoc</a:t>
            </a:r>
            <a:r>
              <a:rPr lang="en-GB" sz="3600" dirty="0"/>
              <a:t> response, not necessarily ACTORHOOD (agency!), neither STRATEGIC</a:t>
            </a:r>
          </a:p>
          <a:p>
            <a:pPr>
              <a:buFontTx/>
              <a:buChar char="-"/>
            </a:pPr>
            <a:r>
              <a:rPr lang="en-GB" sz="3600" dirty="0"/>
              <a:t>Mission statement is definitely communication, but often “one direction” and only a part of the portfolio of university communications</a:t>
            </a:r>
          </a:p>
          <a:p>
            <a:pPr>
              <a:buFontTx/>
              <a:buChar char="-"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56712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Refinement, extension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 marL="86400" indent="0">
              <a:buNone/>
            </a:pPr>
            <a:r>
              <a:rPr lang="en-GB" sz="3600" dirty="0"/>
              <a:t>Hence:</a:t>
            </a:r>
          </a:p>
          <a:p>
            <a:pPr>
              <a:buFontTx/>
              <a:buChar char="-"/>
            </a:pPr>
            <a:r>
              <a:rPr lang="en-GB" sz="3600" dirty="0"/>
              <a:t>Plea for broader range of organisational actions </a:t>
            </a:r>
          </a:p>
          <a:p>
            <a:pPr>
              <a:buFontTx/>
              <a:buChar char="-"/>
            </a:pPr>
            <a:r>
              <a:rPr lang="en-GB" sz="3600" dirty="0"/>
              <a:t>More attention to field and organisational dynamics</a:t>
            </a:r>
          </a:p>
          <a:p>
            <a:pPr>
              <a:buFontTx/>
              <a:buChar char="-"/>
            </a:pPr>
            <a:endParaRPr lang="en-GB" sz="3600" dirty="0"/>
          </a:p>
          <a:p>
            <a:pPr marL="86400" indent="0">
              <a:buNone/>
            </a:pPr>
            <a:r>
              <a:rPr lang="en-GB" sz="3600" dirty="0"/>
              <a:t>Enter:</a:t>
            </a:r>
          </a:p>
          <a:p>
            <a:pPr marL="86400" indent="0">
              <a:buNone/>
            </a:pPr>
            <a:r>
              <a:rPr lang="en-GB" sz="3600" dirty="0"/>
              <a:t>- Legitimacy and identity (but will not emphasise the latter), building on the notion of accountability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59409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Government tools: quality assurance, research performance measurement, </a:t>
            </a:r>
            <a:r>
              <a:rPr lang="en-GB" sz="3600" i="1" dirty="0"/>
              <a:t>ex post </a:t>
            </a:r>
            <a:r>
              <a:rPr lang="en-GB" sz="3600" dirty="0"/>
              <a:t>versus </a:t>
            </a:r>
            <a:r>
              <a:rPr lang="en-GB" sz="3600" i="1" dirty="0"/>
              <a:t>ex ante </a:t>
            </a:r>
            <a:r>
              <a:rPr lang="en-GB" sz="3600" dirty="0"/>
              <a:t>“control”</a:t>
            </a:r>
          </a:p>
          <a:p>
            <a:pPr>
              <a:buFontTx/>
              <a:buChar char="-"/>
            </a:pPr>
            <a:r>
              <a:rPr lang="en-GB" sz="3600" dirty="0"/>
              <a:t>But …. it largely depicts </a:t>
            </a:r>
            <a:r>
              <a:rPr lang="en-GB" sz="3600" dirty="0" err="1"/>
              <a:t>actorhood</a:t>
            </a:r>
            <a:r>
              <a:rPr lang="en-GB" sz="3600" dirty="0"/>
              <a:t> as a response to externally imposed policies (see concerns about omnipresence of isomorphism)</a:t>
            </a:r>
          </a:p>
          <a:p>
            <a:pPr>
              <a:buFontTx/>
              <a:buChar char="-"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85547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 marL="86400" indent="0">
              <a:buNone/>
            </a:pPr>
            <a:r>
              <a:rPr lang="en-GB" sz="3600" dirty="0"/>
              <a:t>-  “answerability for performance” (</a:t>
            </a:r>
            <a:r>
              <a:rPr lang="en-GB" sz="3600" dirty="0" err="1"/>
              <a:t>Romzek</a:t>
            </a:r>
            <a:r>
              <a:rPr lang="en-GB" sz="3600" dirty="0"/>
              <a:t>, 2000)</a:t>
            </a:r>
          </a:p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“a relationship between an actor and a forum, in which the actor has [</a:t>
            </a:r>
            <a:r>
              <a:rPr lang="en-GB" sz="3600" i="1" dirty="0"/>
              <a:t>or feels</a:t>
            </a:r>
            <a:r>
              <a:rPr lang="en-GB" sz="3600" dirty="0"/>
              <a:t>, addition JH] an obligation to explain and to justify his or her conduct, the forum can pose questions and pass judgement, and the actor may face consequences” (</a:t>
            </a:r>
            <a:r>
              <a:rPr lang="en-GB" sz="3600" dirty="0" err="1"/>
              <a:t>Bovens</a:t>
            </a:r>
            <a:r>
              <a:rPr lang="en-GB" sz="3600" dirty="0"/>
              <a:t>, 2007, p. 450). </a:t>
            </a:r>
          </a:p>
          <a:p>
            <a:pPr>
              <a:buFontTx/>
              <a:buChar char="-"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Fits seamlessly with QA, Res assessment, etc., but a more agentic take means that actors can also manipulate, frame their conduct/performance.</a:t>
            </a:r>
            <a:endParaRPr lang="en-GB" sz="2400" dirty="0"/>
          </a:p>
          <a:p>
            <a:pPr marL="86400" indent="0">
              <a:buNone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90417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 marL="86400" indent="0">
              <a:buNone/>
            </a:pPr>
            <a:r>
              <a:rPr lang="en-GB" sz="3600" dirty="0"/>
              <a:t>Lancaster university:</a:t>
            </a:r>
          </a:p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Account: Research Excellence Framework: 91% of research rated as ‘internationally excellent’, including 46% rated in the highest category of 4*</a:t>
            </a:r>
          </a:p>
          <a:p>
            <a:pPr>
              <a:buFontTx/>
              <a:buChar char="-"/>
            </a:pPr>
            <a:r>
              <a:rPr lang="en-GB" sz="3600" dirty="0"/>
              <a:t>Framing: Lancaster is 21</a:t>
            </a:r>
            <a:r>
              <a:rPr lang="en-GB" sz="3600" baseline="30000" dirty="0"/>
              <a:t>st</a:t>
            </a:r>
            <a:r>
              <a:rPr lang="en-GB" sz="3600" dirty="0"/>
              <a:t> out of 157 institutions. This places Lancaster above eight Russell Group universities</a:t>
            </a:r>
          </a:p>
          <a:p>
            <a:pPr>
              <a:buFontTx/>
              <a:buChar char="-"/>
            </a:pPr>
            <a:r>
              <a:rPr lang="en-GB" sz="3600" dirty="0"/>
              <a:t>Manipulation? Lancaster is 7</a:t>
            </a:r>
            <a:r>
              <a:rPr lang="en-GB" sz="3600" baseline="30000" dirty="0"/>
              <a:t>th</a:t>
            </a:r>
            <a:r>
              <a:rPr lang="en-GB" sz="3600" dirty="0"/>
              <a:t> UK university in QS Sustainability rankings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37872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accountability to legitimacy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Accountability, if done well …, enhances (public) confidence =&gt; contributes to legitimacy</a:t>
            </a:r>
          </a:p>
          <a:p>
            <a:pPr>
              <a:buFontTx/>
              <a:buChar char="-"/>
            </a:pPr>
            <a:r>
              <a:rPr lang="en-GB" sz="3600" dirty="0"/>
              <a:t>Admitted: this claim may need more sophistication …</a:t>
            </a:r>
          </a:p>
          <a:p>
            <a:pPr>
              <a:buFontTx/>
              <a:buChar char="-"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 err="1"/>
              <a:t>Deephouse</a:t>
            </a:r>
            <a:r>
              <a:rPr lang="en-GB" sz="3600" dirty="0"/>
              <a:t> et al. (2016): “</a:t>
            </a:r>
            <a:r>
              <a:rPr lang="en-US" sz="3600" dirty="0"/>
              <a:t>Organizational legitimacy is the perceived appropriateness of an organization to a social system in terms of rules, values, norms, and definitions” (but see also </a:t>
            </a:r>
            <a:r>
              <a:rPr lang="en-US" sz="3600" dirty="0" err="1"/>
              <a:t>Bitektine</a:t>
            </a:r>
            <a:r>
              <a:rPr lang="en-US" sz="3600" dirty="0"/>
              <a:t>, 2011, for a very elaborate definition)</a:t>
            </a:r>
          </a:p>
          <a:p>
            <a:pPr>
              <a:buFontTx/>
              <a:buChar char="-"/>
            </a:pPr>
            <a:endParaRPr lang="en-US" sz="3600" dirty="0"/>
          </a:p>
          <a:p>
            <a:pPr>
              <a:buFontTx/>
              <a:buChar char="-"/>
            </a:pPr>
            <a:r>
              <a:rPr lang="en-US" sz="3600" dirty="0"/>
              <a:t>Positive elements: to understand accountability, one must understand what counts   </a:t>
            </a:r>
          </a:p>
          <a:p>
            <a:pPr marL="86400" indent="0">
              <a:buNone/>
            </a:pPr>
            <a:r>
              <a:rPr lang="en-US" sz="3600" dirty="0"/>
              <a:t>   as “appropriate”, so (1) it is not only about obeying rules; and (2) context matters</a:t>
            </a:r>
          </a:p>
          <a:p>
            <a:pPr marL="86400" indent="0">
              <a:buNone/>
            </a:pPr>
            <a:r>
              <a:rPr lang="en-US" sz="3600" dirty="0"/>
              <a:t>-  Problematic element: how do we know when actions are “appropriate”? 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35710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LEGITIMACy</a:t>
            </a:r>
            <a:r>
              <a:rPr lang="en-GB" dirty="0"/>
              <a:t> in HE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Implication for higher education (multiple stakeholders!): there is scope for negotiation on what is “appropriate, proper, desirable”</a:t>
            </a:r>
          </a:p>
          <a:p>
            <a:pPr>
              <a:buFontTx/>
              <a:buChar char="-"/>
            </a:pPr>
            <a:r>
              <a:rPr lang="en-GB" sz="3600" dirty="0"/>
              <a:t>Stakeholders play an important role (they judge), but HEIs themselves as well (they frame, see Lancaster example)!</a:t>
            </a:r>
          </a:p>
          <a:p>
            <a:pPr>
              <a:buFontTx/>
              <a:buChar char="-"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b="1" dirty="0"/>
              <a:t>KEY POINT</a:t>
            </a:r>
            <a:r>
              <a:rPr lang="en-GB" sz="3600" dirty="0"/>
              <a:t>: Accountability then is organisational action, not only responsive, but – from a legitimacy perspective – pro-active and likely strategic</a:t>
            </a:r>
          </a:p>
          <a:p>
            <a:pPr marL="86400" indent="0">
              <a:buNone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64373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Mission statements: one direction + only part of range of communications</a:t>
            </a:r>
          </a:p>
          <a:p>
            <a:pPr>
              <a:buFontTx/>
              <a:buChar char="-"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 err="1"/>
              <a:t>Suchman</a:t>
            </a:r>
            <a:r>
              <a:rPr lang="en-GB" sz="3600" dirty="0"/>
              <a:t> (1995, p. 586) “legitimacy management rest heavily on communication”</a:t>
            </a:r>
          </a:p>
          <a:p>
            <a:pPr>
              <a:buFontTx/>
              <a:buChar char="-"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Same argument as for accountability: HEI communication is strategic positioning</a:t>
            </a:r>
          </a:p>
          <a:p>
            <a:pPr>
              <a:buFontTx/>
              <a:buChar char="-"/>
            </a:pPr>
            <a:r>
              <a:rPr lang="en-GB" sz="3600" dirty="0"/>
              <a:t>Materials: welcome addresses, accreditation self-assessments, corporate designs and logos, brochures, strategic plans (Kosmützky, 2016)</a:t>
            </a:r>
          </a:p>
          <a:p>
            <a:pPr>
              <a:buFontTx/>
              <a:buChar char="-"/>
            </a:pPr>
            <a:endParaRPr lang="en-GB" sz="3600" dirty="0"/>
          </a:p>
          <a:p>
            <a:pPr>
              <a:buFontTx/>
              <a:buChar char="-"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4892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nl-NL" sz="3600" dirty="0"/>
              <a:t>Positioning </a:t>
            </a:r>
            <a:r>
              <a:rPr lang="nl-NL" sz="3600" dirty="0" err="1"/>
              <a:t>this</a:t>
            </a:r>
            <a:r>
              <a:rPr lang="nl-NL" sz="3600" dirty="0"/>
              <a:t> </a:t>
            </a:r>
            <a:r>
              <a:rPr lang="nl-NL" sz="3600" dirty="0" err="1"/>
              <a:t>lecture</a:t>
            </a:r>
            <a:r>
              <a:rPr lang="nl-NL" sz="3600" dirty="0"/>
              <a:t> </a:t>
            </a:r>
          </a:p>
          <a:p>
            <a:pPr>
              <a:buFontTx/>
              <a:buChar char="-"/>
            </a:pPr>
            <a:r>
              <a:rPr lang="nl-NL" sz="3600" dirty="0" err="1"/>
              <a:t>Challenges</a:t>
            </a:r>
            <a:r>
              <a:rPr lang="nl-NL" sz="3600" dirty="0"/>
              <a:t> </a:t>
            </a:r>
            <a:r>
              <a:rPr lang="nl-NL" sz="3600" dirty="0" err="1"/>
              <a:t>related</a:t>
            </a:r>
            <a:r>
              <a:rPr lang="nl-NL" sz="3600" dirty="0"/>
              <a:t> </a:t>
            </a:r>
            <a:r>
              <a:rPr lang="nl-NL" sz="3600" dirty="0" err="1"/>
              <a:t>to</a:t>
            </a:r>
            <a:r>
              <a:rPr lang="nl-NL" sz="3600" dirty="0"/>
              <a:t> </a:t>
            </a:r>
            <a:r>
              <a:rPr lang="nl-NL" sz="3600" dirty="0" err="1"/>
              <a:t>institutional</a:t>
            </a:r>
            <a:r>
              <a:rPr lang="nl-NL" sz="3600" dirty="0"/>
              <a:t> </a:t>
            </a:r>
            <a:r>
              <a:rPr lang="nl-NL" sz="3600" dirty="0" err="1"/>
              <a:t>theory</a:t>
            </a:r>
            <a:endParaRPr lang="nl-NL" sz="3600" dirty="0"/>
          </a:p>
          <a:p>
            <a:pPr>
              <a:buFontTx/>
              <a:buChar char="-"/>
            </a:pPr>
            <a:r>
              <a:rPr lang="nl-NL" sz="3600" dirty="0"/>
              <a:t>An </a:t>
            </a:r>
            <a:r>
              <a:rPr lang="nl-NL" sz="3600" dirty="0" err="1"/>
              <a:t>attempt</a:t>
            </a:r>
            <a:r>
              <a:rPr lang="nl-NL" sz="3600" dirty="0"/>
              <a:t> … </a:t>
            </a:r>
          </a:p>
          <a:p>
            <a:pPr>
              <a:buFontTx/>
              <a:buChar char="-"/>
            </a:pPr>
            <a:r>
              <a:rPr lang="nl-NL" sz="3600" dirty="0"/>
              <a:t>Accountability and </a:t>
            </a:r>
            <a:r>
              <a:rPr lang="nl-NL" sz="3600" dirty="0" err="1"/>
              <a:t>legitimacy</a:t>
            </a:r>
            <a:endParaRPr lang="nl-NL" sz="3600" dirty="0"/>
          </a:p>
          <a:p>
            <a:pPr>
              <a:buFontTx/>
              <a:buChar char="-"/>
            </a:pPr>
            <a:r>
              <a:rPr lang="nl-NL" sz="3600" dirty="0" err="1"/>
              <a:t>Future</a:t>
            </a:r>
            <a:r>
              <a:rPr lang="nl-NL" sz="3600" dirty="0"/>
              <a:t> research</a:t>
            </a:r>
          </a:p>
          <a:p>
            <a:pPr>
              <a:buFontTx/>
              <a:buChar char="-"/>
            </a:pPr>
            <a:r>
              <a:rPr lang="nl-NL" sz="3600" dirty="0"/>
              <a:t>Q&amp;A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49537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625" y="1016082"/>
            <a:ext cx="15699575" cy="6696000"/>
          </a:xfrm>
        </p:spPr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 marL="86400" indent="0">
              <a:buNone/>
            </a:pPr>
            <a:r>
              <a:rPr lang="en-GB" sz="3600" dirty="0"/>
              <a:t>By sharing their mission statements (and other organisational narratives) universities: </a:t>
            </a:r>
          </a:p>
          <a:p>
            <a:pPr>
              <a:buFontTx/>
              <a:buChar char="-"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… act (language is action!)</a:t>
            </a:r>
          </a:p>
          <a:p>
            <a:pPr>
              <a:buFontTx/>
              <a:buChar char="-"/>
            </a:pPr>
            <a:r>
              <a:rPr lang="en-GB" sz="3600" dirty="0"/>
              <a:t>… account </a:t>
            </a:r>
          </a:p>
          <a:p>
            <a:pPr>
              <a:buFontTx/>
              <a:buChar char="-"/>
            </a:pPr>
            <a:r>
              <a:rPr lang="en-GB" sz="3600" dirty="0"/>
              <a:t>… but universities strategically chose what (not) to communicate!</a:t>
            </a:r>
          </a:p>
          <a:p>
            <a:pPr>
              <a:buFontTx/>
              <a:buChar char="-"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32218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IDENtity</a:t>
            </a:r>
            <a:r>
              <a:rPr lang="en-GB" dirty="0"/>
              <a:t> and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University communications are pro-active self-descriptions, organisational claims, impression management …. branding, </a:t>
            </a:r>
          </a:p>
          <a:p>
            <a:pPr>
              <a:buFontTx/>
              <a:buChar char="-"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These communications are bound by organisational identity (“organisational claims to membership in a social category or collective identity at the level of the organisational field”, Greenwood et al., 2011, p. 346-347)</a:t>
            </a:r>
          </a:p>
          <a:p>
            <a:pPr>
              <a:buFontTx/>
              <a:buChar char="-"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While at the same time they are “projected images” (</a:t>
            </a:r>
            <a:r>
              <a:rPr lang="en-GB" sz="3600" dirty="0" err="1"/>
              <a:t>Ravasi</a:t>
            </a:r>
            <a:r>
              <a:rPr lang="en-GB" sz="3600" dirty="0"/>
              <a:t>, 2016): aspirational, pro-active</a:t>
            </a:r>
          </a:p>
          <a:p>
            <a:pPr>
              <a:buFontTx/>
              <a:buChar char="-"/>
            </a:pPr>
            <a:endParaRPr lang="en-GB" sz="3600" dirty="0"/>
          </a:p>
          <a:p>
            <a:pPr>
              <a:buFontTx/>
              <a:buChar char="-"/>
            </a:pPr>
            <a:endParaRPr lang="en-GB" sz="3600" dirty="0"/>
          </a:p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40152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Intermediate wrap-up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en-US" sz="3600" dirty="0"/>
              <a:t>Accountability and mission statements are clearly </a:t>
            </a:r>
            <a:r>
              <a:rPr lang="en-US" sz="3600" dirty="0" err="1"/>
              <a:t>organisational</a:t>
            </a:r>
            <a:r>
              <a:rPr lang="en-US" sz="3600" dirty="0"/>
              <a:t> actions (in agreement with Krücken &amp; Meier, 2006)</a:t>
            </a:r>
          </a:p>
          <a:p>
            <a:pPr>
              <a:buFontTx/>
              <a:buChar char="-"/>
            </a:pPr>
            <a:endParaRPr lang="en-US" sz="3600" dirty="0"/>
          </a:p>
          <a:p>
            <a:pPr>
              <a:buFontTx/>
              <a:buChar char="-"/>
            </a:pPr>
            <a:r>
              <a:rPr lang="en-US" sz="3600" dirty="0"/>
              <a:t>But from the same institutional perspective, now extending the concept of accountability and connecting it to legitimacy (and identity): accountability and communications are (re)constructed in dynamic interplay with various stakeholders in the universities’ organizational field</a:t>
            </a:r>
          </a:p>
          <a:p>
            <a:pPr>
              <a:buFontTx/>
              <a:buChar char="-"/>
            </a:pPr>
            <a:r>
              <a:rPr lang="en-US" sz="3600" dirty="0"/>
              <a:t>Considerable scope for strategic pro-active </a:t>
            </a:r>
            <a:r>
              <a:rPr lang="en-US" sz="3600" dirty="0" err="1"/>
              <a:t>behaviour</a:t>
            </a:r>
            <a:endParaRPr lang="en-US" sz="3600" dirty="0"/>
          </a:p>
          <a:p>
            <a:pPr>
              <a:buFontTx/>
              <a:buChar char="-"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69087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318" y="136025"/>
            <a:ext cx="15705282" cy="863693"/>
          </a:xfrm>
        </p:spPr>
        <p:txBody>
          <a:bodyPr/>
          <a:lstStyle/>
          <a:p>
            <a:r>
              <a:rPr lang="en-GB" dirty="0"/>
              <a:t>AN attempt to model this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23</a:t>
            </a:fld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1F29068-1914-4270-94FB-293821AB7A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7587" y="1118962"/>
            <a:ext cx="13202920" cy="795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061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318" y="136025"/>
            <a:ext cx="15705282" cy="863693"/>
          </a:xfrm>
        </p:spPr>
        <p:txBody>
          <a:bodyPr/>
          <a:lstStyle/>
          <a:p>
            <a:r>
              <a:rPr lang="en-GB" dirty="0"/>
              <a:t>Example: Maastricht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“new” university in the Dutch landscape (mid-1970s)</a:t>
            </a:r>
          </a:p>
          <a:p>
            <a:pPr>
              <a:buFontTx/>
              <a:buChar char="-"/>
            </a:pPr>
            <a:r>
              <a:rPr lang="en-GB" sz="3600" dirty="0"/>
              <a:t>Need for doctors, unequal dispersion universities</a:t>
            </a:r>
          </a:p>
          <a:p>
            <a:pPr>
              <a:buFontTx/>
              <a:buChar char="-"/>
            </a:pPr>
            <a:r>
              <a:rPr lang="en-GB" sz="3600" dirty="0"/>
              <a:t>Various incentives to be different (i.e. regional booster)</a:t>
            </a:r>
          </a:p>
          <a:p>
            <a:pPr>
              <a:buFontTx/>
              <a:buChar char="-"/>
            </a:pPr>
            <a:r>
              <a:rPr lang="en-GB" sz="3600" dirty="0"/>
              <a:t>Different pedagogical approach: problem-based learning</a:t>
            </a:r>
          </a:p>
          <a:p>
            <a:pPr>
              <a:buFontTx/>
              <a:buChar char="-"/>
            </a:pPr>
            <a:r>
              <a:rPr lang="en-GB" sz="3600" dirty="0"/>
              <a:t>Scepticism other Dutch universities</a:t>
            </a:r>
          </a:p>
          <a:p>
            <a:pPr>
              <a:buFontTx/>
              <a:buChar char="-"/>
            </a:pPr>
            <a:r>
              <a:rPr lang="en-GB" sz="3600" dirty="0"/>
              <a:t>From specialised (medicine) to general</a:t>
            </a:r>
          </a:p>
          <a:p>
            <a:pPr>
              <a:buFontTx/>
              <a:buChar char="-"/>
            </a:pPr>
            <a:r>
              <a:rPr lang="en-GB" sz="3600" dirty="0"/>
              <a:t>From regional (Aachen, Liege, …) to transnational to international</a:t>
            </a:r>
          </a:p>
          <a:p>
            <a:pPr>
              <a:buFontTx/>
              <a:buChar char="-"/>
            </a:pPr>
            <a:r>
              <a:rPr lang="en-GB" sz="3600" dirty="0"/>
              <a:t>From </a:t>
            </a:r>
            <a:r>
              <a:rPr lang="en-GB" sz="3600" dirty="0" err="1"/>
              <a:t>Rijksuniversiteit</a:t>
            </a:r>
            <a:r>
              <a:rPr lang="en-GB" sz="3600" dirty="0"/>
              <a:t> Limburg to Universiteit Maastricht</a:t>
            </a:r>
          </a:p>
          <a:p>
            <a:pPr marL="86400" indent="0">
              <a:buNone/>
            </a:pPr>
            <a:r>
              <a:rPr lang="en-GB" sz="36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0516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318" y="136025"/>
            <a:ext cx="15705282" cy="863693"/>
          </a:xfrm>
        </p:spPr>
        <p:txBody>
          <a:bodyPr/>
          <a:lstStyle/>
          <a:p>
            <a:r>
              <a:rPr lang="en-GB" dirty="0"/>
              <a:t>In Conceptual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Legitimacy: Need for doctors, unequal dispersion universities</a:t>
            </a:r>
          </a:p>
          <a:p>
            <a:pPr>
              <a:buFontTx/>
              <a:buChar char="-"/>
            </a:pPr>
            <a:r>
              <a:rPr lang="en-GB" sz="3600" dirty="0"/>
              <a:t>Borderline legitimate through “deviant” identity: problem-based learning</a:t>
            </a:r>
          </a:p>
          <a:p>
            <a:pPr>
              <a:buFontTx/>
              <a:buChar char="-"/>
            </a:pPr>
            <a:r>
              <a:rPr lang="en-GB" sz="3600" dirty="0"/>
              <a:t>Other universities copied elements of PBL</a:t>
            </a:r>
          </a:p>
          <a:p>
            <a:pPr>
              <a:buFontTx/>
              <a:buChar char="-"/>
            </a:pPr>
            <a:r>
              <a:rPr lang="en-GB" sz="3600" dirty="0"/>
              <a:t>Maastricht/Limburg emulated comprehensive universities</a:t>
            </a:r>
          </a:p>
          <a:p>
            <a:pPr>
              <a:buFontTx/>
              <a:buChar char="-"/>
            </a:pPr>
            <a:r>
              <a:rPr lang="en-GB" sz="3600" dirty="0"/>
              <a:t>Borderline legitimate: transnational university (“ahead of the pack”) to successful first mover re internationalisation</a:t>
            </a:r>
          </a:p>
          <a:p>
            <a:pPr>
              <a:buFontTx/>
              <a:buChar char="-"/>
            </a:pPr>
            <a:r>
              <a:rPr lang="en-GB" sz="3600" dirty="0"/>
              <a:t>Identity: </a:t>
            </a:r>
            <a:r>
              <a:rPr lang="en-GB" sz="3600" i="1" dirty="0" err="1"/>
              <a:t>Rijksuniversiteit</a:t>
            </a:r>
            <a:r>
              <a:rPr lang="en-GB" sz="3600" i="1" dirty="0"/>
              <a:t> </a:t>
            </a:r>
            <a:r>
              <a:rPr lang="en-GB" sz="3600" dirty="0"/>
              <a:t>Limburg to Universiteit Maastricht</a:t>
            </a:r>
          </a:p>
          <a:p>
            <a:pPr marL="86400" indent="0">
              <a:buNone/>
            </a:pPr>
            <a:r>
              <a:rPr lang="en-GB" sz="36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51404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318" y="136025"/>
            <a:ext cx="15705282" cy="863693"/>
          </a:xfrm>
        </p:spPr>
        <p:txBody>
          <a:bodyPr/>
          <a:lstStyle/>
          <a:p>
            <a:r>
              <a:rPr lang="en-GB" dirty="0"/>
              <a:t>NEW puzzles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How do accountability, legitimacy and identity relate to each other?</a:t>
            </a:r>
          </a:p>
          <a:p>
            <a:pPr>
              <a:buFontTx/>
              <a:buChar char="-"/>
            </a:pPr>
            <a:r>
              <a:rPr lang="en-GB" sz="3600" dirty="0"/>
              <a:t>Different forms of accountability, legitimacy … (see </a:t>
            </a:r>
            <a:r>
              <a:rPr lang="en-GB" sz="3600" dirty="0" err="1"/>
              <a:t>Suchman</a:t>
            </a:r>
            <a:r>
              <a:rPr lang="en-GB" sz="3600" dirty="0"/>
              <a:t> et al paper)</a:t>
            </a:r>
          </a:p>
          <a:p>
            <a:pPr>
              <a:buFontTx/>
              <a:buChar char="-"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In a simple world: accountability provides legitimacy (granted by the “forum”), legitimacy contributes to (strong) identity</a:t>
            </a:r>
          </a:p>
          <a:p>
            <a:pPr>
              <a:buFontTx/>
              <a:buChar char="-"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But … different stakeholders have different expectations about appropriate and desirable behaviour</a:t>
            </a:r>
          </a:p>
          <a:p>
            <a:pPr>
              <a:buFontTx/>
              <a:buChar char="-"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So, again, </a:t>
            </a:r>
            <a:r>
              <a:rPr lang="en-GB" sz="3600" dirty="0" err="1"/>
              <a:t>actorhood</a:t>
            </a:r>
            <a:r>
              <a:rPr lang="en-GB" sz="3600" dirty="0"/>
              <a:t> is </a:t>
            </a:r>
            <a:r>
              <a:rPr lang="en-GB" sz="3600" u="sng" dirty="0"/>
              <a:t>strategic</a:t>
            </a:r>
            <a:r>
              <a:rPr lang="en-GB" sz="3600" dirty="0"/>
              <a:t> in that different legitimacy and identity challenges must be handled (in complex institutional contexts)</a:t>
            </a:r>
          </a:p>
          <a:p>
            <a:pPr>
              <a:buFontTx/>
              <a:buChar char="-"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May the relationship between accountability, legitimacy and identity then be context-dependent, so is this merely an empirical question?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11090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318" y="136025"/>
            <a:ext cx="15705282" cy="863693"/>
          </a:xfrm>
        </p:spPr>
        <p:txBody>
          <a:bodyPr/>
          <a:lstStyle/>
          <a:p>
            <a:r>
              <a:rPr lang="en-GB" dirty="0"/>
              <a:t>Take-away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2400" dirty="0"/>
          </a:p>
          <a:p>
            <a:pPr>
              <a:buFontTx/>
              <a:buChar char="-"/>
            </a:pPr>
            <a:r>
              <a:rPr lang="en-US" sz="3200" dirty="0" err="1"/>
              <a:t>actorhood</a:t>
            </a:r>
            <a:r>
              <a:rPr lang="en-US" sz="3200" dirty="0"/>
              <a:t> is more than universities ‘just’ being </a:t>
            </a:r>
            <a:r>
              <a:rPr lang="en-US" sz="3200" u="sng" dirty="0"/>
              <a:t>accountable</a:t>
            </a:r>
          </a:p>
          <a:p>
            <a:pPr>
              <a:buFontTx/>
              <a:buChar char="-"/>
            </a:pPr>
            <a:r>
              <a:rPr lang="en-US" sz="3200" dirty="0" err="1"/>
              <a:t>actorhood</a:t>
            </a:r>
            <a:r>
              <a:rPr lang="en-US" sz="3200" dirty="0"/>
              <a:t> is dynamically evolving through engagement of higher education institutions </a:t>
            </a:r>
            <a:r>
              <a:rPr lang="en-US" sz="3200" u="sng" dirty="0"/>
              <a:t>actively</a:t>
            </a:r>
            <a:r>
              <a:rPr lang="en-US" sz="3200" dirty="0"/>
              <a:t> and </a:t>
            </a:r>
            <a:r>
              <a:rPr lang="en-US" sz="3200" u="sng" dirty="0"/>
              <a:t>strategically</a:t>
            </a:r>
            <a:r>
              <a:rPr lang="en-US" sz="3200" dirty="0"/>
              <a:t> trying to impress (through organizational actions, including communication) their institutional stakeholders</a:t>
            </a:r>
          </a:p>
          <a:p>
            <a:pPr>
              <a:buFontTx/>
              <a:buChar char="-"/>
            </a:pPr>
            <a:r>
              <a:rPr lang="en-US" sz="3200" dirty="0"/>
              <a:t>these stakeholders send messages (back) to the organization, they confirm their agreement with the higher education institution’s positioning, profiling, intended image or seriously question the actions and intended image (hence: </a:t>
            </a:r>
            <a:r>
              <a:rPr lang="en-US" sz="3200" dirty="0" err="1"/>
              <a:t>actorhood</a:t>
            </a:r>
            <a:r>
              <a:rPr lang="en-US" sz="3200" dirty="0"/>
              <a:t> is </a:t>
            </a:r>
            <a:r>
              <a:rPr lang="en-US" sz="3200" u="sng" dirty="0"/>
              <a:t>dynamic</a:t>
            </a:r>
            <a:r>
              <a:rPr lang="en-US" sz="3200" dirty="0"/>
              <a:t>)</a:t>
            </a:r>
          </a:p>
          <a:p>
            <a:pPr>
              <a:buFontTx/>
              <a:buChar char="-"/>
            </a:pPr>
            <a:r>
              <a:rPr lang="en-US" sz="3200" dirty="0"/>
              <a:t>University strategies and tactics may be </a:t>
            </a:r>
            <a:r>
              <a:rPr lang="en-US" sz="3200" u="sng" dirty="0"/>
              <a:t>responsive</a:t>
            </a:r>
            <a:r>
              <a:rPr lang="en-US" sz="3200" dirty="0"/>
              <a:t>, but can also be </a:t>
            </a:r>
            <a:r>
              <a:rPr lang="en-US" sz="3200" u="sng" dirty="0"/>
              <a:t>pro-active</a:t>
            </a:r>
            <a:r>
              <a:rPr lang="en-US" sz="3200" dirty="0"/>
              <a:t> and anticipatory</a:t>
            </a:r>
          </a:p>
          <a:p>
            <a:pPr>
              <a:buFontTx/>
              <a:buChar char="-"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87465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318" y="136025"/>
            <a:ext cx="15705282" cy="863693"/>
          </a:xfrm>
        </p:spPr>
        <p:txBody>
          <a:bodyPr/>
          <a:lstStyle/>
          <a:p>
            <a:r>
              <a:rPr lang="en-GB" dirty="0"/>
              <a:t>Research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2400" dirty="0"/>
          </a:p>
          <a:p>
            <a:pPr>
              <a:buFontTx/>
              <a:buChar char="-"/>
            </a:pPr>
            <a:r>
              <a:rPr lang="en-US" sz="3200" dirty="0"/>
              <a:t>Continue research on organizational communications (Kosmützky, 2012) as actions of legitimacy, identity and accountability</a:t>
            </a:r>
            <a:endParaRPr lang="en-US" sz="3200" u="sng" dirty="0"/>
          </a:p>
          <a:p>
            <a:pPr>
              <a:buFontTx/>
              <a:buChar char="-"/>
            </a:pPr>
            <a:r>
              <a:rPr lang="en-US" sz="3200" dirty="0" err="1"/>
              <a:t>Analyse</a:t>
            </a:r>
            <a:r>
              <a:rPr lang="en-US" sz="3200" dirty="0"/>
              <a:t> higher education institutions as potentially being different from and similar to other HEIs in the same field (“be as different as legitimately accepted”, </a:t>
            </a:r>
            <a:r>
              <a:rPr lang="en-US" sz="3200" dirty="0" err="1"/>
              <a:t>Deephouse</a:t>
            </a:r>
            <a:r>
              <a:rPr lang="en-US" sz="3200" dirty="0"/>
              <a:t>, 1999)</a:t>
            </a:r>
          </a:p>
          <a:p>
            <a:pPr>
              <a:buFontTx/>
              <a:buChar char="-"/>
            </a:pPr>
            <a:r>
              <a:rPr lang="en-US" sz="3200" dirty="0"/>
              <a:t>Unpack relations between accountability and legitimacy and identity (core and periphery)</a:t>
            </a:r>
          </a:p>
          <a:p>
            <a:pPr>
              <a:buFontTx/>
              <a:buChar char="-"/>
            </a:pPr>
            <a:r>
              <a:rPr lang="en-US" sz="3200" dirty="0"/>
              <a:t>New organizational forms (Ferlie and Trenholm, 2019)</a:t>
            </a:r>
          </a:p>
          <a:p>
            <a:pPr>
              <a:buFontTx/>
              <a:buChar char="-"/>
            </a:pPr>
            <a:r>
              <a:rPr lang="en-US" sz="3200" dirty="0"/>
              <a:t>Higher education institutions being part of interrelated/nested organizational fields?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468802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algn="ctr"/>
            <a:r>
              <a:rPr lang="en-GB" sz="7200" dirty="0"/>
              <a:t>Thank You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48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Positioning 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nl-NL" sz="3600" dirty="0"/>
              <a:t>Stensaker (</a:t>
            </a:r>
            <a:r>
              <a:rPr lang="nl-NL" sz="3600" dirty="0" err="1"/>
              <a:t>organisational</a:t>
            </a:r>
            <a:r>
              <a:rPr lang="nl-NL" sz="3600" dirty="0"/>
              <a:t> </a:t>
            </a:r>
            <a:r>
              <a:rPr lang="nl-NL" sz="3600" dirty="0" err="1"/>
              <a:t>identity</a:t>
            </a:r>
            <a:r>
              <a:rPr lang="nl-NL" sz="3600" dirty="0"/>
              <a:t>) </a:t>
            </a:r>
          </a:p>
          <a:p>
            <a:pPr>
              <a:buFontTx/>
              <a:buChar char="-"/>
            </a:pPr>
            <a:r>
              <a:rPr lang="nl-NL" sz="3600" dirty="0"/>
              <a:t>Cai (</a:t>
            </a:r>
            <a:r>
              <a:rPr lang="nl-NL" sz="3600" dirty="0" err="1"/>
              <a:t>institutional</a:t>
            </a:r>
            <a:r>
              <a:rPr lang="nl-NL" sz="3600" dirty="0"/>
              <a:t> </a:t>
            </a:r>
            <a:r>
              <a:rPr lang="nl-NL" sz="3600" dirty="0" err="1"/>
              <a:t>logics</a:t>
            </a:r>
            <a:r>
              <a:rPr lang="nl-NL" sz="3600" dirty="0"/>
              <a:t>, </a:t>
            </a:r>
            <a:r>
              <a:rPr lang="nl-NL" sz="3600" dirty="0" err="1"/>
              <a:t>postponed</a:t>
            </a:r>
            <a:r>
              <a:rPr lang="nl-NL" sz="3600" dirty="0"/>
              <a:t>)  </a:t>
            </a:r>
          </a:p>
          <a:p>
            <a:pPr>
              <a:buFontTx/>
              <a:buChar char="-"/>
            </a:pPr>
            <a:r>
              <a:rPr lang="nl-NL" sz="3600" dirty="0" err="1"/>
              <a:t>Future</a:t>
            </a:r>
            <a:r>
              <a:rPr lang="nl-NL" sz="3600" dirty="0"/>
              <a:t> </a:t>
            </a:r>
            <a:r>
              <a:rPr lang="nl-NL" sz="3600" dirty="0" err="1"/>
              <a:t>contributions</a:t>
            </a:r>
            <a:r>
              <a:rPr lang="nl-NL" sz="3600" dirty="0"/>
              <a:t>: </a:t>
            </a:r>
            <a:r>
              <a:rPr lang="nl-NL" sz="3600" dirty="0" err="1"/>
              <a:t>Enders</a:t>
            </a:r>
            <a:r>
              <a:rPr lang="nl-NL" sz="3600" dirty="0"/>
              <a:t>, </a:t>
            </a:r>
            <a:r>
              <a:rPr lang="nl-NL" sz="3600" dirty="0" err="1"/>
              <a:t>Musselin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76564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cap="all" dirty="0"/>
              <a:t>centre for higher education </a:t>
            </a:r>
            <a:br>
              <a:rPr lang="en-GB" cap="all" dirty="0"/>
            </a:br>
            <a:r>
              <a:rPr lang="en-GB" cap="all" dirty="0"/>
              <a:t>governance </a:t>
            </a:r>
            <a:r>
              <a:rPr lang="en-GB" cap="all" dirty="0" err="1"/>
              <a:t>ghent</a:t>
            </a:r>
            <a:r>
              <a:rPr lang="en-GB" cap="all" dirty="0"/>
              <a:t> (CHEGG)</a:t>
            </a:r>
            <a:br>
              <a:rPr lang="en-GB" cap="all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E</a:t>
            </a:r>
            <a:r>
              <a:rPr lang="en-GB"/>
              <a:t>	Jeroen.huisman@ugent.be</a:t>
            </a:r>
            <a:br>
              <a:rPr lang="en-GB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www.ugent.be</a:t>
            </a:r>
            <a:br>
              <a:rPr lang="en-GB" dirty="0"/>
            </a:br>
            <a:r>
              <a:rPr lang="en-GB" dirty="0"/>
              <a:t>www.chegg.ugent.be</a:t>
            </a:r>
            <a:br>
              <a:rPr lang="en-GB" dirty="0"/>
            </a:br>
            <a:endParaRPr lang="en-GB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err="1"/>
              <a:t>Ghent</a:t>
            </a:r>
            <a:r>
              <a:rPr lang="nl-NL" dirty="0"/>
              <a:t> University</a:t>
            </a:r>
            <a:br>
              <a:rPr lang="nl-NL" dirty="0"/>
            </a:br>
            <a:r>
              <a:rPr lang="nl-NL" dirty="0"/>
              <a:t>@</a:t>
            </a:r>
            <a:r>
              <a:rPr lang="nl-NL" dirty="0" err="1"/>
              <a:t>ugent</a:t>
            </a:r>
            <a:r>
              <a:rPr lang="nl-NL" dirty="0"/>
              <a:t/>
            </a:r>
            <a:br>
              <a:rPr lang="nl-NL" dirty="0"/>
            </a:br>
            <a:r>
              <a:rPr lang="nl-NL" dirty="0" err="1"/>
              <a:t>Ghent</a:t>
            </a:r>
            <a:r>
              <a:rPr lang="nl-NL" dirty="0"/>
              <a:t> University</a:t>
            </a:r>
          </a:p>
          <a:p>
            <a:endParaRPr lang="nl-NL" dirty="0"/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000" y="3161604"/>
            <a:ext cx="280417" cy="335281"/>
          </a:xfrm>
          <a:prstGeom prst="rect">
            <a:avLst/>
          </a:prstGeom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000" y="3599274"/>
            <a:ext cx="280417" cy="356617"/>
          </a:xfrm>
          <a:prstGeom prst="rect">
            <a:avLst/>
          </a:prstGeom>
        </p:spPr>
      </p:pic>
      <p:pic>
        <p:nvPicPr>
          <p:cNvPr id="7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000" y="4103436"/>
            <a:ext cx="280417" cy="28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institutional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nl-NL" sz="3600" dirty="0"/>
              <a:t>“new” </a:t>
            </a:r>
            <a:r>
              <a:rPr lang="nl-NL" sz="3600" dirty="0" err="1"/>
              <a:t>institutionalism</a:t>
            </a:r>
            <a:r>
              <a:rPr lang="nl-NL" sz="3600" dirty="0"/>
              <a:t>: Meyer &amp; Rowan (1977), </a:t>
            </a:r>
            <a:r>
              <a:rPr lang="nl-NL" sz="3600" dirty="0" err="1"/>
              <a:t>DiMaggio</a:t>
            </a:r>
            <a:r>
              <a:rPr lang="nl-NL" sz="3600" dirty="0"/>
              <a:t> &amp; Powell (1983) </a:t>
            </a:r>
          </a:p>
          <a:p>
            <a:pPr>
              <a:buFontTx/>
              <a:buChar char="-"/>
            </a:pPr>
            <a:r>
              <a:rPr lang="en-GB" sz="3600" dirty="0"/>
              <a:t>Vocabulary: taken-for-</a:t>
            </a:r>
            <a:r>
              <a:rPr lang="en-GB" sz="3600" dirty="0" err="1"/>
              <a:t>grantedness</a:t>
            </a:r>
            <a:r>
              <a:rPr lang="en-GB" sz="3600" dirty="0"/>
              <a:t>, myth and ceremony, decoupling, logic of appropriateness, isomorphism</a:t>
            </a:r>
          </a:p>
          <a:p>
            <a:pPr>
              <a:buFontTx/>
              <a:buChar char="-"/>
            </a:pPr>
            <a:r>
              <a:rPr lang="en-GB" sz="3600" dirty="0"/>
              <a:t>Focus on norms and values, (partly) a response to “rational” theories of organisations: functionalism, cost-benefits, efficiency, contingency</a:t>
            </a:r>
          </a:p>
          <a:p>
            <a:pPr>
              <a:buFontTx/>
              <a:buChar char="-"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70490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Promise of Institutional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nl-NL" sz="3600" dirty="0"/>
              <a:t>In </a:t>
            </a:r>
            <a:r>
              <a:rPr lang="nl-NL" sz="3600" dirty="0" err="1"/>
              <a:t>higher</a:t>
            </a:r>
            <a:r>
              <a:rPr lang="nl-NL" sz="3600" dirty="0"/>
              <a:t> </a:t>
            </a:r>
            <a:r>
              <a:rPr lang="nl-NL" sz="3600" dirty="0" err="1"/>
              <a:t>education</a:t>
            </a:r>
            <a:r>
              <a:rPr lang="nl-NL" sz="3600" dirty="0"/>
              <a:t> research: </a:t>
            </a:r>
            <a:r>
              <a:rPr lang="nl-NL" sz="3600" dirty="0" err="1"/>
              <a:t>isomorphism</a:t>
            </a:r>
            <a:r>
              <a:rPr lang="nl-NL" sz="3600" dirty="0"/>
              <a:t> as THE </a:t>
            </a:r>
            <a:r>
              <a:rPr lang="nl-NL" sz="3600" dirty="0" err="1"/>
              <a:t>explanation</a:t>
            </a:r>
            <a:r>
              <a:rPr lang="nl-NL" sz="3600" dirty="0"/>
              <a:t> for </a:t>
            </a:r>
            <a:r>
              <a:rPr lang="nl-NL" sz="3600" dirty="0" err="1"/>
              <a:t>university</a:t>
            </a:r>
            <a:r>
              <a:rPr lang="nl-NL" sz="3600" dirty="0"/>
              <a:t> “</a:t>
            </a:r>
            <a:r>
              <a:rPr lang="nl-NL" sz="3600" dirty="0" err="1"/>
              <a:t>behaviour</a:t>
            </a:r>
            <a:r>
              <a:rPr lang="nl-NL" sz="3600" dirty="0"/>
              <a:t>”: </a:t>
            </a:r>
            <a:r>
              <a:rPr lang="nl-NL" sz="3600" dirty="0" err="1"/>
              <a:t>higher</a:t>
            </a:r>
            <a:r>
              <a:rPr lang="nl-NL" sz="3600" dirty="0"/>
              <a:t> </a:t>
            </a:r>
            <a:r>
              <a:rPr lang="nl-NL" sz="3600" dirty="0" err="1"/>
              <a:t>education</a:t>
            </a:r>
            <a:r>
              <a:rPr lang="nl-NL" sz="3600" dirty="0"/>
              <a:t> systems are </a:t>
            </a:r>
            <a:r>
              <a:rPr lang="nl-NL" sz="3600" dirty="0" err="1"/>
              <a:t>homogeneous</a:t>
            </a:r>
            <a:r>
              <a:rPr lang="nl-NL" sz="3600" dirty="0"/>
              <a:t>: </a:t>
            </a:r>
            <a:r>
              <a:rPr lang="nl-NL" sz="3600" dirty="0" err="1"/>
              <a:t>normative</a:t>
            </a:r>
            <a:r>
              <a:rPr lang="nl-NL" sz="3600" dirty="0"/>
              <a:t> (professional </a:t>
            </a:r>
            <a:r>
              <a:rPr lang="nl-NL" sz="3600" dirty="0" err="1"/>
              <a:t>standards</a:t>
            </a:r>
            <a:r>
              <a:rPr lang="nl-NL" sz="3600" dirty="0"/>
              <a:t>), </a:t>
            </a:r>
            <a:r>
              <a:rPr lang="nl-NL" sz="3600" dirty="0" err="1"/>
              <a:t>coercive</a:t>
            </a:r>
            <a:r>
              <a:rPr lang="nl-NL" sz="3600" dirty="0"/>
              <a:t> (state </a:t>
            </a:r>
            <a:r>
              <a:rPr lang="nl-NL" sz="3600" dirty="0" err="1"/>
              <a:t>pressure</a:t>
            </a:r>
            <a:r>
              <a:rPr lang="nl-NL" sz="3600" dirty="0"/>
              <a:t>) and </a:t>
            </a:r>
            <a:r>
              <a:rPr lang="nl-NL" sz="3600" dirty="0" err="1"/>
              <a:t>mimetic</a:t>
            </a:r>
            <a:r>
              <a:rPr lang="nl-NL" sz="3600" dirty="0"/>
              <a:t> (</a:t>
            </a:r>
            <a:r>
              <a:rPr lang="nl-NL" sz="3600" dirty="0" err="1"/>
              <a:t>uncertainty</a:t>
            </a:r>
            <a:r>
              <a:rPr lang="nl-NL" sz="3600" dirty="0"/>
              <a:t>) </a:t>
            </a:r>
            <a:r>
              <a:rPr lang="nl-NL" sz="3600" dirty="0" err="1"/>
              <a:t>processes</a:t>
            </a:r>
            <a:r>
              <a:rPr lang="nl-NL" sz="3600" dirty="0"/>
              <a:t> are dominant</a:t>
            </a:r>
          </a:p>
          <a:p>
            <a:pPr>
              <a:buFontTx/>
              <a:buChar char="-"/>
            </a:pPr>
            <a:r>
              <a:rPr lang="nl-NL" sz="3600" dirty="0"/>
              <a:t>As </a:t>
            </a:r>
            <a:r>
              <a:rPr lang="nl-NL" sz="3600" dirty="0" err="1"/>
              <a:t>an</a:t>
            </a:r>
            <a:r>
              <a:rPr lang="nl-NL" sz="3600" dirty="0"/>
              <a:t> </a:t>
            </a:r>
            <a:r>
              <a:rPr lang="nl-NL" sz="3600" dirty="0" err="1"/>
              <a:t>aside</a:t>
            </a:r>
            <a:r>
              <a:rPr lang="nl-NL" sz="3600" dirty="0"/>
              <a:t>: </a:t>
            </a:r>
            <a:r>
              <a:rPr lang="nl-NL" sz="3600" dirty="0" err="1"/>
              <a:t>Riesman</a:t>
            </a:r>
            <a:r>
              <a:rPr lang="nl-NL" sz="3600" dirty="0"/>
              <a:t> (1956, “</a:t>
            </a:r>
            <a:r>
              <a:rPr lang="nl-NL" sz="3600" dirty="0" err="1"/>
              <a:t>snakelike</a:t>
            </a:r>
            <a:r>
              <a:rPr lang="nl-NL" sz="3600" dirty="0"/>
              <a:t> </a:t>
            </a:r>
            <a:r>
              <a:rPr lang="nl-NL" sz="3600" dirty="0" err="1"/>
              <a:t>procession</a:t>
            </a:r>
            <a:r>
              <a:rPr lang="nl-NL" sz="3600" dirty="0"/>
              <a:t>”), </a:t>
            </a:r>
            <a:r>
              <a:rPr lang="nl-NL" sz="3600" dirty="0" err="1"/>
              <a:t>Pratt</a:t>
            </a:r>
            <a:r>
              <a:rPr lang="nl-NL" sz="3600" dirty="0"/>
              <a:t> &amp; Burgess (1974, “</a:t>
            </a:r>
            <a:r>
              <a:rPr lang="nl-NL" sz="3600" dirty="0" err="1"/>
              <a:t>academic</a:t>
            </a:r>
            <a:r>
              <a:rPr lang="nl-NL" sz="3600" dirty="0"/>
              <a:t> drift”)</a:t>
            </a:r>
          </a:p>
          <a:p>
            <a:pPr>
              <a:buFontTx/>
              <a:buChar char="-"/>
            </a:pPr>
            <a:endParaRPr lang="nl-NL" sz="3600" dirty="0"/>
          </a:p>
          <a:p>
            <a:pPr>
              <a:buFontTx/>
              <a:buChar char="-"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25874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Challenge(s) of Institutional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nl-NL" sz="3600" dirty="0" err="1"/>
              <a:t>Conceptually</a:t>
            </a:r>
            <a:r>
              <a:rPr lang="nl-NL" sz="3600" dirty="0"/>
              <a:t>: Are </a:t>
            </a:r>
            <a:r>
              <a:rPr lang="nl-NL" sz="3600" dirty="0" err="1"/>
              <a:t>organisations</a:t>
            </a:r>
            <a:r>
              <a:rPr lang="nl-NL" sz="3600" dirty="0"/>
              <a:t> </a:t>
            </a:r>
            <a:r>
              <a:rPr lang="nl-NL" sz="3600" dirty="0" err="1"/>
              <a:t>really</a:t>
            </a:r>
            <a:r>
              <a:rPr lang="nl-NL" sz="3600" dirty="0"/>
              <a:t> “</a:t>
            </a:r>
            <a:r>
              <a:rPr lang="nl-NL" sz="3600" dirty="0" err="1"/>
              <a:t>cultural</a:t>
            </a:r>
            <a:r>
              <a:rPr lang="nl-NL" sz="3600" dirty="0"/>
              <a:t> dopes”? </a:t>
            </a:r>
            <a:r>
              <a:rPr lang="nl-NL" sz="3600" dirty="0" err="1"/>
              <a:t>Where</a:t>
            </a:r>
            <a:r>
              <a:rPr lang="nl-NL" sz="3600" dirty="0"/>
              <a:t> is </a:t>
            </a:r>
            <a:r>
              <a:rPr lang="nl-NL" sz="3600" dirty="0" err="1"/>
              <a:t>the</a:t>
            </a:r>
            <a:r>
              <a:rPr lang="nl-NL" sz="3600" dirty="0"/>
              <a:t> agency? </a:t>
            </a:r>
          </a:p>
          <a:p>
            <a:pPr>
              <a:buFontTx/>
              <a:buChar char="-"/>
            </a:pPr>
            <a:r>
              <a:rPr lang="en-US" sz="3600" dirty="0"/>
              <a:t>Empirical: How do we explain “outliers” in </a:t>
            </a:r>
            <a:r>
              <a:rPr lang="en-US" sz="3600" dirty="0" err="1"/>
              <a:t>organisational</a:t>
            </a:r>
            <a:r>
              <a:rPr lang="en-US" sz="3600" dirty="0"/>
              <a:t> fields?</a:t>
            </a:r>
          </a:p>
          <a:p>
            <a:pPr>
              <a:buFontTx/>
              <a:buChar char="-"/>
            </a:pPr>
            <a:r>
              <a:rPr lang="en-US" sz="3600" dirty="0"/>
              <a:t>Case of higher education: </a:t>
            </a:r>
          </a:p>
          <a:p>
            <a:pPr marL="86400" indent="0">
              <a:buNone/>
            </a:pPr>
            <a:r>
              <a:rPr lang="en-US" sz="3600" dirty="0"/>
              <a:t>    * entrepreneurial universities (Clark, 1998)</a:t>
            </a:r>
          </a:p>
          <a:p>
            <a:pPr marL="86400" indent="0">
              <a:buNone/>
            </a:pPr>
            <a:r>
              <a:rPr lang="en-US" sz="3600" dirty="0"/>
              <a:t>    * ‘alternative’ universities (Huisman et al., 2002) </a:t>
            </a:r>
            <a:endParaRPr lang="nl-NL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61067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Solutions in Institutional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Oliver (1991): institutional theory + resource dependency: organizational action/strategies may range from acquiescence to resistance and manipulation</a:t>
            </a:r>
          </a:p>
          <a:p>
            <a:pPr>
              <a:buFontTx/>
              <a:buChar char="-"/>
            </a:pPr>
            <a:r>
              <a:rPr lang="en-GB" sz="3600" dirty="0"/>
              <a:t>Thornton &amp; Ocasio (1999) and others: institutional logics </a:t>
            </a:r>
          </a:p>
          <a:p>
            <a:pPr>
              <a:buFontTx/>
              <a:buChar char="-"/>
            </a:pPr>
            <a:r>
              <a:rPr lang="en-GB" sz="3600" dirty="0"/>
              <a:t>Institutional work (e.g. Lawrence &amp; Suddaby, 1006)</a:t>
            </a:r>
          </a:p>
          <a:p>
            <a:pPr>
              <a:buFontTx/>
              <a:buChar char="-"/>
            </a:pPr>
            <a:r>
              <a:rPr lang="en-GB" sz="3600" dirty="0"/>
              <a:t>Institutional entrepreneurship (Maguire et al., 2004)</a:t>
            </a:r>
          </a:p>
          <a:p>
            <a:pPr>
              <a:buFontTx/>
              <a:buChar char="-"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In common: bringing back agency, interests and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43116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“Solution” (or gut feeling?)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Legitimacy</a:t>
            </a:r>
          </a:p>
          <a:p>
            <a:pPr>
              <a:buFontTx/>
              <a:buChar char="-"/>
            </a:pPr>
            <a:r>
              <a:rPr lang="en-GB" sz="3600" dirty="0"/>
              <a:t>Conceptual: economic (effectiveness, efficiency) and normative (values, prestige, status) imperatives for organisational action =&gt; core concept of institutional theory</a:t>
            </a:r>
          </a:p>
          <a:p>
            <a:pPr>
              <a:buFontTx/>
              <a:buChar char="-"/>
            </a:pPr>
            <a:r>
              <a:rPr lang="en-GB" sz="3600" dirty="0"/>
              <a:t>Legitimacy links to values: “conformance to law, accepted norms, values”</a:t>
            </a:r>
          </a:p>
          <a:p>
            <a:pPr>
              <a:buFontTx/>
              <a:buChar char="-"/>
            </a:pPr>
            <a:r>
              <a:rPr lang="en-GB" sz="3600" dirty="0"/>
              <a:t>By the way: Legitimacy also a core concept in other organisational theories (population ecology, resource dependency)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99688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mundane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endParaRPr lang="en-GB" sz="3600" dirty="0"/>
          </a:p>
          <a:p>
            <a:pPr marL="86400" indent="0">
              <a:buNone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/>
              <a:t>Interest in how HEIs “talk” (narrative turn: language = action): mission statements, VC speeches, university responses to challenges (mediatization!)</a:t>
            </a:r>
          </a:p>
          <a:p>
            <a:pPr>
              <a:buFontTx/>
              <a:buChar char="-"/>
            </a:pPr>
            <a:r>
              <a:rPr lang="en-GB" sz="3600" dirty="0"/>
              <a:t>Intrigued by notions of universities as “organisational </a:t>
            </a:r>
            <a:r>
              <a:rPr lang="en-GB" sz="3600" dirty="0" err="1"/>
              <a:t>actorhood</a:t>
            </a:r>
            <a:r>
              <a:rPr lang="en-GB" sz="3600" dirty="0"/>
              <a:t>” and “strategic behaviour (Frølich et al., 2013)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4619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solidFill>
            <a:srgbClr val="1E64C8"/>
          </a:solidFill>
          <a:headEnd type="triangle" w="lg" len="lg"/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-UK-LW_1_0_13.potx" id="{3201E771-F791-46B7-8648-80514AB81F54}" vid="{1858D3B1-E83B-4AD4-AB74-FC64152F8D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Powerpoint_UGent_EN_PS</Template>
  <TotalTime>1</TotalTime>
  <Words>1711</Words>
  <Application>Microsoft Macintosh PowerPoint</Application>
  <PresentationFormat>Custom</PresentationFormat>
  <Paragraphs>259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Accountability and legitimacy of higher education institutions: An institutional perspective</vt:lpstr>
      <vt:lpstr>Outline</vt:lpstr>
      <vt:lpstr>Positioning this lecture</vt:lpstr>
      <vt:lpstr>institutional theory</vt:lpstr>
      <vt:lpstr>Promise of Institutional theory</vt:lpstr>
      <vt:lpstr>Challenge(s) of Institutional theory</vt:lpstr>
      <vt:lpstr>Solutions in Institutional theory</vt:lpstr>
      <vt:lpstr>My “Solution” (or gut feeling?)</vt:lpstr>
      <vt:lpstr>More mundane considerations</vt:lpstr>
      <vt:lpstr>Storyline</vt:lpstr>
      <vt:lpstr>Organisational actorhood</vt:lpstr>
      <vt:lpstr>Appreciation</vt:lpstr>
      <vt:lpstr>Refinement, extension …</vt:lpstr>
      <vt:lpstr>accountability</vt:lpstr>
      <vt:lpstr>accountability</vt:lpstr>
      <vt:lpstr>Illustration</vt:lpstr>
      <vt:lpstr>From accountability to legitimacy</vt:lpstr>
      <vt:lpstr>LEGITIMACy in HE context</vt:lpstr>
      <vt:lpstr>CommUnication</vt:lpstr>
      <vt:lpstr>CommUnication</vt:lpstr>
      <vt:lpstr>IDENtity and image</vt:lpstr>
      <vt:lpstr>Intermediate wrap-up</vt:lpstr>
      <vt:lpstr>AN attempt to model this …</vt:lpstr>
      <vt:lpstr>Example: Maastricht University</vt:lpstr>
      <vt:lpstr>In Conceptual terms</vt:lpstr>
      <vt:lpstr>NEW puzzles …</vt:lpstr>
      <vt:lpstr>Take-away message</vt:lpstr>
      <vt:lpstr>Research agenda</vt:lpstr>
      <vt:lpstr>Thank You</vt:lpstr>
      <vt:lpstr>  centre for higher education  governance ghent (CHEGG)  E Jeroen.huisman@ugent.be    www.ugent.be www.chegg.ugent.be </vt:lpstr>
    </vt:vector>
  </TitlesOfParts>
  <Company>UGent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Vukasovic</dc:creator>
  <cp:lastModifiedBy>Yulia Shumilova</cp:lastModifiedBy>
  <cp:revision>158</cp:revision>
  <dcterms:created xsi:type="dcterms:W3CDTF">2016-09-26T11:22:13Z</dcterms:created>
  <dcterms:modified xsi:type="dcterms:W3CDTF">2023-01-13T04:53:18Z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1.0</vt:lpwstr>
  </property>
  <property fmtid="{D5CDD505-2E9C-101B-9397-08002B2CF9AE}" pid="4" name="Date">
    <vt:filetime>2016-09-20T22:00:00Z</vt:filetime>
  </property>
  <property fmtid="{D5CDD505-2E9C-101B-9397-08002B2CF9AE}" pid="5" name="Build">
    <vt:i4>13</vt:i4>
  </property>
  <property fmtid="{D5CDD505-2E9C-101B-9397-08002B2CF9AE}" pid="6" name="Cmt 1">
    <vt:lpwstr>create</vt:lpwstr>
  </property>
  <property fmtid="{D5CDD505-2E9C-101B-9397-08002B2CF9AE}" pid="7" name="Cmt 2">
    <vt:lpwstr>1st draft</vt:lpwstr>
  </property>
  <property fmtid="{D5CDD505-2E9C-101B-9397-08002B2CF9AE}" pid="8" name="Cmt 3">
    <vt:lpwstr>Corporate splitt off</vt:lpwstr>
  </property>
  <property fmtid="{D5CDD505-2E9C-101B-9397-08002B2CF9AE}" pid="9" name="Cmt 4">
    <vt:lpwstr>2nd draft</vt:lpwstr>
  </property>
  <property fmtid="{D5CDD505-2E9C-101B-9397-08002B2CF9AE}" pid="10" name="Cmt 5">
    <vt:lpwstr>set text box and shape defaults</vt:lpwstr>
  </property>
  <property fmtid="{D5CDD505-2E9C-101B-9397-08002B2CF9AE}" pid="11" name="Cmt 6">
    <vt:lpwstr>end slide text acc. to letter</vt:lpwstr>
  </property>
  <property fmtid="{D5CDD505-2E9C-101B-9397-08002B2CF9AE}" pid="12" name="Cmt 7">
    <vt:lpwstr>logo opening slide sharpened</vt:lpwstr>
  </property>
  <property fmtid="{D5CDD505-2E9C-101B-9397-08002B2CF9AE}" pid="13" name="Cmt 8-9">
    <vt:lpwstr>comments 19-9-2016</vt:lpwstr>
  </property>
  <property fmtid="{D5CDD505-2E9C-101B-9397-08002B2CF9AE}" pid="14" name="Cmt 10">
    <vt:lpwstr>social media data redesigned</vt:lpwstr>
  </property>
  <property fmtid="{D5CDD505-2E9C-101B-9397-08002B2CF9AE}" pid="15" name="Cmt 11">
    <vt:lpwstr>Title Slide renamed to TitleSlide</vt:lpwstr>
  </property>
  <property fmtid="{D5CDD505-2E9C-101B-9397-08002B2CF9AE}" pid="16" name="Cmt 12">
    <vt:lpwstr>Title and text size</vt:lpwstr>
  </property>
  <property fmtid="{D5CDD505-2E9C-101B-9397-08002B2CF9AE}" pid="17" name="Cmt 13">
    <vt:lpwstr>socmed pictos &gt; normal view</vt:lpwstr>
  </property>
</Properties>
</file>