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6" r:id="rId2"/>
  </p:sldMasterIdLst>
  <p:notesMasterIdLst>
    <p:notesMasterId r:id="rId22"/>
  </p:notesMasterIdLst>
  <p:handoutMasterIdLst>
    <p:handoutMasterId r:id="rId23"/>
  </p:handoutMasterIdLst>
  <p:sldIdLst>
    <p:sldId id="474" r:id="rId3"/>
    <p:sldId id="468" r:id="rId4"/>
    <p:sldId id="483" r:id="rId5"/>
    <p:sldId id="511" r:id="rId6"/>
    <p:sldId id="475" r:id="rId7"/>
    <p:sldId id="581" r:id="rId8"/>
    <p:sldId id="582" r:id="rId9"/>
    <p:sldId id="583" r:id="rId10"/>
    <p:sldId id="589" r:id="rId11"/>
    <p:sldId id="584" r:id="rId12"/>
    <p:sldId id="585" r:id="rId13"/>
    <p:sldId id="590" r:id="rId14"/>
    <p:sldId id="591" r:id="rId15"/>
    <p:sldId id="586" r:id="rId16"/>
    <p:sldId id="587" r:id="rId17"/>
    <p:sldId id="588" r:id="rId18"/>
    <p:sldId id="592" r:id="rId19"/>
    <p:sldId id="593" r:id="rId20"/>
    <p:sldId id="434" r:id="rId2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ilisateur de Microsoft Office" initials="" lastIdx="5" clrIdx="0"/>
  <p:cmAuthor id="1" name="Bénédicte Barbé" initials="bb"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142D"/>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86" autoAdjust="0"/>
    <p:restoredTop sz="90162" autoAdjust="0"/>
  </p:normalViewPr>
  <p:slideViewPr>
    <p:cSldViewPr snapToGrid="0" snapToObjects="1">
      <p:cViewPr varScale="1">
        <p:scale>
          <a:sx n="85" d="100"/>
          <a:sy n="85" d="100"/>
        </p:scale>
        <p:origin x="1960" y="160"/>
      </p:cViewPr>
      <p:guideLst>
        <p:guide orient="horz" pos="2160"/>
        <p:guide pos="2880"/>
      </p:guideLst>
    </p:cSldViewPr>
  </p:slideViewPr>
  <p:outlineViewPr>
    <p:cViewPr>
      <p:scale>
        <a:sx n="33" d="100"/>
        <a:sy n="33" d="100"/>
      </p:scale>
      <p:origin x="0" y="97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51F515-B293-7546-B63E-7036B8267DC4}" type="datetimeFigureOut">
              <a:rPr lang="fr-FR" smtClean="0"/>
              <a:t>15/02/2023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AC7E4A-1CCA-474D-888F-3164DB425AA2}" type="slidenum">
              <a:rPr lang="fr-FR" smtClean="0"/>
              <a:t>‹#›</a:t>
            </a:fld>
            <a:endParaRPr lang="fr-FR"/>
          </a:p>
        </p:txBody>
      </p:sp>
    </p:spTree>
    <p:extLst>
      <p:ext uri="{BB962C8B-B14F-4D97-AF65-F5344CB8AC3E}">
        <p14:creationId xmlns:p14="http://schemas.microsoft.com/office/powerpoint/2010/main" val="25531334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9C0AB2-3D24-FD41-8FA0-71EBD986F6C2}" type="datetimeFigureOut">
              <a:rPr lang="fr-FR" smtClean="0"/>
              <a:t>15/02/2023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42762-071D-7F4A-8F99-1AED4A494D19}" type="slidenum">
              <a:rPr lang="fr-FR" smtClean="0"/>
              <a:t>‹#›</a:t>
            </a:fld>
            <a:endParaRPr lang="fr-FR"/>
          </a:p>
        </p:txBody>
      </p:sp>
    </p:spTree>
    <p:extLst>
      <p:ext uri="{BB962C8B-B14F-4D97-AF65-F5344CB8AC3E}">
        <p14:creationId xmlns:p14="http://schemas.microsoft.com/office/powerpoint/2010/main" val="21252427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solidFill>
                  <a:prstClr val="black"/>
                </a:solidFill>
                <a:latin typeface="Calibri"/>
              </a:rPr>
              <a:pPr/>
              <a:t>1</a:t>
            </a:fld>
            <a:endParaRPr lang="fr-FR">
              <a:solidFill>
                <a:prstClr val="black"/>
              </a:solidFill>
              <a:latin typeface="Calibri"/>
            </a:endParaRPr>
          </a:p>
        </p:txBody>
      </p:sp>
    </p:spTree>
    <p:extLst>
      <p:ext uri="{BB962C8B-B14F-4D97-AF65-F5344CB8AC3E}">
        <p14:creationId xmlns:p14="http://schemas.microsoft.com/office/powerpoint/2010/main" val="3624702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10</a:t>
            </a:fld>
            <a:endParaRPr lang="fr-FR"/>
          </a:p>
        </p:txBody>
      </p:sp>
    </p:spTree>
    <p:extLst>
      <p:ext uri="{BB962C8B-B14F-4D97-AF65-F5344CB8AC3E}">
        <p14:creationId xmlns:p14="http://schemas.microsoft.com/office/powerpoint/2010/main" val="3917645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11</a:t>
            </a:fld>
            <a:endParaRPr lang="fr-FR"/>
          </a:p>
        </p:txBody>
      </p:sp>
    </p:spTree>
    <p:extLst>
      <p:ext uri="{BB962C8B-B14F-4D97-AF65-F5344CB8AC3E}">
        <p14:creationId xmlns:p14="http://schemas.microsoft.com/office/powerpoint/2010/main" val="2628219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12</a:t>
            </a:fld>
            <a:endParaRPr lang="fr-FR"/>
          </a:p>
        </p:txBody>
      </p:sp>
    </p:spTree>
    <p:extLst>
      <p:ext uri="{BB962C8B-B14F-4D97-AF65-F5344CB8AC3E}">
        <p14:creationId xmlns:p14="http://schemas.microsoft.com/office/powerpoint/2010/main" val="1198412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13</a:t>
            </a:fld>
            <a:endParaRPr lang="fr-FR"/>
          </a:p>
        </p:txBody>
      </p:sp>
    </p:spTree>
    <p:extLst>
      <p:ext uri="{BB962C8B-B14F-4D97-AF65-F5344CB8AC3E}">
        <p14:creationId xmlns:p14="http://schemas.microsoft.com/office/powerpoint/2010/main" val="1920993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14</a:t>
            </a:fld>
            <a:endParaRPr lang="fr-FR"/>
          </a:p>
        </p:txBody>
      </p:sp>
    </p:spTree>
    <p:extLst>
      <p:ext uri="{BB962C8B-B14F-4D97-AF65-F5344CB8AC3E}">
        <p14:creationId xmlns:p14="http://schemas.microsoft.com/office/powerpoint/2010/main" val="985207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15</a:t>
            </a:fld>
            <a:endParaRPr lang="fr-FR"/>
          </a:p>
        </p:txBody>
      </p:sp>
    </p:spTree>
    <p:extLst>
      <p:ext uri="{BB962C8B-B14F-4D97-AF65-F5344CB8AC3E}">
        <p14:creationId xmlns:p14="http://schemas.microsoft.com/office/powerpoint/2010/main" val="1894154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16</a:t>
            </a:fld>
            <a:endParaRPr lang="fr-FR"/>
          </a:p>
        </p:txBody>
      </p:sp>
    </p:spTree>
    <p:extLst>
      <p:ext uri="{BB962C8B-B14F-4D97-AF65-F5344CB8AC3E}">
        <p14:creationId xmlns:p14="http://schemas.microsoft.com/office/powerpoint/2010/main" val="870426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17</a:t>
            </a:fld>
            <a:endParaRPr lang="fr-FR"/>
          </a:p>
        </p:txBody>
      </p:sp>
    </p:spTree>
    <p:extLst>
      <p:ext uri="{BB962C8B-B14F-4D97-AF65-F5344CB8AC3E}">
        <p14:creationId xmlns:p14="http://schemas.microsoft.com/office/powerpoint/2010/main" val="699093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18</a:t>
            </a:fld>
            <a:endParaRPr lang="fr-FR"/>
          </a:p>
        </p:txBody>
      </p:sp>
    </p:spTree>
    <p:extLst>
      <p:ext uri="{BB962C8B-B14F-4D97-AF65-F5344CB8AC3E}">
        <p14:creationId xmlns:p14="http://schemas.microsoft.com/office/powerpoint/2010/main" val="2325852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Espace réservé de l'image des diapositives 1"/>
          <p:cNvSpPr>
            <a:spLocks noGrp="1" noRot="1" noChangeAspect="1"/>
          </p:cNvSpPr>
          <p:nvPr>
            <p:ph type="sldImg"/>
          </p:nvPr>
        </p:nvSpPr>
        <p:spPr>
          <a:ln/>
        </p:spPr>
      </p:sp>
      <p:sp>
        <p:nvSpPr>
          <p:cNvPr id="81922" name="Espace réservé des commentaires 2"/>
          <p:cNvSpPr>
            <a:spLocks noGrp="1"/>
          </p:cNvSpPr>
          <p:nvPr>
            <p:ph type="body" idx="1"/>
          </p:nvPr>
        </p:nvSpPr>
        <p:spPr>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ea typeface="MS PGothic" charset="0"/>
            </a:endParaRPr>
          </a:p>
        </p:txBody>
      </p:sp>
      <p:sp>
        <p:nvSpPr>
          <p:cNvPr id="81923" name="Espace réservé du numéro de diapositive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56930D8-3955-4F41-91EB-4F1280898F95}" type="slidenum">
              <a:rPr lang="fr-FR" sz="1200">
                <a:solidFill>
                  <a:srgbClr val="000000"/>
                </a:solidFill>
              </a:rPr>
              <a:pPr/>
              <a:t>19</a:t>
            </a:fld>
            <a:endParaRPr lang="fr-FR"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2</a:t>
            </a:fld>
            <a:endParaRPr lang="fr-FR"/>
          </a:p>
        </p:txBody>
      </p:sp>
    </p:spTree>
    <p:extLst>
      <p:ext uri="{BB962C8B-B14F-4D97-AF65-F5344CB8AC3E}">
        <p14:creationId xmlns:p14="http://schemas.microsoft.com/office/powerpoint/2010/main" val="2972977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3</a:t>
            </a:fld>
            <a:endParaRPr lang="fr-FR"/>
          </a:p>
        </p:txBody>
      </p:sp>
    </p:spTree>
    <p:extLst>
      <p:ext uri="{BB962C8B-B14F-4D97-AF65-F5344CB8AC3E}">
        <p14:creationId xmlns:p14="http://schemas.microsoft.com/office/powerpoint/2010/main" val="2972977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4</a:t>
            </a:fld>
            <a:endParaRPr lang="fr-FR"/>
          </a:p>
        </p:txBody>
      </p:sp>
    </p:spTree>
    <p:extLst>
      <p:ext uri="{BB962C8B-B14F-4D97-AF65-F5344CB8AC3E}">
        <p14:creationId xmlns:p14="http://schemas.microsoft.com/office/powerpoint/2010/main" val="2972977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5</a:t>
            </a:fld>
            <a:endParaRPr lang="fr-FR"/>
          </a:p>
        </p:txBody>
      </p:sp>
    </p:spTree>
    <p:extLst>
      <p:ext uri="{BB962C8B-B14F-4D97-AF65-F5344CB8AC3E}">
        <p14:creationId xmlns:p14="http://schemas.microsoft.com/office/powerpoint/2010/main" val="2972977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6</a:t>
            </a:fld>
            <a:endParaRPr lang="fr-FR"/>
          </a:p>
        </p:txBody>
      </p:sp>
    </p:spTree>
    <p:extLst>
      <p:ext uri="{BB962C8B-B14F-4D97-AF65-F5344CB8AC3E}">
        <p14:creationId xmlns:p14="http://schemas.microsoft.com/office/powerpoint/2010/main" val="193159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7</a:t>
            </a:fld>
            <a:endParaRPr lang="fr-FR"/>
          </a:p>
        </p:txBody>
      </p:sp>
    </p:spTree>
    <p:extLst>
      <p:ext uri="{BB962C8B-B14F-4D97-AF65-F5344CB8AC3E}">
        <p14:creationId xmlns:p14="http://schemas.microsoft.com/office/powerpoint/2010/main" val="1283561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8</a:t>
            </a:fld>
            <a:endParaRPr lang="fr-FR"/>
          </a:p>
        </p:txBody>
      </p:sp>
    </p:spTree>
    <p:extLst>
      <p:ext uri="{BB962C8B-B14F-4D97-AF65-F5344CB8AC3E}">
        <p14:creationId xmlns:p14="http://schemas.microsoft.com/office/powerpoint/2010/main" val="828394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F642762-071D-7F4A-8F99-1AED4A494D19}" type="slidenum">
              <a:rPr lang="fr-FR" smtClean="0"/>
              <a:t>9</a:t>
            </a:fld>
            <a:endParaRPr lang="fr-FR"/>
          </a:p>
        </p:txBody>
      </p:sp>
    </p:spTree>
    <p:extLst>
      <p:ext uri="{BB962C8B-B14F-4D97-AF65-F5344CB8AC3E}">
        <p14:creationId xmlns:p14="http://schemas.microsoft.com/office/powerpoint/2010/main" val="1720019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C15D135D-52F7-8942-BDC6-E9FFD742EB50}" type="datetime1">
              <a:rPr lang="fr-FR" smtClean="0">
                <a:solidFill>
                  <a:prstClr val="black">
                    <a:tint val="75000"/>
                  </a:prstClr>
                </a:solidFill>
                <a:latin typeface="Calibri"/>
              </a:rPr>
              <a:pPr/>
              <a:t>15/02/2023</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250013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C5565A17-132D-5543-B698-4C4C596B8983}" type="datetime1">
              <a:rPr lang="fr-FR" smtClean="0">
                <a:solidFill>
                  <a:prstClr val="black">
                    <a:tint val="75000"/>
                  </a:prstClr>
                </a:solidFill>
                <a:latin typeface="Calibri"/>
              </a:rPr>
              <a:pPr/>
              <a:t>15/02/2023</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400048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13100059-E192-ED45-8FF0-359C28FF0FB0}" type="datetime1">
              <a:rPr lang="fr-FR" smtClean="0">
                <a:solidFill>
                  <a:prstClr val="black">
                    <a:tint val="75000"/>
                  </a:prstClr>
                </a:solidFill>
                <a:latin typeface="Calibri"/>
              </a:rPr>
              <a:pPr/>
              <a:t>15/02/2023</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1040408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F5F2578B-7E88-6640-8CA7-1067439695D6}" type="datetime1">
              <a:rPr lang="fr-FR"/>
              <a:pPr>
                <a:defRPr/>
              </a:pPr>
              <a:t>15/02/2023</a:t>
            </a:fld>
            <a:endParaRPr lang="fr-FR"/>
          </a:p>
        </p:txBody>
      </p:sp>
      <p:sp>
        <p:nvSpPr>
          <p:cNvPr id="5" name="Espace réservé du pied de page 4"/>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89E951C6-07EC-E741-A49E-068322CC583B}" type="slidenum">
              <a:rPr lang="fr-FR"/>
              <a:pPr>
                <a:defRPr/>
              </a:pPr>
              <a:t>‹#›</a:t>
            </a:fld>
            <a:endParaRPr lang="fr-FR"/>
          </a:p>
        </p:txBody>
      </p:sp>
    </p:spTree>
    <p:extLst>
      <p:ext uri="{BB962C8B-B14F-4D97-AF65-F5344CB8AC3E}">
        <p14:creationId xmlns:p14="http://schemas.microsoft.com/office/powerpoint/2010/main" val="636243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A6F8D076-D327-0942-897B-259E057B6BD9}" type="datetime1">
              <a:rPr lang="fr-FR"/>
              <a:pPr>
                <a:defRPr/>
              </a:pPr>
              <a:t>15/02/2023</a:t>
            </a:fld>
            <a:endParaRPr lang="fr-FR"/>
          </a:p>
        </p:txBody>
      </p:sp>
      <p:sp>
        <p:nvSpPr>
          <p:cNvPr id="5" name="Espace réservé du pied de page 4"/>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D05617AA-23EC-A34C-8BE0-130AFB02C008}" type="slidenum">
              <a:rPr lang="fr-FR"/>
              <a:pPr>
                <a:defRPr/>
              </a:pPr>
              <a:t>‹#›</a:t>
            </a:fld>
            <a:endParaRPr lang="fr-FR"/>
          </a:p>
        </p:txBody>
      </p:sp>
    </p:spTree>
    <p:extLst>
      <p:ext uri="{BB962C8B-B14F-4D97-AF65-F5344CB8AC3E}">
        <p14:creationId xmlns:p14="http://schemas.microsoft.com/office/powerpoint/2010/main" val="1277187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D4B5B7DF-DEDB-7E4A-8F92-A1862BD787DB}" type="datetime1">
              <a:rPr lang="fr-FR"/>
              <a:pPr>
                <a:defRPr/>
              </a:pPr>
              <a:t>15/02/2023</a:t>
            </a:fld>
            <a:endParaRPr lang="fr-FR"/>
          </a:p>
        </p:txBody>
      </p:sp>
      <p:sp>
        <p:nvSpPr>
          <p:cNvPr id="5" name="Espace réservé du pied de page 4"/>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6276668F-20C6-7240-B932-247C4195CCE0}" type="slidenum">
              <a:rPr lang="fr-FR"/>
              <a:pPr>
                <a:defRPr/>
              </a:pPr>
              <a:t>‹#›</a:t>
            </a:fld>
            <a:endParaRPr lang="fr-FR"/>
          </a:p>
        </p:txBody>
      </p:sp>
    </p:spTree>
    <p:extLst>
      <p:ext uri="{BB962C8B-B14F-4D97-AF65-F5344CB8AC3E}">
        <p14:creationId xmlns:p14="http://schemas.microsoft.com/office/powerpoint/2010/main" val="3931801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8F78DB7A-69D5-DF49-9BD5-7606535649FC}" type="datetime1">
              <a:rPr lang="fr-FR"/>
              <a:pPr>
                <a:defRPr/>
              </a:pPr>
              <a:t>15/02/2023</a:t>
            </a:fld>
            <a:endParaRPr lang="fr-FR"/>
          </a:p>
        </p:txBody>
      </p:sp>
      <p:sp>
        <p:nvSpPr>
          <p:cNvPr id="6" name="Espace réservé du pied de page 5"/>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C47C2FD2-746A-9243-82CB-86A2CC16AA90}" type="slidenum">
              <a:rPr lang="fr-FR"/>
              <a:pPr>
                <a:defRPr/>
              </a:pPr>
              <a:t>‹#›</a:t>
            </a:fld>
            <a:endParaRPr lang="fr-FR"/>
          </a:p>
        </p:txBody>
      </p:sp>
    </p:spTree>
    <p:extLst>
      <p:ext uri="{BB962C8B-B14F-4D97-AF65-F5344CB8AC3E}">
        <p14:creationId xmlns:p14="http://schemas.microsoft.com/office/powerpoint/2010/main" val="3067139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EE148A0F-6C3A-7444-8BB1-CD68AD7B1C87}" type="datetime1">
              <a:rPr lang="fr-FR"/>
              <a:pPr>
                <a:defRPr/>
              </a:pPr>
              <a:t>15/02/2023</a:t>
            </a:fld>
            <a:endParaRPr lang="fr-FR"/>
          </a:p>
        </p:txBody>
      </p:sp>
      <p:sp>
        <p:nvSpPr>
          <p:cNvPr id="8" name="Espace réservé du pied de page 7"/>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9" name="Espace réservé du numéro de diapositive 8"/>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A43AC56A-371F-C14E-B34E-71D5AF9A000B}" type="slidenum">
              <a:rPr lang="fr-FR"/>
              <a:pPr>
                <a:defRPr/>
              </a:pPr>
              <a:t>‹#›</a:t>
            </a:fld>
            <a:endParaRPr lang="fr-FR"/>
          </a:p>
        </p:txBody>
      </p:sp>
    </p:spTree>
    <p:extLst>
      <p:ext uri="{BB962C8B-B14F-4D97-AF65-F5344CB8AC3E}">
        <p14:creationId xmlns:p14="http://schemas.microsoft.com/office/powerpoint/2010/main" val="4098211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e la date 2"/>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A82E417B-BC5B-EE40-B5DE-A2ABEE6788A4}" type="datetime1">
              <a:rPr lang="fr-FR"/>
              <a:pPr>
                <a:defRPr/>
              </a:pPr>
              <a:t>15/02/2023</a:t>
            </a:fld>
            <a:endParaRPr lang="fr-FR"/>
          </a:p>
        </p:txBody>
      </p:sp>
      <p:sp>
        <p:nvSpPr>
          <p:cNvPr id="4" name="Espace réservé du pied de page 3"/>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A5BCB2CB-AC9A-C64F-9C84-5158F65E81D5}" type="slidenum">
              <a:rPr lang="fr-FR"/>
              <a:pPr>
                <a:defRPr/>
              </a:pPr>
              <a:t>‹#›</a:t>
            </a:fld>
            <a:endParaRPr lang="fr-FR"/>
          </a:p>
        </p:txBody>
      </p:sp>
    </p:spTree>
    <p:extLst>
      <p:ext uri="{BB962C8B-B14F-4D97-AF65-F5344CB8AC3E}">
        <p14:creationId xmlns:p14="http://schemas.microsoft.com/office/powerpoint/2010/main" val="4116759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7672F358-1145-6643-B81C-F0452E4C29B1}" type="datetime1">
              <a:rPr lang="fr-FR"/>
              <a:pPr>
                <a:defRPr/>
              </a:pPr>
              <a:t>15/02/2023</a:t>
            </a:fld>
            <a:endParaRPr lang="fr-FR"/>
          </a:p>
        </p:txBody>
      </p:sp>
      <p:sp>
        <p:nvSpPr>
          <p:cNvPr id="3" name="Espace réservé du pied de page 2"/>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4" name="Espace réservé du numéro de diapositive 3"/>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ECF694DD-56D1-CC4A-A282-F2B72ABE79AF}" type="slidenum">
              <a:rPr lang="fr-FR"/>
              <a:pPr>
                <a:defRPr/>
              </a:pPr>
              <a:t>‹#›</a:t>
            </a:fld>
            <a:endParaRPr lang="fr-FR"/>
          </a:p>
        </p:txBody>
      </p:sp>
    </p:spTree>
    <p:extLst>
      <p:ext uri="{BB962C8B-B14F-4D97-AF65-F5344CB8AC3E}">
        <p14:creationId xmlns:p14="http://schemas.microsoft.com/office/powerpoint/2010/main" val="3594843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143C1CAF-834E-4D4D-B863-9EAD56450FD9}" type="datetime1">
              <a:rPr lang="fr-FR"/>
              <a:pPr>
                <a:defRPr/>
              </a:pPr>
              <a:t>15/02/2023</a:t>
            </a:fld>
            <a:endParaRPr lang="fr-FR"/>
          </a:p>
        </p:txBody>
      </p:sp>
      <p:sp>
        <p:nvSpPr>
          <p:cNvPr id="6" name="Espace réservé du pied de page 5"/>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DC3B2109-DAC3-F84C-A3AA-68B8A56E0FD2}" type="slidenum">
              <a:rPr lang="fr-FR"/>
              <a:pPr>
                <a:defRPr/>
              </a:pPr>
              <a:t>‹#›</a:t>
            </a:fld>
            <a:endParaRPr lang="fr-FR"/>
          </a:p>
        </p:txBody>
      </p:sp>
    </p:spTree>
    <p:extLst>
      <p:ext uri="{BB962C8B-B14F-4D97-AF65-F5344CB8AC3E}">
        <p14:creationId xmlns:p14="http://schemas.microsoft.com/office/powerpoint/2010/main" val="257709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B411FECC-F193-BF4D-A41B-AF312D82815C}" type="datetime1">
              <a:rPr lang="fr-FR" smtClean="0">
                <a:solidFill>
                  <a:prstClr val="black">
                    <a:tint val="75000"/>
                  </a:prstClr>
                </a:solidFill>
                <a:latin typeface="Calibri"/>
              </a:rPr>
              <a:pPr/>
              <a:t>15/02/2023</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pic>
        <p:nvPicPr>
          <p:cNvPr id="7" name="Picture 17" descr="http://www.harmoweb.cnrs.fr/IMG/jpg/logo-cnrs.jpg">
            <a:extLst>
              <a:ext uri="{FF2B5EF4-FFF2-40B4-BE49-F238E27FC236}">
                <a16:creationId xmlns:a16="http://schemas.microsoft.com/office/drawing/2014/main" xmlns="" id="{544EE76C-BFC1-FF46-8977-8EE949A19CA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06691" y="149087"/>
            <a:ext cx="1152128" cy="4992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Espace réservé du texte 14">
            <a:extLst>
              <a:ext uri="{FF2B5EF4-FFF2-40B4-BE49-F238E27FC236}">
                <a16:creationId xmlns:a16="http://schemas.microsoft.com/office/drawing/2014/main" xmlns="" id="{13A5AA3B-E630-0848-AC05-CEF2C8B05225}"/>
              </a:ext>
            </a:extLst>
          </p:cNvPr>
          <p:cNvSpPr>
            <a:spLocks noGrp="1"/>
          </p:cNvSpPr>
          <p:nvPr>
            <p:ph type="body" sz="quarter" idx="15" hasCustomPrompt="1"/>
          </p:nvPr>
        </p:nvSpPr>
        <p:spPr>
          <a:xfrm>
            <a:off x="3607903" y="115858"/>
            <a:ext cx="5235107" cy="391038"/>
          </a:xfrm>
        </p:spPr>
        <p:txBody>
          <a:bodyPr>
            <a:noAutofit/>
          </a:bodyPr>
          <a:lstStyle>
            <a:lvl1pPr marL="0" indent="0" algn="r">
              <a:buFontTx/>
              <a:buNone/>
              <a:defRPr sz="1500" cap="all" baseline="0">
                <a:solidFill>
                  <a:schemeClr val="bg1"/>
                </a:solidFill>
                <a:latin typeface="Arial" pitchFamily="34" charset="0"/>
                <a:cs typeface="Arial" pitchFamily="34" charset="0"/>
              </a:defRPr>
            </a:lvl1pPr>
            <a:lvl2pPr marL="457200" indent="0" algn="r">
              <a:buFontTx/>
              <a:buNone/>
              <a:defRPr sz="1400" cap="all" baseline="0">
                <a:solidFill>
                  <a:schemeClr val="bg1"/>
                </a:solidFill>
                <a:latin typeface="Arial" pitchFamily="34" charset="0"/>
                <a:cs typeface="Arial" pitchFamily="34" charset="0"/>
              </a:defRPr>
            </a:lvl2pPr>
            <a:lvl3pPr marL="914400" indent="0" algn="r">
              <a:buFontTx/>
              <a:buNone/>
              <a:defRPr sz="1200" cap="all" baseline="0">
                <a:solidFill>
                  <a:schemeClr val="bg1"/>
                </a:solidFill>
                <a:latin typeface="Arial" pitchFamily="34" charset="0"/>
                <a:cs typeface="Arial" pitchFamily="34" charset="0"/>
              </a:defRPr>
            </a:lvl3pPr>
            <a:lvl4pPr marL="1371600" indent="0" algn="r">
              <a:buFontTx/>
              <a:buNone/>
              <a:defRPr sz="1100" cap="all" baseline="0">
                <a:solidFill>
                  <a:schemeClr val="bg1"/>
                </a:solidFill>
                <a:latin typeface="Arial" pitchFamily="34" charset="0"/>
                <a:cs typeface="Arial" pitchFamily="34" charset="0"/>
              </a:defRPr>
            </a:lvl4pPr>
            <a:lvl5pPr marL="1828800" indent="0" algn="r">
              <a:buFontTx/>
              <a:buNone/>
              <a:defRPr sz="1100" cap="all" baseline="0">
                <a:solidFill>
                  <a:schemeClr val="bg1"/>
                </a:solidFill>
                <a:latin typeface="Arial" pitchFamily="34" charset="0"/>
                <a:cs typeface="Arial" pitchFamily="34" charset="0"/>
              </a:defRPr>
            </a:lvl5pPr>
          </a:lstStyle>
          <a:p>
            <a:pPr lvl="0"/>
            <a:r>
              <a:rPr lang="fr-FR" dirty="0"/>
              <a:t>Titre de la présentation</a:t>
            </a:r>
          </a:p>
        </p:txBody>
      </p:sp>
    </p:spTree>
    <p:extLst>
      <p:ext uri="{BB962C8B-B14F-4D97-AF65-F5344CB8AC3E}">
        <p14:creationId xmlns:p14="http://schemas.microsoft.com/office/powerpoint/2010/main" val="23406463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C9384B82-AF4F-7C47-BF1C-F1E1DD726497}" type="datetime1">
              <a:rPr lang="fr-FR"/>
              <a:pPr>
                <a:defRPr/>
              </a:pPr>
              <a:t>15/02/2023</a:t>
            </a:fld>
            <a:endParaRPr lang="fr-FR"/>
          </a:p>
        </p:txBody>
      </p:sp>
      <p:sp>
        <p:nvSpPr>
          <p:cNvPr id="6" name="Espace réservé du pied de page 5"/>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B7116DED-6CC0-FF45-993A-D29165D2E2A1}" type="slidenum">
              <a:rPr lang="fr-FR"/>
              <a:pPr>
                <a:defRPr/>
              </a:pPr>
              <a:t>‹#›</a:t>
            </a:fld>
            <a:endParaRPr lang="fr-FR"/>
          </a:p>
        </p:txBody>
      </p:sp>
    </p:spTree>
    <p:extLst>
      <p:ext uri="{BB962C8B-B14F-4D97-AF65-F5344CB8AC3E}">
        <p14:creationId xmlns:p14="http://schemas.microsoft.com/office/powerpoint/2010/main" val="88631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9FA0652C-C998-4548-A1C7-1D513D124475}" type="datetime1">
              <a:rPr lang="fr-FR"/>
              <a:pPr>
                <a:defRPr/>
              </a:pPr>
              <a:t>15/02/2023</a:t>
            </a:fld>
            <a:endParaRPr lang="fr-FR"/>
          </a:p>
        </p:txBody>
      </p:sp>
      <p:sp>
        <p:nvSpPr>
          <p:cNvPr id="5" name="Espace réservé du pied de page 4"/>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F333CDF4-9460-0A43-A52E-F4D5E58D3CCB}" type="slidenum">
              <a:rPr lang="fr-FR"/>
              <a:pPr>
                <a:defRPr/>
              </a:pPr>
              <a:t>‹#›</a:t>
            </a:fld>
            <a:endParaRPr lang="fr-FR"/>
          </a:p>
        </p:txBody>
      </p:sp>
    </p:spTree>
    <p:extLst>
      <p:ext uri="{BB962C8B-B14F-4D97-AF65-F5344CB8AC3E}">
        <p14:creationId xmlns:p14="http://schemas.microsoft.com/office/powerpoint/2010/main" val="1985075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9DC3DAC6-218C-E047-94BD-AC1EB6C3FEDD}" type="datetime1">
              <a:rPr lang="fr-FR"/>
              <a:pPr>
                <a:defRPr/>
              </a:pPr>
              <a:t>15/02/2023</a:t>
            </a:fld>
            <a:endParaRPr lang="fr-FR"/>
          </a:p>
        </p:txBody>
      </p:sp>
      <p:sp>
        <p:nvSpPr>
          <p:cNvPr id="5" name="Espace réservé du pied de page 4"/>
          <p:cNvSpPr>
            <a:spLocks noGrp="1"/>
          </p:cNvSpPr>
          <p:nvPr>
            <p:ph type="ftr" sz="quarter" idx="11"/>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defTabSz="914400" eaLnBrk="0" fontAlgn="base" hangingPunct="0">
              <a:spcBef>
                <a:spcPct val="0"/>
              </a:spcBef>
              <a:spcAft>
                <a:spcPct val="0"/>
              </a:spcAft>
              <a:defRPr>
                <a:ea typeface="MS PGothic" charset="0"/>
                <a:cs typeface="MS PGothic" charset="0"/>
              </a:defRPr>
            </a:lvl1pPr>
          </a:lstStyle>
          <a:p>
            <a:pPr>
              <a:defRPr/>
            </a:pPr>
            <a:fld id="{0EBBD563-231B-AE41-8906-E919680FCE26}" type="slidenum">
              <a:rPr lang="fr-FR"/>
              <a:pPr>
                <a:defRPr/>
              </a:pPr>
              <a:t>‹#›</a:t>
            </a:fld>
            <a:endParaRPr lang="fr-FR"/>
          </a:p>
        </p:txBody>
      </p:sp>
    </p:spTree>
    <p:extLst>
      <p:ext uri="{BB962C8B-B14F-4D97-AF65-F5344CB8AC3E}">
        <p14:creationId xmlns:p14="http://schemas.microsoft.com/office/powerpoint/2010/main" val="191254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DDCA2AC9-7B7D-DA4E-BBE2-5710A3384A6D}" type="datetime1">
              <a:rPr lang="fr-FR" smtClean="0">
                <a:solidFill>
                  <a:prstClr val="black">
                    <a:tint val="75000"/>
                  </a:prstClr>
                </a:solidFill>
                <a:latin typeface="Calibri"/>
              </a:rPr>
              <a:pPr/>
              <a:t>15/02/2023</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329809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06F42222-D739-6D4C-B78D-7EC8FB6ACD96}" type="datetime1">
              <a:rPr lang="fr-FR" smtClean="0">
                <a:solidFill>
                  <a:prstClr val="black">
                    <a:tint val="75000"/>
                  </a:prstClr>
                </a:solidFill>
                <a:latin typeface="Calibri"/>
              </a:rPr>
              <a:pPr/>
              <a:t>15/02/2023</a:t>
            </a:fld>
            <a:endParaRPr lang="fr-FR">
              <a:solidFill>
                <a:prstClr val="black">
                  <a:tint val="75000"/>
                </a:prstClr>
              </a:solidFill>
              <a:latin typeface="Calibri"/>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latin typeface="Calibri"/>
            </a:endParaRPr>
          </a:p>
        </p:txBody>
      </p:sp>
      <p:sp>
        <p:nvSpPr>
          <p:cNvPr id="7" name="Espace réservé du numéro de diapositive 6"/>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14211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F3DF0E04-E468-DB47-A691-B80ED54E382D}" type="datetime1">
              <a:rPr lang="fr-FR" smtClean="0">
                <a:solidFill>
                  <a:prstClr val="black">
                    <a:tint val="75000"/>
                  </a:prstClr>
                </a:solidFill>
                <a:latin typeface="Calibri"/>
              </a:rPr>
              <a:pPr/>
              <a:t>15/02/2023</a:t>
            </a:fld>
            <a:endParaRPr lang="fr-FR">
              <a:solidFill>
                <a:prstClr val="black">
                  <a:tint val="75000"/>
                </a:prstClr>
              </a:solidFill>
              <a:latin typeface="Calibri"/>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latin typeface="Calibri"/>
            </a:endParaRPr>
          </a:p>
        </p:txBody>
      </p:sp>
      <p:sp>
        <p:nvSpPr>
          <p:cNvPr id="9" name="Espace réservé du numéro de diapositive 8"/>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270314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latin typeface="Calibri"/>
            </a:endParaRPr>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395756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a:solidFill>
                <a:prstClr val="black">
                  <a:tint val="75000"/>
                </a:prstClr>
              </a:solidFill>
              <a:latin typeface="Calibri"/>
            </a:endParaRPr>
          </a:p>
        </p:txBody>
      </p:sp>
      <p:sp>
        <p:nvSpPr>
          <p:cNvPr id="4" name="Espace réservé du numéro de diapositive 3"/>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370120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3FBA3D79-6683-9048-B976-81298CDF1176}" type="datetime1">
              <a:rPr lang="fr-FR" smtClean="0">
                <a:solidFill>
                  <a:prstClr val="black">
                    <a:tint val="75000"/>
                  </a:prstClr>
                </a:solidFill>
                <a:latin typeface="Calibri"/>
              </a:rPr>
              <a:pPr/>
              <a:t>15/02/2023</a:t>
            </a:fld>
            <a:endParaRPr lang="fr-FR">
              <a:solidFill>
                <a:prstClr val="black">
                  <a:tint val="75000"/>
                </a:prstClr>
              </a:solidFill>
              <a:latin typeface="Calibri"/>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latin typeface="Calibri"/>
            </a:endParaRPr>
          </a:p>
        </p:txBody>
      </p:sp>
      <p:sp>
        <p:nvSpPr>
          <p:cNvPr id="7" name="Espace réservé du numéro de diapositive 6"/>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132635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923B40-9A51-F24C-A27B-74A973CF9594}" type="datetime1">
              <a:rPr lang="fr-FR" smtClean="0">
                <a:solidFill>
                  <a:prstClr val="black">
                    <a:tint val="75000"/>
                  </a:prstClr>
                </a:solidFill>
                <a:latin typeface="Calibri"/>
              </a:rPr>
              <a:pPr/>
              <a:t>15/02/2023</a:t>
            </a:fld>
            <a:endParaRPr lang="fr-FR">
              <a:solidFill>
                <a:prstClr val="black">
                  <a:tint val="75000"/>
                </a:prstClr>
              </a:solidFill>
              <a:latin typeface="Calibri"/>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latin typeface="Calibri"/>
            </a:endParaRPr>
          </a:p>
        </p:txBody>
      </p:sp>
      <p:sp>
        <p:nvSpPr>
          <p:cNvPr id="7" name="Espace réservé du numéro de diapositive 6"/>
          <p:cNvSpPr>
            <a:spLocks noGrp="1"/>
          </p:cNvSpPr>
          <p:nvPr>
            <p:ph type="sldNum" sz="quarter" idx="12"/>
          </p:nvPr>
        </p:nvSpPr>
        <p:spPr/>
        <p:txBody>
          <a:body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5632531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66944" y="1020043"/>
            <a:ext cx="8229600" cy="5079441"/>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6ED7C-312B-7340-92D8-8A7F77A526CB}"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
        <p:nvSpPr>
          <p:cNvPr id="7" name="Rectangle 6"/>
          <p:cNvSpPr/>
          <p:nvPr userDrawn="1"/>
        </p:nvSpPr>
        <p:spPr>
          <a:xfrm>
            <a:off x="0" y="0"/>
            <a:ext cx="9144000" cy="697957"/>
          </a:xfrm>
          <a:prstGeom prst="rect">
            <a:avLst/>
          </a:prstGeom>
          <a:solidFill>
            <a:srgbClr val="E6142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solidFill>
                <a:prstClr val="black"/>
              </a:solidFill>
              <a:latin typeface="Calibri"/>
            </a:endParaRPr>
          </a:p>
        </p:txBody>
      </p:sp>
      <p:pic>
        <p:nvPicPr>
          <p:cNvPr id="8" name="Image 7" descr="logo_Blanc.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33496" y="240718"/>
            <a:ext cx="1281554" cy="251285"/>
          </a:xfrm>
          <a:prstGeom prst="rect">
            <a:avLst/>
          </a:prstGeom>
        </p:spPr>
      </p:pic>
    </p:spTree>
    <p:extLst>
      <p:ext uri="{BB962C8B-B14F-4D97-AF65-F5344CB8AC3E}">
        <p14:creationId xmlns:p14="http://schemas.microsoft.com/office/powerpoint/2010/main" val="6557988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E6142D"/>
        </a:buClr>
        <a:buSzPct val="125000"/>
        <a:buFont typeface="Wingdings" charset="2"/>
        <a:buChar char="§"/>
        <a:defRPr sz="2800" kern="1200">
          <a:solidFill>
            <a:schemeClr val="tx1"/>
          </a:solidFill>
          <a:latin typeface="Arial"/>
          <a:ea typeface="+mn-ea"/>
          <a:cs typeface="Arial"/>
        </a:defRPr>
      </a:lvl1pPr>
      <a:lvl2pPr marL="742950" indent="-285750" algn="l" defTabSz="457200" rtl="0" eaLnBrk="1" latinLnBrk="0" hangingPunct="1">
        <a:spcBef>
          <a:spcPct val="20000"/>
        </a:spcBef>
        <a:buClr>
          <a:srgbClr val="E6142D"/>
        </a:buClr>
        <a:buFont typeface="Wingdings" charset="2"/>
        <a:buChar char="Ø"/>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Espace réservé du texte 2"/>
          <p:cNvSpPr>
            <a:spLocks noGrp="1"/>
          </p:cNvSpPr>
          <p:nvPr>
            <p:ph type="body" idx="1"/>
          </p:nvPr>
        </p:nvSpPr>
        <p:spPr bwMode="auto">
          <a:xfrm>
            <a:off x="566738" y="1020763"/>
            <a:ext cx="8229600" cy="5078412"/>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2198843A-11BE-6442-8A62-3E0FC9707C6B}" type="datetime1">
              <a:rPr lang="fr-FR"/>
              <a:pPr>
                <a:defRPr/>
              </a:pPr>
              <a:t>15/02/2023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909F4CBE-A67D-DC4D-BF70-21FBA9E71AEC}" type="slidenum">
              <a:rPr lang="fr-FR"/>
              <a:pPr>
                <a:defRPr/>
              </a:pPr>
              <a:t>‹#›</a:t>
            </a:fld>
            <a:endParaRPr lang="fr-FR"/>
          </a:p>
        </p:txBody>
      </p:sp>
      <p:sp>
        <p:nvSpPr>
          <p:cNvPr id="7" name="Rectangle 6"/>
          <p:cNvSpPr/>
          <p:nvPr userDrawn="1"/>
        </p:nvSpPr>
        <p:spPr>
          <a:xfrm>
            <a:off x="0" y="0"/>
            <a:ext cx="9144000" cy="698500"/>
          </a:xfrm>
          <a:prstGeom prst="rect">
            <a:avLst/>
          </a:prstGeom>
          <a:solidFill>
            <a:srgbClr val="E6142D"/>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endParaRPr lang="fr-FR" dirty="0">
              <a:solidFill>
                <a:prstClr val="black"/>
              </a:solidFill>
              <a:latin typeface="Calibri"/>
            </a:endParaRPr>
          </a:p>
        </p:txBody>
      </p:sp>
      <p:pic>
        <p:nvPicPr>
          <p:cNvPr id="13319" name="Image 7" descr="logo_Blanc.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33375" y="241300"/>
            <a:ext cx="1281113" cy="250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649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Clr>
          <a:srgbClr val="E6142D"/>
        </a:buClr>
        <a:buSzPct val="125000"/>
        <a:buFont typeface="Wingdings" charset="0"/>
        <a:buChar char="§"/>
        <a:defRPr sz="2800" kern="1200">
          <a:solidFill>
            <a:schemeClr val="tx1"/>
          </a:solidFill>
          <a:latin typeface="Arial"/>
          <a:ea typeface="ＭＳ Ｐゴシック" charset="0"/>
          <a:cs typeface="Arial"/>
        </a:defRPr>
      </a:lvl1pPr>
      <a:lvl2pPr marL="742950" indent="-285750" algn="l" defTabSz="457200" rtl="0" eaLnBrk="0" fontAlgn="base" hangingPunct="0">
        <a:spcBef>
          <a:spcPct val="20000"/>
        </a:spcBef>
        <a:spcAft>
          <a:spcPct val="0"/>
        </a:spcAft>
        <a:buClr>
          <a:srgbClr val="E6142D"/>
        </a:buClr>
        <a:buFont typeface="Wingdings" charset="0"/>
        <a:buChar char="Ø"/>
        <a:defRPr sz="2400" kern="1200">
          <a:solidFill>
            <a:srgbClr val="7F7F7F"/>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jpeg"/><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142D"/>
        </a:solidFill>
        <a:effectLst/>
      </p:bgPr>
    </p:bg>
    <p:spTree>
      <p:nvGrpSpPr>
        <p:cNvPr id="1" name=""/>
        <p:cNvGrpSpPr/>
        <p:nvPr/>
      </p:nvGrpSpPr>
      <p:grpSpPr>
        <a:xfrm>
          <a:off x="0" y="0"/>
          <a:ext cx="0" cy="0"/>
          <a:chOff x="0" y="0"/>
          <a:chExt cx="0" cy="0"/>
        </a:xfrm>
      </p:grpSpPr>
      <p:sp>
        <p:nvSpPr>
          <p:cNvPr id="7" name="ZoneTexte 6"/>
          <p:cNvSpPr txBox="1"/>
          <p:nvPr/>
        </p:nvSpPr>
        <p:spPr>
          <a:xfrm>
            <a:off x="569251" y="2245691"/>
            <a:ext cx="7800454" cy="3970318"/>
          </a:xfrm>
          <a:prstGeom prst="rect">
            <a:avLst/>
          </a:prstGeom>
          <a:noFill/>
        </p:spPr>
        <p:txBody>
          <a:bodyPr wrap="square" rtlCol="0">
            <a:spAutoFit/>
          </a:bodyPr>
          <a:lstStyle/>
          <a:p>
            <a:r>
              <a:rPr lang="fr-FR" sz="3600" dirty="0" err="1">
                <a:solidFill>
                  <a:schemeClr val="bg1"/>
                </a:solidFill>
              </a:rPr>
              <a:t>University</a:t>
            </a:r>
            <a:r>
              <a:rPr lang="fr-FR" sz="3600" dirty="0">
                <a:solidFill>
                  <a:schemeClr val="bg1"/>
                </a:solidFill>
              </a:rPr>
              <a:t> </a:t>
            </a:r>
            <a:r>
              <a:rPr lang="fr-FR" sz="3600" dirty="0" err="1">
                <a:solidFill>
                  <a:schemeClr val="bg1"/>
                </a:solidFill>
              </a:rPr>
              <a:t>Governance</a:t>
            </a:r>
            <a:r>
              <a:rPr lang="fr-FR" sz="3600" dirty="0">
                <a:solidFill>
                  <a:schemeClr val="bg1"/>
                </a:solidFill>
              </a:rPr>
              <a:t> in </a:t>
            </a:r>
            <a:r>
              <a:rPr lang="fr-FR" sz="3600" dirty="0" err="1">
                <a:solidFill>
                  <a:schemeClr val="bg1"/>
                </a:solidFill>
              </a:rPr>
              <a:t>Meso</a:t>
            </a:r>
            <a:r>
              <a:rPr lang="fr-FR" sz="3600" dirty="0">
                <a:solidFill>
                  <a:schemeClr val="bg1"/>
                </a:solidFill>
              </a:rPr>
              <a:t> and Macro Perspectives. How </a:t>
            </a:r>
            <a:r>
              <a:rPr lang="fr-FR" sz="3600" dirty="0" err="1">
                <a:solidFill>
                  <a:schemeClr val="bg1"/>
                </a:solidFill>
              </a:rPr>
              <a:t>does</a:t>
            </a:r>
            <a:r>
              <a:rPr lang="fr-FR" sz="3600" dirty="0">
                <a:solidFill>
                  <a:schemeClr val="bg1"/>
                </a:solidFill>
              </a:rPr>
              <a:t> </a:t>
            </a:r>
            <a:r>
              <a:rPr lang="fr-FR" sz="3600" dirty="0" err="1">
                <a:solidFill>
                  <a:schemeClr val="bg1"/>
                </a:solidFill>
              </a:rPr>
              <a:t>it</a:t>
            </a:r>
            <a:r>
              <a:rPr lang="fr-FR" sz="3600" dirty="0">
                <a:solidFill>
                  <a:schemeClr val="bg1"/>
                </a:solidFill>
              </a:rPr>
              <a:t> help </a:t>
            </a:r>
            <a:r>
              <a:rPr lang="fr-FR" sz="3600" dirty="0" err="1">
                <a:solidFill>
                  <a:schemeClr val="bg1"/>
                </a:solidFill>
              </a:rPr>
              <a:t>analyzing</a:t>
            </a:r>
            <a:r>
              <a:rPr lang="fr-FR" sz="3600" dirty="0">
                <a:solidFill>
                  <a:schemeClr val="bg1"/>
                </a:solidFill>
              </a:rPr>
              <a:t> the management of the COVID </a:t>
            </a:r>
            <a:r>
              <a:rPr lang="fr-FR" sz="3600" dirty="0" err="1">
                <a:solidFill>
                  <a:schemeClr val="bg1"/>
                </a:solidFill>
              </a:rPr>
              <a:t>crisis</a:t>
            </a:r>
            <a:r>
              <a:rPr lang="fr-FR" sz="3600" dirty="0">
                <a:solidFill>
                  <a:schemeClr val="bg1"/>
                </a:solidFill>
              </a:rPr>
              <a:t> by French </a:t>
            </a:r>
            <a:r>
              <a:rPr lang="fr-FR" sz="3600" dirty="0" err="1">
                <a:solidFill>
                  <a:schemeClr val="bg1"/>
                </a:solidFill>
              </a:rPr>
              <a:t>higher</a:t>
            </a:r>
            <a:r>
              <a:rPr lang="fr-FR" sz="3600" dirty="0">
                <a:solidFill>
                  <a:schemeClr val="bg1"/>
                </a:solidFill>
              </a:rPr>
              <a:t> </a:t>
            </a:r>
            <a:r>
              <a:rPr lang="fr-FR" sz="3600" dirty="0" err="1">
                <a:solidFill>
                  <a:schemeClr val="bg1"/>
                </a:solidFill>
              </a:rPr>
              <a:t>education</a:t>
            </a:r>
            <a:r>
              <a:rPr lang="fr-FR" sz="3600" dirty="0">
                <a:solidFill>
                  <a:schemeClr val="bg1"/>
                </a:solidFill>
              </a:rPr>
              <a:t> institutions?</a:t>
            </a:r>
            <a:endParaRPr lang="fr-FR" sz="3600" b="1" dirty="0">
              <a:solidFill>
                <a:schemeClr val="bg1"/>
              </a:solidFill>
              <a:latin typeface="Calibri"/>
            </a:endParaRPr>
          </a:p>
          <a:p>
            <a:endParaRPr lang="fr-FR" sz="2400" b="1" dirty="0">
              <a:solidFill>
                <a:prstClr val="white"/>
              </a:solidFill>
              <a:latin typeface="Calibri"/>
            </a:endParaRPr>
          </a:p>
          <a:p>
            <a:r>
              <a:rPr lang="fr-FR" sz="2400" b="1" dirty="0">
                <a:solidFill>
                  <a:prstClr val="white"/>
                </a:solidFill>
                <a:latin typeface="Calibri"/>
              </a:rPr>
              <a:t>Christine </a:t>
            </a:r>
            <a:r>
              <a:rPr lang="fr-FR" sz="2400" b="1" dirty="0" err="1">
                <a:solidFill>
                  <a:prstClr val="white"/>
                </a:solidFill>
                <a:latin typeface="Calibri"/>
              </a:rPr>
              <a:t>Musselin</a:t>
            </a:r>
            <a:r>
              <a:rPr lang="fr-FR" sz="2400" b="1" dirty="0">
                <a:solidFill>
                  <a:prstClr val="white"/>
                </a:solidFill>
                <a:latin typeface="Calibri"/>
              </a:rPr>
              <a:t>, Sciences Po, CSO, CNRS</a:t>
            </a:r>
          </a:p>
          <a:p>
            <a:r>
              <a:rPr lang="fr-FR" sz="2400" b="1" dirty="0">
                <a:solidFill>
                  <a:prstClr val="white"/>
                </a:solidFill>
                <a:latin typeface="Calibri"/>
              </a:rPr>
              <a:t>Tampere-</a:t>
            </a:r>
            <a:r>
              <a:rPr lang="fr-FR" sz="2400" b="1" dirty="0" err="1">
                <a:solidFill>
                  <a:prstClr val="white"/>
                </a:solidFill>
                <a:latin typeface="Calibri"/>
              </a:rPr>
              <a:t>Pekin</a:t>
            </a:r>
            <a:r>
              <a:rPr lang="fr-FR" sz="2400" b="1" dirty="0">
                <a:solidFill>
                  <a:prstClr val="white"/>
                </a:solidFill>
                <a:latin typeface="Calibri"/>
              </a:rPr>
              <a:t> lecture </a:t>
            </a:r>
            <a:r>
              <a:rPr lang="fr-FR" sz="2400" b="1" dirty="0" err="1">
                <a:solidFill>
                  <a:prstClr val="white"/>
                </a:solidFill>
                <a:latin typeface="Calibri"/>
              </a:rPr>
              <a:t>series</a:t>
            </a:r>
            <a:r>
              <a:rPr lang="fr-FR" sz="2400" b="1" dirty="0">
                <a:solidFill>
                  <a:prstClr val="white"/>
                </a:solidFill>
                <a:latin typeface="Calibri"/>
              </a:rPr>
              <a:t>, </a:t>
            </a:r>
            <a:r>
              <a:rPr lang="fr-FR" sz="2400" b="1" dirty="0" err="1">
                <a:solidFill>
                  <a:prstClr val="white"/>
                </a:solidFill>
                <a:latin typeface="Calibri"/>
              </a:rPr>
              <a:t>February</a:t>
            </a:r>
            <a:r>
              <a:rPr lang="fr-FR" sz="2400" b="1" dirty="0">
                <a:solidFill>
                  <a:prstClr val="white"/>
                </a:solidFill>
                <a:latin typeface="Calibri"/>
              </a:rPr>
              <a:t> 16 2023</a:t>
            </a:r>
            <a:endParaRPr lang="fr-FR" sz="2400" b="1" dirty="0">
              <a:solidFill>
                <a:prstClr val="white"/>
              </a:solidFill>
              <a:latin typeface="Arial"/>
              <a:cs typeface="Arial"/>
            </a:endParaRPr>
          </a:p>
        </p:txBody>
      </p:sp>
    </p:spTree>
    <p:extLst>
      <p:ext uri="{BB962C8B-B14F-4D97-AF65-F5344CB8AC3E}">
        <p14:creationId xmlns:p14="http://schemas.microsoft.com/office/powerpoint/2010/main" val="2029874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10</a:t>
            </a:fld>
            <a:endParaRPr lang="fr-FR" dirty="0">
              <a:solidFill>
                <a:prstClr val="black">
                  <a:tint val="75000"/>
                </a:prstClr>
              </a:solidFill>
            </a:endParaRPr>
          </a:p>
        </p:txBody>
      </p:sp>
      <p:sp>
        <p:nvSpPr>
          <p:cNvPr id="6" name="Titre 1"/>
          <p:cNvSpPr>
            <a:spLocks noGrp="1"/>
          </p:cNvSpPr>
          <p:nvPr>
            <p:ph type="title" idx="4294967295"/>
          </p:nvPr>
        </p:nvSpPr>
        <p:spPr>
          <a:xfrm>
            <a:off x="837928" y="2455672"/>
            <a:ext cx="7848872" cy="2784309"/>
          </a:xfrm>
          <a:prstGeom prst="rect">
            <a:avLst/>
          </a:prstGeom>
        </p:spPr>
        <p:txBody>
          <a:bodyPr anchor="t">
            <a:noAutofit/>
          </a:bodyPr>
          <a:lstStyle/>
          <a:p>
            <a:pPr marL="742950" indent="-742950" algn="l">
              <a:buFont typeface="+mj-lt"/>
              <a:buAutoNum type="arabicPeriod" startAt="3"/>
            </a:pPr>
            <a:r>
              <a:rPr lang="en-US" sz="3600" dirty="0"/>
              <a:t>The management of the COVID crisis seen from inside </a:t>
            </a:r>
          </a:p>
        </p:txBody>
      </p:sp>
    </p:spTree>
    <p:extLst>
      <p:ext uri="{BB962C8B-B14F-4D97-AF65-F5344CB8AC3E}">
        <p14:creationId xmlns:p14="http://schemas.microsoft.com/office/powerpoint/2010/main" val="3762932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1" y="814192"/>
            <a:ext cx="8671284" cy="5907283"/>
          </a:xfrm>
        </p:spPr>
        <p:txBody>
          <a:bodyPr>
            <a:normAutofit/>
          </a:bodyPr>
          <a:lstStyle/>
          <a:p>
            <a:endParaRPr lang="en-US" sz="2400" dirty="0"/>
          </a:p>
          <a:p>
            <a:r>
              <a:rPr lang="en-US" dirty="0"/>
              <a:t>Universities as resilient and learning organizations </a:t>
            </a:r>
          </a:p>
          <a:p>
            <a:pPr lvl="1"/>
            <a:endParaRPr lang="en-US" dirty="0"/>
          </a:p>
          <a:p>
            <a:pPr lvl="1"/>
            <a:r>
              <a:rPr lang="en-US" dirty="0"/>
              <a:t>No organizational collapse (even if scientific activities have suffered a sharp slowdown)</a:t>
            </a:r>
          </a:p>
          <a:p>
            <a:pPr lvl="1"/>
            <a:endParaRPr lang="en-US" dirty="0"/>
          </a:p>
          <a:p>
            <a:pPr lvl="1"/>
            <a:r>
              <a:rPr lang="en-US" dirty="0"/>
              <a:t>Intense reactivity of most people </a:t>
            </a:r>
          </a:p>
          <a:p>
            <a:pPr lvl="1"/>
            <a:endParaRPr lang="en-US" dirty="0"/>
          </a:p>
          <a:p>
            <a:pPr lvl="1"/>
            <a:r>
              <a:rPr lang="en-US" dirty="0"/>
              <a:t>Capacity to learn: the first lockdown (Spring 2020) came as a choc but the second one is routinized: “we knew how to manage” </a:t>
            </a:r>
            <a:endParaRPr lang="en-US" sz="2400"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11</a:t>
            </a:fld>
            <a:endParaRPr lang="fr-FR" dirty="0">
              <a:solidFill>
                <a:prstClr val="black">
                  <a:tint val="75000"/>
                </a:prstClr>
              </a:solidFill>
            </a:endParaRPr>
          </a:p>
        </p:txBody>
      </p:sp>
      <p:sp>
        <p:nvSpPr>
          <p:cNvPr id="4" name="Titre 1"/>
          <p:cNvSpPr txBox="1">
            <a:spLocks/>
          </p:cNvSpPr>
          <p:nvPr/>
        </p:nvSpPr>
        <p:spPr>
          <a:xfrm>
            <a:off x="807928" y="136525"/>
            <a:ext cx="7895805" cy="56493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400" dirty="0">
                <a:solidFill>
                  <a:schemeClr val="bg1"/>
                </a:solidFill>
              </a:rPr>
              <a:t>3. From inside</a:t>
            </a:r>
          </a:p>
        </p:txBody>
      </p:sp>
    </p:spTree>
    <p:extLst>
      <p:ext uri="{BB962C8B-B14F-4D97-AF65-F5344CB8AC3E}">
        <p14:creationId xmlns:p14="http://schemas.microsoft.com/office/powerpoint/2010/main" val="965582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1" y="814192"/>
            <a:ext cx="8671284" cy="5907283"/>
          </a:xfrm>
        </p:spPr>
        <p:txBody>
          <a:bodyPr>
            <a:normAutofit fontScale="92500" lnSpcReduction="20000"/>
          </a:bodyPr>
          <a:lstStyle/>
          <a:p>
            <a:r>
              <a:rPr lang="en-US" sz="2400" dirty="0"/>
              <a:t>A strong difference between the first lockdown and what happened next</a:t>
            </a:r>
          </a:p>
          <a:p>
            <a:pPr lvl="3"/>
            <a:endParaRPr lang="en-US" sz="1400" dirty="0"/>
          </a:p>
          <a:p>
            <a:pPr lvl="1"/>
            <a:r>
              <a:rPr lang="en-US" sz="2000" dirty="0"/>
              <a:t>During the first lockdown (march 17 to May 11, 2020)</a:t>
            </a:r>
          </a:p>
          <a:p>
            <a:pPr lvl="3"/>
            <a:endParaRPr lang="en-US" sz="1400" dirty="0"/>
          </a:p>
          <a:p>
            <a:pPr marL="942975" lvl="2" indent="-223838"/>
            <a:r>
              <a:rPr lang="en-US" sz="1900" dirty="0"/>
              <a:t>A period with clear guidelines: “stay at home”</a:t>
            </a:r>
          </a:p>
          <a:p>
            <a:pPr marL="942975" lvl="4" indent="-223838"/>
            <a:endParaRPr lang="en-US" sz="400" dirty="0"/>
          </a:p>
          <a:p>
            <a:pPr marL="942975" lvl="2" indent="-223838"/>
            <a:r>
              <a:rPr lang="en-US" sz="1900" dirty="0"/>
              <a:t>Increased centralization: university leaders determine which activities are crucial, how to achieve them, impose the national guidelines</a:t>
            </a:r>
          </a:p>
          <a:p>
            <a:pPr marL="942975" lvl="4" indent="-223838"/>
            <a:endParaRPr lang="en-US" sz="400" dirty="0"/>
          </a:p>
          <a:p>
            <a:pPr marL="942975" lvl="2" indent="-223838"/>
            <a:r>
              <a:rPr lang="en-US" sz="1900" dirty="0"/>
              <a:t>Nevertheless, less bureaucracy: streamlining of procedures, relaxation of schedules…</a:t>
            </a:r>
          </a:p>
          <a:p>
            <a:pPr marL="942975" lvl="4" indent="-223838"/>
            <a:endParaRPr lang="en-US" sz="400" dirty="0"/>
          </a:p>
          <a:p>
            <a:pPr marL="942975" lvl="2" indent="-223838"/>
            <a:r>
              <a:rPr lang="en-US" sz="1900" dirty="0"/>
              <a:t>No modification of the internal power balance</a:t>
            </a:r>
          </a:p>
          <a:p>
            <a:pPr marL="942975" lvl="4" indent="-223838"/>
            <a:endParaRPr lang="en-US" sz="400" dirty="0"/>
          </a:p>
          <a:p>
            <a:pPr marL="942975" lvl="2" indent="-223838"/>
            <a:r>
              <a:rPr lang="en-US" sz="1900" dirty="0"/>
              <a:t>More vertical and horizontal relationships: in the administration, between the deans and the presidency, or around collective issues (exams online)</a:t>
            </a:r>
          </a:p>
          <a:p>
            <a:pPr lvl="1"/>
            <a:endParaRPr lang="en-US" dirty="0"/>
          </a:p>
          <a:p>
            <a:pPr lvl="1"/>
            <a:r>
              <a:rPr lang="en-US" sz="2200" dirty="0"/>
              <a:t>After the first lockdown: national guidelines became less strict and changed regularly</a:t>
            </a:r>
          </a:p>
          <a:p>
            <a:pPr marL="1755775" lvl="3" indent="-441325"/>
            <a:endParaRPr lang="en-US" dirty="0"/>
          </a:p>
          <a:p>
            <a:pPr marL="942975" lvl="2" indent="-201613"/>
            <a:r>
              <a:rPr lang="en-US" sz="1900" dirty="0"/>
              <a:t>The implementation and interpretation of the guidelines are left to the basic units =&gt; less centralization</a:t>
            </a:r>
          </a:p>
          <a:p>
            <a:pPr marL="942975" lvl="4" indent="-201613"/>
            <a:endParaRPr lang="en-US" dirty="0"/>
          </a:p>
          <a:p>
            <a:pPr marL="942975" lvl="2" indent="-201613"/>
            <a:r>
              <a:rPr lang="en-US" sz="1900" dirty="0"/>
              <a:t>With the routinization of the crisis, vertical and horizontal relationships become less intense</a:t>
            </a:r>
          </a:p>
          <a:p>
            <a:pPr lvl="2"/>
            <a:endParaRPr lang="en-US" sz="1600"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12</a:t>
            </a:fld>
            <a:endParaRPr lang="fr-FR" dirty="0">
              <a:solidFill>
                <a:prstClr val="black">
                  <a:tint val="75000"/>
                </a:prstClr>
              </a:solidFill>
            </a:endParaRPr>
          </a:p>
        </p:txBody>
      </p:sp>
      <p:sp>
        <p:nvSpPr>
          <p:cNvPr id="4" name="Titre 1"/>
          <p:cNvSpPr txBox="1">
            <a:spLocks/>
          </p:cNvSpPr>
          <p:nvPr/>
        </p:nvSpPr>
        <p:spPr>
          <a:xfrm>
            <a:off x="807928" y="136525"/>
            <a:ext cx="7997405" cy="56493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400" dirty="0">
                <a:solidFill>
                  <a:schemeClr val="bg1"/>
                </a:solidFill>
              </a:rPr>
              <a:t>3. From inside </a:t>
            </a:r>
          </a:p>
        </p:txBody>
      </p:sp>
    </p:spTree>
    <p:extLst>
      <p:ext uri="{BB962C8B-B14F-4D97-AF65-F5344CB8AC3E}">
        <p14:creationId xmlns:p14="http://schemas.microsoft.com/office/powerpoint/2010/main" val="11915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1" y="814192"/>
            <a:ext cx="8671284" cy="5907283"/>
          </a:xfrm>
        </p:spPr>
        <p:txBody>
          <a:bodyPr>
            <a:normAutofit/>
          </a:bodyPr>
          <a:lstStyle/>
          <a:p>
            <a:r>
              <a:rPr lang="en-US" sz="2400" dirty="0"/>
              <a:t>The continuity of activities has been more effective in less loosely coupled sectors </a:t>
            </a:r>
          </a:p>
          <a:p>
            <a:pPr lvl="4"/>
            <a:endParaRPr lang="en-US" sz="400" dirty="0"/>
          </a:p>
          <a:p>
            <a:pPr lvl="1"/>
            <a:r>
              <a:rPr lang="en-US" sz="2000" dirty="0"/>
              <a:t>Because university are professional bureaucracies, they host more or less coupled activities =&gt; it is possible to compare how hey reacted to the crisis</a:t>
            </a:r>
          </a:p>
          <a:p>
            <a:pPr lvl="4"/>
            <a:endParaRPr lang="en-US" sz="400" dirty="0"/>
          </a:p>
          <a:p>
            <a:pPr lvl="1"/>
            <a:r>
              <a:rPr lang="en-US" sz="2000" dirty="0"/>
              <a:t>Activities usually requiring interpersonal or technical coordination (administration, for example) continued thanks to </a:t>
            </a:r>
          </a:p>
          <a:p>
            <a:pPr lvl="2"/>
            <a:r>
              <a:rPr lang="en-US" sz="1600" dirty="0"/>
              <a:t>The strengthening of horizontal and vertical relationships (cf. supra)</a:t>
            </a:r>
          </a:p>
          <a:p>
            <a:pPr lvl="2"/>
            <a:r>
              <a:rPr lang="en-US" sz="1600" dirty="0"/>
              <a:t>The software they were already used to work with and that connected them </a:t>
            </a:r>
          </a:p>
          <a:p>
            <a:pPr lvl="2"/>
            <a:r>
              <a:rPr lang="en-US" sz="1600" dirty="0"/>
              <a:t>The efforts of administrative managers to keep in touch, to maintain, not to lose the link... (mundane management, </a:t>
            </a:r>
            <a:r>
              <a:rPr lang="en-GB" sz="1600" dirty="0"/>
              <a:t>Alvesson and </a:t>
            </a:r>
            <a:r>
              <a:rPr lang="en-GB" sz="1600" dirty="0" err="1"/>
              <a:t>Sveningsson</a:t>
            </a:r>
            <a:r>
              <a:rPr lang="en-GB" sz="1600" dirty="0"/>
              <a:t>, 2003)</a:t>
            </a:r>
            <a:r>
              <a:rPr lang="fr-FR" sz="1600" dirty="0"/>
              <a:t> </a:t>
            </a:r>
            <a:r>
              <a:rPr lang="en-US" sz="1600" dirty="0"/>
              <a:t> </a:t>
            </a:r>
          </a:p>
          <a:p>
            <a:pPr lvl="4"/>
            <a:endParaRPr lang="en-US" sz="400" dirty="0"/>
          </a:p>
          <a:p>
            <a:pPr lvl="1"/>
            <a:r>
              <a:rPr lang="en-US" sz="2000" dirty="0"/>
              <a:t>Continuity in dotted lines on the teaching and research side: </a:t>
            </a:r>
          </a:p>
          <a:p>
            <a:pPr lvl="2"/>
            <a:r>
              <a:rPr lang="en-US" sz="1600" dirty="0"/>
              <a:t>Poorly prepared, less equipped </a:t>
            </a:r>
          </a:p>
          <a:p>
            <a:pPr lvl="2"/>
            <a:r>
              <a:rPr lang="en-US" sz="1600" dirty="0"/>
              <a:t>Managers less involved in maintaining the link </a:t>
            </a:r>
          </a:p>
          <a:p>
            <a:pPr lvl="2"/>
            <a:r>
              <a:rPr lang="en-US" sz="1600" dirty="0"/>
              <a:t>A lot of individual resourcefulness, bricolage, and diversity of answers</a:t>
            </a:r>
          </a:p>
          <a:p>
            <a:pPr lvl="2"/>
            <a:r>
              <a:rPr lang="en-US" sz="1600" dirty="0"/>
              <a:t>A lot of work and pressure but in isolation (less collegiality?)</a:t>
            </a:r>
            <a:endParaRPr lang="en-US" dirty="0"/>
          </a:p>
          <a:p>
            <a:pPr lvl="2"/>
            <a:endParaRPr lang="en-US" sz="1600"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13</a:t>
            </a:fld>
            <a:endParaRPr lang="fr-FR" dirty="0">
              <a:solidFill>
                <a:prstClr val="black">
                  <a:tint val="75000"/>
                </a:prstClr>
              </a:solidFill>
            </a:endParaRPr>
          </a:p>
        </p:txBody>
      </p:sp>
      <p:sp>
        <p:nvSpPr>
          <p:cNvPr id="4" name="Titre 1"/>
          <p:cNvSpPr txBox="1">
            <a:spLocks/>
          </p:cNvSpPr>
          <p:nvPr/>
        </p:nvSpPr>
        <p:spPr>
          <a:xfrm>
            <a:off x="807928" y="136525"/>
            <a:ext cx="7997405" cy="56493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400" dirty="0">
                <a:solidFill>
                  <a:schemeClr val="bg1"/>
                </a:solidFill>
              </a:rPr>
              <a:t>3. From inside </a:t>
            </a:r>
          </a:p>
        </p:txBody>
      </p:sp>
    </p:spTree>
    <p:extLst>
      <p:ext uri="{BB962C8B-B14F-4D97-AF65-F5344CB8AC3E}">
        <p14:creationId xmlns:p14="http://schemas.microsoft.com/office/powerpoint/2010/main" val="985489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14</a:t>
            </a:fld>
            <a:endParaRPr lang="fr-FR" dirty="0">
              <a:solidFill>
                <a:prstClr val="black">
                  <a:tint val="75000"/>
                </a:prstClr>
              </a:solidFill>
            </a:endParaRPr>
          </a:p>
        </p:txBody>
      </p:sp>
      <p:sp>
        <p:nvSpPr>
          <p:cNvPr id="6" name="Titre 1"/>
          <p:cNvSpPr>
            <a:spLocks noGrp="1"/>
          </p:cNvSpPr>
          <p:nvPr>
            <p:ph type="title" idx="4294967295"/>
          </p:nvPr>
        </p:nvSpPr>
        <p:spPr>
          <a:xfrm>
            <a:off x="837928" y="2455673"/>
            <a:ext cx="7848872" cy="2161484"/>
          </a:xfrm>
          <a:prstGeom prst="rect">
            <a:avLst/>
          </a:prstGeom>
        </p:spPr>
        <p:txBody>
          <a:bodyPr anchor="t">
            <a:noAutofit/>
          </a:bodyPr>
          <a:lstStyle/>
          <a:p>
            <a:pPr marL="742950" indent="-742950" algn="l">
              <a:buFont typeface="+mj-lt"/>
              <a:buAutoNum type="arabicPeriod" startAt="4"/>
            </a:pPr>
            <a:r>
              <a:rPr lang="en-US" sz="3600" dirty="0"/>
              <a:t>The management of the COVID crisis at the system level</a:t>
            </a:r>
          </a:p>
        </p:txBody>
      </p:sp>
    </p:spTree>
    <p:extLst>
      <p:ext uri="{BB962C8B-B14F-4D97-AF65-F5344CB8AC3E}">
        <p14:creationId xmlns:p14="http://schemas.microsoft.com/office/powerpoint/2010/main" val="3336059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1" y="814192"/>
            <a:ext cx="8671284" cy="5993008"/>
          </a:xfrm>
        </p:spPr>
        <p:txBody>
          <a:bodyPr>
            <a:normAutofit fontScale="92500" lnSpcReduction="20000"/>
          </a:bodyPr>
          <a:lstStyle/>
          <a:p>
            <a:r>
              <a:rPr lang="en-US" sz="2400" dirty="0"/>
              <a:t>The (French) national system</a:t>
            </a:r>
          </a:p>
          <a:p>
            <a:pPr lvl="2"/>
            <a:endParaRPr lang="en-US" sz="1600" dirty="0"/>
          </a:p>
          <a:p>
            <a:pPr lvl="1"/>
            <a:r>
              <a:rPr lang="en-US" sz="2100" dirty="0"/>
              <a:t>A system between “bifurcated hollow organizations” (when academics have some influence over career decisions and educational programs) and “state-chartered” own governance structures and powers toward degrees, hire staff, organize activities … within … a state higher education system”</a:t>
            </a:r>
            <a:r>
              <a:rPr lang="fr-FR" sz="2100" dirty="0"/>
              <a:t> </a:t>
            </a:r>
            <a:r>
              <a:rPr lang="en-US" sz="2100" dirty="0"/>
              <a:t> (Whitley, 2008)</a:t>
            </a:r>
          </a:p>
          <a:p>
            <a:pPr lvl="3"/>
            <a:endParaRPr lang="en-US" sz="1400" dirty="0"/>
          </a:p>
          <a:p>
            <a:pPr lvl="1"/>
            <a:r>
              <a:rPr lang="en-US" sz="2000" dirty="0"/>
              <a:t>Strong relationships between the ministry and the universities during the first lockdown</a:t>
            </a:r>
          </a:p>
          <a:p>
            <a:pPr lvl="4"/>
            <a:endParaRPr lang="en-US" sz="400" dirty="0"/>
          </a:p>
          <a:p>
            <a:pPr lvl="2"/>
            <a:r>
              <a:rPr lang="en-US" sz="1600" dirty="0"/>
              <a:t>Universities expect the ministry to produce answers to their questions and make possible things that were impossible before (for instance: defending a PhD or hiring academics completely online)</a:t>
            </a:r>
          </a:p>
          <a:p>
            <a:pPr lvl="4"/>
            <a:endParaRPr lang="en-US" sz="400" dirty="0"/>
          </a:p>
          <a:p>
            <a:pPr lvl="2"/>
            <a:r>
              <a:rPr lang="en-US" sz="1600" dirty="0"/>
              <a:t>The ministry is often considered as too slow but provides answers, find solutions…</a:t>
            </a:r>
          </a:p>
          <a:p>
            <a:pPr lvl="2"/>
            <a:endParaRPr lang="en-US" sz="1600" dirty="0"/>
          </a:p>
          <a:p>
            <a:pPr lvl="1"/>
            <a:r>
              <a:rPr lang="en-US" sz="2000" dirty="0"/>
              <a:t>After the first lockdown </a:t>
            </a:r>
          </a:p>
          <a:p>
            <a:pPr lvl="2"/>
            <a:r>
              <a:rPr lang="en-US" sz="1600" dirty="0"/>
              <a:t>The variability of the guidelines becomes an issue</a:t>
            </a:r>
          </a:p>
          <a:p>
            <a:pPr lvl="4"/>
            <a:endParaRPr lang="en-US" sz="400" dirty="0"/>
          </a:p>
          <a:p>
            <a:pPr lvl="2"/>
            <a:r>
              <a:rPr lang="en-US" sz="1600" dirty="0"/>
              <a:t>The more the ministry tries to negotiate the reopening of the universities, the more variable the guidelines are, and the more the ministry has to produce data showing the effects of the guidelines or the implementation of them</a:t>
            </a:r>
          </a:p>
          <a:p>
            <a:pPr lvl="4"/>
            <a:endParaRPr lang="en-US" sz="400" dirty="0"/>
          </a:p>
          <a:p>
            <a:pPr lvl="2"/>
            <a:r>
              <a:rPr lang="en-US" sz="1600" dirty="0"/>
              <a:t>Some universities are distancing themselves from the ministry, not respecting the guidelines or delaying the implementation of the measures</a:t>
            </a:r>
          </a:p>
          <a:p>
            <a:pPr lvl="4"/>
            <a:endParaRPr lang="en-US" sz="400" dirty="0"/>
          </a:p>
          <a:p>
            <a:pPr lvl="2"/>
            <a:r>
              <a:rPr lang="en-US" sz="1600" dirty="0"/>
              <a:t>A continuous dialog nevertheless and reforms go on…</a:t>
            </a:r>
            <a:endParaRPr lang="fr-FR" sz="2400"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15</a:t>
            </a:fld>
            <a:endParaRPr lang="fr-FR" dirty="0">
              <a:solidFill>
                <a:prstClr val="black">
                  <a:tint val="75000"/>
                </a:prstClr>
              </a:solidFill>
            </a:endParaRPr>
          </a:p>
        </p:txBody>
      </p:sp>
      <p:sp>
        <p:nvSpPr>
          <p:cNvPr id="4" name="Titre 1"/>
          <p:cNvSpPr txBox="1">
            <a:spLocks/>
          </p:cNvSpPr>
          <p:nvPr/>
        </p:nvSpPr>
        <p:spPr>
          <a:xfrm>
            <a:off x="807928" y="136525"/>
            <a:ext cx="8031272" cy="56493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400" dirty="0">
                <a:solidFill>
                  <a:schemeClr val="bg1"/>
                </a:solidFill>
              </a:rPr>
              <a:t>4. At the system level</a:t>
            </a:r>
          </a:p>
        </p:txBody>
      </p:sp>
    </p:spTree>
    <p:extLst>
      <p:ext uri="{BB962C8B-B14F-4D97-AF65-F5344CB8AC3E}">
        <p14:creationId xmlns:p14="http://schemas.microsoft.com/office/powerpoint/2010/main" val="2776759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1" y="814192"/>
            <a:ext cx="8671284" cy="5907283"/>
          </a:xfrm>
        </p:spPr>
        <p:txBody>
          <a:bodyPr>
            <a:normAutofit/>
          </a:bodyPr>
          <a:lstStyle/>
          <a:p>
            <a:r>
              <a:rPr lang="en-US" sz="2400" dirty="0"/>
              <a:t>The French higher education system as a field</a:t>
            </a:r>
          </a:p>
          <a:p>
            <a:pPr lvl="4"/>
            <a:endParaRPr lang="en-US" sz="400" dirty="0"/>
          </a:p>
          <a:p>
            <a:pPr lvl="1"/>
            <a:r>
              <a:rPr lang="en-US" sz="2000" dirty="0"/>
              <a:t>A field in transformation and less uniform than before</a:t>
            </a:r>
          </a:p>
          <a:p>
            <a:pPr lvl="4"/>
            <a:endParaRPr lang="en-US" sz="400" dirty="0"/>
          </a:p>
          <a:p>
            <a:pPr lvl="2"/>
            <a:r>
              <a:rPr lang="en-US" sz="1500" dirty="0"/>
              <a:t>From equivalence to performance</a:t>
            </a:r>
          </a:p>
          <a:p>
            <a:pPr lvl="4"/>
            <a:endParaRPr lang="en-US" sz="300" dirty="0"/>
          </a:p>
          <a:p>
            <a:pPr lvl="2"/>
            <a:r>
              <a:rPr lang="en-US" sz="1500" dirty="0"/>
              <a:t>The introduction of competitive instruments in order to identify champions and concentrate the allocation of resources =&gt; horizontal and vertical differentiations are taking place</a:t>
            </a:r>
          </a:p>
          <a:p>
            <a:pPr lvl="4"/>
            <a:endParaRPr lang="en-US" sz="300" dirty="0"/>
          </a:p>
          <a:p>
            <a:pPr lvl="2"/>
            <a:r>
              <a:rPr lang="en-US" sz="1500" dirty="0"/>
              <a:t>Some universities position themselves or aim at becoming as world class universities </a:t>
            </a:r>
          </a:p>
          <a:p>
            <a:pPr marL="914400" lvl="2" indent="0">
              <a:buNone/>
            </a:pPr>
            <a:endParaRPr lang="en-US" sz="1200" dirty="0"/>
          </a:p>
          <a:p>
            <a:pPr lvl="1"/>
            <a:r>
              <a:rPr lang="en-US" sz="2000" dirty="0"/>
              <a:t>The crisis has not been a moment of transformation of the field but rather a confirmation of the positioning of the different institutions in the field</a:t>
            </a:r>
          </a:p>
          <a:p>
            <a:pPr lvl="2"/>
            <a:endParaRPr lang="en-US" sz="1600" dirty="0"/>
          </a:p>
          <a:p>
            <a:pPr lvl="1"/>
            <a:r>
              <a:rPr lang="en-US" sz="2000" dirty="0"/>
              <a:t>This can explain the two different forms of management of the crisis we observed</a:t>
            </a:r>
          </a:p>
          <a:p>
            <a:pPr lvl="2"/>
            <a:r>
              <a:rPr lang="en-US" sz="1600" dirty="0"/>
              <a:t>Two universities taking the virus seriously, caring about their staff and students, respecting the guidelines of the ministry</a:t>
            </a:r>
          </a:p>
          <a:p>
            <a:pPr lvl="2"/>
            <a:r>
              <a:rPr lang="en-US" sz="1600" dirty="0"/>
              <a:t>Two universities first of all concerned by their strategic projects, getting back to work, taking distance from the ministry</a:t>
            </a:r>
          </a:p>
          <a:p>
            <a:pPr lvl="1"/>
            <a:endParaRPr lang="en-US" sz="1600" dirty="0"/>
          </a:p>
          <a:p>
            <a:endParaRPr lang="fr-FR" sz="2400" dirty="0"/>
          </a:p>
          <a:p>
            <a:endParaRPr lang="fr-FR" sz="2400"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16</a:t>
            </a:fld>
            <a:endParaRPr lang="fr-FR" dirty="0">
              <a:solidFill>
                <a:prstClr val="black">
                  <a:tint val="75000"/>
                </a:prstClr>
              </a:solidFill>
            </a:endParaRPr>
          </a:p>
        </p:txBody>
      </p:sp>
      <p:sp>
        <p:nvSpPr>
          <p:cNvPr id="4" name="Titre 1"/>
          <p:cNvSpPr txBox="1">
            <a:spLocks/>
          </p:cNvSpPr>
          <p:nvPr/>
        </p:nvSpPr>
        <p:spPr>
          <a:xfrm>
            <a:off x="807928" y="136525"/>
            <a:ext cx="8229600" cy="56493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400" dirty="0">
                <a:solidFill>
                  <a:schemeClr val="bg1"/>
                </a:solidFill>
              </a:rPr>
              <a:t>4. At the system level</a:t>
            </a:r>
          </a:p>
        </p:txBody>
      </p:sp>
    </p:spTree>
    <p:extLst>
      <p:ext uri="{BB962C8B-B14F-4D97-AF65-F5344CB8AC3E}">
        <p14:creationId xmlns:p14="http://schemas.microsoft.com/office/powerpoint/2010/main" val="235389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17</a:t>
            </a:fld>
            <a:endParaRPr lang="fr-FR" dirty="0">
              <a:solidFill>
                <a:prstClr val="black">
                  <a:tint val="75000"/>
                </a:prstClr>
              </a:solidFill>
            </a:endParaRPr>
          </a:p>
        </p:txBody>
      </p:sp>
      <p:sp>
        <p:nvSpPr>
          <p:cNvPr id="6" name="Titre 1"/>
          <p:cNvSpPr>
            <a:spLocks noGrp="1"/>
          </p:cNvSpPr>
          <p:nvPr>
            <p:ph type="title" idx="4294967295"/>
          </p:nvPr>
        </p:nvSpPr>
        <p:spPr>
          <a:xfrm>
            <a:off x="837928" y="2455673"/>
            <a:ext cx="7848872" cy="2161484"/>
          </a:xfrm>
          <a:prstGeom prst="rect">
            <a:avLst/>
          </a:prstGeom>
        </p:spPr>
        <p:txBody>
          <a:bodyPr anchor="t">
            <a:noAutofit/>
          </a:bodyPr>
          <a:lstStyle/>
          <a:p>
            <a:pPr algn="l"/>
            <a:r>
              <a:rPr lang="en-US" sz="3600" dirty="0"/>
              <a:t/>
            </a:r>
            <a:br>
              <a:rPr lang="en-US" sz="3600" dirty="0"/>
            </a:br>
            <a:r>
              <a:rPr lang="en-US" sz="3600" dirty="0"/>
              <a:t>Conclusive remarks….</a:t>
            </a:r>
          </a:p>
        </p:txBody>
      </p:sp>
    </p:spTree>
    <p:extLst>
      <p:ext uri="{BB962C8B-B14F-4D97-AF65-F5344CB8AC3E}">
        <p14:creationId xmlns:p14="http://schemas.microsoft.com/office/powerpoint/2010/main" val="295131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1" y="814192"/>
            <a:ext cx="8671284" cy="5907283"/>
          </a:xfrm>
        </p:spPr>
        <p:txBody>
          <a:bodyPr>
            <a:normAutofit/>
          </a:bodyPr>
          <a:lstStyle/>
          <a:p>
            <a:endParaRPr lang="en-US" sz="2400" dirty="0"/>
          </a:p>
          <a:p>
            <a:r>
              <a:rPr lang="en-US" sz="2400" dirty="0"/>
              <a:t>The notions of </a:t>
            </a:r>
            <a:r>
              <a:rPr lang="en-US" sz="2400" dirty="0" err="1"/>
              <a:t>meso</a:t>
            </a:r>
            <a:r>
              <a:rPr lang="en-US" sz="2400" dirty="0"/>
              <a:t> and macro university governance are useful analytical tools</a:t>
            </a:r>
          </a:p>
          <a:p>
            <a:endParaRPr lang="en-US" sz="2400" dirty="0"/>
          </a:p>
          <a:p>
            <a:r>
              <a:rPr lang="en-US" sz="2400" dirty="0"/>
              <a:t>We can even play with the two notions and see how they articulate (in the paper we wrote we link the different answers to the crisis to the positioning of universities in the field and to the relations of the university leaders to their internal stakeholders)</a:t>
            </a:r>
            <a:endParaRPr lang="en-US" sz="400" dirty="0"/>
          </a:p>
          <a:p>
            <a:pPr lvl="1"/>
            <a:endParaRPr lang="en-US" sz="1600" dirty="0"/>
          </a:p>
          <a:p>
            <a:endParaRPr lang="fr-FR" sz="2400" dirty="0"/>
          </a:p>
          <a:p>
            <a:endParaRPr lang="fr-FR" sz="2400"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18</a:t>
            </a:fld>
            <a:endParaRPr lang="fr-FR" dirty="0">
              <a:solidFill>
                <a:prstClr val="black">
                  <a:tint val="75000"/>
                </a:prstClr>
              </a:solidFill>
            </a:endParaRPr>
          </a:p>
        </p:txBody>
      </p:sp>
      <p:sp>
        <p:nvSpPr>
          <p:cNvPr id="4" name="Titre 1"/>
          <p:cNvSpPr txBox="1">
            <a:spLocks/>
          </p:cNvSpPr>
          <p:nvPr/>
        </p:nvSpPr>
        <p:spPr>
          <a:xfrm>
            <a:off x="807928" y="136525"/>
            <a:ext cx="8229600" cy="56493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400" dirty="0">
                <a:solidFill>
                  <a:schemeClr val="bg1"/>
                </a:solidFill>
              </a:rPr>
              <a:t>Conclusive remarks</a:t>
            </a:r>
          </a:p>
        </p:txBody>
      </p:sp>
    </p:spTree>
    <p:extLst>
      <p:ext uri="{BB962C8B-B14F-4D97-AF65-F5344CB8AC3E}">
        <p14:creationId xmlns:p14="http://schemas.microsoft.com/office/powerpoint/2010/main" val="247398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6142D"/>
        </a:solidFill>
        <a:effectLst/>
      </p:bgPr>
    </p:bg>
    <p:spTree>
      <p:nvGrpSpPr>
        <p:cNvPr id="1" name=""/>
        <p:cNvGrpSpPr/>
        <p:nvPr/>
      </p:nvGrpSpPr>
      <p:grpSpPr>
        <a:xfrm>
          <a:off x="0" y="0"/>
          <a:ext cx="0" cy="0"/>
          <a:chOff x="0" y="0"/>
          <a:chExt cx="0" cy="0"/>
        </a:xfrm>
      </p:grpSpPr>
      <p:sp>
        <p:nvSpPr>
          <p:cNvPr id="80898" name="ZoneTexte 6"/>
          <p:cNvSpPr txBox="1">
            <a:spLocks noChangeArrowheads="1"/>
          </p:cNvSpPr>
          <p:nvPr/>
        </p:nvSpPr>
        <p:spPr bwMode="auto">
          <a:xfrm>
            <a:off x="285749" y="2803525"/>
            <a:ext cx="5674783" cy="4975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defTabSz="457200">
              <a:defRPr sz="2400">
                <a:solidFill>
                  <a:schemeClr val="tx1"/>
                </a:solidFill>
                <a:latin typeface="Arial" charset="0"/>
                <a:ea typeface="MS PGothic" charset="0"/>
                <a:cs typeface="MS PGothic" charset="0"/>
              </a:defRPr>
            </a:lvl1pPr>
            <a:lvl2pPr marL="742950" indent="-285750" defTabSz="457200">
              <a:defRPr sz="2400">
                <a:solidFill>
                  <a:schemeClr val="tx1"/>
                </a:solidFill>
                <a:latin typeface="Arial" charset="0"/>
                <a:ea typeface="MS PGothic" charset="0"/>
                <a:cs typeface="MS PGothic" charset="0"/>
              </a:defRPr>
            </a:lvl2pPr>
            <a:lvl3pPr marL="1143000" indent="-228600" defTabSz="457200">
              <a:defRPr sz="2400">
                <a:solidFill>
                  <a:schemeClr val="tx1"/>
                </a:solidFill>
                <a:latin typeface="Arial" charset="0"/>
                <a:ea typeface="MS PGothic" charset="0"/>
                <a:cs typeface="MS PGothic" charset="0"/>
              </a:defRPr>
            </a:lvl3pPr>
            <a:lvl4pPr marL="1600200" indent="-228600" defTabSz="457200">
              <a:defRPr sz="2400">
                <a:solidFill>
                  <a:schemeClr val="tx1"/>
                </a:solidFill>
                <a:latin typeface="Arial" charset="0"/>
                <a:ea typeface="MS PGothic" charset="0"/>
                <a:cs typeface="MS PGothic" charset="0"/>
              </a:defRPr>
            </a:lvl4pPr>
            <a:lvl5pPr marL="2057400" indent="-228600" defTabSz="4572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fontAlgn="base">
              <a:spcBef>
                <a:spcPct val="0"/>
              </a:spcBef>
              <a:spcAft>
                <a:spcPct val="0"/>
              </a:spcAft>
            </a:pPr>
            <a:r>
              <a:rPr lang="fr-FR" sz="2800" b="1" dirty="0" err="1">
                <a:solidFill>
                  <a:srgbClr val="FFFFFF"/>
                </a:solidFill>
                <a:latin typeface="Arial Bold" charset="0"/>
                <a:cs typeface="Arial Bold" charset="0"/>
              </a:rPr>
              <a:t>Thank</a:t>
            </a:r>
            <a:r>
              <a:rPr lang="fr-FR" sz="2800" b="1" dirty="0">
                <a:solidFill>
                  <a:srgbClr val="FFFFFF"/>
                </a:solidFill>
                <a:latin typeface="Arial Bold" charset="0"/>
                <a:cs typeface="Arial Bold" charset="0"/>
              </a:rPr>
              <a:t> </a:t>
            </a:r>
            <a:r>
              <a:rPr lang="fr-FR" sz="2800" b="1" dirty="0" err="1">
                <a:solidFill>
                  <a:srgbClr val="FFFFFF"/>
                </a:solidFill>
                <a:latin typeface="Arial Bold" charset="0"/>
                <a:cs typeface="Arial Bold" charset="0"/>
              </a:rPr>
              <a:t>you</a:t>
            </a:r>
            <a:r>
              <a:rPr lang="fr-FR" sz="2800" b="1" dirty="0">
                <a:solidFill>
                  <a:srgbClr val="FFFFFF"/>
                </a:solidFill>
                <a:latin typeface="Arial Bold" charset="0"/>
                <a:cs typeface="Arial Bold" charset="0"/>
              </a:rPr>
              <a:t> for </a:t>
            </a:r>
            <a:r>
              <a:rPr lang="fr-FR" sz="2800" b="1" dirty="0" err="1">
                <a:solidFill>
                  <a:srgbClr val="FFFFFF"/>
                </a:solidFill>
                <a:latin typeface="Arial Bold" charset="0"/>
                <a:cs typeface="Arial Bold" charset="0"/>
              </a:rPr>
              <a:t>your</a:t>
            </a:r>
            <a:r>
              <a:rPr lang="fr-FR" sz="2800" b="1" dirty="0">
                <a:solidFill>
                  <a:srgbClr val="FFFFFF"/>
                </a:solidFill>
                <a:latin typeface="Arial Bold" charset="0"/>
                <a:cs typeface="Arial Bold" charset="0"/>
              </a:rPr>
              <a:t> attention</a:t>
            </a:r>
          </a:p>
          <a:p>
            <a:pPr fontAlgn="base">
              <a:spcBef>
                <a:spcPct val="0"/>
              </a:spcBef>
              <a:spcAft>
                <a:spcPct val="0"/>
              </a:spcAft>
            </a:pPr>
            <a:endParaRPr lang="fr-FR" sz="2800" b="1" dirty="0">
              <a:solidFill>
                <a:srgbClr val="FFFFFF"/>
              </a:solidFill>
              <a:latin typeface="Arial Bold" charset="0"/>
              <a:cs typeface="Arial Bold" charset="0"/>
            </a:endParaRPr>
          </a:p>
          <a:p>
            <a:pPr fontAlgn="base">
              <a:spcBef>
                <a:spcPct val="0"/>
              </a:spcBef>
              <a:spcAft>
                <a:spcPct val="0"/>
              </a:spcAft>
            </a:pPr>
            <a:endParaRPr lang="fr-FR" sz="2800" b="1" dirty="0">
              <a:solidFill>
                <a:srgbClr val="FFFFFF"/>
              </a:solidFill>
              <a:latin typeface="Arial Bold" charset="0"/>
              <a:cs typeface="Arial Bold" charset="0"/>
            </a:endParaRPr>
          </a:p>
          <a:p>
            <a:pPr fontAlgn="base">
              <a:spcBef>
                <a:spcPct val="0"/>
              </a:spcBef>
              <a:spcAft>
                <a:spcPct val="0"/>
              </a:spcAft>
            </a:pPr>
            <a:endParaRPr lang="fr-FR" sz="2800" b="1" dirty="0">
              <a:solidFill>
                <a:srgbClr val="FFFFFF"/>
              </a:solidFill>
              <a:latin typeface="Arial Bold" charset="0"/>
              <a:cs typeface="Arial Bold" charset="0"/>
            </a:endParaRPr>
          </a:p>
          <a:p>
            <a:pPr fontAlgn="base">
              <a:spcBef>
                <a:spcPct val="0"/>
              </a:spcBef>
              <a:spcAft>
                <a:spcPct val="0"/>
              </a:spcAft>
            </a:pPr>
            <a:r>
              <a:rPr lang="fr-FR" sz="2000" b="1" dirty="0" err="1">
                <a:solidFill>
                  <a:srgbClr val="FFFFFF"/>
                </a:solidFill>
                <a:latin typeface="Arial Bold" charset="0"/>
                <a:cs typeface="Arial Bold" charset="0"/>
              </a:rPr>
              <a:t>christine.musselin@sciencespo.fr</a:t>
            </a:r>
            <a:endParaRPr lang="fr-FR" sz="20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a:p>
            <a:pPr fontAlgn="base">
              <a:lnSpc>
                <a:spcPct val="130000"/>
              </a:lnSpc>
              <a:spcBef>
                <a:spcPct val="0"/>
              </a:spcBef>
              <a:spcAft>
                <a:spcPct val="0"/>
              </a:spcAft>
            </a:pPr>
            <a:endParaRPr lang="fr-FR" sz="1100" dirty="0">
              <a:solidFill>
                <a:srgbClr val="FFFFFF"/>
              </a:solidFill>
              <a:cs typeface="Arial" charset="0"/>
            </a:endParaRPr>
          </a:p>
        </p:txBody>
      </p:sp>
      <p:pic>
        <p:nvPicPr>
          <p:cNvPr id="80899" name="Image 1" descr="emblem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99038" y="3263900"/>
            <a:ext cx="3594100" cy="3594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17" descr="http://www.harmoweb.cnrs.fr/IMG/jpg/logo-cnrs.jpg">
            <a:extLst>
              <a:ext uri="{FF2B5EF4-FFF2-40B4-BE49-F238E27FC236}">
                <a16:creationId xmlns:a16="http://schemas.microsoft.com/office/drawing/2014/main" xmlns="" id="{826D6D14-77E0-3340-B9E3-71654A7652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9891" y="137798"/>
            <a:ext cx="1152128" cy="4992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049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7379" y="584776"/>
            <a:ext cx="8469166" cy="6136699"/>
          </a:xfrm>
        </p:spPr>
        <p:txBody>
          <a:bodyPr>
            <a:normAutofit/>
          </a:bodyPr>
          <a:lstStyle/>
          <a:p>
            <a:endParaRPr lang="fr-FR" sz="2400" dirty="0"/>
          </a:p>
          <a:p>
            <a:pPr marL="368300">
              <a:buSzPct val="134000"/>
              <a:buFont typeface="Wingdings" pitchFamily="2" charset="2"/>
              <a:buChar char="§"/>
            </a:pPr>
            <a:r>
              <a:rPr lang="en-US" dirty="0">
                <a:solidFill>
                  <a:srgbClr val="000000"/>
                </a:solidFill>
              </a:rPr>
              <a:t>Objectives of this talk :</a:t>
            </a:r>
          </a:p>
          <a:p>
            <a:pPr marL="1168400" lvl="2">
              <a:buSzPct val="134000"/>
              <a:buFont typeface="Wingdings" pitchFamily="2" charset="2"/>
              <a:buChar char="§"/>
            </a:pPr>
            <a:endParaRPr lang="en-US" dirty="0">
              <a:solidFill>
                <a:srgbClr val="000000"/>
              </a:solidFill>
            </a:endParaRPr>
          </a:p>
          <a:p>
            <a:pPr marL="806450" lvl="1" indent="-344488">
              <a:buSzPct val="134000"/>
              <a:buFont typeface="Wingdings" pitchFamily="2" charset="2"/>
              <a:buChar char="Ø"/>
            </a:pPr>
            <a:r>
              <a:rPr lang="en-US" dirty="0">
                <a:solidFill>
                  <a:srgbClr val="000000"/>
                </a:solidFill>
              </a:rPr>
              <a:t>To build on the literature review I led for the paper published in the </a:t>
            </a:r>
            <a:r>
              <a:rPr lang="en-US" i="1" dirty="0">
                <a:solidFill>
                  <a:srgbClr val="000000"/>
                </a:solidFill>
              </a:rPr>
              <a:t>Annual Review of Sociology</a:t>
            </a:r>
            <a:r>
              <a:rPr lang="en-US" dirty="0">
                <a:solidFill>
                  <a:srgbClr val="000000"/>
                </a:solidFill>
              </a:rPr>
              <a:t> on “University governance” and</a:t>
            </a:r>
          </a:p>
          <a:p>
            <a:pPr marL="806450" lvl="1" indent="-344488">
              <a:buSzPct val="134000"/>
              <a:buFont typeface="Wingdings" pitchFamily="2" charset="2"/>
              <a:buChar char="Ø"/>
            </a:pPr>
            <a:endParaRPr lang="en-US" dirty="0">
              <a:solidFill>
                <a:srgbClr val="000000"/>
              </a:solidFill>
            </a:endParaRPr>
          </a:p>
          <a:p>
            <a:pPr marL="806450" lvl="1" indent="-344488">
              <a:buSzPct val="134000"/>
              <a:buFont typeface="Wingdings" pitchFamily="2" charset="2"/>
              <a:buChar char="Ø"/>
            </a:pPr>
            <a:r>
              <a:rPr lang="en-US" dirty="0">
                <a:solidFill>
                  <a:srgbClr val="000000"/>
                </a:solidFill>
              </a:rPr>
              <a:t>To show the relevance of the notion of university governance by applying it to the results of a study led in France on the management of the </a:t>
            </a:r>
            <a:r>
              <a:rPr lang="en-US" dirty="0" err="1">
                <a:solidFill>
                  <a:srgbClr val="000000"/>
                </a:solidFill>
              </a:rPr>
              <a:t>Covid</a:t>
            </a:r>
            <a:r>
              <a:rPr lang="en-US" dirty="0">
                <a:solidFill>
                  <a:srgbClr val="000000"/>
                </a:solidFill>
              </a:rPr>
              <a:t> crisis by French higher education institutions</a:t>
            </a:r>
          </a:p>
          <a:p>
            <a:pPr marL="1206500" lvl="2" indent="-344488">
              <a:buSzPct val="134000"/>
              <a:buFont typeface="Arial" panose="020B0604020202020204" pitchFamily="34" charset="0"/>
              <a:buChar char="•"/>
            </a:pPr>
            <a:r>
              <a:rPr lang="en-US" dirty="0">
                <a:solidFill>
                  <a:srgbClr val="000000"/>
                </a:solidFill>
              </a:rPr>
              <a:t>A study led with two colleagues : </a:t>
            </a:r>
            <a:r>
              <a:rPr lang="en-US" dirty="0" err="1">
                <a:solidFill>
                  <a:srgbClr val="000000"/>
                </a:solidFill>
              </a:rPr>
              <a:t>Stéphanie</a:t>
            </a:r>
            <a:r>
              <a:rPr lang="en-US" dirty="0">
                <a:solidFill>
                  <a:srgbClr val="000000"/>
                </a:solidFill>
              </a:rPr>
              <a:t> </a:t>
            </a:r>
            <a:r>
              <a:rPr lang="en-US" dirty="0" err="1">
                <a:solidFill>
                  <a:srgbClr val="000000"/>
                </a:solidFill>
              </a:rPr>
              <a:t>Mignot</a:t>
            </a:r>
            <a:r>
              <a:rPr lang="en-US" dirty="0">
                <a:solidFill>
                  <a:srgbClr val="000000"/>
                </a:solidFill>
              </a:rPr>
              <a:t>-Gérard (UPEC) and Aline Waltzing (</a:t>
            </a:r>
            <a:r>
              <a:rPr lang="en-US" dirty="0" err="1">
                <a:solidFill>
                  <a:srgbClr val="000000"/>
                </a:solidFill>
              </a:rPr>
              <a:t>Adoc</a:t>
            </a:r>
            <a:r>
              <a:rPr lang="en-US" dirty="0">
                <a:solidFill>
                  <a:srgbClr val="000000"/>
                </a:solidFill>
              </a:rPr>
              <a:t>-Metis)</a:t>
            </a:r>
          </a:p>
          <a:p>
            <a:pPr marL="1206500" lvl="2" indent="-344488">
              <a:buSzPct val="134000"/>
              <a:buFont typeface="Arial" panose="020B0604020202020204" pitchFamily="34" charset="0"/>
              <a:buChar char="•"/>
            </a:pPr>
            <a:r>
              <a:rPr lang="en-US" dirty="0">
                <a:solidFill>
                  <a:srgbClr val="000000"/>
                </a:solidFill>
              </a:rPr>
              <a:t>A study funded by the French research council (ANR) from September 2020 to March 2022.</a:t>
            </a:r>
          </a:p>
          <a:p>
            <a:pPr marL="1206500" lvl="2" indent="-344488">
              <a:buSzPct val="134000"/>
              <a:buFont typeface="Wingdings" pitchFamily="2" charset="2"/>
              <a:buChar char="Ø"/>
            </a:pPr>
            <a:endParaRPr lang="en-US" dirty="0">
              <a:solidFill>
                <a:srgbClr val="000000"/>
              </a:solidFill>
            </a:endParaRPr>
          </a:p>
          <a:p>
            <a:pPr marL="1206500" lvl="1" indent="-344488">
              <a:buSzPct val="134000"/>
              <a:buFont typeface="Wingdings" pitchFamily="2" charset="2"/>
              <a:buChar char="Ø"/>
              <a:tabLst>
                <a:tab pos="182563" algn="l"/>
              </a:tabLst>
            </a:pPr>
            <a:endParaRPr lang="en-US" dirty="0">
              <a:solidFill>
                <a:srgbClr val="000000"/>
              </a:solidFill>
            </a:endParaRPr>
          </a:p>
          <a:p>
            <a:endParaRPr lang="en-US" dirty="0"/>
          </a:p>
          <a:p>
            <a:pPr marL="457200" lvl="1" indent="0">
              <a:buNone/>
            </a:pPr>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2</a:t>
            </a:fld>
            <a:endParaRPr lang="fr-FR" dirty="0">
              <a:solidFill>
                <a:prstClr val="black">
                  <a:tint val="75000"/>
                </a:prstClr>
              </a:solidFill>
            </a:endParaRPr>
          </a:p>
        </p:txBody>
      </p:sp>
    </p:spTree>
    <p:extLst>
      <p:ext uri="{BB962C8B-B14F-4D97-AF65-F5344CB8AC3E}">
        <p14:creationId xmlns:p14="http://schemas.microsoft.com/office/powerpoint/2010/main" val="2874879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48267" y="584776"/>
            <a:ext cx="7848277" cy="6136699"/>
          </a:xfrm>
        </p:spPr>
        <p:txBody>
          <a:bodyPr>
            <a:normAutofit/>
          </a:bodyPr>
          <a:lstStyle/>
          <a:p>
            <a:endParaRPr lang="fr-FR" sz="2400" dirty="0"/>
          </a:p>
          <a:p>
            <a:pPr marL="0" indent="0">
              <a:buNone/>
            </a:pPr>
            <a:r>
              <a:rPr lang="en-US" b="1" dirty="0"/>
              <a:t>Outline</a:t>
            </a:r>
          </a:p>
          <a:p>
            <a:pPr marL="0" indent="0">
              <a:buNone/>
            </a:pPr>
            <a:endParaRPr lang="en-US" dirty="0"/>
          </a:p>
          <a:p>
            <a:pPr marL="514350" indent="-514350">
              <a:buFont typeface="+mj-lt"/>
              <a:buAutoNum type="arabicPeriod"/>
            </a:pPr>
            <a:r>
              <a:rPr lang="en-US" dirty="0"/>
              <a:t>Presentation of the empirical study</a:t>
            </a:r>
          </a:p>
          <a:p>
            <a:pPr marL="514350" indent="-514350">
              <a:buFont typeface="+mj-lt"/>
              <a:buAutoNum type="arabicPeriod"/>
            </a:pPr>
            <a:endParaRPr lang="en-US" dirty="0"/>
          </a:p>
          <a:p>
            <a:pPr marL="514350" indent="-514350">
              <a:buFont typeface="+mj-lt"/>
              <a:buAutoNum type="arabicPeriod"/>
            </a:pPr>
            <a:r>
              <a:rPr lang="en-US" dirty="0"/>
              <a:t>The two meanings of university governance</a:t>
            </a:r>
          </a:p>
          <a:p>
            <a:pPr marL="514350" indent="-514350">
              <a:buFont typeface="+mj-lt"/>
              <a:buAutoNum type="arabicPeriod"/>
            </a:pPr>
            <a:endParaRPr lang="en-US" dirty="0"/>
          </a:p>
          <a:p>
            <a:pPr marL="514350" indent="-514350">
              <a:buFont typeface="+mj-lt"/>
              <a:buAutoNum type="arabicPeriod"/>
            </a:pPr>
            <a:r>
              <a:rPr lang="en-US" dirty="0"/>
              <a:t>The management of the COVID crisis seen from within</a:t>
            </a:r>
          </a:p>
          <a:p>
            <a:pPr marL="514350" indent="-514350">
              <a:buFont typeface="+mj-lt"/>
              <a:buAutoNum type="arabicPeriod"/>
            </a:pPr>
            <a:endParaRPr lang="en-US" dirty="0"/>
          </a:p>
          <a:p>
            <a:pPr marL="514350" indent="-514350">
              <a:buFont typeface="+mj-lt"/>
              <a:buAutoNum type="arabicPeriod"/>
            </a:pPr>
            <a:r>
              <a:rPr lang="en-US" dirty="0"/>
              <a:t>The management of the COVID crisis at the system level</a:t>
            </a:r>
          </a:p>
          <a:p>
            <a:pPr marL="514350" indent="-514350">
              <a:buFont typeface="+mj-lt"/>
              <a:buAutoNum type="arabicPeriod"/>
            </a:pPr>
            <a:endParaRPr lang="en-US" dirty="0"/>
          </a:p>
          <a:p>
            <a:pPr marL="0" indent="0">
              <a:buNone/>
            </a:pPr>
            <a:endParaRPr lang="en-US" sz="1400"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3</a:t>
            </a:fld>
            <a:endParaRPr lang="fr-FR" dirty="0">
              <a:solidFill>
                <a:prstClr val="black">
                  <a:tint val="75000"/>
                </a:prstClr>
              </a:solidFill>
            </a:endParaRPr>
          </a:p>
        </p:txBody>
      </p:sp>
    </p:spTree>
    <p:extLst>
      <p:ext uri="{BB962C8B-B14F-4D97-AF65-F5344CB8AC3E}">
        <p14:creationId xmlns:p14="http://schemas.microsoft.com/office/powerpoint/2010/main" val="88197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4</a:t>
            </a:fld>
            <a:endParaRPr lang="fr-FR" dirty="0">
              <a:solidFill>
                <a:prstClr val="black">
                  <a:tint val="75000"/>
                </a:prstClr>
              </a:solidFill>
            </a:endParaRPr>
          </a:p>
        </p:txBody>
      </p:sp>
      <p:sp>
        <p:nvSpPr>
          <p:cNvPr id="6" name="Titre 1"/>
          <p:cNvSpPr>
            <a:spLocks noGrp="1"/>
          </p:cNvSpPr>
          <p:nvPr>
            <p:ph type="title" idx="4294967295"/>
          </p:nvPr>
        </p:nvSpPr>
        <p:spPr>
          <a:xfrm>
            <a:off x="827584" y="3332494"/>
            <a:ext cx="7848872" cy="2784309"/>
          </a:xfrm>
          <a:prstGeom prst="rect">
            <a:avLst/>
          </a:prstGeom>
        </p:spPr>
        <p:txBody>
          <a:bodyPr anchor="t">
            <a:noAutofit/>
          </a:bodyPr>
          <a:lstStyle/>
          <a:p>
            <a:pPr marL="514350" indent="-514350">
              <a:buFont typeface="+mj-lt"/>
              <a:buAutoNum type="arabicPeriod"/>
            </a:pPr>
            <a:r>
              <a:rPr lang="en-US" sz="3600" dirty="0"/>
              <a:t>Presentation of the empirical study</a:t>
            </a:r>
          </a:p>
        </p:txBody>
      </p:sp>
    </p:spTree>
    <p:extLst>
      <p:ext uri="{BB962C8B-B14F-4D97-AF65-F5344CB8AC3E}">
        <p14:creationId xmlns:p14="http://schemas.microsoft.com/office/powerpoint/2010/main" val="174021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1" y="814192"/>
            <a:ext cx="8671284" cy="5907283"/>
          </a:xfrm>
        </p:spPr>
        <p:txBody>
          <a:bodyPr>
            <a:normAutofit fontScale="92500" lnSpcReduction="20000"/>
          </a:bodyPr>
          <a:lstStyle/>
          <a:p>
            <a:r>
              <a:rPr lang="en-US" sz="2400" dirty="0"/>
              <a:t>A</a:t>
            </a:r>
            <a:r>
              <a:rPr lang="fr-FR" sz="2400" dirty="0"/>
              <a:t> </a:t>
            </a:r>
            <a:r>
              <a:rPr lang="en-US" dirty="0"/>
              <a:t>two-level empirical study</a:t>
            </a:r>
          </a:p>
          <a:p>
            <a:pPr lvl="4"/>
            <a:endParaRPr lang="en-US" dirty="0"/>
          </a:p>
          <a:p>
            <a:pPr marL="854075" lvl="1" indent="-396875"/>
            <a:r>
              <a:rPr lang="en-US" dirty="0"/>
              <a:t>Comparison of 5 case studies (4 universities and 1 business school). </a:t>
            </a:r>
          </a:p>
          <a:p>
            <a:pPr lvl="4"/>
            <a:endParaRPr lang="en-US" dirty="0"/>
          </a:p>
          <a:p>
            <a:pPr lvl="2"/>
            <a:r>
              <a:rPr lang="en-US" dirty="0"/>
              <a:t>214 interviews collected within a week in February 2021 with the students of the master in sociology of Sciences Po  + documents</a:t>
            </a:r>
          </a:p>
          <a:p>
            <a:pPr lvl="4"/>
            <a:endParaRPr lang="en-US" dirty="0"/>
          </a:p>
          <a:p>
            <a:pPr lvl="2"/>
            <a:r>
              <a:rPr lang="en-US" dirty="0"/>
              <a:t>Interviews with university leaders, central administration, deans, members of the deliberative bodies and within two faculties about the different stages of the crisis</a:t>
            </a:r>
          </a:p>
          <a:p>
            <a:pPr lvl="4"/>
            <a:endParaRPr lang="en-US" dirty="0"/>
          </a:p>
          <a:p>
            <a:pPr lvl="2"/>
            <a:r>
              <a:rPr lang="en-US" dirty="0"/>
              <a:t>5 empirical monographs</a:t>
            </a:r>
          </a:p>
          <a:p>
            <a:pPr lvl="4"/>
            <a:endParaRPr lang="en-US" dirty="0"/>
          </a:p>
          <a:p>
            <a:pPr lvl="2"/>
            <a:r>
              <a:rPr lang="en-US" dirty="0"/>
              <a:t>A </a:t>
            </a:r>
            <a:r>
              <a:rPr lang="en-US" dirty="0">
                <a:hlinkClick r:id="rId3" invalidUrl="https://www.sciencespo.fr/cso/sites/sciencespo.fr.cso/files/Rapport Face au Covid-19.pdf"/>
              </a:rPr>
              <a:t>comparative report</a:t>
            </a:r>
            <a:r>
              <a:rPr lang="en-US" dirty="0"/>
              <a:t> (in French) online </a:t>
            </a:r>
            <a:br>
              <a:rPr lang="en-US" dirty="0"/>
            </a:br>
            <a:r>
              <a:rPr lang="en-US" dirty="0"/>
              <a:t>in January 2022</a:t>
            </a:r>
          </a:p>
          <a:p>
            <a:pPr marL="1371600" lvl="3" indent="0">
              <a:buNone/>
            </a:pPr>
            <a:r>
              <a:rPr lang="en-US" dirty="0"/>
              <a:t> </a:t>
            </a:r>
          </a:p>
          <a:p>
            <a:pPr marL="854075" lvl="1" indent="-396875"/>
            <a:r>
              <a:rPr lang="en-US" dirty="0"/>
              <a:t>At the national level</a:t>
            </a:r>
          </a:p>
          <a:p>
            <a:pPr lvl="4"/>
            <a:endParaRPr lang="en-US" dirty="0"/>
          </a:p>
          <a:p>
            <a:pPr lvl="2"/>
            <a:r>
              <a:rPr lang="en-US" dirty="0"/>
              <a:t>Observation of online meetings among university </a:t>
            </a:r>
            <a:br>
              <a:rPr lang="en-US" dirty="0"/>
            </a:br>
            <a:r>
              <a:rPr lang="en-US" dirty="0"/>
              <a:t>vice-presidents, within the CPU and </a:t>
            </a:r>
            <a:br>
              <a:rPr lang="en-US" dirty="0"/>
            </a:br>
            <a:r>
              <a:rPr lang="en-US" dirty="0"/>
              <a:t>at the ministry level</a:t>
            </a:r>
          </a:p>
          <a:p>
            <a:pPr lvl="4"/>
            <a:endParaRPr lang="en-US" dirty="0"/>
          </a:p>
          <a:p>
            <a:pPr lvl="2"/>
            <a:r>
              <a:rPr lang="en-US" dirty="0"/>
              <a:t>Some interviews at the ministry level</a:t>
            </a:r>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5</a:t>
            </a:fld>
            <a:endParaRPr lang="fr-FR" dirty="0">
              <a:solidFill>
                <a:prstClr val="black">
                  <a:tint val="75000"/>
                </a:prstClr>
              </a:solidFill>
            </a:endParaRPr>
          </a:p>
        </p:txBody>
      </p:sp>
      <p:sp>
        <p:nvSpPr>
          <p:cNvPr id="4" name="Titr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r">
              <a:buFont typeface="+mj-lt"/>
              <a:buAutoNum type="arabicPeriod"/>
            </a:pPr>
            <a:r>
              <a:rPr lang="en-US" sz="2000" b="1" dirty="0">
                <a:solidFill>
                  <a:schemeClr val="bg1"/>
                </a:solidFill>
              </a:rPr>
              <a:t>Presentation of the empirical study</a:t>
            </a:r>
          </a:p>
        </p:txBody>
      </p:sp>
      <p:pic>
        <p:nvPicPr>
          <p:cNvPr id="2" name="Image 1">
            <a:extLst>
              <a:ext uri="{FF2B5EF4-FFF2-40B4-BE49-F238E27FC236}">
                <a16:creationId xmlns:a16="http://schemas.microsoft.com/office/drawing/2014/main" xmlns="" id="{22AB7826-903A-B301-2DA5-38C7E8E1F44A}"/>
              </a:ext>
            </a:extLst>
          </p:cNvPr>
          <p:cNvPicPr>
            <a:picLocks noChangeAspect="1"/>
          </p:cNvPicPr>
          <p:nvPr/>
        </p:nvPicPr>
        <p:blipFill>
          <a:blip r:embed="rId4"/>
          <a:stretch>
            <a:fillRect/>
          </a:stretch>
        </p:blipFill>
        <p:spPr>
          <a:xfrm>
            <a:off x="6727687" y="3571786"/>
            <a:ext cx="2133599" cy="3032526"/>
          </a:xfrm>
          <a:prstGeom prst="rect">
            <a:avLst/>
          </a:prstGeom>
        </p:spPr>
      </p:pic>
    </p:spTree>
    <p:extLst>
      <p:ext uri="{BB962C8B-B14F-4D97-AF65-F5344CB8AC3E}">
        <p14:creationId xmlns:p14="http://schemas.microsoft.com/office/powerpoint/2010/main" val="2422774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1" y="814192"/>
            <a:ext cx="8671284" cy="5907283"/>
          </a:xfrm>
        </p:spPr>
        <p:txBody>
          <a:bodyPr>
            <a:normAutofit fontScale="92500" lnSpcReduction="10000"/>
          </a:bodyPr>
          <a:lstStyle/>
          <a:p>
            <a:r>
              <a:rPr lang="en-US" sz="2400" dirty="0"/>
              <a:t>Important remark: we looked at the COVID crisis as an organizational crisis, not a health crisis</a:t>
            </a:r>
          </a:p>
          <a:p>
            <a:pPr lvl="2"/>
            <a:endParaRPr lang="en-US" sz="1600" dirty="0"/>
          </a:p>
          <a:p>
            <a:r>
              <a:rPr lang="en-US" sz="2400" dirty="0"/>
              <a:t>Three main research questions</a:t>
            </a:r>
            <a:endParaRPr lang="en-US" dirty="0"/>
          </a:p>
          <a:p>
            <a:pPr lvl="4"/>
            <a:endParaRPr lang="en-US" dirty="0"/>
          </a:p>
          <a:p>
            <a:pPr lvl="1"/>
            <a:r>
              <a:rPr lang="en-US" dirty="0"/>
              <a:t>How do loosely coupled organizations face crisis? (paper presented at Egos 2022)</a:t>
            </a:r>
          </a:p>
          <a:p>
            <a:pPr lvl="2"/>
            <a:r>
              <a:rPr lang="en-US" dirty="0"/>
              <a:t>Some loose coupling is often identify by the literature as a positive factor in the management of crises. </a:t>
            </a:r>
          </a:p>
          <a:p>
            <a:pPr lvl="2"/>
            <a:r>
              <a:rPr lang="en-US" dirty="0"/>
              <a:t>But what happens when loose coupling (i.e.</a:t>
            </a:r>
            <a:r>
              <a:rPr lang="en-US" dirty="0">
                <a:solidFill>
                  <a:srgbClr val="FF0000"/>
                </a:solidFill>
              </a:rPr>
              <a:t> </a:t>
            </a:r>
            <a:r>
              <a:rPr lang="en-GB" dirty="0"/>
              <a:t>low levels of cooperation and coordination with direct colleagues, services, or staff)</a:t>
            </a:r>
            <a:r>
              <a:rPr lang="fr-FR" dirty="0"/>
              <a:t> </a:t>
            </a:r>
            <a:r>
              <a:rPr lang="en-US" dirty="0"/>
              <a:t>characterizes the core activities of an organization?</a:t>
            </a:r>
          </a:p>
          <a:p>
            <a:pPr lvl="4"/>
            <a:endParaRPr lang="en-US" dirty="0"/>
          </a:p>
          <a:p>
            <a:pPr lvl="1"/>
            <a:r>
              <a:rPr lang="en-US" dirty="0"/>
              <a:t>Do organizations simultaneously confronted to a crisis react the same way? (R&amp;R Paper for </a:t>
            </a:r>
            <a:r>
              <a:rPr lang="en-US" dirty="0" err="1"/>
              <a:t>m@n@gement</a:t>
            </a:r>
            <a:r>
              <a:rPr lang="en-US" dirty="0"/>
              <a:t>)</a:t>
            </a:r>
          </a:p>
          <a:p>
            <a:pPr lvl="1"/>
            <a:endParaRPr lang="en-US" dirty="0"/>
          </a:p>
          <a:p>
            <a:pPr lvl="1"/>
            <a:r>
              <a:rPr lang="en-US" dirty="0"/>
              <a:t>How did the ministry of higher education and research manage the crisis, wedged between the government to which it belongs and the demands coming from the universities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6</a:t>
            </a:fld>
            <a:endParaRPr lang="fr-FR" dirty="0">
              <a:solidFill>
                <a:prstClr val="black">
                  <a:tint val="75000"/>
                </a:prstClr>
              </a:solidFill>
            </a:endParaRPr>
          </a:p>
        </p:txBody>
      </p:sp>
      <p:sp>
        <p:nvSpPr>
          <p:cNvPr id="4" name="Titre 1"/>
          <p:cNvSpPr txBox="1">
            <a:spLocks/>
          </p:cNvSpPr>
          <p:nvPr/>
        </p:nvSpPr>
        <p:spPr>
          <a:xfrm>
            <a:off x="457200" y="136525"/>
            <a:ext cx="8229600" cy="28903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r">
              <a:buFont typeface="+mj-lt"/>
              <a:buAutoNum type="arabicPeriod"/>
            </a:pPr>
            <a:r>
              <a:rPr lang="en-US" sz="2400" dirty="0">
                <a:solidFill>
                  <a:schemeClr val="bg1"/>
                </a:solidFill>
              </a:rPr>
              <a:t>Presentation of the empirical study</a:t>
            </a:r>
          </a:p>
        </p:txBody>
      </p:sp>
    </p:spTree>
    <p:extLst>
      <p:ext uri="{BB962C8B-B14F-4D97-AF65-F5344CB8AC3E}">
        <p14:creationId xmlns:p14="http://schemas.microsoft.com/office/powerpoint/2010/main" val="183644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7</a:t>
            </a:fld>
            <a:endParaRPr lang="fr-FR" dirty="0">
              <a:solidFill>
                <a:prstClr val="black">
                  <a:tint val="75000"/>
                </a:prstClr>
              </a:solidFill>
            </a:endParaRPr>
          </a:p>
        </p:txBody>
      </p:sp>
      <p:sp>
        <p:nvSpPr>
          <p:cNvPr id="6" name="Titre 1"/>
          <p:cNvSpPr>
            <a:spLocks noGrp="1"/>
          </p:cNvSpPr>
          <p:nvPr>
            <p:ph type="title" idx="4294967295"/>
          </p:nvPr>
        </p:nvSpPr>
        <p:spPr>
          <a:xfrm>
            <a:off x="837928" y="2455672"/>
            <a:ext cx="7848872" cy="2784309"/>
          </a:xfrm>
          <a:prstGeom prst="rect">
            <a:avLst/>
          </a:prstGeom>
        </p:spPr>
        <p:txBody>
          <a:bodyPr anchor="t">
            <a:noAutofit/>
          </a:bodyPr>
          <a:lstStyle/>
          <a:p>
            <a:pPr marL="742950" indent="-742950" algn="l">
              <a:buFont typeface="+mj-lt"/>
              <a:buAutoNum type="arabicPeriod" startAt="2"/>
            </a:pPr>
            <a:r>
              <a:rPr lang="en-US" sz="3600" dirty="0"/>
              <a:t>The two meanings of university governance</a:t>
            </a:r>
          </a:p>
        </p:txBody>
      </p:sp>
    </p:spTree>
    <p:extLst>
      <p:ext uri="{BB962C8B-B14F-4D97-AF65-F5344CB8AC3E}">
        <p14:creationId xmlns:p14="http://schemas.microsoft.com/office/powerpoint/2010/main" val="4223203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0" y="814192"/>
            <a:ext cx="8871983" cy="5907283"/>
          </a:xfrm>
        </p:spPr>
        <p:txBody>
          <a:bodyPr>
            <a:normAutofit fontScale="92500" lnSpcReduction="10000"/>
          </a:bodyPr>
          <a:lstStyle/>
          <a:p>
            <a:r>
              <a:rPr lang="en-US" sz="2400" dirty="0"/>
              <a:t>University governance is used to qualify the « management » of universities =&gt; looking at universities as spaces of cooperation, with some vertical ad horizontal integration </a:t>
            </a:r>
          </a:p>
          <a:p>
            <a:pPr marL="1828800" lvl="4" indent="0">
              <a:buNone/>
            </a:pPr>
            <a:endParaRPr lang="en-US" sz="400" dirty="0"/>
          </a:p>
          <a:p>
            <a:pPr lvl="1"/>
            <a:r>
              <a:rPr lang="en-US" sz="2000" dirty="0"/>
              <a:t>Universities as collegial organizations, based on “dominant orientation to a consensus achieved between the members of a body of experts who are theoretically equals” (Waters 1989) but also shared governance (Manning 2013), “nonhierarchical cooperative decision-making” (Rhoades 1992)</a:t>
            </a:r>
          </a:p>
          <a:p>
            <a:pPr lvl="4"/>
            <a:r>
              <a:rPr lang="en-US" sz="400" dirty="0"/>
              <a:t> </a:t>
            </a:r>
          </a:p>
          <a:p>
            <a:pPr lvl="1"/>
            <a:r>
              <a:rPr lang="en-US" sz="2000" dirty="0"/>
              <a:t>Universities as locus of power relations in which academics fight for resources and prestige (Pfeffer and </a:t>
            </a:r>
            <a:r>
              <a:rPr lang="en-US" sz="2000" dirty="0" err="1"/>
              <a:t>Salancik</a:t>
            </a:r>
            <a:r>
              <a:rPr lang="en-US" sz="2000" dirty="0"/>
              <a:t> 1974) but also where tensions or conflict can be observed between academics  and the administrative staff, academics and academic leaders…</a:t>
            </a:r>
          </a:p>
          <a:p>
            <a:pPr lvl="4"/>
            <a:endParaRPr lang="en-US" sz="400" dirty="0"/>
          </a:p>
          <a:p>
            <a:pPr lvl="1"/>
            <a:r>
              <a:rPr lang="en-US" sz="2000" dirty="0"/>
              <a:t>Universities as bureaucracies (Blau1973), professional bureaucracies (Mintzberg, 1979), becoming more and more bureaucratic (Le </a:t>
            </a:r>
            <a:r>
              <a:rPr lang="en-US" sz="2000" dirty="0" err="1"/>
              <a:t>Galès</a:t>
            </a:r>
            <a:r>
              <a:rPr lang="en-US" sz="2000" dirty="0"/>
              <a:t> and Scott 2010): increased centralization and control through rules and indicators</a:t>
            </a:r>
          </a:p>
          <a:p>
            <a:pPr lvl="4"/>
            <a:endParaRPr lang="en-US" sz="400" dirty="0"/>
          </a:p>
          <a:p>
            <a:pPr lvl="1"/>
            <a:r>
              <a:rPr lang="en-US" sz="2000" dirty="0"/>
              <a:t>Universities as particular organizations (loosely coupled systems, Weick 1976; organized anarchies, Cohen et al. 1972): a contested feature that reforms are trying to transform (</a:t>
            </a:r>
            <a:r>
              <a:rPr lang="en-US" sz="2000" dirty="0" err="1"/>
              <a:t>Brunsson</a:t>
            </a:r>
            <a:r>
              <a:rPr lang="en-US" sz="2000" dirty="0"/>
              <a:t> and </a:t>
            </a:r>
            <a:r>
              <a:rPr lang="en-US" sz="2000" dirty="0" err="1"/>
              <a:t>Sahlin</a:t>
            </a:r>
            <a:r>
              <a:rPr lang="en-US" sz="2000" dirty="0"/>
              <a:t>-Andersson, 2000)</a:t>
            </a:r>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8</a:t>
            </a:fld>
            <a:endParaRPr lang="fr-FR" dirty="0">
              <a:solidFill>
                <a:prstClr val="black">
                  <a:tint val="75000"/>
                </a:prstClr>
              </a:solidFill>
            </a:endParaRPr>
          </a:p>
        </p:txBody>
      </p:sp>
      <p:sp>
        <p:nvSpPr>
          <p:cNvPr id="4" name="Titre 1"/>
          <p:cNvSpPr txBox="1">
            <a:spLocks/>
          </p:cNvSpPr>
          <p:nvPr/>
        </p:nvSpPr>
        <p:spPr>
          <a:xfrm>
            <a:off x="807928" y="136525"/>
            <a:ext cx="8229600" cy="56493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400" dirty="0">
                <a:solidFill>
                  <a:schemeClr val="bg1"/>
                </a:solidFill>
              </a:rPr>
              <a:t>2. The two meanings of university governance</a:t>
            </a:r>
          </a:p>
        </p:txBody>
      </p:sp>
    </p:spTree>
    <p:extLst>
      <p:ext uri="{BB962C8B-B14F-4D97-AF65-F5344CB8AC3E}">
        <p14:creationId xmlns:p14="http://schemas.microsoft.com/office/powerpoint/2010/main" val="191837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261" y="814192"/>
            <a:ext cx="8671284" cy="5907283"/>
          </a:xfrm>
        </p:spPr>
        <p:txBody>
          <a:bodyPr>
            <a:normAutofit/>
          </a:bodyPr>
          <a:lstStyle/>
          <a:p>
            <a:endParaRPr lang="en-US" sz="2400" dirty="0"/>
          </a:p>
          <a:p>
            <a:r>
              <a:rPr lang="en-US" sz="2400" dirty="0"/>
              <a:t>University governance is also used to understand higher education systems </a:t>
            </a:r>
          </a:p>
          <a:p>
            <a:pPr lvl="3"/>
            <a:endParaRPr lang="en-US" sz="1400" dirty="0"/>
          </a:p>
          <a:p>
            <a:pPr lvl="1"/>
            <a:r>
              <a:rPr lang="en-US" sz="2000" dirty="0"/>
              <a:t>Higher education as national systems: a perspective focusing on the relationships between the state and universities (and the academic profession) (Whitley, 2008; </a:t>
            </a:r>
            <a:r>
              <a:rPr lang="en-US" sz="2000" dirty="0" err="1"/>
              <a:t>Musselin</a:t>
            </a:r>
            <a:r>
              <a:rPr lang="en-US" sz="2000" dirty="0"/>
              <a:t>, 2005)</a:t>
            </a:r>
          </a:p>
          <a:p>
            <a:pPr lvl="3"/>
            <a:endParaRPr lang="en-US" sz="1400" dirty="0"/>
          </a:p>
          <a:p>
            <a:pPr lvl="1"/>
            <a:r>
              <a:rPr lang="en-US" sz="2000" dirty="0"/>
              <a:t>Higher education as a field, in the neo-institutionalist perspective (for instance </a:t>
            </a:r>
            <a:r>
              <a:rPr lang="fr-FR" sz="2000" dirty="0"/>
              <a:t>Meyer J, Ramirez F, Frank D, </a:t>
            </a:r>
            <a:r>
              <a:rPr lang="fr-FR" sz="2000" dirty="0" err="1"/>
              <a:t>Schofer</a:t>
            </a:r>
            <a:r>
              <a:rPr lang="fr-FR" sz="2000" dirty="0"/>
              <a:t> E., 2007)</a:t>
            </a:r>
            <a:endParaRPr lang="en-US" sz="2000" dirty="0"/>
          </a:p>
          <a:p>
            <a:pPr lvl="3"/>
            <a:endParaRPr lang="en-US" sz="1400" dirty="0"/>
          </a:p>
          <a:p>
            <a:pPr lvl="1"/>
            <a:r>
              <a:rPr lang="en-US" sz="2000" dirty="0"/>
              <a:t>Higher education as a competitive arena or a market (Eaton, 2020)</a:t>
            </a:r>
          </a:p>
          <a:p>
            <a:pPr marL="0" indent="0">
              <a:buNone/>
            </a:pPr>
            <a:endParaRPr lang="en-US" sz="2400" dirty="0"/>
          </a:p>
          <a:p>
            <a:r>
              <a:rPr lang="en-US" sz="2400" dirty="0"/>
              <a:t>How does it help understanding the management of the COVID crisis?</a:t>
            </a:r>
          </a:p>
          <a:p>
            <a:pPr lvl="4"/>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Espace réservé du numéro de diapositive 4"/>
          <p:cNvSpPr>
            <a:spLocks noGrp="1"/>
          </p:cNvSpPr>
          <p:nvPr>
            <p:ph type="sldNum" sz="quarter" idx="12"/>
          </p:nvPr>
        </p:nvSpPr>
        <p:spPr/>
        <p:txBody>
          <a:bodyPr/>
          <a:lstStyle/>
          <a:p>
            <a:fld id="{9DE6ED7C-312B-7340-92D8-8A7F77A526CB}" type="slidenum">
              <a:rPr lang="fr-FR" smtClean="0">
                <a:solidFill>
                  <a:prstClr val="black">
                    <a:tint val="75000"/>
                  </a:prstClr>
                </a:solidFill>
              </a:rPr>
              <a:pPr/>
              <a:t>9</a:t>
            </a:fld>
            <a:endParaRPr lang="fr-FR" dirty="0">
              <a:solidFill>
                <a:prstClr val="black">
                  <a:tint val="75000"/>
                </a:prstClr>
              </a:solidFill>
            </a:endParaRPr>
          </a:p>
        </p:txBody>
      </p:sp>
      <p:sp>
        <p:nvSpPr>
          <p:cNvPr id="4" name="Titre 1"/>
          <p:cNvSpPr txBox="1">
            <a:spLocks/>
          </p:cNvSpPr>
          <p:nvPr/>
        </p:nvSpPr>
        <p:spPr>
          <a:xfrm>
            <a:off x="807928" y="136525"/>
            <a:ext cx="8229600" cy="56493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2400" dirty="0">
                <a:solidFill>
                  <a:schemeClr val="bg1"/>
                </a:solidFill>
              </a:rPr>
              <a:t>2. The two meanings of university governance</a:t>
            </a:r>
          </a:p>
        </p:txBody>
      </p:sp>
    </p:spTree>
    <p:extLst>
      <p:ext uri="{BB962C8B-B14F-4D97-AF65-F5344CB8AC3E}">
        <p14:creationId xmlns:p14="http://schemas.microsoft.com/office/powerpoint/2010/main" val="1459319752"/>
      </p:ext>
    </p:extLst>
  </p:cSld>
  <p:clrMapOvr>
    <a:masterClrMapping/>
  </p:clrMapOvr>
</p:sld>
</file>

<file path=ppt/theme/theme1.xml><?xml version="1.0" encoding="utf-8"?>
<a:theme xmlns:a="http://schemas.openxmlformats.org/drawingml/2006/main" name="3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12933</TotalTime>
  <Words>1356</Words>
  <Application>Microsoft Macintosh PowerPoint</Application>
  <PresentationFormat>On-screen Show (4:3)</PresentationFormat>
  <Paragraphs>250</Paragraphs>
  <Slides>19</Slides>
  <Notes>19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Arial Bold</vt:lpstr>
      <vt:lpstr>Calibri</vt:lpstr>
      <vt:lpstr>MS PGothic</vt:lpstr>
      <vt:lpstr>ＭＳ Ｐゴシック</vt:lpstr>
      <vt:lpstr>Wingdings</vt:lpstr>
      <vt:lpstr>3_Thème Office</vt:lpstr>
      <vt:lpstr>Thème Office</vt:lpstr>
      <vt:lpstr>PowerPoint Presentation</vt:lpstr>
      <vt:lpstr>PowerPoint Presentation</vt:lpstr>
      <vt:lpstr>PowerPoint Presentation</vt:lpstr>
      <vt:lpstr>Presentation of the empirical study</vt:lpstr>
      <vt:lpstr>PowerPoint Presentation</vt:lpstr>
      <vt:lpstr>PowerPoint Presentation</vt:lpstr>
      <vt:lpstr>The two meanings of university governance</vt:lpstr>
      <vt:lpstr>PowerPoint Presentation</vt:lpstr>
      <vt:lpstr>PowerPoint Presentation</vt:lpstr>
      <vt:lpstr>The management of the COVID crisis seen from inside </vt:lpstr>
      <vt:lpstr>PowerPoint Presentation</vt:lpstr>
      <vt:lpstr>PowerPoint Presentation</vt:lpstr>
      <vt:lpstr>PowerPoint Presentation</vt:lpstr>
      <vt:lpstr>The management of the COVID crisis at the system level</vt:lpstr>
      <vt:lpstr>PowerPoint Presentation</vt:lpstr>
      <vt:lpstr>PowerPoint Presentation</vt:lpstr>
      <vt:lpstr> Conclusive remarks….</vt:lpstr>
      <vt:lpstr>PowerPoint Presentation</vt:lpstr>
      <vt:lpstr>PowerPoint Presentation</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 Template</dc:creator>
  <cp:lastModifiedBy>Yulia Shumilova</cp:lastModifiedBy>
  <cp:revision>942</cp:revision>
  <cp:lastPrinted>2023-02-15T12:33:38Z</cp:lastPrinted>
  <dcterms:created xsi:type="dcterms:W3CDTF">2015-01-09T14:59:06Z</dcterms:created>
  <dcterms:modified xsi:type="dcterms:W3CDTF">2023-02-15T16:20:28Z</dcterms:modified>
</cp:coreProperties>
</file>