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9" r:id="rId9"/>
    <p:sldId id="268" r:id="rId10"/>
    <p:sldId id="270" r:id="rId11"/>
    <p:sldId id="272" r:id="rId12"/>
    <p:sldId id="271" r:id="rId13"/>
    <p:sldId id="273" r:id="rId14"/>
    <p:sldId id="276" r:id="rId15"/>
    <p:sldId id="274" r:id="rId16"/>
    <p:sldId id="277" r:id="rId17"/>
    <p:sldId id="258" r:id="rId18"/>
  </p:sldIdLst>
  <p:sldSz cx="12192000" cy="6858000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86451" autoAdjust="0"/>
  </p:normalViewPr>
  <p:slideViewPr>
    <p:cSldViewPr snapToGrid="0">
      <p:cViewPr varScale="1">
        <p:scale>
          <a:sx n="83" d="100"/>
          <a:sy n="83" d="100"/>
        </p:scale>
        <p:origin x="48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789" y="6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15D64-724B-4521-873F-3E1EA874F9DF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72744-1E41-4199-8265-9C81DEC51C8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9216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5A927-2486-49F6-8DEC-F96D173D9BD5}" type="datetimeFigureOut">
              <a:rPr lang="de-DE" smtClean="0"/>
              <a:t>09.05.2023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2C3FEE-AD5D-4C26-B058-36261453041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8708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exteingabefeld Überschrift"/>
          <p:cNvSpPr>
            <a:spLocks noGrp="1"/>
          </p:cNvSpPr>
          <p:nvPr>
            <p:ph type="ctrTitle"/>
          </p:nvPr>
        </p:nvSpPr>
        <p:spPr>
          <a:xfrm>
            <a:off x="3970984" y="3117067"/>
            <a:ext cx="7693966" cy="1938563"/>
          </a:xfrm>
          <a:prstGeom prst="rect">
            <a:avLst/>
          </a:prstGeom>
        </p:spPr>
        <p:txBody>
          <a:bodyPr anchor="b" anchorCtr="0"/>
          <a:lstStyle>
            <a:lvl1pPr algn="l">
              <a:defRPr sz="3000" b="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 title="Texteingabefeld Unterüberschrift"/>
          <p:cNvSpPr>
            <a:spLocks noGrp="1"/>
          </p:cNvSpPr>
          <p:nvPr>
            <p:ph type="subTitle" idx="1"/>
          </p:nvPr>
        </p:nvSpPr>
        <p:spPr>
          <a:xfrm>
            <a:off x="4007019" y="5138862"/>
            <a:ext cx="10804187" cy="1655762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EE609FC-BCFF-4939-9A6A-EE50379ACC2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66600" y="287782"/>
            <a:ext cx="4884236" cy="1198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229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_Varia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1265B47C-5346-4BB4-A707-5A17D047CA84}"/>
              </a:ext>
            </a:extLst>
          </p:cNvPr>
          <p:cNvSpPr/>
          <p:nvPr userDrawn="1"/>
        </p:nvSpPr>
        <p:spPr>
          <a:xfrm>
            <a:off x="0" y="0"/>
            <a:ext cx="12192000" cy="682836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 title="Texteingabefeld Überschrift"/>
          <p:cNvSpPr>
            <a:spLocks noGrp="1"/>
          </p:cNvSpPr>
          <p:nvPr>
            <p:ph type="ctrTitle"/>
          </p:nvPr>
        </p:nvSpPr>
        <p:spPr>
          <a:xfrm>
            <a:off x="719138" y="3117067"/>
            <a:ext cx="7693966" cy="1938563"/>
          </a:xfrm>
          <a:prstGeom prst="rect">
            <a:avLst/>
          </a:prstGeom>
        </p:spPr>
        <p:txBody>
          <a:bodyPr anchor="b" anchorCtr="0"/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 title="Texteingabefeld Unterüberschrift"/>
          <p:cNvSpPr>
            <a:spLocks noGrp="1"/>
          </p:cNvSpPr>
          <p:nvPr>
            <p:ph type="subTitle" idx="1"/>
          </p:nvPr>
        </p:nvSpPr>
        <p:spPr>
          <a:xfrm>
            <a:off x="719138" y="5138862"/>
            <a:ext cx="10804187" cy="1655762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EE609FC-BCFF-4939-9A6A-EE50379ACC2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66602" y="287782"/>
            <a:ext cx="4884231" cy="1198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608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EAA01D15-3DD2-4D07-B042-E27EDB4E6597}"/>
              </a:ext>
            </a:extLst>
          </p:cNvPr>
          <p:cNvSpPr/>
          <p:nvPr userDrawn="1"/>
        </p:nvSpPr>
        <p:spPr>
          <a:xfrm>
            <a:off x="0" y="0"/>
            <a:ext cx="12192000" cy="682836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226698A-070E-4B61-86EA-EA2434A89F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485019" y="5936976"/>
            <a:ext cx="3100864" cy="761047"/>
          </a:xfrm>
          <a:prstGeom prst="rect">
            <a:avLst/>
          </a:prstGeom>
        </p:spPr>
      </p:pic>
      <p:sp>
        <p:nvSpPr>
          <p:cNvPr id="6" name="Title 1" title="Texteingabefeld Überschrift">
            <a:extLst>
              <a:ext uri="{FF2B5EF4-FFF2-40B4-BE49-F238E27FC236}">
                <a16:creationId xmlns:a16="http://schemas.microsoft.com/office/drawing/2014/main" id="{6C8D0CF3-55D1-40C5-921F-FA659B63E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137" y="1206304"/>
            <a:ext cx="8549553" cy="3095532"/>
          </a:xfrm>
          <a:prstGeom prst="rect">
            <a:avLst/>
          </a:prstGeom>
        </p:spPr>
        <p:txBody>
          <a:bodyPr anchor="t" anchorCtr="0"/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758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eite_Variante_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EAA01D15-3DD2-4D07-B042-E27EDB4E6597}"/>
              </a:ext>
            </a:extLst>
          </p:cNvPr>
          <p:cNvSpPr/>
          <p:nvPr userDrawn="1"/>
        </p:nvSpPr>
        <p:spPr>
          <a:xfrm>
            <a:off x="0" y="0"/>
            <a:ext cx="12192000" cy="68283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226698A-070E-4B61-86EA-EA2434A89F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485019" y="5936976"/>
            <a:ext cx="3100864" cy="761047"/>
          </a:xfrm>
          <a:prstGeom prst="rect">
            <a:avLst/>
          </a:prstGeom>
        </p:spPr>
      </p:pic>
      <p:sp>
        <p:nvSpPr>
          <p:cNvPr id="6" name="Title 1" title="Texteingabefeld Überschrift">
            <a:extLst>
              <a:ext uri="{FF2B5EF4-FFF2-40B4-BE49-F238E27FC236}">
                <a16:creationId xmlns:a16="http://schemas.microsoft.com/office/drawing/2014/main" id="{6C8D0CF3-55D1-40C5-921F-FA659B63E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137" y="1206304"/>
            <a:ext cx="8549553" cy="3095532"/>
          </a:xfrm>
          <a:prstGeom prst="rect">
            <a:avLst/>
          </a:prstGeom>
        </p:spPr>
        <p:txBody>
          <a:bodyPr anchor="t" anchorCtr="0"/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437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eite_Variante_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EAA01D15-3DD2-4D07-B042-E27EDB4E6597}"/>
              </a:ext>
            </a:extLst>
          </p:cNvPr>
          <p:cNvSpPr/>
          <p:nvPr userDrawn="1"/>
        </p:nvSpPr>
        <p:spPr>
          <a:xfrm>
            <a:off x="0" y="0"/>
            <a:ext cx="12192000" cy="682836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226698A-070E-4B61-86EA-EA2434A89F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85019" y="5937297"/>
            <a:ext cx="3100864" cy="760405"/>
          </a:xfrm>
          <a:prstGeom prst="rect">
            <a:avLst/>
          </a:prstGeom>
        </p:spPr>
      </p:pic>
      <p:sp>
        <p:nvSpPr>
          <p:cNvPr id="6" name="Title 1" title="Texteingabefeld Überschrift">
            <a:extLst>
              <a:ext uri="{FF2B5EF4-FFF2-40B4-BE49-F238E27FC236}">
                <a16:creationId xmlns:a16="http://schemas.microsoft.com/office/drawing/2014/main" id="{6C8D0CF3-55D1-40C5-921F-FA659B63E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137" y="1206304"/>
            <a:ext cx="8549553" cy="3095532"/>
          </a:xfrm>
          <a:prstGeom prst="rect">
            <a:avLst/>
          </a:prstGeom>
        </p:spPr>
        <p:txBody>
          <a:bodyPr anchor="t" anchorCtr="0"/>
          <a:lstStyle>
            <a:lvl1pPr algn="l"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407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eite_Variante_gel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EAA01D15-3DD2-4D07-B042-E27EDB4E6597}"/>
              </a:ext>
            </a:extLst>
          </p:cNvPr>
          <p:cNvSpPr/>
          <p:nvPr userDrawn="1"/>
        </p:nvSpPr>
        <p:spPr>
          <a:xfrm>
            <a:off x="0" y="0"/>
            <a:ext cx="12192000" cy="682836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itle 1" title="Texteingabefeld Überschrift">
            <a:extLst>
              <a:ext uri="{FF2B5EF4-FFF2-40B4-BE49-F238E27FC236}">
                <a16:creationId xmlns:a16="http://schemas.microsoft.com/office/drawing/2014/main" id="{6C8D0CF3-55D1-40C5-921F-FA659B63E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137" y="1206304"/>
            <a:ext cx="8549553" cy="3095532"/>
          </a:xfrm>
          <a:prstGeom prst="rect">
            <a:avLst/>
          </a:prstGeom>
        </p:spPr>
        <p:txBody>
          <a:bodyPr anchor="t" anchorCtr="0"/>
          <a:lstStyle>
            <a:lvl1pPr algn="l"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D6FB5169-DEA4-47E5-BB0B-2D74C56AAC0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85019" y="5937297"/>
            <a:ext cx="3100864" cy="76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70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title="Texteingabefeld"/>
          <p:cNvSpPr>
            <a:spLocks noGrp="1"/>
          </p:cNvSpPr>
          <p:nvPr>
            <p:ph idx="1"/>
          </p:nvPr>
        </p:nvSpPr>
        <p:spPr>
          <a:xfrm>
            <a:off x="719667" y="1839306"/>
            <a:ext cx="8688917" cy="37492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800"/>
            </a:lvl3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19667" y="1268413"/>
            <a:ext cx="8688917" cy="574978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1600" b="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" name="Fußzeilenplatzhalter 1" descr="Das ist ein Texteingabefeld" title="Texteingabefeld für Präsentation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Georg Krücken: </a:t>
            </a:r>
            <a:r>
              <a:rPr lang="en-US" dirty="0"/>
              <a:t>Multiple Competitions in Higher Education</a:t>
            </a:r>
            <a:r>
              <a:rPr lang="de-DE" dirty="0"/>
              <a:t>  |  May 16</a:t>
            </a:r>
            <a:r>
              <a:rPr lang="de-DE" baseline="30000" dirty="0"/>
              <a:t>th</a:t>
            </a:r>
            <a:r>
              <a:rPr lang="de-DE" dirty="0"/>
              <a:t>, 2023   |</a:t>
            </a:r>
          </a:p>
        </p:txBody>
      </p:sp>
      <p:sp>
        <p:nvSpPr>
          <p:cNvPr id="11" name="Rechteck 10"/>
          <p:cNvSpPr/>
          <p:nvPr userDrawn="1"/>
        </p:nvSpPr>
        <p:spPr>
          <a:xfrm>
            <a:off x="10677934" y="257173"/>
            <a:ext cx="752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800" dirty="0"/>
              <a:t> </a:t>
            </a:r>
            <a:r>
              <a:rPr lang="de-DE" sz="800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Page  </a:t>
            </a:r>
            <a:fld id="{5449781D-0448-42FD-A793-E618FAFBAD6B}" type="slidenum">
              <a:rPr lang="de-DE" sz="8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de-DE" sz="800" kern="1200" baseline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30D620FA-7E85-41A7-ABA3-0615866C90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85019" y="5936976"/>
            <a:ext cx="3100864" cy="761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164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 title="Texteingabefeld "/>
          <p:cNvSpPr>
            <a:spLocks noGrp="1"/>
          </p:cNvSpPr>
          <p:nvPr>
            <p:ph idx="1"/>
          </p:nvPr>
        </p:nvSpPr>
        <p:spPr>
          <a:xfrm>
            <a:off x="719667" y="1839306"/>
            <a:ext cx="6432551" cy="37492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800"/>
            </a:lvl3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5" name="Title 1" title="Texteingabefeld Seitenüberschrift"/>
          <p:cNvSpPr>
            <a:spLocks noGrp="1"/>
          </p:cNvSpPr>
          <p:nvPr>
            <p:ph type="title"/>
          </p:nvPr>
        </p:nvSpPr>
        <p:spPr>
          <a:xfrm>
            <a:off x="719667" y="1268413"/>
            <a:ext cx="8688917" cy="574978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1600" b="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Content Placeholder 2" title="Texteingabefeld Seitenüberschrift"/>
          <p:cNvSpPr>
            <a:spLocks noGrp="1"/>
          </p:cNvSpPr>
          <p:nvPr>
            <p:ph idx="12"/>
          </p:nvPr>
        </p:nvSpPr>
        <p:spPr>
          <a:xfrm>
            <a:off x="7391402" y="1839306"/>
            <a:ext cx="4273549" cy="37492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800"/>
            </a:lvl3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B1C02BFA-E89C-4B30-AAC6-C08020974D67}"/>
              </a:ext>
            </a:extLst>
          </p:cNvPr>
          <p:cNvSpPr/>
          <p:nvPr userDrawn="1"/>
        </p:nvSpPr>
        <p:spPr>
          <a:xfrm>
            <a:off x="10677934" y="257173"/>
            <a:ext cx="6779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800" dirty="0"/>
              <a:t> </a:t>
            </a:r>
            <a:r>
              <a:rPr lang="de-DE" sz="800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Seite  </a:t>
            </a:r>
            <a:fld id="{5449781D-0448-42FD-A793-E618FAFBAD6B}" type="slidenum">
              <a:rPr lang="de-DE" sz="8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de-DE" sz="800" kern="1200" baseline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D73C104-D5DC-4DD7-8F17-B92FA3FDCF1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85019" y="5936976"/>
            <a:ext cx="3100864" cy="761048"/>
          </a:xfrm>
          <a:prstGeom prst="rect">
            <a:avLst/>
          </a:prstGeom>
        </p:spPr>
      </p:pic>
      <p:sp>
        <p:nvSpPr>
          <p:cNvPr id="9" name="Fußzeilenplatzhalter 1" descr="Das ist ein Texteingabefeld" title="Texteingabefeld für Präsentation">
            <a:extLst>
              <a:ext uri="{FF2B5EF4-FFF2-40B4-BE49-F238E27FC236}">
                <a16:creationId xmlns:a16="http://schemas.microsoft.com/office/drawing/2014/main" id="{2EE7DA91-30B3-4D10-BF6B-235B3529EA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595336" y="374698"/>
            <a:ext cx="9269309" cy="251807"/>
          </a:xfrm>
        </p:spPr>
        <p:txBody>
          <a:bodyPr/>
          <a:lstStyle/>
          <a:p>
            <a:r>
              <a:rPr lang="en-US" dirty="0"/>
              <a:t>Georg Krücken: Multiple Competitions in Higher Education  |  May 16</a:t>
            </a:r>
            <a:r>
              <a:rPr lang="en-US" baseline="30000" dirty="0"/>
              <a:t>th</a:t>
            </a:r>
            <a:r>
              <a:rPr lang="en-US" dirty="0"/>
              <a:t>, 2023   |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7482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 title="Texteingabefeld "/>
          <p:cNvSpPr>
            <a:spLocks noGrp="1"/>
          </p:cNvSpPr>
          <p:nvPr>
            <p:ph idx="1"/>
          </p:nvPr>
        </p:nvSpPr>
        <p:spPr>
          <a:xfrm>
            <a:off x="719668" y="1839306"/>
            <a:ext cx="4225396" cy="37492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800"/>
            </a:lvl3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5" name="Title 1" title="Texteingabefeld Seitenüberschrift"/>
          <p:cNvSpPr>
            <a:spLocks noGrp="1"/>
          </p:cNvSpPr>
          <p:nvPr>
            <p:ph type="title"/>
          </p:nvPr>
        </p:nvSpPr>
        <p:spPr>
          <a:xfrm>
            <a:off x="719667" y="1268413"/>
            <a:ext cx="8688917" cy="574978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1600" b="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Content Placeholder 2" title="Texteingabefeld Seitenüberschrift"/>
          <p:cNvSpPr>
            <a:spLocks noGrp="1"/>
          </p:cNvSpPr>
          <p:nvPr>
            <p:ph idx="12"/>
          </p:nvPr>
        </p:nvSpPr>
        <p:spPr>
          <a:xfrm>
            <a:off x="5183188" y="1839306"/>
            <a:ext cx="4225925" cy="37492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800"/>
            </a:lvl3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B1C02BFA-E89C-4B30-AAC6-C08020974D67}"/>
              </a:ext>
            </a:extLst>
          </p:cNvPr>
          <p:cNvSpPr/>
          <p:nvPr userDrawn="1"/>
        </p:nvSpPr>
        <p:spPr>
          <a:xfrm>
            <a:off x="10677934" y="257173"/>
            <a:ext cx="6779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800" dirty="0"/>
              <a:t> </a:t>
            </a:r>
            <a:r>
              <a:rPr lang="de-DE" sz="800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Seite  </a:t>
            </a:r>
            <a:fld id="{5449781D-0448-42FD-A793-E618FAFBAD6B}" type="slidenum">
              <a:rPr lang="de-DE" sz="800" kern="1200" baseline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de-DE" sz="800" kern="1200" baseline="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E460BEB4-BA1A-4F93-A7EA-CAD9AD137F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85019" y="5936976"/>
            <a:ext cx="3100864" cy="761048"/>
          </a:xfrm>
          <a:prstGeom prst="rect">
            <a:avLst/>
          </a:prstGeom>
        </p:spPr>
      </p:pic>
      <p:sp>
        <p:nvSpPr>
          <p:cNvPr id="9" name="Fußzeilenplatzhalter 1" descr="Das ist ein Texteingabefeld" title="Texteingabefeld für Präsentation">
            <a:extLst>
              <a:ext uri="{FF2B5EF4-FFF2-40B4-BE49-F238E27FC236}">
                <a16:creationId xmlns:a16="http://schemas.microsoft.com/office/drawing/2014/main" id="{7EA3A033-468F-4CB3-B3A3-DEBD5BB584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595336" y="374698"/>
            <a:ext cx="9269309" cy="251807"/>
          </a:xfrm>
        </p:spPr>
        <p:txBody>
          <a:bodyPr/>
          <a:lstStyle/>
          <a:p>
            <a:r>
              <a:rPr lang="en-US" dirty="0"/>
              <a:t>Georg Krücken: Multiple Competitions in Higher Education  |  May 16</a:t>
            </a:r>
            <a:r>
              <a:rPr lang="en-US" baseline="30000" dirty="0"/>
              <a:t>th</a:t>
            </a:r>
            <a:r>
              <a:rPr lang="en-US" dirty="0"/>
              <a:t>, 2023   |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1364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336" y="374698"/>
            <a:ext cx="9269309" cy="251807"/>
          </a:xfrm>
          <a:prstGeom prst="rect">
            <a:avLst/>
          </a:prstGeom>
          <a:noFill/>
        </p:spPr>
        <p:txBody>
          <a:bodyPr/>
          <a:lstStyle>
            <a:lvl1pPr algn="r">
              <a:defRPr sz="8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Georg Krücken: Multiple Competitions in Higher Education  |  May 16</a:t>
            </a:r>
            <a:r>
              <a:rPr lang="en-US" baseline="30000" dirty="0"/>
              <a:t>th</a:t>
            </a:r>
            <a:r>
              <a:rPr lang="en-US" dirty="0"/>
              <a:t>, 2023   |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8199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8" r:id="rId3"/>
    <p:sldLayoutId id="2147483669" r:id="rId4"/>
    <p:sldLayoutId id="2147483670" r:id="rId5"/>
    <p:sldLayoutId id="2147483671" r:id="rId6"/>
    <p:sldLayoutId id="2147483662" r:id="rId7"/>
    <p:sldLayoutId id="2147483663" r:id="rId8"/>
    <p:sldLayoutId id="2147483664" r:id="rId9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453" userDrawn="1">
          <p15:clr>
            <a:srgbClr val="F26B43"/>
          </p15:clr>
        </p15:guide>
        <p15:guide id="3" pos="7348" userDrawn="1">
          <p15:clr>
            <a:srgbClr val="F26B43"/>
          </p15:clr>
        </p15:guide>
        <p15:guide id="4" orient="horz" pos="799" userDrawn="1">
          <p15:clr>
            <a:srgbClr val="F26B43"/>
          </p15:clr>
        </p15:guide>
        <p15:guide id="5" orient="horz" pos="3680" userDrawn="1">
          <p15:clr>
            <a:srgbClr val="F26B43"/>
          </p15:clr>
        </p15:guide>
        <p15:guide id="6" pos="1723" userDrawn="1">
          <p15:clr>
            <a:srgbClr val="F26B43"/>
          </p15:clr>
        </p15:guide>
        <p15:guide id="7" pos="1875" userDrawn="1">
          <p15:clr>
            <a:srgbClr val="F26B43"/>
          </p15:clr>
        </p15:guide>
        <p15:guide id="8" pos="3115" userDrawn="1">
          <p15:clr>
            <a:srgbClr val="F26B43"/>
          </p15:clr>
        </p15:guide>
        <p15:guide id="9" pos="3265" userDrawn="1">
          <p15:clr>
            <a:srgbClr val="F26B43"/>
          </p15:clr>
        </p15:guide>
        <p15:guide id="10" pos="4505" userDrawn="1">
          <p15:clr>
            <a:srgbClr val="F26B43"/>
          </p15:clr>
        </p15:guide>
        <p15:guide id="11" pos="4656" userDrawn="1">
          <p15:clr>
            <a:srgbClr val="F26B43"/>
          </p15:clr>
        </p15:guide>
        <p15:guide id="12" pos="5927" userDrawn="1">
          <p15:clr>
            <a:srgbClr val="F26B43"/>
          </p15:clr>
        </p15:guide>
        <p15:guide id="13" pos="607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70984" y="3363955"/>
            <a:ext cx="8221016" cy="1938563"/>
          </a:xfrm>
        </p:spPr>
        <p:txBody>
          <a:bodyPr/>
          <a:lstStyle/>
          <a:p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Competitions in Higher Education</a:t>
            </a:r>
            <a:b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2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Peking-Tampere Online </a:t>
            </a:r>
            <a:r>
              <a:rPr lang="de-DE" sz="24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Lecture</a:t>
            </a:r>
            <a:r>
              <a:rPr lang="de-DE" sz="2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 Series </a:t>
            </a:r>
            <a:br>
              <a:rPr lang="de-DE" sz="2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</a:br>
            <a:r>
              <a:rPr lang="de-DE" sz="2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on </a:t>
            </a:r>
            <a:r>
              <a:rPr lang="de-DE" sz="24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Organization</a:t>
            </a:r>
            <a:r>
              <a:rPr lang="de-DE" sz="2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and Management in Higher Education</a:t>
            </a:r>
            <a:r>
              <a:rPr lang="en-US" sz="24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2400" dirty="0"/>
              <a:t>May 16</a:t>
            </a:r>
            <a:r>
              <a:rPr lang="de-DE" sz="2400" baseline="30000" dirty="0"/>
              <a:t>th</a:t>
            </a:r>
            <a:r>
              <a:rPr lang="de-DE" sz="2400" dirty="0"/>
              <a:t>, 2023, </a:t>
            </a:r>
            <a:r>
              <a:rPr lang="de-D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Tampere-Peking</a:t>
            </a:r>
          </a:p>
          <a:p>
            <a:endParaRPr lang="de-DE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Prof. Dr. Georg Krücken</a:t>
            </a:r>
          </a:p>
          <a:p>
            <a:r>
              <a:rPr lang="en-US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International Center for Higher Education Research</a:t>
            </a:r>
            <a:b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INCHER</a:t>
            </a:r>
            <a:b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University of Kassel</a:t>
            </a:r>
            <a:b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kruecken@incher.uni-kassel.de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1607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29E4E861-C33A-4ADD-8E14-C629B5D08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7" y="1268413"/>
            <a:ext cx="9613053" cy="5749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/>
              <a:t>Social Construction of Competitive Actors</a:t>
            </a:r>
            <a:endParaRPr lang="de-DE" sz="28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E289609-A33D-47D8-B3D5-20187120E9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Georg Krücken: Multiple Competitions in Higher Education  |  May 16</a:t>
            </a:r>
            <a:r>
              <a:rPr lang="en-US" baseline="30000" dirty="0"/>
              <a:t>th</a:t>
            </a:r>
            <a:r>
              <a:rPr lang="en-US" dirty="0"/>
              <a:t>, 2023   |</a:t>
            </a:r>
            <a:endParaRPr lang="de-DE" dirty="0"/>
          </a:p>
        </p:txBody>
      </p:sp>
      <p:sp>
        <p:nvSpPr>
          <p:cNvPr id="5" name="Inhaltsplatzhalter 5">
            <a:extLst>
              <a:ext uri="{FF2B5EF4-FFF2-40B4-BE49-F238E27FC236}">
                <a16:creationId xmlns:a16="http://schemas.microsoft.com/office/drawing/2014/main" id="{561A6BD6-FBE6-C248-AFA4-A12EEBF3F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667" y="1843391"/>
            <a:ext cx="10838349" cy="4685212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300" dirty="0"/>
              <a:t>Competition Not Anthropologically Given, Important Social Conditions Necessary</a:t>
            </a:r>
            <a:endParaRPr lang="de-DE" sz="23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300" dirty="0"/>
              <a:t>Framing Processes (Goffman 1974), US Team Sports as Historical Example (Leifer 1988)  </a:t>
            </a:r>
            <a:endParaRPr lang="de-DE" sz="23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300" dirty="0"/>
              <a:t>Competition vs. Direct Conflict (Simmel 1903/2008: Consumers as “Third Parties”) </a:t>
            </a:r>
            <a:endParaRPr lang="de-DE" sz="23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300" dirty="0"/>
              <a:t>„Third Parties“ in the Field of Science and Higher Education: State, Funding Agencies, Evaluators, Rankings, Data Banks, and Networks</a:t>
            </a:r>
            <a:endParaRPr lang="de-DE" sz="23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300" spc="-30" dirty="0"/>
              <a:t>Dialectics of Individualization and Social Integration through Competition: Increasingly Global Horizon and Comparing the Hitherto </a:t>
            </a:r>
            <a:r>
              <a:rPr lang="en-US" sz="2300" spc="-30" dirty="0" err="1"/>
              <a:t>Uncomparable</a:t>
            </a:r>
            <a:r>
              <a:rPr lang="en-US" sz="2300" spc="-30" dirty="0"/>
              <a:t>  </a:t>
            </a:r>
            <a:endParaRPr lang="de-DE" sz="2300" spc="-3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300" dirty="0"/>
              <a:t>Mutual Reinforcement and Dynamics of Competitions and Competitive Actors</a:t>
            </a:r>
            <a:endParaRPr lang="de-DE" sz="23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1631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29E4E861-C33A-4ADD-8E14-C629B5D08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7" y="1268413"/>
            <a:ext cx="9613053" cy="574978"/>
          </a:xfrm>
        </p:spPr>
        <p:txBody>
          <a:bodyPr/>
          <a:lstStyle/>
          <a:p>
            <a:r>
              <a:rPr lang="en-US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Research Clusters in Germany as an Empirical Example</a:t>
            </a:r>
            <a:br>
              <a:rPr lang="en-US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</a:b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(</a:t>
            </a:r>
            <a:r>
              <a:rPr lang="en-US" sz="2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Kosmützky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&amp; Krücken 2023)</a:t>
            </a:r>
            <a:endParaRPr lang="de-DE" sz="2400" dirty="0">
              <a:effectLst/>
              <a:ea typeface="Calibri" panose="020F0502020204030204" pitchFamily="34" charset="0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E289609-A33D-47D8-B3D5-20187120E9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Georg Krücken: Multiple Competitions in Higher Education  |  May 16</a:t>
            </a:r>
            <a:r>
              <a:rPr lang="en-US" baseline="30000" dirty="0"/>
              <a:t>th</a:t>
            </a:r>
            <a:r>
              <a:rPr lang="en-US" dirty="0"/>
              <a:t>, 2023   |</a:t>
            </a:r>
            <a:endParaRPr lang="de-DE" dirty="0"/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F1FCFF56-B733-45EC-23F8-7E44B6F061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078868"/>
              </p:ext>
            </p:extLst>
          </p:nvPr>
        </p:nvGraphicFramePr>
        <p:xfrm>
          <a:off x="719666" y="2305239"/>
          <a:ext cx="10882525" cy="37139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42463">
                  <a:extLst>
                    <a:ext uri="{9D8B030D-6E8A-4147-A177-3AD203B41FA5}">
                      <a16:colId xmlns:a16="http://schemas.microsoft.com/office/drawing/2014/main" val="2604184282"/>
                    </a:ext>
                  </a:extLst>
                </a:gridCol>
                <a:gridCol w="5440062">
                  <a:extLst>
                    <a:ext uri="{9D8B030D-6E8A-4147-A177-3AD203B41FA5}">
                      <a16:colId xmlns:a16="http://schemas.microsoft.com/office/drawing/2014/main" val="4032933724"/>
                    </a:ext>
                  </a:extLst>
                </a:gridCol>
              </a:tblGrid>
              <a:tr h="273936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Broader Changes of Research Governance through Competition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Role and Relevance of Research Clusters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1140506"/>
                  </a:ext>
                </a:extLst>
              </a:tr>
              <a:tr h="821809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Competition as a Governance Instrument of the State; Shift Towards Competitive Research Funding; Contractualization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Fostering of Research Cluster Competition and Cluster-ability of Universities </a:t>
                      </a:r>
                      <a:endParaRPr lang="de-DE" sz="1400" dirty="0">
                        <a:effectLst/>
                      </a:endParaRPr>
                    </a:p>
                    <a:p>
                      <a:pPr marL="457200"/>
                      <a:r>
                        <a:rPr lang="en-US" sz="1400" dirty="0">
                          <a:effectLst/>
                        </a:rPr>
                        <a:t> 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3573185"/>
                  </a:ext>
                </a:extLst>
              </a:tr>
              <a:tr h="1369682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Universities as Strategic and Competitive Organizational Actors; Contractualization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Clusters as a Highly Valued Scarce Good (Funding and Reputation), Fostering of Research Clusters and Cluster-ability of Professors</a:t>
                      </a:r>
                      <a:endParaRPr lang="de-DE" sz="1400" dirty="0">
                        <a:effectLst/>
                      </a:endParaRPr>
                    </a:p>
                    <a:p>
                      <a:r>
                        <a:rPr lang="en-US" sz="1400" dirty="0">
                          <a:effectLst/>
                        </a:rPr>
                        <a:t> 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157987"/>
                  </a:ext>
                </a:extLst>
              </a:tr>
              <a:tr h="1095746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Increased Competition among Individual Academics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Clusters as a Highly Valued Scarce Good (Funding and Reputation); Strategic and Individualistic Orientation</a:t>
                      </a:r>
                      <a:endParaRPr lang="de-DE" sz="1400" dirty="0">
                        <a:effectLst/>
                      </a:endParaRPr>
                    </a:p>
                    <a:p>
                      <a:r>
                        <a:rPr lang="en-US" sz="1400" dirty="0">
                          <a:effectLst/>
                        </a:rPr>
                        <a:t> 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304331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C2C63825-D727-163F-40BE-C52F83CAA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1038" y="30876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de-DE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kumimoji="0" lang="en-US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379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29E4E861-C33A-4ADD-8E14-C629B5D08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7" y="1268413"/>
            <a:ext cx="9613053" cy="5749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sz="2800" dirty="0"/>
              <a:t>Research </a:t>
            </a:r>
            <a:r>
              <a:rPr lang="de-DE" sz="2800" dirty="0" err="1"/>
              <a:t>Perspectives</a:t>
            </a:r>
            <a:endParaRPr lang="de-DE" sz="28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E289609-A33D-47D8-B3D5-20187120E9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Georg Krücken: Multiple Competitions in Higher Education  |  May 16</a:t>
            </a:r>
            <a:r>
              <a:rPr lang="en-US" baseline="30000" dirty="0"/>
              <a:t>th</a:t>
            </a:r>
            <a:r>
              <a:rPr lang="en-US" dirty="0"/>
              <a:t>, 2023   |</a:t>
            </a:r>
            <a:endParaRPr lang="de-DE" dirty="0"/>
          </a:p>
        </p:txBody>
      </p:sp>
      <p:sp>
        <p:nvSpPr>
          <p:cNvPr id="5" name="Inhaltsplatzhalter 5">
            <a:extLst>
              <a:ext uri="{FF2B5EF4-FFF2-40B4-BE49-F238E27FC236}">
                <a16:creationId xmlns:a16="http://schemas.microsoft.com/office/drawing/2014/main" id="{561A6BD6-FBE6-C248-AFA4-A12EEBF3F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667" y="1843391"/>
            <a:ext cx="10838349" cy="4685212"/>
          </a:xfrm>
        </p:spPr>
        <p:txBody>
          <a:bodyPr/>
          <a:lstStyle/>
          <a:p>
            <a:pPr marL="358775" indent="-358775">
              <a:buFont typeface="Arial" panose="020B0604020202020204" pitchFamily="34" charset="0"/>
              <a:buChar char="•"/>
            </a:pPr>
            <a:r>
              <a:rPr lang="en-US" sz="2400" dirty="0"/>
              <a:t>Interdisciplinary Research (in particular: Sociology, Economics, Management Studies), DFG-Funded Research Group, </a:t>
            </a:r>
            <a:r>
              <a:rPr lang="de-DE" sz="2400" u="sng" dirty="0"/>
              <a:t>https://www.uni- kassel.de/</a:t>
            </a:r>
            <a:r>
              <a:rPr lang="de-DE" sz="2400" u="sng" dirty="0" err="1"/>
              <a:t>go</a:t>
            </a:r>
            <a:r>
              <a:rPr lang="de-DE" sz="2400" u="sng" dirty="0"/>
              <a:t>/FG-multipler-wettbewerb (also in English)</a:t>
            </a:r>
            <a:endParaRPr lang="en-US" sz="2400" dirty="0"/>
          </a:p>
          <a:p>
            <a:pPr marL="358775" lvl="0" indent="-358775">
              <a:buFont typeface="Arial" panose="020B0604020202020204" pitchFamily="34" charset="0"/>
              <a:buChar char="•"/>
            </a:pPr>
            <a:r>
              <a:rPr lang="en-US" sz="2400" dirty="0"/>
              <a:t>Need for International Comparative Studies 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en-US" sz="2400" dirty="0"/>
              <a:t>Continuous Construction of Three Types of Competitive Actors (State, Organizations, Individuals): Reinforcement and/or Conflicts of </a:t>
            </a:r>
            <a:r>
              <a:rPr lang="en-US" sz="2400" dirty="0" err="1"/>
              <a:t>Actorhood</a:t>
            </a:r>
            <a:r>
              <a:rPr lang="en-US" sz="2400" dirty="0"/>
              <a:t>?</a:t>
            </a:r>
            <a:endParaRPr lang="de-DE" sz="2400" dirty="0"/>
          </a:p>
          <a:p>
            <a:pPr marL="358775" lvl="0" indent="-358775">
              <a:buFont typeface="Arial" panose="020B0604020202020204" pitchFamily="34" charset="0"/>
              <a:buChar char="•"/>
            </a:pPr>
            <a:r>
              <a:rPr lang="en-US" sz="2400" dirty="0"/>
              <a:t>Competition and Other Forms of Higher Education Governance (Market, Hierarchy, Community): How Do They Relate to Each Other?</a:t>
            </a:r>
            <a:endParaRPr lang="de-DE" sz="2400" dirty="0"/>
          </a:p>
          <a:p>
            <a:pPr marL="358775" lvl="0" indent="-358775">
              <a:buFont typeface="Arial" panose="020B0604020202020204" pitchFamily="34" charset="0"/>
              <a:buChar char="•"/>
            </a:pPr>
            <a:r>
              <a:rPr lang="en-US" sz="2400" dirty="0"/>
              <a:t>Beyond Higher Education Research: Relevance for Other Societal Sectors (Public Administration, Nonprofit Sector, Economy)</a:t>
            </a:r>
            <a:endParaRPr lang="de-DE" sz="24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706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29E4E861-C33A-4ADD-8E14-C629B5D08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7" y="1268413"/>
            <a:ext cx="9613053" cy="5749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sz="2800" dirty="0"/>
              <a:t>References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E289609-A33D-47D8-B3D5-20187120E9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Georg Krücken: Multiple Competitions in Higher Education  |  May 16</a:t>
            </a:r>
            <a:r>
              <a:rPr lang="en-US" baseline="30000" dirty="0"/>
              <a:t>th</a:t>
            </a:r>
            <a:r>
              <a:rPr lang="en-US" dirty="0"/>
              <a:t>, 2023   |</a:t>
            </a:r>
            <a:endParaRPr lang="de-DE" dirty="0"/>
          </a:p>
        </p:txBody>
      </p:sp>
      <p:sp>
        <p:nvSpPr>
          <p:cNvPr id="5" name="Inhaltsplatzhalter 5">
            <a:extLst>
              <a:ext uri="{FF2B5EF4-FFF2-40B4-BE49-F238E27FC236}">
                <a16:creationId xmlns:a16="http://schemas.microsoft.com/office/drawing/2014/main" id="{561A6BD6-FBE6-C248-AFA4-A12EEBF3F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667" y="1843391"/>
            <a:ext cx="10838349" cy="468521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Bleiklie</a:t>
            </a:r>
            <a:r>
              <a:rPr lang="de-DE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Ivar/Enders, Jürgen/</a:t>
            </a:r>
            <a:r>
              <a:rPr lang="de-DE" sz="1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Lepori</a:t>
            </a:r>
            <a:r>
              <a:rPr lang="de-DE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Benedetto (</a:t>
            </a:r>
            <a:r>
              <a:rPr lang="de-DE" sz="1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eds</a:t>
            </a:r>
            <a:r>
              <a:rPr lang="de-DE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.) (2017). Managing </a:t>
            </a:r>
            <a:r>
              <a:rPr lang="de-DE" sz="1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Universities</a:t>
            </a:r>
            <a:r>
              <a:rPr lang="de-DE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Policy and </a:t>
            </a:r>
            <a:r>
              <a:rPr lang="de-DE" sz="1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Oganizational</a:t>
            </a:r>
            <a:r>
              <a:rPr lang="de-DE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Change in a Western European </a:t>
            </a:r>
            <a:r>
              <a:rPr lang="de-DE" sz="1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Comparative</a:t>
            </a:r>
            <a:r>
              <a:rPr lang="de-DE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Perspective</a:t>
            </a:r>
            <a:r>
              <a:rPr lang="de-DE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London: Palgrave Macmillan/Springer.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Bourdieu, Pierre (1975). The </a:t>
            </a:r>
            <a:r>
              <a:rPr lang="de-DE" sz="1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Specificity</a:t>
            </a:r>
            <a:r>
              <a:rPr lang="de-DE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de-DE" sz="1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de-DE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Scientific Field and </a:t>
            </a:r>
            <a:r>
              <a:rPr lang="de-DE" sz="1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de-DE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Social</a:t>
            </a:r>
            <a:r>
              <a:rPr lang="de-DE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Conditions</a:t>
            </a:r>
            <a:r>
              <a:rPr lang="de-DE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de-DE" sz="1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de-DE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Progress of </a:t>
            </a:r>
            <a:r>
              <a:rPr lang="de-DE" sz="1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Reason</a:t>
            </a:r>
            <a:r>
              <a:rPr lang="de-DE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In: </a:t>
            </a:r>
            <a:r>
              <a:rPr lang="de-DE" sz="1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Sociology</a:t>
            </a:r>
            <a:r>
              <a:rPr lang="de-DE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of Science, 14(6): 19-47.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sz="1400" dirty="0">
                <a:effectLst/>
                <a:latin typeface="+mj-lt"/>
                <a:ea typeface="Calibri" panose="020F0502020204030204" pitchFamily="34" charset="0"/>
                <a:cs typeface="font281"/>
              </a:rPr>
              <a:t>Christensen, </a:t>
            </a:r>
            <a:r>
              <a:rPr lang="en-US" sz="1400" dirty="0">
                <a:latin typeface="+mj-lt"/>
                <a:ea typeface="Calibri" panose="020F0502020204030204" pitchFamily="34" charset="0"/>
                <a:cs typeface="font281"/>
              </a:rPr>
              <a:t>Tom/</a:t>
            </a:r>
            <a:r>
              <a:rPr lang="en-US" sz="1400" dirty="0" err="1">
                <a:latin typeface="+mj-lt"/>
                <a:ea typeface="Calibri" panose="020F0502020204030204" pitchFamily="34" charset="0"/>
                <a:cs typeface="font281"/>
              </a:rPr>
              <a:t>Gornitzka</a:t>
            </a:r>
            <a:r>
              <a:rPr lang="en-US" sz="1400" dirty="0">
                <a:latin typeface="+mj-lt"/>
                <a:ea typeface="Calibri" panose="020F0502020204030204" pitchFamily="34" charset="0"/>
                <a:cs typeface="font281"/>
              </a:rPr>
              <a:t>, </a:t>
            </a:r>
            <a:r>
              <a:rPr lang="en-US" sz="1400" dirty="0" err="1">
                <a:latin typeface="+mj-lt"/>
                <a:ea typeface="Calibri" panose="020F0502020204030204" pitchFamily="34" charset="0"/>
                <a:cs typeface="font281"/>
              </a:rPr>
              <a:t>Åse</a:t>
            </a:r>
            <a:r>
              <a:rPr lang="en-US" sz="1400" dirty="0">
                <a:latin typeface="+mj-lt"/>
                <a:ea typeface="Calibri" panose="020F0502020204030204" pitchFamily="34" charset="0"/>
                <a:cs typeface="font281"/>
              </a:rPr>
              <a:t>/Ramirez, Francisco O. (eds.) (2019).</a:t>
            </a:r>
            <a:r>
              <a:rPr lang="en-US" sz="1400" dirty="0">
                <a:effectLst/>
                <a:latin typeface="+mj-lt"/>
                <a:ea typeface="Calibri" panose="020F0502020204030204" pitchFamily="34" charset="0"/>
                <a:cs typeface="font281"/>
              </a:rPr>
              <a:t> Universities as Agencies: Reputation and Professionalization. Cham: Palgrave Macmillan.</a:t>
            </a:r>
            <a:endParaRPr lang="de-DE" sz="1400" dirty="0">
              <a:effectLst/>
              <a:latin typeface="+mj-lt"/>
              <a:ea typeface="Calibri" panose="020F0502020204030204" pitchFamily="34" charset="0"/>
              <a:cs typeface="font281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sz="1400" dirty="0">
                <a:effectLst/>
                <a:latin typeface="+mj-lt"/>
                <a:ea typeface="Calibri" panose="020F0502020204030204" pitchFamily="34" charset="0"/>
                <a:cs typeface="font281"/>
              </a:rPr>
              <a:t>Clark, Burton R. (1983). The Higher Education System: Academic Organization in Cross-National Perspective. Berkeley: University of California Press.</a:t>
            </a:r>
            <a:endParaRPr lang="de-DE" sz="1400" dirty="0">
              <a:effectLst/>
              <a:latin typeface="+mj-lt"/>
              <a:ea typeface="Calibri" panose="020F0502020204030204" pitchFamily="34" charset="0"/>
              <a:cs typeface="font281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>
                <a:latin typeface="+mj-lt"/>
                <a:cs typeface="Times New Roman" panose="02020603050405020304" pitchFamily="18" charset="0"/>
              </a:rPr>
              <a:t>Cohen, Michael D./March, James G./Olsen, Johan P. (1972). A </a:t>
            </a:r>
            <a:r>
              <a:rPr lang="de-DE" sz="1400" dirty="0" err="1">
                <a:latin typeface="+mj-lt"/>
                <a:cs typeface="Times New Roman" panose="02020603050405020304" pitchFamily="18" charset="0"/>
              </a:rPr>
              <a:t>Garbage</a:t>
            </a:r>
            <a:r>
              <a:rPr lang="de-DE" sz="1400" dirty="0">
                <a:latin typeface="+mj-lt"/>
                <a:cs typeface="Times New Roman" panose="02020603050405020304" pitchFamily="18" charset="0"/>
              </a:rPr>
              <a:t> Can Model </a:t>
            </a:r>
            <a:r>
              <a:rPr lang="de-DE" sz="1400" dirty="0" err="1">
                <a:latin typeface="+mj-lt"/>
                <a:cs typeface="Times New Roman" panose="02020603050405020304" pitchFamily="18" charset="0"/>
              </a:rPr>
              <a:t>of</a:t>
            </a:r>
            <a:r>
              <a:rPr lang="de-DE" sz="1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latin typeface="+mj-lt"/>
                <a:cs typeface="Times New Roman" panose="02020603050405020304" pitchFamily="18" charset="0"/>
              </a:rPr>
              <a:t>Organizational</a:t>
            </a:r>
            <a:r>
              <a:rPr lang="de-DE" sz="1400" dirty="0">
                <a:latin typeface="+mj-lt"/>
                <a:cs typeface="Times New Roman" panose="02020603050405020304" pitchFamily="18" charset="0"/>
              </a:rPr>
              <a:t> Choice. In: Administrative Science Quarterly, 17(1): 1-25.</a:t>
            </a:r>
            <a:endParaRPr lang="en-US" sz="1400" dirty="0">
              <a:highlight>
                <a:srgbClr val="FFFF00"/>
              </a:highlight>
              <a:latin typeface="+mj-lt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Goffman, Erving (1974). </a:t>
            </a: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Frame Analysis: An Essay on the Organization of Experience. Cambridge, MA: Harvard University Press.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Hayek, Friedrich A. von (1968/1994). Der Wettbewerb als Entdeckungsverfahren. In: Kieler Vorträge, Neue Folge, Nr. 56. Wiederabgedruckt in: Friedrich A. von Hayek, Freiburger Studien, 1. Auflage, Tübingen: 249-265.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Jung,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Jisun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/Horta, Hugo/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Yonezawa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, Akiyoshi (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eds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.) (2018).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Researching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 Higher Education in Asia: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History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, Development and Future (Higher Education in Asia: Quality, Excellence and Governance). Singapore: Springer Nature Singapore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Pte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 Ltd.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1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de-DE" sz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de-DE" dirty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de-DE" sz="16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de-DE" sz="1600" dirty="0"/>
          </a:p>
          <a:p>
            <a:endParaRPr lang="de-DE" sz="16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7046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29E4E861-C33A-4ADD-8E14-C629B5D08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7" y="1268413"/>
            <a:ext cx="9613053" cy="5749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sz="2800" dirty="0"/>
              <a:t>References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E289609-A33D-47D8-B3D5-20187120E9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Georg Krücken: Multiple Competitions in Higher Education  |  May 16</a:t>
            </a:r>
            <a:r>
              <a:rPr lang="en-US" baseline="30000" dirty="0"/>
              <a:t>th</a:t>
            </a:r>
            <a:r>
              <a:rPr lang="en-US" dirty="0"/>
              <a:t>, 2023   |</a:t>
            </a:r>
            <a:endParaRPr lang="de-DE" dirty="0"/>
          </a:p>
        </p:txBody>
      </p:sp>
      <p:sp>
        <p:nvSpPr>
          <p:cNvPr id="5" name="Inhaltsplatzhalter 5">
            <a:extLst>
              <a:ext uri="{FF2B5EF4-FFF2-40B4-BE49-F238E27FC236}">
                <a16:creationId xmlns:a16="http://schemas.microsoft.com/office/drawing/2014/main" id="{561A6BD6-FBE6-C248-AFA4-A12EEBF3F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667" y="1843391"/>
            <a:ext cx="10858775" cy="4685212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de-DE" sz="1400" spc="-20" dirty="0" err="1">
                <a:latin typeface="Arial" panose="020B0604020202020204" pitchFamily="34" charset="0"/>
                <a:cs typeface="Times New Roman" panose="02020603050405020304" pitchFamily="18" charset="0"/>
              </a:rPr>
              <a:t>Kosmützky</a:t>
            </a:r>
            <a:r>
              <a:rPr lang="de-DE" sz="1400" spc="-20" dirty="0">
                <a:latin typeface="Arial" panose="020B0604020202020204" pitchFamily="34" charset="0"/>
                <a:cs typeface="Times New Roman" panose="02020603050405020304" pitchFamily="18" charset="0"/>
              </a:rPr>
              <a:t>, Anna/Krücken, Georg (2015). </a:t>
            </a:r>
            <a:r>
              <a:rPr lang="en-US" sz="1400" spc="-20" dirty="0">
                <a:latin typeface="Arial" panose="020B0604020202020204" pitchFamily="34" charset="0"/>
                <a:cs typeface="Times New Roman" panose="02020603050405020304" pitchFamily="18" charset="0"/>
              </a:rPr>
              <a:t>Sameness and Difference. In: International Studies of Management &amp; Organization, 45(2): 137-149.</a:t>
            </a:r>
            <a:endParaRPr lang="de-DE" sz="1400" spc="-2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Kosmützky, Anna/Krücken, Georg (2023). Governing Research. New Forms of Competition and Cooperation in German Academia. In:  </a:t>
            </a:r>
            <a:r>
              <a:rPr lang="en-US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Sahlin</a:t>
            </a: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, Kerstin/Eriksson-Zetterquist, Ulla (eds.), Restoring Collegiality: Revitalizing Faculty Authority in Universities (Series: Research in the Sociology of Organizations). Bingley: Emerald Publishing Limited. In Print Summer 2023.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Krücken, Georg (2021): Multiple Competitions in Higher Education: A Conceptual Approach. In: Innovation: Organization &amp; Management, 23(2): 163-181.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Krücken, Georg/Meier, Frank (2006). </a:t>
            </a: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Turning the University into an Organizational Actor. In: </a:t>
            </a:r>
            <a:r>
              <a:rPr lang="en-US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Drori</a:t>
            </a: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, Gili/Meyer, John/Hwang, </a:t>
            </a:r>
            <a:r>
              <a:rPr lang="en-US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Hokyu</a:t>
            </a: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 (eds.), Globalization and Organization. 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Oxford: Oxford University Press: 241-257.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Kwiek, Marek/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Kurkiewicz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, Andrzej (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eds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.) (2012).</a:t>
            </a: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 The </a:t>
            </a:r>
            <a:r>
              <a:rPr lang="en-US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Modernisation</a:t>
            </a: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 of European Universities: Cross-National Academic Perspectives. Higher Education Research and Policy  Vol. 1. Frankfurt am Main/New York, NY: Peter Lang.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sz="1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Latour, Bruno/</a:t>
            </a:r>
            <a:r>
              <a:rPr lang="en-US" sz="14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Woolgar</a:t>
            </a:r>
            <a:r>
              <a:rPr lang="en-US" sz="1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Steve (1979). Laboratory Life: The Social Construction of Scientific Facts. Los Angeles: Sage Publications.</a:t>
            </a:r>
            <a:endParaRPr lang="de-DE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spc="-20" dirty="0" err="1">
                <a:latin typeface="Arial" panose="020B0604020202020204" pitchFamily="34" charset="0"/>
                <a:cs typeface="Times New Roman" panose="02020603050405020304" pitchFamily="18" charset="0"/>
              </a:rPr>
              <a:t>Leifer</a:t>
            </a:r>
            <a:r>
              <a:rPr lang="de-DE" sz="1400" spc="-20" dirty="0">
                <a:latin typeface="Arial" panose="020B0604020202020204" pitchFamily="34" charset="0"/>
                <a:cs typeface="Times New Roman" panose="02020603050405020304" pitchFamily="18" charset="0"/>
              </a:rPr>
              <a:t>, Eric M. (1988). Making </a:t>
            </a:r>
            <a:r>
              <a:rPr lang="de-DE" sz="1400" spc="-20" dirty="0" err="1">
                <a:latin typeface="Arial" panose="020B0604020202020204" pitchFamily="34" charset="0"/>
                <a:cs typeface="Times New Roman" panose="02020603050405020304" pitchFamily="18" charset="0"/>
              </a:rPr>
              <a:t>the</a:t>
            </a:r>
            <a:r>
              <a:rPr lang="de-DE" sz="1400" spc="-20" dirty="0">
                <a:latin typeface="Arial" panose="020B0604020202020204" pitchFamily="34" charset="0"/>
                <a:cs typeface="Times New Roman" panose="02020603050405020304" pitchFamily="18" charset="0"/>
              </a:rPr>
              <a:t> Majors: The Transformation of Team Sports in </a:t>
            </a:r>
            <a:r>
              <a:rPr lang="de-DE" sz="1400" spc="-20" dirty="0" err="1">
                <a:latin typeface="Arial" panose="020B0604020202020204" pitchFamily="34" charset="0"/>
                <a:cs typeface="Times New Roman" panose="02020603050405020304" pitchFamily="18" charset="0"/>
              </a:rPr>
              <a:t>America</a:t>
            </a:r>
            <a:r>
              <a:rPr lang="de-DE" sz="1400" spc="-20" dirty="0">
                <a:latin typeface="Arial" panose="020B0604020202020204" pitchFamily="34" charset="0"/>
                <a:cs typeface="Times New Roman" panose="02020603050405020304" pitchFamily="18" charset="0"/>
              </a:rPr>
              <a:t>. Cambridge, MA/London: Harvard University Press.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Lofthouse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, Stephen (1974).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Thoughts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 on „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Publish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or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Perish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“. In: Higher Education, 3(1): 59-79.</a:t>
            </a:r>
            <a:endParaRPr lang="de-DE" sz="1400" dirty="0">
              <a:latin typeface="+mj-lt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400" dirty="0">
                <a:latin typeface="Arial" panose="020B0604020202020204" pitchFamily="34" charset="0"/>
                <a:cs typeface="Times New Roman" panose="02020603050405020304" pitchFamily="18" charset="0"/>
              </a:rPr>
              <a:t>Mau, Steffen (2019). The Metric Society: On the Quantification of the Social. Cambridge/Medford, MA: Polity Press.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400" dirty="0"/>
              <a:t>Merton, Robert K. (1957). Priorities in Scientific Discovery: A Chapter in the Sociology of Science. American Sociological Review, 22(6), 635-659.</a:t>
            </a:r>
            <a:endParaRPr lang="de-DE" sz="14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1400" dirty="0">
              <a:latin typeface="+mj-lt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</a:pPr>
            <a:endParaRPr lang="en-US" sz="1400" dirty="0">
              <a:highlight>
                <a:srgbClr val="FFFF00"/>
              </a:highlight>
              <a:latin typeface="+mj-lt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de-DE" sz="1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de-DE" sz="1600" dirty="0">
              <a:latin typeface="+mj-lt"/>
              <a:cs typeface="Lucida Sans Unicode" panose="020B0602030504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de-DE" sz="16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de-DE" sz="1600" dirty="0"/>
          </a:p>
          <a:p>
            <a:endParaRPr lang="de-DE" sz="16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2523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29E4E861-C33A-4ADD-8E14-C629B5D08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7" y="1268413"/>
            <a:ext cx="9613053" cy="5749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sz="2800" dirty="0"/>
              <a:t>References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E289609-A33D-47D8-B3D5-20187120E9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Georg Krücken: Multiple Competitions in Higher Education  |  May 16</a:t>
            </a:r>
            <a:r>
              <a:rPr lang="en-US" baseline="30000" dirty="0"/>
              <a:t>th</a:t>
            </a:r>
            <a:r>
              <a:rPr lang="en-US" dirty="0"/>
              <a:t>, 2023   |</a:t>
            </a:r>
            <a:endParaRPr lang="de-DE" dirty="0"/>
          </a:p>
        </p:txBody>
      </p:sp>
      <p:sp>
        <p:nvSpPr>
          <p:cNvPr id="5" name="Inhaltsplatzhalter 5">
            <a:extLst>
              <a:ext uri="{FF2B5EF4-FFF2-40B4-BE49-F238E27FC236}">
                <a16:creationId xmlns:a16="http://schemas.microsoft.com/office/drawing/2014/main" id="{561A6BD6-FBE6-C248-AFA4-A12EEBF3F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667" y="1843391"/>
            <a:ext cx="10838349" cy="468521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>
                <a:cs typeface="Times New Roman" panose="02020603050405020304" pitchFamily="18" charset="0"/>
              </a:rPr>
              <a:t>Merton, Robert K. (1968). </a:t>
            </a:r>
            <a:r>
              <a:rPr lang="en-US" sz="1400" dirty="0">
                <a:cs typeface="Times New Roman" panose="02020603050405020304" pitchFamily="18" charset="0"/>
              </a:rPr>
              <a:t>The Matthew Effect in Science: The Reward and Communication Systems of Science are Considered. In: Science, New Series, 159(3810): 56-63.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spc="-30" dirty="0">
                <a:latin typeface="+mj-lt"/>
                <a:cs typeface="Times New Roman" panose="02020603050405020304" pitchFamily="18" charset="0"/>
              </a:rPr>
              <a:t>Merton, Robert K. (1973). The </a:t>
            </a:r>
            <a:r>
              <a:rPr lang="de-DE" sz="1400" spc="-30" dirty="0" err="1">
                <a:latin typeface="+mj-lt"/>
                <a:cs typeface="Times New Roman" panose="02020603050405020304" pitchFamily="18" charset="0"/>
              </a:rPr>
              <a:t>Sociology</a:t>
            </a:r>
            <a:r>
              <a:rPr lang="de-DE" sz="1400" spc="-30" dirty="0">
                <a:latin typeface="+mj-lt"/>
                <a:cs typeface="Times New Roman" panose="02020603050405020304" pitchFamily="18" charset="0"/>
              </a:rPr>
              <a:t> of Science: </a:t>
            </a:r>
            <a:r>
              <a:rPr lang="de-DE" sz="1400" spc="-30" dirty="0" err="1">
                <a:latin typeface="+mj-lt"/>
                <a:cs typeface="Times New Roman" panose="02020603050405020304" pitchFamily="18" charset="0"/>
              </a:rPr>
              <a:t>Theoretical</a:t>
            </a:r>
            <a:r>
              <a:rPr lang="de-DE" sz="1400" spc="-30" dirty="0">
                <a:latin typeface="+mj-lt"/>
                <a:cs typeface="Times New Roman" panose="02020603050405020304" pitchFamily="18" charset="0"/>
              </a:rPr>
              <a:t> and </a:t>
            </a:r>
            <a:r>
              <a:rPr lang="de-DE" sz="1400" spc="-30" dirty="0" err="1">
                <a:latin typeface="+mj-lt"/>
                <a:cs typeface="Times New Roman" panose="02020603050405020304" pitchFamily="18" charset="0"/>
              </a:rPr>
              <a:t>Empirical</a:t>
            </a:r>
            <a:r>
              <a:rPr lang="de-DE" sz="1400" spc="-3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de-DE" sz="1400" spc="-30" dirty="0" err="1">
                <a:latin typeface="+mj-lt"/>
                <a:cs typeface="Times New Roman" panose="02020603050405020304" pitchFamily="18" charset="0"/>
              </a:rPr>
              <a:t>Investigations</a:t>
            </a:r>
            <a:r>
              <a:rPr lang="de-DE" sz="1400" spc="-30" dirty="0">
                <a:latin typeface="+mj-lt"/>
                <a:cs typeface="Times New Roman" panose="02020603050405020304" pitchFamily="18" charset="0"/>
              </a:rPr>
              <a:t>. Chicago, IL/London: The University of Chicago Press.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400" dirty="0">
                <a:latin typeface="+mj-lt"/>
              </a:rPr>
              <a:t>Mintzberg, Henry (1989). Mintzberg on Management: Inside the Strange World of Organization. New York, NY: Free Press. </a:t>
            </a:r>
            <a:endParaRPr lang="de-DE" sz="1400" dirty="0">
              <a:latin typeface="+mj-lt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400" dirty="0" err="1">
                <a:latin typeface="+mj-lt"/>
              </a:rPr>
              <a:t>Musselin</a:t>
            </a:r>
            <a:r>
              <a:rPr lang="en-US" sz="1400" dirty="0">
                <a:latin typeface="+mj-lt"/>
              </a:rPr>
              <a:t>, Christine (1999): State/University Relations and How to Change Them: The Case of France and Germany. In: Henkel, Mary/Little, Brenda (eds.), Changing Relationships between Higher Education and the State. London: Jessica Kingsley Publishers: 42-68.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>
                <a:latin typeface="+mj-lt"/>
                <a:cs typeface="Times New Roman" panose="02020603050405020304" pitchFamily="18" charset="0"/>
              </a:rPr>
              <a:t>Musselin, Christine (2007). Are </a:t>
            </a:r>
            <a:r>
              <a:rPr lang="de-DE" sz="1400" dirty="0" err="1">
                <a:latin typeface="+mj-lt"/>
                <a:cs typeface="Times New Roman" panose="02020603050405020304" pitchFamily="18" charset="0"/>
              </a:rPr>
              <a:t>Universities</a:t>
            </a:r>
            <a:r>
              <a:rPr lang="de-DE" sz="1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latin typeface="+mj-lt"/>
                <a:cs typeface="Times New Roman" panose="02020603050405020304" pitchFamily="18" charset="0"/>
              </a:rPr>
              <a:t>Specific</a:t>
            </a:r>
            <a:r>
              <a:rPr lang="de-DE" sz="1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latin typeface="+mj-lt"/>
                <a:cs typeface="Times New Roman" panose="02020603050405020304" pitchFamily="18" charset="0"/>
              </a:rPr>
              <a:t>Organisations</a:t>
            </a:r>
            <a:r>
              <a:rPr lang="de-DE" sz="1400" dirty="0">
                <a:latin typeface="+mj-lt"/>
                <a:cs typeface="Times New Roman" panose="02020603050405020304" pitchFamily="18" charset="0"/>
              </a:rPr>
              <a:t>? In: Krücken, Georg/</a:t>
            </a:r>
            <a:r>
              <a:rPr lang="de-DE" sz="1400" dirty="0" err="1">
                <a:latin typeface="+mj-lt"/>
                <a:cs typeface="Times New Roman" panose="02020603050405020304" pitchFamily="18" charset="0"/>
              </a:rPr>
              <a:t>Kosmützky</a:t>
            </a:r>
            <a:r>
              <a:rPr lang="de-DE" sz="1400" dirty="0">
                <a:latin typeface="+mj-lt"/>
                <a:cs typeface="Times New Roman" panose="02020603050405020304" pitchFamily="18" charset="0"/>
              </a:rPr>
              <a:t>, Anna/</a:t>
            </a:r>
            <a:r>
              <a:rPr lang="de-DE" sz="1400" dirty="0" err="1">
                <a:latin typeface="+mj-lt"/>
                <a:cs typeface="Times New Roman" panose="02020603050405020304" pitchFamily="18" charset="0"/>
              </a:rPr>
              <a:t>Torka</a:t>
            </a:r>
            <a:r>
              <a:rPr lang="de-DE" sz="1400" dirty="0">
                <a:latin typeface="+mj-lt"/>
                <a:cs typeface="Times New Roman" panose="02020603050405020304" pitchFamily="18" charset="0"/>
              </a:rPr>
              <a:t> Marc (</a:t>
            </a:r>
            <a:r>
              <a:rPr lang="de-DE" sz="1400" dirty="0" err="1">
                <a:latin typeface="+mj-lt"/>
                <a:cs typeface="Times New Roman" panose="02020603050405020304" pitchFamily="18" charset="0"/>
              </a:rPr>
              <a:t>eds</a:t>
            </a:r>
            <a:r>
              <a:rPr lang="de-DE" sz="1400" dirty="0">
                <a:latin typeface="+mj-lt"/>
                <a:cs typeface="Times New Roman" panose="02020603050405020304" pitchFamily="18" charset="0"/>
              </a:rPr>
              <a:t>.), </a:t>
            </a:r>
            <a:r>
              <a:rPr lang="de-DE" sz="1400" dirty="0" err="1">
                <a:latin typeface="+mj-lt"/>
                <a:cs typeface="Times New Roman" panose="02020603050405020304" pitchFamily="18" charset="0"/>
              </a:rPr>
              <a:t>Towards</a:t>
            </a:r>
            <a:r>
              <a:rPr lang="de-DE" sz="1400" dirty="0">
                <a:latin typeface="+mj-lt"/>
                <a:cs typeface="Times New Roman" panose="02020603050405020304" pitchFamily="18" charset="0"/>
              </a:rPr>
              <a:t> a </a:t>
            </a:r>
            <a:r>
              <a:rPr lang="de-DE" sz="1400" dirty="0" err="1">
                <a:latin typeface="+mj-lt"/>
                <a:cs typeface="Times New Roman" panose="02020603050405020304" pitchFamily="18" charset="0"/>
              </a:rPr>
              <a:t>Multiversity</a:t>
            </a:r>
            <a:r>
              <a:rPr lang="de-DE" sz="1400" dirty="0">
                <a:latin typeface="+mj-lt"/>
                <a:cs typeface="Times New Roman" panose="02020603050405020304" pitchFamily="18" charset="0"/>
              </a:rPr>
              <a:t>? </a:t>
            </a:r>
            <a:r>
              <a:rPr lang="de-DE" sz="1400" dirty="0" err="1">
                <a:latin typeface="+mj-lt"/>
                <a:cs typeface="Times New Roman" panose="02020603050405020304" pitchFamily="18" charset="0"/>
              </a:rPr>
              <a:t>Universities</a:t>
            </a:r>
            <a:r>
              <a:rPr lang="de-DE" sz="1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latin typeface="+mj-lt"/>
                <a:cs typeface="Times New Roman" panose="02020603050405020304" pitchFamily="18" charset="0"/>
              </a:rPr>
              <a:t>between</a:t>
            </a:r>
            <a:r>
              <a:rPr lang="de-DE" sz="1400" dirty="0">
                <a:latin typeface="+mj-lt"/>
                <a:cs typeface="Times New Roman" panose="02020603050405020304" pitchFamily="18" charset="0"/>
              </a:rPr>
              <a:t> Global Trends and National </a:t>
            </a:r>
            <a:r>
              <a:rPr lang="de-DE" sz="1400" dirty="0" err="1">
                <a:latin typeface="+mj-lt"/>
                <a:cs typeface="Times New Roman" panose="02020603050405020304" pitchFamily="18" charset="0"/>
              </a:rPr>
              <a:t>Traditions</a:t>
            </a:r>
            <a:r>
              <a:rPr lang="de-DE" sz="1400" dirty="0">
                <a:latin typeface="+mj-lt"/>
                <a:cs typeface="Times New Roman" panose="02020603050405020304" pitchFamily="18" charset="0"/>
              </a:rPr>
              <a:t>. Bielefeld: </a:t>
            </a:r>
            <a:r>
              <a:rPr lang="de-DE" sz="1400" dirty="0" err="1">
                <a:latin typeface="+mj-lt"/>
                <a:cs typeface="Times New Roman" panose="02020603050405020304" pitchFamily="18" charset="0"/>
              </a:rPr>
              <a:t>transcript</a:t>
            </a:r>
            <a:r>
              <a:rPr lang="de-DE" sz="1400" dirty="0">
                <a:latin typeface="+mj-lt"/>
                <a:cs typeface="Times New Roman" panose="02020603050405020304" pitchFamily="18" charset="0"/>
              </a:rPr>
              <a:t> Verlag, S. 63-84.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400" dirty="0" err="1">
                <a:latin typeface="+mj-lt"/>
                <a:cs typeface="Times New Roman" panose="02020603050405020304" pitchFamily="18" charset="0"/>
              </a:rPr>
              <a:t>Musselin</a:t>
            </a:r>
            <a:r>
              <a:rPr lang="en-US" sz="1400" dirty="0">
                <a:latin typeface="+mj-lt"/>
                <a:cs typeface="Times New Roman" panose="02020603050405020304" pitchFamily="18" charset="0"/>
              </a:rPr>
              <a:t>, Christine (2018). New Forms of Competition in Higher Education. In: Socio-Economic Review, 16: 657-683.</a:t>
            </a:r>
            <a:endParaRPr lang="de-DE" sz="1400" dirty="0">
              <a:latin typeface="+mj-lt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>
                <a:latin typeface="+mj-lt"/>
                <a:cs typeface="Times New Roman" panose="02020603050405020304" pitchFamily="18" charset="0"/>
              </a:rPr>
              <a:t>Musselin, Christine (2021). </a:t>
            </a:r>
            <a:r>
              <a:rPr lang="en-US" sz="1400" dirty="0">
                <a:latin typeface="+mj-lt"/>
                <a:cs typeface="Times New Roman" panose="02020603050405020304" pitchFamily="18" charset="0"/>
              </a:rPr>
              <a:t>University Governance in </a:t>
            </a:r>
            <a:r>
              <a:rPr lang="en-US" sz="1400" dirty="0" err="1">
                <a:latin typeface="+mj-lt"/>
                <a:cs typeface="Times New Roman" panose="02020603050405020304" pitchFamily="18" charset="0"/>
              </a:rPr>
              <a:t>Meso</a:t>
            </a:r>
            <a:r>
              <a:rPr lang="en-US" sz="1400" dirty="0">
                <a:latin typeface="+mj-lt"/>
                <a:cs typeface="Times New Roman" panose="02020603050405020304" pitchFamily="18" charset="0"/>
              </a:rPr>
              <a:t> and Macro Perspectives. In: </a:t>
            </a:r>
            <a:r>
              <a:rPr lang="de-DE" sz="1400" dirty="0">
                <a:latin typeface="+mj-lt"/>
                <a:cs typeface="Times New Roman" panose="02020603050405020304" pitchFamily="18" charset="0"/>
              </a:rPr>
              <a:t>Annual Review of </a:t>
            </a:r>
            <a:r>
              <a:rPr lang="de-DE" sz="1400" dirty="0" err="1">
                <a:latin typeface="+mj-lt"/>
                <a:cs typeface="Times New Roman" panose="02020603050405020304" pitchFamily="18" charset="0"/>
              </a:rPr>
              <a:t>Sociology</a:t>
            </a:r>
            <a:r>
              <a:rPr lang="de-DE" sz="1400" dirty="0">
                <a:latin typeface="+mj-lt"/>
                <a:cs typeface="Times New Roman" panose="02020603050405020304" pitchFamily="18" charset="0"/>
              </a:rPr>
              <a:t>, 47: 305-325.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Naidoo,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Rajani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 (2018). The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Competition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Fetish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 in Higher Education: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Shamans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Mind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Snares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and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latin typeface="Arial" panose="020B0604020202020204" pitchFamily="34" charset="0"/>
                <a:cs typeface="Times New Roman" panose="02020603050405020304" pitchFamily="18" charset="0"/>
              </a:rPr>
              <a:t>Consequences</a:t>
            </a:r>
            <a:r>
              <a:rPr lang="de-DE" sz="1400" dirty="0">
                <a:latin typeface="Arial" panose="020B0604020202020204" pitchFamily="34" charset="0"/>
                <a:cs typeface="Times New Roman" panose="02020603050405020304" pitchFamily="18" charset="0"/>
              </a:rPr>
              <a:t>. In: European Educational Research Journal, 17(5), S. 605-620.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 err="1">
                <a:latin typeface="+mj-lt"/>
                <a:cs typeface="Times New Roman" panose="02020603050405020304" pitchFamily="18" charset="0"/>
              </a:rPr>
              <a:t>Paradeise</a:t>
            </a:r>
            <a:r>
              <a:rPr lang="de-DE" sz="1400" dirty="0">
                <a:latin typeface="+mj-lt"/>
                <a:cs typeface="Times New Roman" panose="02020603050405020304" pitchFamily="18" charset="0"/>
              </a:rPr>
              <a:t>, Catherine/Reale, Emanuela/</a:t>
            </a:r>
            <a:r>
              <a:rPr lang="de-DE" sz="1400" dirty="0" err="1">
                <a:latin typeface="+mj-lt"/>
                <a:cs typeface="Times New Roman" panose="02020603050405020304" pitchFamily="18" charset="0"/>
              </a:rPr>
              <a:t>Bleiklie</a:t>
            </a:r>
            <a:r>
              <a:rPr lang="de-DE" sz="1400" dirty="0">
                <a:latin typeface="+mj-lt"/>
                <a:cs typeface="Times New Roman" panose="02020603050405020304" pitchFamily="18" charset="0"/>
              </a:rPr>
              <a:t>, Ivar/</a:t>
            </a:r>
            <a:r>
              <a:rPr lang="de-DE" sz="1400" dirty="0" err="1">
                <a:latin typeface="+mj-lt"/>
                <a:cs typeface="Times New Roman" panose="02020603050405020304" pitchFamily="18" charset="0"/>
              </a:rPr>
              <a:t>Ferlie</a:t>
            </a:r>
            <a:r>
              <a:rPr lang="de-DE" sz="1400" dirty="0">
                <a:latin typeface="+mj-lt"/>
                <a:cs typeface="Times New Roman" panose="02020603050405020304" pitchFamily="18" charset="0"/>
              </a:rPr>
              <a:t>, Ewan (</a:t>
            </a:r>
            <a:r>
              <a:rPr lang="de-DE" sz="1400" dirty="0" err="1">
                <a:latin typeface="+mj-lt"/>
                <a:cs typeface="Times New Roman" panose="02020603050405020304" pitchFamily="18" charset="0"/>
              </a:rPr>
              <a:t>eds</a:t>
            </a:r>
            <a:r>
              <a:rPr lang="de-DE" sz="1400" dirty="0">
                <a:latin typeface="+mj-lt"/>
                <a:cs typeface="Times New Roman" panose="02020603050405020304" pitchFamily="18" charset="0"/>
              </a:rPr>
              <a:t>.) (2009). </a:t>
            </a:r>
            <a:r>
              <a:rPr lang="en-US" sz="1400" dirty="0">
                <a:latin typeface="+mj-lt"/>
                <a:cs typeface="Times New Roman" panose="02020603050405020304" pitchFamily="18" charset="0"/>
              </a:rPr>
              <a:t>University Governance: Western European Comparative Perspectives. </a:t>
            </a:r>
            <a:r>
              <a:rPr lang="de-DE" sz="1400" dirty="0">
                <a:latin typeface="+mj-lt"/>
                <a:cs typeface="Times New Roman" panose="02020603050405020304" pitchFamily="18" charset="0"/>
              </a:rPr>
              <a:t>Higher Education Dynamics, 25. Dordrecht: Springer.</a:t>
            </a:r>
            <a:endParaRPr lang="en-US" sz="1400" dirty="0">
              <a:latin typeface="+mj-lt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de-DE" sz="1400" dirty="0">
              <a:latin typeface="+mj-lt"/>
              <a:cs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8922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29E4E861-C33A-4ADD-8E14-C629B5D08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7" y="1268413"/>
            <a:ext cx="9613053" cy="5749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sz="2800" dirty="0"/>
              <a:t>References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E289609-A33D-47D8-B3D5-20187120E9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Georg Krücken: Multiple Competitions in Higher Education  |  May 16</a:t>
            </a:r>
            <a:r>
              <a:rPr lang="en-US" baseline="30000" dirty="0"/>
              <a:t>th</a:t>
            </a:r>
            <a:r>
              <a:rPr lang="en-US" dirty="0"/>
              <a:t>, 2023   |</a:t>
            </a:r>
            <a:endParaRPr lang="de-DE" dirty="0"/>
          </a:p>
        </p:txBody>
      </p:sp>
      <p:sp>
        <p:nvSpPr>
          <p:cNvPr id="5" name="Inhaltsplatzhalter 5">
            <a:extLst>
              <a:ext uri="{FF2B5EF4-FFF2-40B4-BE49-F238E27FC236}">
                <a16:creationId xmlns:a16="http://schemas.microsoft.com/office/drawing/2014/main" id="{561A6BD6-FBE6-C248-AFA4-A12EEBF3F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667" y="1843391"/>
            <a:ext cx="10838349" cy="4685212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de-DE" sz="1400" dirty="0" err="1">
                <a:cs typeface="Times New Roman" panose="02020603050405020304" pitchFamily="18" charset="0"/>
              </a:rPr>
              <a:t>Pineda</a:t>
            </a:r>
            <a:r>
              <a:rPr lang="de-DE" sz="1400" dirty="0">
                <a:cs typeface="Times New Roman" panose="02020603050405020304" pitchFamily="18" charset="0"/>
              </a:rPr>
              <a:t>, Pedro (2015). The </a:t>
            </a:r>
            <a:r>
              <a:rPr lang="de-DE" sz="1400" dirty="0" err="1">
                <a:cs typeface="Times New Roman" panose="02020603050405020304" pitchFamily="18" charset="0"/>
              </a:rPr>
              <a:t>Entrepreneurial</a:t>
            </a:r>
            <a:r>
              <a:rPr lang="de-DE" sz="1400" dirty="0">
                <a:cs typeface="Times New Roman" panose="02020603050405020304" pitchFamily="18" charset="0"/>
              </a:rPr>
              <a:t> Research University in </a:t>
            </a:r>
            <a:r>
              <a:rPr lang="de-DE" sz="1400" dirty="0" err="1">
                <a:cs typeface="Times New Roman" panose="02020603050405020304" pitchFamily="18" charset="0"/>
              </a:rPr>
              <a:t>Latin</a:t>
            </a:r>
            <a:r>
              <a:rPr lang="de-DE" sz="1400" dirty="0"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cs typeface="Times New Roman" panose="02020603050405020304" pitchFamily="18" charset="0"/>
              </a:rPr>
              <a:t>America</a:t>
            </a:r>
            <a:r>
              <a:rPr lang="de-DE" sz="1400" dirty="0">
                <a:cs typeface="Times New Roman" panose="02020603050405020304" pitchFamily="18" charset="0"/>
              </a:rPr>
              <a:t>: Global </a:t>
            </a:r>
            <a:r>
              <a:rPr lang="de-DE" sz="1400" dirty="0" err="1">
                <a:cs typeface="Times New Roman" panose="02020603050405020304" pitchFamily="18" charset="0"/>
              </a:rPr>
              <a:t>and</a:t>
            </a:r>
            <a:r>
              <a:rPr lang="de-DE" sz="1400" dirty="0"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cs typeface="Times New Roman" panose="02020603050405020304" pitchFamily="18" charset="0"/>
              </a:rPr>
              <a:t>Local</a:t>
            </a:r>
            <a:r>
              <a:rPr lang="de-DE" sz="1400" dirty="0">
                <a:cs typeface="Times New Roman" panose="02020603050405020304" pitchFamily="18" charset="0"/>
              </a:rPr>
              <a:t> Models in Chile </a:t>
            </a:r>
            <a:r>
              <a:rPr lang="de-DE" sz="1400" dirty="0" err="1">
                <a:cs typeface="Times New Roman" panose="02020603050405020304" pitchFamily="18" charset="0"/>
              </a:rPr>
              <a:t>and</a:t>
            </a:r>
            <a:r>
              <a:rPr lang="de-DE" sz="1400" dirty="0">
                <a:cs typeface="Times New Roman" panose="02020603050405020304" pitchFamily="18" charset="0"/>
              </a:rPr>
              <a:t> </a:t>
            </a:r>
            <a:r>
              <a:rPr lang="de-DE" sz="1400" dirty="0" err="1">
                <a:cs typeface="Times New Roman" panose="02020603050405020304" pitchFamily="18" charset="0"/>
              </a:rPr>
              <a:t>Colombia</a:t>
            </a:r>
            <a:r>
              <a:rPr lang="de-DE" sz="1400" dirty="0">
                <a:cs typeface="Times New Roman" panose="02020603050405020304" pitchFamily="18" charset="0"/>
              </a:rPr>
              <a:t>, 1950-2015. New York, NY: Palgrave Macmillan.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sz="1400" dirty="0" err="1">
                <a:effectLst/>
                <a:latin typeface="+mj-lt"/>
                <a:ea typeface="Calibri" panose="020F0502020204030204" pitchFamily="34" charset="0"/>
                <a:cs typeface="font281"/>
              </a:rPr>
              <a:t>Reckwitz</a:t>
            </a:r>
            <a:r>
              <a:rPr lang="en-US" sz="1400" dirty="0">
                <a:effectLst/>
                <a:latin typeface="+mj-lt"/>
                <a:ea typeface="Calibri" panose="020F0502020204030204" pitchFamily="34" charset="0"/>
                <a:cs typeface="font281"/>
              </a:rPr>
              <a:t>, Andreas (2020). The Society of Singularities. Cambridge: Polity Press.</a:t>
            </a:r>
            <a:endParaRPr lang="de-DE" sz="1400" dirty="0">
              <a:effectLst/>
              <a:latin typeface="+mj-lt"/>
              <a:ea typeface="Calibri" panose="020F0502020204030204" pitchFamily="34" charset="0"/>
              <a:cs typeface="font281"/>
            </a:endParaRP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de-DE" sz="1400" dirty="0">
                <a:latin typeface="+mj-lt"/>
                <a:cs typeface="Times New Roman" panose="02020603050405020304" pitchFamily="18" charset="0"/>
              </a:rPr>
              <a:t>Simmel, Georg (2008). </a:t>
            </a:r>
            <a:r>
              <a:rPr lang="en-US" sz="1400" dirty="0">
                <a:latin typeface="+mj-lt"/>
              </a:rPr>
              <a:t>Sociology of Competition. In: The Canadian Journal of Sociology/Cahiers </a:t>
            </a:r>
            <a:r>
              <a:rPr lang="en-US" sz="1400" dirty="0" err="1">
                <a:latin typeface="+mj-lt"/>
              </a:rPr>
              <a:t>canadiens</a:t>
            </a:r>
            <a:r>
              <a:rPr lang="en-US" sz="1400" dirty="0">
                <a:latin typeface="+mj-lt"/>
              </a:rPr>
              <a:t> de </a:t>
            </a:r>
            <a:r>
              <a:rPr lang="en-US" sz="1400" dirty="0" err="1">
                <a:latin typeface="+mj-lt"/>
              </a:rPr>
              <a:t>sociologie</a:t>
            </a:r>
            <a:r>
              <a:rPr lang="en-US" sz="1400" dirty="0">
                <a:latin typeface="+mj-lt"/>
              </a:rPr>
              <a:t>, 33(4): 957-978.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de-DE" sz="1400" dirty="0">
                <a:latin typeface="+mj-lt"/>
                <a:cs typeface="Times New Roman" panose="02020603050405020304" pitchFamily="18" charset="0"/>
              </a:rPr>
              <a:t>vom Bruch, Rüdiger (1999). Langsamer Abschied von Humboldt? Etappen deutscher Universitätsgeschichte 1810-1945. In: Ash, Mitchell G. (</a:t>
            </a:r>
            <a:r>
              <a:rPr lang="de-DE" sz="1400" dirty="0" err="1">
                <a:latin typeface="+mj-lt"/>
                <a:cs typeface="Times New Roman" panose="02020603050405020304" pitchFamily="18" charset="0"/>
              </a:rPr>
              <a:t>ed</a:t>
            </a:r>
            <a:r>
              <a:rPr lang="de-DE" sz="1400" dirty="0">
                <a:latin typeface="+mj-lt"/>
                <a:cs typeface="Times New Roman" panose="02020603050405020304" pitchFamily="18" charset="0"/>
              </a:rPr>
              <a:t>.), Mythos Humboldt. Vergangenheit und Zukunft der deutschen Universitäten. Wien: Böhlau Verlag: 29-57.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400" dirty="0">
                <a:latin typeface="+mj-lt"/>
                <a:cs typeface="Times New Roman" panose="02020603050405020304" pitchFamily="18" charset="0"/>
              </a:rPr>
              <a:t>Weick, Karl E. (1976): Educational Organizations as Loosely Coupled Systems. In: Administrative Science Quarterly, 21: 1-19.</a:t>
            </a:r>
            <a:r>
              <a:rPr lang="en-US" altLang="de-DE" sz="1400" dirty="0">
                <a:highlight>
                  <a:srgbClr val="FFFF00"/>
                </a:highlight>
                <a:latin typeface="+mj-lt"/>
              </a:rPr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de-DE" sz="1400" dirty="0">
                <a:latin typeface="+mj-lt"/>
              </a:rPr>
              <a:t>Whitley, Richard (2008). Constructing Universities as Strategic Actors</a:t>
            </a:r>
            <a:r>
              <a:rPr lang="en-US" sz="1400" dirty="0">
                <a:latin typeface="+mj-lt"/>
              </a:rPr>
              <a:t>: Limitations and Variations. In: </a:t>
            </a:r>
            <a:r>
              <a:rPr lang="en-US" sz="1400" dirty="0" err="1">
                <a:latin typeface="+mj-lt"/>
              </a:rPr>
              <a:t>Engwall</a:t>
            </a:r>
            <a:r>
              <a:rPr lang="en-US" sz="1400" dirty="0">
                <a:latin typeface="+mj-lt"/>
              </a:rPr>
              <a:t>, Lars/</a:t>
            </a:r>
            <a:r>
              <a:rPr lang="en-US" sz="1400" dirty="0" err="1">
                <a:latin typeface="+mj-lt"/>
              </a:rPr>
              <a:t>Weaire</a:t>
            </a:r>
            <a:r>
              <a:rPr lang="en-US" sz="1400" dirty="0">
                <a:latin typeface="+mj-lt"/>
              </a:rPr>
              <a:t>, Denis (eds.), The University in the Market (</a:t>
            </a:r>
            <a:r>
              <a:rPr lang="en-US" sz="1400" dirty="0" err="1">
                <a:latin typeface="+mj-lt"/>
              </a:rPr>
              <a:t>Wenner-Gren</a:t>
            </a:r>
            <a:r>
              <a:rPr lang="en-US" sz="1400" dirty="0">
                <a:latin typeface="+mj-lt"/>
              </a:rPr>
              <a:t> International Series; Vol. 84). London: Portland Press Ltd.: 23-37.</a:t>
            </a:r>
            <a:endParaRPr lang="en-US" altLang="de-DE" sz="1400" dirty="0">
              <a:latin typeface="+mj-lt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de-DE" sz="1400" dirty="0">
              <a:latin typeface="+mj-lt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de-DE" sz="1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de-DE" sz="1400" dirty="0"/>
          </a:p>
          <a:p>
            <a:endParaRPr lang="de-DE" sz="14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5496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71F565A-A539-4FED-B2FD-190B20E43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667" y="1839306"/>
            <a:ext cx="10847493" cy="3749234"/>
          </a:xfrm>
        </p:spPr>
        <p:txBody>
          <a:bodyPr/>
          <a:lstStyle/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Thank you for your attention!</a:t>
            </a:r>
            <a:endParaRPr lang="de-DE" sz="2400" dirty="0"/>
          </a:p>
          <a:p>
            <a:pPr lvl="0"/>
            <a:endParaRPr lang="de-DE" sz="2400" dirty="0"/>
          </a:p>
          <a:p>
            <a:endParaRPr lang="de-DE" dirty="0"/>
          </a:p>
        </p:txBody>
      </p:sp>
      <p:sp>
        <p:nvSpPr>
          <p:cNvPr id="8" name="Fußzeilenplatzhalter 3">
            <a:extLst>
              <a:ext uri="{FF2B5EF4-FFF2-40B4-BE49-F238E27FC236}">
                <a16:creationId xmlns:a16="http://schemas.microsoft.com/office/drawing/2014/main" id="{4D9779EA-17FE-4D3C-853F-4C0E64BC3B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595336" y="374698"/>
            <a:ext cx="9269309" cy="251807"/>
          </a:xfrm>
        </p:spPr>
        <p:txBody>
          <a:bodyPr/>
          <a:lstStyle/>
          <a:p>
            <a:r>
              <a:rPr lang="en-US" dirty="0"/>
              <a:t>Georg Krücken: Multiple Competitions in Higher Education  |  May 16</a:t>
            </a:r>
            <a:r>
              <a:rPr lang="en-US" baseline="30000" dirty="0"/>
              <a:t>th</a:t>
            </a:r>
            <a:r>
              <a:rPr lang="en-US" dirty="0"/>
              <a:t>, 2023   |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1617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29E4E861-C33A-4ADD-8E14-C629B5D08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/>
              <a:t>Introduction and Structure</a:t>
            </a:r>
            <a:endParaRPr lang="de-DE" sz="28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E289609-A33D-47D8-B3D5-20187120E9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Georg Krücken: Multiple Competitions in Higher Education  |  May 16</a:t>
            </a:r>
            <a:r>
              <a:rPr lang="en-US" baseline="30000" dirty="0"/>
              <a:t>th</a:t>
            </a:r>
            <a:r>
              <a:rPr lang="en-US" dirty="0"/>
              <a:t>, 2023   |</a:t>
            </a:r>
            <a:endParaRPr lang="de-DE" dirty="0"/>
          </a:p>
        </p:txBody>
      </p:sp>
      <p:sp>
        <p:nvSpPr>
          <p:cNvPr id="5" name="Inhaltsplatzhalter 5">
            <a:extLst>
              <a:ext uri="{FF2B5EF4-FFF2-40B4-BE49-F238E27FC236}">
                <a16:creationId xmlns:a16="http://schemas.microsoft.com/office/drawing/2014/main" id="{561A6BD6-FBE6-C248-AFA4-A12EEBF3F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667" y="1843391"/>
            <a:ext cx="10829205" cy="4685212"/>
          </a:xfrm>
        </p:spPr>
        <p:txBody>
          <a:bodyPr/>
          <a:lstStyle/>
          <a:p>
            <a:pPr marL="357188" lvl="0" indent="-357188">
              <a:buFont typeface="Arial" panose="020B0604020202020204" pitchFamily="34" charset="0"/>
              <a:buChar char="•"/>
            </a:pPr>
            <a:r>
              <a:rPr lang="en-US" sz="2400" dirty="0"/>
              <a:t>Multiple Competitions: Embeddedness of Different Individual and Collective Actors in Different Competitions for Scarce Goods (Attention, Resources, Reputation, Talent/Employment) in Higher Education</a:t>
            </a:r>
            <a:endParaRPr lang="de-DE" sz="2400" dirty="0"/>
          </a:p>
          <a:p>
            <a:pPr marL="357188" lvl="0" indent="-357188">
              <a:buFont typeface="Arial" panose="020B0604020202020204" pitchFamily="34" charset="0"/>
              <a:buChar char="•"/>
            </a:pPr>
            <a:r>
              <a:rPr lang="en-US" sz="2400" dirty="0"/>
              <a:t>Four Causes and Interrelated Dynamics of Multiple Competitions</a:t>
            </a:r>
          </a:p>
          <a:p>
            <a:pPr marL="357188" lvl="0" indent="-357188">
              <a:buFont typeface="Arial" panose="020B0604020202020204" pitchFamily="34" charset="0"/>
              <a:buChar char="•"/>
            </a:pPr>
            <a:r>
              <a:rPr lang="en-US" sz="2400" dirty="0"/>
              <a:t>Social Construction of Competitive Actors </a:t>
            </a:r>
            <a:endParaRPr lang="de-DE" sz="2400" dirty="0"/>
          </a:p>
          <a:p>
            <a:pPr marL="357188" lvl="0" indent="-357188">
              <a:buFont typeface="Arial" panose="020B0604020202020204" pitchFamily="34" charset="0"/>
              <a:buChar char="•"/>
            </a:pPr>
            <a:r>
              <a:rPr lang="en-US" sz="2400" dirty="0"/>
              <a:t>Research Example and Perspectives</a:t>
            </a:r>
          </a:p>
          <a:p>
            <a:r>
              <a:rPr lang="en-US" sz="2400" dirty="0"/>
              <a:t>Krücken, Georg, 2021: Multiple Competitions in Higher Education: A Conceptual Approach. In: Innovation: Organization &amp; Management, Vol. 23, No. 2, 163-181</a:t>
            </a:r>
            <a:endParaRPr lang="de-DE" sz="24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2682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29E4E861-C33A-4ADD-8E14-C629B5D08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7" y="1268412"/>
            <a:ext cx="10829205" cy="91700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/>
              <a:t>Multiple Competitions Based on </a:t>
            </a:r>
            <a:br>
              <a:rPr lang="en-US" sz="2800" dirty="0"/>
            </a:br>
            <a:r>
              <a:rPr lang="en-US" sz="2800" dirty="0"/>
              <a:t>Four Intertwined Causes and Dynamics</a:t>
            </a:r>
            <a:endParaRPr lang="de-DE" sz="28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E289609-A33D-47D8-B3D5-20187120E9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Georg Krücken: Multiple Competitions in Higher Education  |  May 16</a:t>
            </a:r>
            <a:r>
              <a:rPr lang="en-US" baseline="30000" dirty="0"/>
              <a:t>th</a:t>
            </a:r>
            <a:r>
              <a:rPr lang="en-US" dirty="0"/>
              <a:t>, 2023   |</a:t>
            </a:r>
            <a:endParaRPr lang="de-DE" dirty="0"/>
          </a:p>
        </p:txBody>
      </p:sp>
      <p:sp>
        <p:nvSpPr>
          <p:cNvPr id="5" name="Inhaltsplatzhalter 5">
            <a:extLst>
              <a:ext uri="{FF2B5EF4-FFF2-40B4-BE49-F238E27FC236}">
                <a16:creationId xmlns:a16="http://schemas.microsoft.com/office/drawing/2014/main" id="{561A6BD6-FBE6-C248-AFA4-A12EEBF3F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667" y="2280415"/>
            <a:ext cx="10829205" cy="4685212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State and Supranational Actors</a:t>
            </a:r>
            <a:endParaRPr lang="de-DE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Transformation of Universities into (Competitive) Organizational Actors</a:t>
            </a:r>
            <a:endParaRPr lang="de-DE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Increasing Competition within Science System</a:t>
            </a:r>
            <a:endParaRPr lang="de-DE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Metricization</a:t>
            </a:r>
            <a:r>
              <a:rPr lang="en-US" sz="2400" dirty="0"/>
              <a:t> as Overall Trend  </a:t>
            </a:r>
            <a:endParaRPr lang="de-DE" sz="24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47954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29E4E861-C33A-4ADD-8E14-C629B5D08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/>
              <a:t>State and Supranational Actors</a:t>
            </a:r>
            <a:endParaRPr lang="de-DE" sz="28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E289609-A33D-47D8-B3D5-20187120E9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Georg Krücken: Multiple Competitions in Higher Education  |  May 16</a:t>
            </a:r>
            <a:r>
              <a:rPr lang="en-US" baseline="30000" dirty="0"/>
              <a:t>th</a:t>
            </a:r>
            <a:r>
              <a:rPr lang="en-US" dirty="0"/>
              <a:t>, 2023   |</a:t>
            </a:r>
            <a:endParaRPr lang="de-DE" dirty="0"/>
          </a:p>
        </p:txBody>
      </p:sp>
      <p:sp>
        <p:nvSpPr>
          <p:cNvPr id="5" name="Inhaltsplatzhalter 5">
            <a:extLst>
              <a:ext uri="{FF2B5EF4-FFF2-40B4-BE49-F238E27FC236}">
                <a16:creationId xmlns:a16="http://schemas.microsoft.com/office/drawing/2014/main" id="{561A6BD6-FBE6-C248-AFA4-A12EEBF3F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667" y="1843391"/>
            <a:ext cx="10829205" cy="4685212"/>
          </a:xfrm>
        </p:spPr>
        <p:txBody>
          <a:bodyPr/>
          <a:lstStyle/>
          <a:p>
            <a:pPr marL="357188" lvl="0" indent="-357188">
              <a:buFont typeface="Arial" panose="020B0604020202020204" pitchFamily="34" charset="0"/>
              <a:buChar char="•"/>
            </a:pPr>
            <a:r>
              <a:rPr lang="en-US" sz="2400" dirty="0"/>
              <a:t>From Framework for Competition to Imposition of Competition (Naidoo 2018: Competition as Unquestionable Orthodoxy and Natural Order of Things)</a:t>
            </a:r>
            <a:endParaRPr lang="de-DE" sz="2400" dirty="0"/>
          </a:p>
          <a:p>
            <a:pPr marL="357188" lvl="0" indent="-357188">
              <a:buFont typeface="Arial" panose="020B0604020202020204" pitchFamily="34" charset="0"/>
              <a:buChar char="•"/>
            </a:pPr>
            <a:r>
              <a:rPr lang="en-US" sz="2400" dirty="0"/>
              <a:t>High Legitimacy of Competition in Different National Systems (</a:t>
            </a:r>
            <a:r>
              <a:rPr lang="en-US" sz="2400" dirty="0" err="1"/>
              <a:t>Paradeise</a:t>
            </a:r>
            <a:r>
              <a:rPr lang="en-US" sz="2400" dirty="0"/>
              <a:t>, </a:t>
            </a:r>
            <a:r>
              <a:rPr lang="en-US" sz="2400" dirty="0" err="1"/>
              <a:t>Reale</a:t>
            </a:r>
            <a:r>
              <a:rPr lang="en-US" sz="2400" dirty="0"/>
              <a:t>, </a:t>
            </a:r>
            <a:r>
              <a:rPr lang="en-US" sz="2400" dirty="0" err="1"/>
              <a:t>Bleiklie</a:t>
            </a:r>
            <a:r>
              <a:rPr lang="en-US" sz="2400" dirty="0"/>
              <a:t> &amp; Ferlie 2009; </a:t>
            </a:r>
            <a:r>
              <a:rPr lang="en-US" sz="2400" dirty="0" err="1"/>
              <a:t>Bleiklie</a:t>
            </a:r>
            <a:r>
              <a:rPr lang="en-US" sz="2400" dirty="0"/>
              <a:t>, Enders &amp; </a:t>
            </a:r>
            <a:r>
              <a:rPr lang="en-US" sz="2400" dirty="0" err="1"/>
              <a:t>Lepori</a:t>
            </a:r>
            <a:r>
              <a:rPr lang="en-US" sz="2400" dirty="0"/>
              <a:t> 2017)</a:t>
            </a:r>
            <a:endParaRPr lang="de-DE" sz="2400" dirty="0"/>
          </a:p>
          <a:p>
            <a:pPr marL="357188" lvl="0" indent="-357188">
              <a:buFont typeface="Arial" panose="020B0604020202020204" pitchFamily="34" charset="0"/>
              <a:buChar char="•"/>
            </a:pPr>
            <a:r>
              <a:rPr lang="en-US" sz="2400" dirty="0"/>
              <a:t>New Public Management Reforms as a Worldwide Trend (</a:t>
            </a:r>
            <a:r>
              <a:rPr lang="en-US" sz="2400" dirty="0" err="1"/>
              <a:t>Kwiek</a:t>
            </a:r>
            <a:r>
              <a:rPr lang="en-US" sz="2400" dirty="0"/>
              <a:t>  &amp; </a:t>
            </a:r>
            <a:r>
              <a:rPr lang="en-US" sz="2400" dirty="0" err="1"/>
              <a:t>Kurkiewicz</a:t>
            </a:r>
            <a:r>
              <a:rPr lang="en-US" sz="2400" dirty="0"/>
              <a:t> 2012; Pineda 2015; Jung, Horta &amp; </a:t>
            </a:r>
            <a:r>
              <a:rPr lang="en-US" sz="2400" dirty="0" err="1"/>
              <a:t>Yonezawa</a:t>
            </a:r>
            <a:r>
              <a:rPr lang="en-US" sz="2400" dirty="0"/>
              <a:t> 2018)</a:t>
            </a:r>
            <a:endParaRPr lang="de-DE" sz="2400" dirty="0"/>
          </a:p>
          <a:p>
            <a:pPr marL="357188" lvl="0" indent="-357188">
              <a:buFont typeface="Arial" panose="020B0604020202020204" pitchFamily="34" charset="0"/>
              <a:buChar char="•"/>
            </a:pPr>
            <a:r>
              <a:rPr lang="en-US" sz="2400" dirty="0"/>
              <a:t>Supranational Actors and Funding Environment: EU, Foundations</a:t>
            </a:r>
            <a:endParaRPr lang="de-DE" sz="2400" dirty="0"/>
          </a:p>
          <a:p>
            <a:pPr marL="357188" lvl="0" indent="-357188">
              <a:buFont typeface="Arial" panose="020B0604020202020204" pitchFamily="34" charset="0"/>
              <a:buChar char="•"/>
            </a:pPr>
            <a:r>
              <a:rPr lang="en-US" sz="2400" dirty="0"/>
              <a:t>Competition Breeds Competition at Different Policy Levels (EU/National Level, Federal/State Level etc.)</a:t>
            </a:r>
            <a:endParaRPr lang="de-DE" sz="24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2103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29E4E861-C33A-4ADD-8E14-C629B5D08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7" y="1268413"/>
            <a:ext cx="9613053" cy="5749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/>
              <a:t>Universities as Organizations: Traditional Accounts</a:t>
            </a:r>
            <a:endParaRPr lang="de-DE" sz="28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E289609-A33D-47D8-B3D5-20187120E9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Georg Krücken: Multiple Competitions in Higher Education  |  May 16</a:t>
            </a:r>
            <a:r>
              <a:rPr lang="en-US" baseline="30000" dirty="0"/>
              <a:t>th</a:t>
            </a:r>
            <a:r>
              <a:rPr lang="en-US" dirty="0"/>
              <a:t>, 2023   |</a:t>
            </a:r>
            <a:endParaRPr lang="de-DE" dirty="0"/>
          </a:p>
        </p:txBody>
      </p:sp>
      <p:sp>
        <p:nvSpPr>
          <p:cNvPr id="5" name="Inhaltsplatzhalter 5">
            <a:extLst>
              <a:ext uri="{FF2B5EF4-FFF2-40B4-BE49-F238E27FC236}">
                <a16:creationId xmlns:a16="http://schemas.microsoft.com/office/drawing/2014/main" id="{561A6BD6-FBE6-C248-AFA4-A12EEBF3F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667" y="1843391"/>
            <a:ext cx="10838349" cy="4685212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State (Hierarchy) und Academic Self-Organization Decision-Making Bodies (Community) as Traditional External and Internal Governance Actors, not the University as an Organization</a:t>
            </a:r>
            <a:endParaRPr lang="de-DE" sz="2400" dirty="0"/>
          </a:p>
          <a:p>
            <a:r>
              <a:rPr lang="en-US" sz="2400" dirty="0"/>
              <a:t> </a:t>
            </a:r>
            <a:endParaRPr lang="de-DE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spc="-70" dirty="0"/>
              <a:t>In Higher Education and Organization Research: Universities as </a:t>
            </a:r>
            <a:endParaRPr lang="de-DE" sz="2400" spc="-70" dirty="0"/>
          </a:p>
          <a:p>
            <a:pPr marL="1077913" lvl="1" indent="-3429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Loosely Coupled Systems (Weick 1976)</a:t>
            </a:r>
            <a:endParaRPr lang="de-DE" sz="2400" dirty="0"/>
          </a:p>
          <a:p>
            <a:pPr marL="1077913" lvl="1" indent="-3429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Professional Organizations (Mintzberg 1989)</a:t>
            </a:r>
            <a:endParaRPr lang="de-DE" sz="2400" dirty="0"/>
          </a:p>
          <a:p>
            <a:pPr marL="1077913" lvl="1" indent="-3429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Organized Anarchies (Cohen, March, Olsen 1972)</a:t>
            </a:r>
            <a:endParaRPr lang="de-DE" sz="2400" dirty="0"/>
          </a:p>
          <a:p>
            <a:pPr marL="1077913" lvl="1" indent="-3429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Specific Organizations (</a:t>
            </a:r>
            <a:r>
              <a:rPr lang="en-US" sz="2400" dirty="0" err="1"/>
              <a:t>Musselin</a:t>
            </a:r>
            <a:r>
              <a:rPr lang="en-US" sz="2400" dirty="0"/>
              <a:t> 2007)</a:t>
            </a:r>
            <a:endParaRPr lang="de-DE" sz="24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6824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29E4E861-C33A-4ADD-8E14-C629B5D08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7" y="1268412"/>
            <a:ext cx="10752666" cy="134677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Comparative Analysis of Universities and University Systems in Europe Showing Strong Differences, but also a Common Characteristic … (vs. Organizational Actor)</a:t>
            </a:r>
            <a:endParaRPr lang="de-DE" sz="28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E289609-A33D-47D8-B3D5-20187120E9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Georg Krücken: Multiple Competitions in Higher Education  |  May 16</a:t>
            </a:r>
            <a:r>
              <a:rPr lang="en-US" baseline="30000" dirty="0"/>
              <a:t>th</a:t>
            </a:r>
            <a:r>
              <a:rPr lang="en-US" dirty="0"/>
              <a:t>, 2023   |</a:t>
            </a:r>
            <a:endParaRPr lang="de-DE" dirty="0"/>
          </a:p>
        </p:txBody>
      </p:sp>
      <p:sp>
        <p:nvSpPr>
          <p:cNvPr id="5" name="Inhaltsplatzhalter 5">
            <a:extLst>
              <a:ext uri="{FF2B5EF4-FFF2-40B4-BE49-F238E27FC236}">
                <a16:creationId xmlns:a16="http://schemas.microsoft.com/office/drawing/2014/main" id="{561A6BD6-FBE6-C248-AFA4-A12EEBF3F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667" y="2615183"/>
            <a:ext cx="10838349" cy="4685212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latin typeface="+mj-lt"/>
                <a:cs typeface="Lucida Sans Unicode" panose="020B0602030504020204" pitchFamily="34" charset="0"/>
              </a:rPr>
              <a:t>France</a:t>
            </a:r>
            <a:endParaRPr lang="de-DE" sz="2400" dirty="0">
              <a:latin typeface="+mj-lt"/>
              <a:cs typeface="Lucida Sans Unicode" panose="020B0602030504020204" pitchFamily="34" charset="0"/>
            </a:endParaRPr>
          </a:p>
          <a:p>
            <a:pPr marL="719138" indent="-360363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+mj-lt"/>
                <a:cs typeface="Lucida Sans Unicode" panose="020B0602030504020204" pitchFamily="34" charset="0"/>
              </a:rPr>
              <a:t>“Nowhere was a university considered as an entity” (</a:t>
            </a:r>
            <a:r>
              <a:rPr lang="en-US" sz="2400" dirty="0" err="1">
                <a:latin typeface="+mj-lt"/>
                <a:cs typeface="Lucida Sans Unicode" panose="020B0602030504020204" pitchFamily="34" charset="0"/>
              </a:rPr>
              <a:t>Musselin</a:t>
            </a:r>
            <a:r>
              <a:rPr lang="en-US" sz="2400" dirty="0">
                <a:latin typeface="+mj-lt"/>
                <a:cs typeface="Lucida Sans Unicode" panose="020B0602030504020204" pitchFamily="34" charset="0"/>
              </a:rPr>
              <a:t> 1999: 45)</a:t>
            </a:r>
            <a:endParaRPr lang="de-DE" sz="2400" dirty="0">
              <a:latin typeface="+mj-lt"/>
              <a:cs typeface="Lucida Sans Unicode" panose="020B0602030504020204" pitchFamily="34" charset="0"/>
            </a:endParaRPr>
          </a:p>
          <a:p>
            <a:pPr>
              <a:defRPr/>
            </a:pPr>
            <a:r>
              <a:rPr lang="en-US" sz="2400" dirty="0">
                <a:latin typeface="+mj-lt"/>
                <a:cs typeface="Lucida Sans Unicode" panose="020B0602030504020204" pitchFamily="34" charset="0"/>
              </a:rPr>
              <a:t>Germany</a:t>
            </a:r>
            <a:endParaRPr lang="de-DE" sz="2400" dirty="0">
              <a:latin typeface="+mj-lt"/>
              <a:cs typeface="Lucida Sans Unicode" panose="020B0602030504020204" pitchFamily="34" charset="0"/>
            </a:endParaRPr>
          </a:p>
          <a:p>
            <a:pPr marL="719138" indent="-360363"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spc="-30" dirty="0">
                <a:latin typeface="+mj-lt"/>
                <a:cs typeface="Lucida Sans Unicode" panose="020B0602030504020204" pitchFamily="34" charset="0"/>
              </a:rPr>
              <a:t>“principle of collegiality among departments” (</a:t>
            </a:r>
            <a:r>
              <a:rPr lang="en-US" sz="2400" spc="-30" dirty="0" err="1">
                <a:latin typeface="+mj-lt"/>
                <a:cs typeface="Lucida Sans Unicode" panose="020B0602030504020204" pitchFamily="34" charset="0"/>
              </a:rPr>
              <a:t>vom</a:t>
            </a:r>
            <a:r>
              <a:rPr lang="en-US" sz="2400" spc="-30" dirty="0">
                <a:latin typeface="+mj-lt"/>
                <a:cs typeface="Lucida Sans Unicode" panose="020B0602030504020204" pitchFamily="34" charset="0"/>
              </a:rPr>
              <a:t> Bruch 1999: 40)</a:t>
            </a:r>
            <a:endParaRPr lang="de-DE" sz="2400" spc="-30" dirty="0">
              <a:latin typeface="+mj-lt"/>
              <a:cs typeface="Lucida Sans Unicode" panose="020B0602030504020204" pitchFamily="34" charset="0"/>
            </a:endParaRPr>
          </a:p>
          <a:p>
            <a:pPr>
              <a:defRPr/>
            </a:pPr>
            <a:r>
              <a:rPr lang="en-US" sz="2400" dirty="0">
                <a:latin typeface="+mj-lt"/>
                <a:cs typeface="Lucida Sans Unicode" panose="020B0602030504020204" pitchFamily="34" charset="0"/>
              </a:rPr>
              <a:t>Great Britain</a:t>
            </a:r>
            <a:endParaRPr lang="de-DE" sz="2400" dirty="0">
              <a:latin typeface="+mj-lt"/>
              <a:cs typeface="Lucida Sans Unicode" panose="020B0602030504020204" pitchFamily="34" charset="0"/>
            </a:endParaRPr>
          </a:p>
          <a:p>
            <a:pPr marL="719138" indent="-360363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+mj-lt"/>
                <a:cs typeface="Lucida Sans Unicode" panose="020B0602030504020204" pitchFamily="34" charset="0"/>
              </a:rPr>
              <a:t>“strong authority at the bottom” (Clark 1983: 128)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3172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29E4E861-C33A-4ADD-8E14-C629B5D08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7" y="1268412"/>
            <a:ext cx="10353717" cy="131933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de-DE" sz="2800" dirty="0"/>
              <a:t>Universities as (Competitive) Organizational Actors </a:t>
            </a:r>
            <a:br>
              <a:rPr lang="en-US" altLang="de-DE" sz="2800" dirty="0"/>
            </a:br>
            <a:r>
              <a:rPr lang="en-US" altLang="de-DE" sz="2400" dirty="0"/>
              <a:t>(Krücken &amp; Meier 2006; </a:t>
            </a:r>
            <a:r>
              <a:rPr lang="en-US" altLang="de-DE" sz="2400" dirty="0" err="1"/>
              <a:t>Kosmützky</a:t>
            </a:r>
            <a:r>
              <a:rPr lang="en-US" altLang="de-DE" sz="2400" dirty="0"/>
              <a:t> &amp; Krücken 2015; Whitley 2008;     </a:t>
            </a:r>
            <a:r>
              <a:rPr lang="en-US" altLang="de-DE" sz="2400" dirty="0" err="1"/>
              <a:t>Musselin</a:t>
            </a:r>
            <a:r>
              <a:rPr lang="en-US" altLang="de-DE" sz="2400" dirty="0"/>
              <a:t> 2018, 2021; Christensen et al. 2019)</a:t>
            </a:r>
            <a:endParaRPr lang="de-DE" sz="24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E289609-A33D-47D8-B3D5-20187120E9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Georg Krücken: Multiple Competitions in Higher Education  |  May 16</a:t>
            </a:r>
            <a:r>
              <a:rPr lang="en-US" baseline="30000" dirty="0"/>
              <a:t>th</a:t>
            </a:r>
            <a:r>
              <a:rPr lang="en-US" dirty="0"/>
              <a:t>, 2023   |</a:t>
            </a:r>
            <a:endParaRPr lang="de-DE" dirty="0"/>
          </a:p>
        </p:txBody>
      </p:sp>
      <p:sp>
        <p:nvSpPr>
          <p:cNvPr id="5" name="Inhaltsplatzhalter 5">
            <a:extLst>
              <a:ext uri="{FF2B5EF4-FFF2-40B4-BE49-F238E27FC236}">
                <a16:creationId xmlns:a16="http://schemas.microsoft.com/office/drawing/2014/main" id="{561A6BD6-FBE6-C248-AFA4-A12EEBF3F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667" y="2587751"/>
            <a:ext cx="10838349" cy="4685212"/>
          </a:xfrm>
        </p:spPr>
        <p:txBody>
          <a:bodyPr/>
          <a:lstStyle/>
          <a:p>
            <a:pPr marL="358775" indent="-358775"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Standardized Performance Measurement and Comparison (vs. Black Box of Expert Organization) 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358775">
              <a:buFont typeface="Arial" panose="020B0604020202020204" pitchFamily="34" charset="0"/>
              <a:buChar char="•"/>
              <a:defRPr/>
            </a:pPr>
            <a:r>
              <a:rPr lang="en-US" sz="2200" spc="-30" dirty="0">
                <a:latin typeface="Arial" panose="020B0604020202020204" pitchFamily="34" charset="0"/>
                <a:cs typeface="Arial" panose="020B0604020202020204" pitchFamily="34" charset="0"/>
              </a:rPr>
              <a:t>Individual Organizational Identity (vs. Universities as an Institution)</a:t>
            </a:r>
            <a:endParaRPr lang="de-DE" sz="2200" spc="-3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358775"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Hierarchical Decision-making Structures (vs. Professional Self-Organization) 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358775"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Organizational Accountability (vs. Organized Anarchy)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358775"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Openness to External Advice (vs. Church-like Character)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358775"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Elaboration, Expansion and Differentiation of Formal Structures (vs. Lean Structure)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8775" indent="-358775"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Professionalized Management, Training and Networks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37878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29E4E861-C33A-4ADD-8E14-C629B5D08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7" y="1268413"/>
            <a:ext cx="9613053" cy="5749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/>
              <a:t>Increasing Competition within Science System</a:t>
            </a:r>
            <a:endParaRPr lang="de-DE" sz="28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E289609-A33D-47D8-B3D5-20187120E9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Georg Krücken: Multiple Competitions in Higher Education  |  May 16</a:t>
            </a:r>
            <a:r>
              <a:rPr lang="en-US" baseline="30000" dirty="0"/>
              <a:t>th</a:t>
            </a:r>
            <a:r>
              <a:rPr lang="en-US" dirty="0"/>
              <a:t>, 2023   |</a:t>
            </a:r>
            <a:endParaRPr lang="de-DE" dirty="0"/>
          </a:p>
        </p:txBody>
      </p:sp>
      <p:sp>
        <p:nvSpPr>
          <p:cNvPr id="5" name="Inhaltsplatzhalter 5">
            <a:extLst>
              <a:ext uri="{FF2B5EF4-FFF2-40B4-BE49-F238E27FC236}">
                <a16:creationId xmlns:a16="http://schemas.microsoft.com/office/drawing/2014/main" id="{561A6BD6-FBE6-C248-AFA4-A12EEBF3F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667" y="1843391"/>
            <a:ext cx="10838349" cy="4685212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300" dirty="0"/>
              <a:t>Competition Among Individuals Deeply Embedded (Hayek 1968; Merton 1957, 1973; Bourdieu 1975) as Compared to Organizational Level</a:t>
            </a:r>
            <a:r>
              <a:rPr lang="en-US" sz="23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300" dirty="0">
                <a:ea typeface="Times New Roman" panose="02020603050405020304" pitchFamily="18" charset="0"/>
                <a:cs typeface="Times New Roman" panose="02020603050405020304" pitchFamily="18" charset="0"/>
              </a:rPr>
              <a:t>Relevance of Funding (Resources and Related Reputation) more Widespread (vs. Latour &amp; </a:t>
            </a:r>
            <a:r>
              <a:rPr lang="en-US" sz="23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Woolgar</a:t>
            </a:r>
            <a:r>
              <a:rPr lang="en-US" sz="2300" dirty="0">
                <a:ea typeface="Times New Roman" panose="02020603050405020304" pitchFamily="18" charset="0"/>
                <a:cs typeface="Times New Roman" panose="02020603050405020304" pitchFamily="18" charset="0"/>
              </a:rPr>
              <a:t> 1979)</a:t>
            </a:r>
            <a:endParaRPr lang="en-US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dirty="0"/>
              <a:t>Increasing Overall Relevance of Competition, Most Notable Change Concerning Junior Scholars  </a:t>
            </a:r>
            <a:endParaRPr lang="de-DE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dirty="0"/>
              <a:t>Multiplication of Dimensions of Scientific Competition (Publications, Citations, Third-Party Funding, Societal Impact, External Research Stays etc.); not just “Publish or Perish” (Merton 1968; Garfield 1996)</a:t>
            </a:r>
            <a:endParaRPr lang="de-DE" sz="23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300" dirty="0"/>
              <a:t>Construction of Individual Profile and Identity (</a:t>
            </a:r>
            <a:r>
              <a:rPr lang="en-US" sz="2300" dirty="0" err="1"/>
              <a:t>Reckwitz</a:t>
            </a:r>
            <a:r>
              <a:rPr lang="en-US" sz="2300" dirty="0"/>
              <a:t> 2020: The Society of Singularities)</a:t>
            </a:r>
            <a:endParaRPr lang="de-DE" sz="23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2914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29E4E861-C33A-4ADD-8E14-C629B5D08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7" y="1268413"/>
            <a:ext cx="9613053" cy="5749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 err="1"/>
              <a:t>Metricization</a:t>
            </a:r>
            <a:r>
              <a:rPr lang="en-US" sz="2800" dirty="0"/>
              <a:t> as Overall Trend</a:t>
            </a:r>
            <a:endParaRPr lang="de-DE" sz="28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E289609-A33D-47D8-B3D5-20187120E9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Georg Krücken: Multiple Competitions in Higher Education  |  May 16</a:t>
            </a:r>
            <a:r>
              <a:rPr lang="en-US" baseline="30000" dirty="0"/>
              <a:t>th</a:t>
            </a:r>
            <a:r>
              <a:rPr lang="en-US" dirty="0"/>
              <a:t>, 2023   |</a:t>
            </a:r>
            <a:endParaRPr lang="de-DE" dirty="0"/>
          </a:p>
        </p:txBody>
      </p:sp>
      <p:sp>
        <p:nvSpPr>
          <p:cNvPr id="5" name="Inhaltsplatzhalter 5">
            <a:extLst>
              <a:ext uri="{FF2B5EF4-FFF2-40B4-BE49-F238E27FC236}">
                <a16:creationId xmlns:a16="http://schemas.microsoft.com/office/drawing/2014/main" id="{561A6BD6-FBE6-C248-AFA4-A12EEBF3F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667" y="1843391"/>
            <a:ext cx="10838349" cy="4685212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General Trend in Society (Health, Welfare, Firms, Consumers etc.; </a:t>
            </a:r>
            <a:br>
              <a:rPr lang="en-US" sz="2400" dirty="0"/>
            </a:br>
            <a:r>
              <a:rPr lang="en-US" sz="2400" dirty="0"/>
              <a:t>see Mau 2019)</a:t>
            </a:r>
            <a:endParaRPr lang="de-DE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Affecting States, Universities as Organizations, Individuals in Science and Higher Education through Rankings, Data Banks, and Networks</a:t>
            </a:r>
            <a:endParaRPr lang="de-DE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Systematic Internal and External Measurement and Comparison of </a:t>
            </a:r>
            <a:br>
              <a:rPr lang="en-US" sz="2400" dirty="0"/>
            </a:br>
            <a:r>
              <a:rPr lang="en-US" sz="2400" dirty="0"/>
              <a:t>Individual Units  </a:t>
            </a:r>
            <a:endParaRPr lang="de-DE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Construction of Competitive Actors, not Simply “Out There”   </a:t>
            </a:r>
            <a:endParaRPr lang="de-DE" sz="24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9067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UNI_Kassel">
      <a:dk1>
        <a:sysClr val="windowText" lastClr="000000"/>
      </a:dk1>
      <a:lt1>
        <a:sysClr val="window" lastClr="FFFFFF"/>
      </a:lt1>
      <a:dk2>
        <a:srgbClr val="C7105C"/>
      </a:dk2>
      <a:lt2>
        <a:srgbClr val="DADADA"/>
      </a:lt2>
      <a:accent1>
        <a:srgbClr val="9A0C46"/>
      </a:accent1>
      <a:accent2>
        <a:srgbClr val="5095C8"/>
      </a:accent2>
      <a:accent3>
        <a:srgbClr val="4AAC96"/>
      </a:accent3>
      <a:accent4>
        <a:srgbClr val="EAC372"/>
      </a:accent4>
      <a:accent5>
        <a:srgbClr val="153824"/>
      </a:accent5>
      <a:accent6>
        <a:srgbClr val="C4D20F"/>
      </a:accent6>
      <a:hlink>
        <a:srgbClr val="C7105C"/>
      </a:hlink>
      <a:folHlink>
        <a:srgbClr val="9A0C4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-Incher.pptx" id="{5A89C01A-10F0-4410-9DFD-DD910E5DE932}" vid="{C3C00713-5723-4BFD-89AF-EBA0DF7D292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PowerPoint-Incher</Template>
  <TotalTime>0</TotalTime>
  <Words>2367</Words>
  <Application>Microsoft Office PowerPoint</Application>
  <PresentationFormat>Widescreen</PresentationFormat>
  <Paragraphs>156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</vt:lpstr>
      <vt:lpstr>Multiple Competitions in Higher Education  Peking-Tampere Online Lecture Series  on Organization and Management in Higher Education   </vt:lpstr>
      <vt:lpstr>Introduction and Structure</vt:lpstr>
      <vt:lpstr>Multiple Competitions Based on  Four Intertwined Causes and Dynamics</vt:lpstr>
      <vt:lpstr>State and Supranational Actors</vt:lpstr>
      <vt:lpstr>Universities as Organizations: Traditional Accounts</vt:lpstr>
      <vt:lpstr>Comparative Analysis of Universities and University Systems in Europe Showing Strong Differences, but also a Common Characteristic … (vs. Organizational Actor)</vt:lpstr>
      <vt:lpstr>Universities as (Competitive) Organizational Actors  (Krücken &amp; Meier 2006; Kosmützky &amp; Krücken 2015; Whitley 2008;     Musselin 2018, 2021; Christensen et al. 2019)</vt:lpstr>
      <vt:lpstr>Increasing Competition within Science System</vt:lpstr>
      <vt:lpstr>Metricization as Overall Trend</vt:lpstr>
      <vt:lpstr>Social Construction of Competitive Actors</vt:lpstr>
      <vt:lpstr>Research Clusters in Germany as an Empirical Example (Kosmützky &amp; Krücken 2023)</vt:lpstr>
      <vt:lpstr>Research Perspectives</vt:lpstr>
      <vt:lpstr>References</vt:lpstr>
      <vt:lpstr>References</vt:lpstr>
      <vt:lpstr>References</vt:lpstr>
      <vt:lpstr>References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 Competitions in Higher Education  Peking-Tampere Online Lecture Series  on Organization and Management in Higher Education</dc:title>
  <dc:creator>Susanne Koch</dc:creator>
  <cp:lastModifiedBy>Yulia Shumilova (TAU)</cp:lastModifiedBy>
  <cp:revision>16</cp:revision>
  <cp:lastPrinted>2023-05-08T11:56:24Z</cp:lastPrinted>
  <dcterms:created xsi:type="dcterms:W3CDTF">2023-05-08T09:39:14Z</dcterms:created>
  <dcterms:modified xsi:type="dcterms:W3CDTF">2023-05-09T10:57:04Z</dcterms:modified>
</cp:coreProperties>
</file>