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61" r:id="rId4"/>
    <p:sldId id="260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B83D50-5059-40EF-8245-C93CBCA90DB1}" v="1" dt="2023-09-12T07:26:36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0" autoAdjust="0"/>
    <p:restoredTop sz="84750" autoAdjust="0"/>
  </p:normalViewPr>
  <p:slideViewPr>
    <p:cSldViewPr snapToGrid="0">
      <p:cViewPr varScale="1">
        <p:scale>
          <a:sx n="56" d="100"/>
          <a:sy n="56" d="100"/>
        </p:scale>
        <p:origin x="10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itinen Tarja" userId="2dc17ee5-7f76-4e01-bb8d-94a1aca4870c" providerId="ADAL" clId="{85B83D50-5059-40EF-8245-C93CBCA90DB1}"/>
    <pc:docChg chg="undo custSel addSld delSld modSld sldOrd">
      <pc:chgData name="Laitinen Tarja" userId="2dc17ee5-7f76-4e01-bb8d-94a1aca4870c" providerId="ADAL" clId="{85B83D50-5059-40EF-8245-C93CBCA90DB1}" dt="2023-09-14T08:54:49.236" v="4204" actId="20577"/>
      <pc:docMkLst>
        <pc:docMk/>
      </pc:docMkLst>
      <pc:sldChg chg="modSp mod">
        <pc:chgData name="Laitinen Tarja" userId="2dc17ee5-7f76-4e01-bb8d-94a1aca4870c" providerId="ADAL" clId="{85B83D50-5059-40EF-8245-C93CBCA90DB1}" dt="2023-09-14T07:29:18.982" v="3662" actId="20577"/>
        <pc:sldMkLst>
          <pc:docMk/>
          <pc:sldMk cId="29828675" sldId="256"/>
        </pc:sldMkLst>
        <pc:spChg chg="mod">
          <ac:chgData name="Laitinen Tarja" userId="2dc17ee5-7f76-4e01-bb8d-94a1aca4870c" providerId="ADAL" clId="{85B83D50-5059-40EF-8245-C93CBCA90DB1}" dt="2023-09-12T07:43:43.134" v="3162" actId="207"/>
          <ac:spMkLst>
            <pc:docMk/>
            <pc:sldMk cId="29828675" sldId="256"/>
            <ac:spMk id="2" creationId="{724896A9-7822-D7DA-A8A3-B08133EAC657}"/>
          </ac:spMkLst>
        </pc:spChg>
        <pc:spChg chg="mod">
          <ac:chgData name="Laitinen Tarja" userId="2dc17ee5-7f76-4e01-bb8d-94a1aca4870c" providerId="ADAL" clId="{85B83D50-5059-40EF-8245-C93CBCA90DB1}" dt="2023-09-14T07:29:18.982" v="3662" actId="20577"/>
          <ac:spMkLst>
            <pc:docMk/>
            <pc:sldMk cId="29828675" sldId="256"/>
            <ac:spMk id="3" creationId="{48A837EE-F6C9-0426-7E7A-55F1E5A9B5AB}"/>
          </ac:spMkLst>
        </pc:spChg>
      </pc:sldChg>
      <pc:sldChg chg="modSp new mod ord modNotesTx">
        <pc:chgData name="Laitinen Tarja" userId="2dc17ee5-7f76-4e01-bb8d-94a1aca4870c" providerId="ADAL" clId="{85B83D50-5059-40EF-8245-C93CBCA90DB1}" dt="2023-09-14T07:29:29.355" v="3664"/>
        <pc:sldMkLst>
          <pc:docMk/>
          <pc:sldMk cId="2451413303" sldId="257"/>
        </pc:sldMkLst>
        <pc:spChg chg="mod">
          <ac:chgData name="Laitinen Tarja" userId="2dc17ee5-7f76-4e01-bb8d-94a1aca4870c" providerId="ADAL" clId="{85B83D50-5059-40EF-8245-C93CBCA90DB1}" dt="2023-09-12T07:43:37.309" v="3161" actId="207"/>
          <ac:spMkLst>
            <pc:docMk/>
            <pc:sldMk cId="2451413303" sldId="257"/>
            <ac:spMk id="2" creationId="{00220C04-70AC-A4B7-DC91-EEFB08E62C8A}"/>
          </ac:spMkLst>
        </pc:spChg>
        <pc:spChg chg="mod">
          <ac:chgData name="Laitinen Tarja" userId="2dc17ee5-7f76-4e01-bb8d-94a1aca4870c" providerId="ADAL" clId="{85B83D50-5059-40EF-8245-C93CBCA90DB1}" dt="2023-09-13T10:59:41.793" v="3382" actId="27636"/>
          <ac:spMkLst>
            <pc:docMk/>
            <pc:sldMk cId="2451413303" sldId="257"/>
            <ac:spMk id="3" creationId="{7997764A-AC21-FB68-3D71-CFD6085FCE6E}"/>
          </ac:spMkLst>
        </pc:spChg>
      </pc:sldChg>
      <pc:sldChg chg="modSp new del mod">
        <pc:chgData name="Laitinen Tarja" userId="2dc17ee5-7f76-4e01-bb8d-94a1aca4870c" providerId="ADAL" clId="{85B83D50-5059-40EF-8245-C93CBCA90DB1}" dt="2023-09-06T13:42:09.445" v="1553" actId="47"/>
        <pc:sldMkLst>
          <pc:docMk/>
          <pc:sldMk cId="1308772648" sldId="258"/>
        </pc:sldMkLst>
        <pc:spChg chg="mod">
          <ac:chgData name="Laitinen Tarja" userId="2dc17ee5-7f76-4e01-bb8d-94a1aca4870c" providerId="ADAL" clId="{85B83D50-5059-40EF-8245-C93CBCA90DB1}" dt="2023-09-06T13:19:10.217" v="66" actId="20577"/>
          <ac:spMkLst>
            <pc:docMk/>
            <pc:sldMk cId="1308772648" sldId="258"/>
            <ac:spMk id="2" creationId="{FFF1AB7B-AE5C-3E17-72DF-FD16C117A3F2}"/>
          </ac:spMkLst>
        </pc:spChg>
      </pc:sldChg>
      <pc:sldChg chg="modSp new del mod">
        <pc:chgData name="Laitinen Tarja" userId="2dc17ee5-7f76-4e01-bb8d-94a1aca4870c" providerId="ADAL" clId="{85B83D50-5059-40EF-8245-C93CBCA90DB1}" dt="2023-09-06T13:42:10.616" v="1554" actId="47"/>
        <pc:sldMkLst>
          <pc:docMk/>
          <pc:sldMk cId="1605036360" sldId="259"/>
        </pc:sldMkLst>
        <pc:spChg chg="mod">
          <ac:chgData name="Laitinen Tarja" userId="2dc17ee5-7f76-4e01-bb8d-94a1aca4870c" providerId="ADAL" clId="{85B83D50-5059-40EF-8245-C93CBCA90DB1}" dt="2023-09-06T13:19:27.322" v="90" actId="20577"/>
          <ac:spMkLst>
            <pc:docMk/>
            <pc:sldMk cId="1605036360" sldId="259"/>
            <ac:spMk id="2" creationId="{A47A56FB-1B62-F233-8A9B-AFB0956FABED}"/>
          </ac:spMkLst>
        </pc:spChg>
      </pc:sldChg>
      <pc:sldChg chg="modSp new mod">
        <pc:chgData name="Laitinen Tarja" userId="2dc17ee5-7f76-4e01-bb8d-94a1aca4870c" providerId="ADAL" clId="{85B83D50-5059-40EF-8245-C93CBCA90DB1}" dt="2023-09-14T08:54:49.236" v="4204" actId="20577"/>
        <pc:sldMkLst>
          <pc:docMk/>
          <pc:sldMk cId="2000209857" sldId="260"/>
        </pc:sldMkLst>
        <pc:spChg chg="mod">
          <ac:chgData name="Laitinen Tarja" userId="2dc17ee5-7f76-4e01-bb8d-94a1aca4870c" providerId="ADAL" clId="{85B83D50-5059-40EF-8245-C93CBCA90DB1}" dt="2023-09-12T07:50:38.328" v="3293" actId="20577"/>
          <ac:spMkLst>
            <pc:docMk/>
            <pc:sldMk cId="2000209857" sldId="260"/>
            <ac:spMk id="2" creationId="{F8D6C012-5F4B-27AC-1BBE-00EB5ED1F6FF}"/>
          </ac:spMkLst>
        </pc:spChg>
        <pc:spChg chg="mod">
          <ac:chgData name="Laitinen Tarja" userId="2dc17ee5-7f76-4e01-bb8d-94a1aca4870c" providerId="ADAL" clId="{85B83D50-5059-40EF-8245-C93CBCA90DB1}" dt="2023-09-14T08:54:49.236" v="4204" actId="20577"/>
          <ac:spMkLst>
            <pc:docMk/>
            <pc:sldMk cId="2000209857" sldId="260"/>
            <ac:spMk id="3" creationId="{BB5FAFFF-A493-2947-FF69-8FB804AE66D4}"/>
          </ac:spMkLst>
        </pc:spChg>
      </pc:sldChg>
      <pc:sldChg chg="addSp modSp new mod ord">
        <pc:chgData name="Laitinen Tarja" userId="2dc17ee5-7f76-4e01-bb8d-94a1aca4870c" providerId="ADAL" clId="{85B83D50-5059-40EF-8245-C93CBCA90DB1}" dt="2023-09-14T08:39:34.882" v="4061" actId="6549"/>
        <pc:sldMkLst>
          <pc:docMk/>
          <pc:sldMk cId="2132114015" sldId="261"/>
        </pc:sldMkLst>
        <pc:spChg chg="mod">
          <ac:chgData name="Laitinen Tarja" userId="2dc17ee5-7f76-4e01-bb8d-94a1aca4870c" providerId="ADAL" clId="{85B83D50-5059-40EF-8245-C93CBCA90DB1}" dt="2023-09-12T07:57:54.403" v="3333" actId="20577"/>
          <ac:spMkLst>
            <pc:docMk/>
            <pc:sldMk cId="2132114015" sldId="261"/>
            <ac:spMk id="2" creationId="{B09EE1B9-9E7B-DB3B-16D6-F2EAAEC730AB}"/>
          </ac:spMkLst>
        </pc:spChg>
        <pc:spChg chg="mod ord">
          <ac:chgData name="Laitinen Tarja" userId="2dc17ee5-7f76-4e01-bb8d-94a1aca4870c" providerId="ADAL" clId="{85B83D50-5059-40EF-8245-C93CBCA90DB1}" dt="2023-09-14T08:39:34.882" v="4061" actId="6549"/>
          <ac:spMkLst>
            <pc:docMk/>
            <pc:sldMk cId="2132114015" sldId="261"/>
            <ac:spMk id="3" creationId="{D7B7FCCA-E69C-FD9D-DC18-DAF5AE1F222A}"/>
          </ac:spMkLst>
        </pc:spChg>
        <pc:picChg chg="add mod ord">
          <ac:chgData name="Laitinen Tarja" userId="2dc17ee5-7f76-4e01-bb8d-94a1aca4870c" providerId="ADAL" clId="{85B83D50-5059-40EF-8245-C93CBCA90DB1}" dt="2023-09-12T07:33:14.281" v="2896" actId="14100"/>
          <ac:picMkLst>
            <pc:docMk/>
            <pc:sldMk cId="2132114015" sldId="261"/>
            <ac:picMk id="4" creationId="{D3ED69D3-E25C-0BD4-E266-45DFAC9AFE3D}"/>
          </ac:picMkLst>
        </pc:picChg>
      </pc:sldChg>
      <pc:sldChg chg="modSp new mod">
        <pc:chgData name="Laitinen Tarja" userId="2dc17ee5-7f76-4e01-bb8d-94a1aca4870c" providerId="ADAL" clId="{85B83D50-5059-40EF-8245-C93CBCA90DB1}" dt="2023-09-12T07:43:23.797" v="3157" actId="207"/>
        <pc:sldMkLst>
          <pc:docMk/>
          <pc:sldMk cId="4221892125" sldId="262"/>
        </pc:sldMkLst>
        <pc:spChg chg="mod">
          <ac:chgData name="Laitinen Tarja" userId="2dc17ee5-7f76-4e01-bb8d-94a1aca4870c" providerId="ADAL" clId="{85B83D50-5059-40EF-8245-C93CBCA90DB1}" dt="2023-09-12T07:43:23.797" v="3157" actId="207"/>
          <ac:spMkLst>
            <pc:docMk/>
            <pc:sldMk cId="4221892125" sldId="262"/>
            <ac:spMk id="2" creationId="{BE4EF4AE-AA33-B5B0-DB59-2FA74889C255}"/>
          </ac:spMkLst>
        </pc:spChg>
        <pc:spChg chg="mod">
          <ac:chgData name="Laitinen Tarja" userId="2dc17ee5-7f76-4e01-bb8d-94a1aca4870c" providerId="ADAL" clId="{85B83D50-5059-40EF-8245-C93CBCA90DB1}" dt="2023-09-12T07:42:58.365" v="3104" actId="6549"/>
          <ac:spMkLst>
            <pc:docMk/>
            <pc:sldMk cId="4221892125" sldId="262"/>
            <ac:spMk id="3" creationId="{31F6F164-38AC-DE8F-D8A1-E824380BDFD0}"/>
          </ac:spMkLst>
        </pc:spChg>
      </pc:sldChg>
      <pc:sldChg chg="modSp new del mod">
        <pc:chgData name="Laitinen Tarja" userId="2dc17ee5-7f76-4e01-bb8d-94a1aca4870c" providerId="ADAL" clId="{85B83D50-5059-40EF-8245-C93CBCA90DB1}" dt="2023-09-06T13:46:41.462" v="1577" actId="47"/>
        <pc:sldMkLst>
          <pc:docMk/>
          <pc:sldMk cId="3321546752" sldId="263"/>
        </pc:sldMkLst>
        <pc:spChg chg="mod">
          <ac:chgData name="Laitinen Tarja" userId="2dc17ee5-7f76-4e01-bb8d-94a1aca4870c" providerId="ADAL" clId="{85B83D50-5059-40EF-8245-C93CBCA90DB1}" dt="2023-09-06T13:42:36.056" v="1565" actId="20577"/>
          <ac:spMkLst>
            <pc:docMk/>
            <pc:sldMk cId="3321546752" sldId="263"/>
            <ac:spMk id="2" creationId="{92701E13-7A19-31BA-6B3F-7A5D6E7DA45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EB30C-D133-410B-968D-387AB7797AF8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E51C00-1F48-4987-A57F-527D33C92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014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Yleisten mittarien anti jäänee vaatimattomaksi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E51C00-1F48-4987-A57F-527D33C92F74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743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23439F-FE0E-35F3-9CC6-D37AABD61E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ABF5347-1591-9D00-D945-7DEBDCAF91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9590FBF-2265-8D82-2EFB-8CE948472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3963A1-DA31-55D4-B752-EE290221B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36C7A9-14E5-BE0D-5955-3C0F1A861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64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B40EFC-4B65-AD6F-6D0E-780F80D48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1F6A65D-BD66-EF11-49F7-B88DAEFF8D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3A68D0-C2FA-4CFE-492A-14DF64FB25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23C0816-D3E3-32F6-60B6-60D93C3D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7B9F1E4-4F3A-0A36-FB93-AAEC4D54F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20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612DF420-35BC-5A52-8D69-5EEFC55FC5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B8E35F7-17DA-B51D-2DAB-5D0030968E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7CB3562-FEF6-B5FB-3AD2-284727F10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D604E59-85C8-45ED-E326-C9986A3E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BB08A7-1BB9-F729-85E8-5430FFE6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7088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1C90FB-4FDF-67A6-C56C-9FF2F8D66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9B0DC6F-C9D4-6E96-963D-579536F36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D156C8E-85D9-32A7-73E3-5FAA2AA34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D025759-5C23-2B9E-2C25-0881500E9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39CD4C-8DFB-EF83-5DA4-797B9CFAF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452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DCDC62D-C8F1-3886-DA0B-9203A2B63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E3626EA-521E-9724-64B4-5DF658DF94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11CB0C-3D80-7CBB-A2AD-507A1C7B8C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EE3E0B2-80FF-3F78-849F-C8883F4AB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2C3109-6CF2-5DC4-C8D4-BCC094FC6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37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881771-5565-D979-A1ED-F0826E1B9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9DDA39-8C2E-E0AF-FD61-F09A249ADA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54B3ADF-D464-DB30-8EB9-4E7712624C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36F688F-CBB7-196D-752A-98EDAA19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FCAD3CC-F29D-253F-34DB-5989378F9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31D7EEC-8982-AA08-57F8-CB6A1D2BF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6583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55645B-519B-85B6-1658-DB76285882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1346179-B9D4-31DE-EA87-8A50BF3D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AC28E06-0A1F-B059-BB50-5DF47176B6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41EEF4B-8AF0-491F-7045-37013D16E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9E64A1D-6366-1227-B3F1-2FA221A234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396A419D-438C-E3E2-BE28-3ABCA322E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616BEE0F-E65D-454D-C1EF-F7471AF39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81344199-9B41-ACA6-E692-F9DA230DB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04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AFFB5A-6178-FA60-8AEC-C13121E94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7E7EF4D4-D59C-907D-FDD3-20F47CF15B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A158FB5-F10C-E1B5-306E-8A8B791EB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8959AE0-1407-DB0F-9E98-44195CC5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6474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93E40573-052E-CA94-184B-738163302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E01D32A4-4E39-C7D9-4D10-7CCA11EB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811077E-426D-6351-4F26-F57B06E08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49458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D1DFBB9-578B-6A7E-379F-5A84506E1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4614499-7BF1-FA2B-8754-834509B10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86590A55-2186-6D7C-6205-F7F1CFE8F6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EE708-E655-EE28-A9A9-3EF1DEFAC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3AD559B-57AB-2881-2599-81515F5C4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A0D697-D93B-EEA5-982F-2DCFDF6B4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485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EDE59A6-C1F7-68D9-0E4E-322792A39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9F20B17A-9779-73C5-9015-E2758C168A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D928427-6211-C3C4-788C-FD7809F048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6008F74-7751-BF8F-4D16-116B7D121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BDE045-B154-36D6-61BE-C24545FE4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A061289-1873-0320-E7FB-98FC0B42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081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6011A63-AD90-0574-4FAC-34F7D4406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23F68CB-73DE-9E70-78FD-64C7EBCA0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B6D021-4A32-DC24-29C6-E1407247E7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A217A-70BB-4CEF-8DB9-625B35125E12}" type="datetimeFigureOut">
              <a:rPr lang="fi-FI" smtClean="0"/>
              <a:t>18.9.2023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1A74F88-8C42-A617-9D4B-758BD51D5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FB0C9B4-1A48-64A7-969F-A9FFA45084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69B28-DA53-488A-9D8C-E73D9B00DB2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155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4896A9-7822-D7DA-A8A3-B08133EAC6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36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”Näyttö ja vaikuttavuuden arviointi terveydenhuollossa” -seminaari</a:t>
            </a:r>
            <a:endParaRPr lang="fi-FI" sz="3600" dirty="0">
              <a:solidFill>
                <a:srgbClr val="0070C0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8A837EE-F6C9-0426-7E7A-55F1E5A9B5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Kommenttipuheenvuoro</a:t>
            </a:r>
          </a:p>
          <a:p>
            <a:r>
              <a:rPr lang="fi-FI" dirty="0"/>
              <a:t>14.9.2023</a:t>
            </a:r>
          </a:p>
          <a:p>
            <a:r>
              <a:rPr lang="fi-FI" dirty="0"/>
              <a:t>Tarja Laitinen, tutkimusjohtaja, Pirha</a:t>
            </a:r>
          </a:p>
        </p:txBody>
      </p:sp>
    </p:spTree>
    <p:extLst>
      <p:ext uri="{BB962C8B-B14F-4D97-AF65-F5344CB8AC3E}">
        <p14:creationId xmlns:p14="http://schemas.microsoft.com/office/powerpoint/2010/main" val="29828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0220C04-70AC-A4B7-DC91-EEFB08E6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70C0"/>
                </a:solidFill>
              </a:rPr>
              <a:t>TUTKIMUS: Miten vaikuttavuutta mitataan?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997764A-AC21-FB68-3D71-CFD6085FC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Geneeriset mittarit</a:t>
            </a:r>
          </a:p>
          <a:p>
            <a:pPr lvl="1"/>
            <a:r>
              <a:rPr lang="fi-FI" dirty="0"/>
              <a:t>15D yleinen terveyteen liittyvä elämänlaatu, NPS =</a:t>
            </a:r>
            <a:r>
              <a:rPr lang="fi-FI" i="0" dirty="0">
                <a:effectLst/>
              </a:rPr>
              <a:t>Net </a:t>
            </a:r>
            <a:r>
              <a:rPr lang="fi-FI" i="0" dirty="0" err="1">
                <a:effectLst/>
              </a:rPr>
              <a:t>promoter</a:t>
            </a:r>
            <a:r>
              <a:rPr lang="fi-FI" i="0" dirty="0">
                <a:effectLst/>
              </a:rPr>
              <a:t> </a:t>
            </a:r>
            <a:r>
              <a:rPr lang="fi-FI" i="0" dirty="0" err="1">
                <a:effectLst/>
              </a:rPr>
              <a:t>score</a:t>
            </a:r>
            <a:r>
              <a:rPr lang="fi-FI" i="0" dirty="0">
                <a:effectLst/>
              </a:rPr>
              <a:t>, asiakaskokemus</a:t>
            </a:r>
            <a:endParaRPr lang="fi-FI" dirty="0"/>
          </a:p>
          <a:p>
            <a:r>
              <a:rPr lang="fi-FI" dirty="0"/>
              <a:t>Täsmälääketieteen aikakaudella spesifiset päätemuuttujat välttämättömiä</a:t>
            </a:r>
          </a:p>
          <a:p>
            <a:pPr lvl="1"/>
            <a:r>
              <a:rPr lang="fi-FI" dirty="0"/>
              <a:t>Minimimäärä, validit/tutkitut mittarit, tarkat seurantaprotokollat</a:t>
            </a:r>
          </a:p>
          <a:p>
            <a:pPr lvl="2"/>
            <a:r>
              <a:rPr lang="fi-FI" dirty="0"/>
              <a:t>IHCOM muuttujat, liian raskas prosessi</a:t>
            </a:r>
          </a:p>
          <a:p>
            <a:pPr lvl="1"/>
            <a:r>
              <a:rPr lang="fi-FI" dirty="0"/>
              <a:t>Milloin mitataan, mitä mitataan ja miten mitataan?</a:t>
            </a:r>
          </a:p>
          <a:p>
            <a:pPr lvl="1"/>
            <a:r>
              <a:rPr lang="fi-FI" dirty="0"/>
              <a:t>Miten varmistetaan riittävät vastausprosentit, miten opetetaan potilaat siihen, että nämä evaluaatiot ovat osa hoitoa?</a:t>
            </a:r>
          </a:p>
          <a:p>
            <a:r>
              <a:rPr lang="fi-FI" dirty="0" err="1"/>
              <a:t>PROMit</a:t>
            </a:r>
            <a:r>
              <a:rPr lang="fi-FI" dirty="0"/>
              <a:t> vs. </a:t>
            </a:r>
            <a:r>
              <a:rPr lang="fi-FI" dirty="0" err="1"/>
              <a:t>ns</a:t>
            </a:r>
            <a:r>
              <a:rPr lang="fi-FI" dirty="0"/>
              <a:t> kovat muuttujat/sosiaalietuudet (lääkitys, työllistyminen, opiskelukyky, eläköityminen, sairauslomat, tuettu asuminen, kuolleisuus)</a:t>
            </a:r>
          </a:p>
          <a:p>
            <a:pPr lvl="1"/>
            <a:r>
              <a:rPr lang="fi-FI" dirty="0"/>
              <a:t>Sairaalan tulisi saada tiedot helposti viranomaisyhteistyönä</a:t>
            </a:r>
          </a:p>
        </p:txBody>
      </p:sp>
    </p:spTree>
    <p:extLst>
      <p:ext uri="{BB962C8B-B14F-4D97-AF65-F5344CB8AC3E}">
        <p14:creationId xmlns:p14="http://schemas.microsoft.com/office/powerpoint/2010/main" val="2451413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>
            <a:extLst>
              <a:ext uri="{FF2B5EF4-FFF2-40B4-BE49-F238E27FC236}">
                <a16:creationId xmlns:a16="http://schemas.microsoft.com/office/drawing/2014/main" id="{D3ED69D3-E25C-0BD4-E266-45DFAC9AFE3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91399" y="3343275"/>
            <a:ext cx="5114925" cy="3409950"/>
          </a:xfrm>
          <a:prstGeom prst="rect">
            <a:avLst/>
          </a:prstGeom>
          <a:noFill/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09EE1B9-9E7B-DB3B-16D6-F2EAAEC73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solidFill>
                  <a:srgbClr val="0070C0"/>
                </a:solidFill>
              </a:rPr>
              <a:t>Retrospektiivinen (RWE) vai prospektiivinen tutkimus (RCT) - vai molemmat?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B7FCCA-E69C-FD9D-DC18-DAF5AE1F2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78025"/>
            <a:ext cx="10843260" cy="451485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fi-FI" dirty="0"/>
              <a:t>RCT Lääketieteen ’</a:t>
            </a:r>
            <a:r>
              <a:rPr lang="fi-FI" dirty="0" err="1"/>
              <a:t>golden</a:t>
            </a:r>
            <a:r>
              <a:rPr lang="fi-FI" dirty="0"/>
              <a:t> </a:t>
            </a:r>
            <a:r>
              <a:rPr lang="fi-FI" dirty="0" err="1"/>
              <a:t>standard</a:t>
            </a:r>
            <a:r>
              <a:rPr lang="fi-FI" dirty="0"/>
              <a:t>’</a:t>
            </a:r>
          </a:p>
          <a:p>
            <a:pPr lvl="2"/>
            <a:r>
              <a:rPr lang="fi-FI" dirty="0"/>
              <a:t>Kallis ja hidas</a:t>
            </a:r>
          </a:p>
          <a:p>
            <a:pPr lvl="2"/>
            <a:r>
              <a:rPr lang="fi-FI" dirty="0"/>
              <a:t>Hoitokentälle jää monia tietoaukkoja</a:t>
            </a:r>
          </a:p>
          <a:p>
            <a:pPr lvl="2"/>
            <a:r>
              <a:rPr lang="fi-FI" dirty="0"/>
              <a:t>Ei usein vastaa kysymykseen, miten tietty hoito toimii meidän omissa käsissä</a:t>
            </a:r>
          </a:p>
          <a:p>
            <a:pPr lvl="2"/>
            <a:r>
              <a:rPr lang="fi-FI" dirty="0"/>
              <a:t>Ei sovellu esim. haittojen selvittelyyn</a:t>
            </a:r>
          </a:p>
          <a:p>
            <a:pPr lvl="2"/>
            <a:endParaRPr lang="fi-FI" dirty="0"/>
          </a:p>
          <a:p>
            <a:pPr lvl="1"/>
            <a:r>
              <a:rPr lang="fi-FI" dirty="0"/>
              <a:t>RWE – potilastiedon toisiokäyttö</a:t>
            </a:r>
          </a:p>
          <a:p>
            <a:pPr lvl="2"/>
            <a:r>
              <a:rPr lang="fi-FI" dirty="0"/>
              <a:t>Lainsäädäntö kovien haasteiden edessä (tekoäly, tietosuoja)</a:t>
            </a:r>
          </a:p>
          <a:p>
            <a:pPr lvl="2"/>
            <a:r>
              <a:rPr lang="fi-FI" dirty="0"/>
              <a:t>Globaali </a:t>
            </a:r>
            <a:r>
              <a:rPr lang="fi-FI" dirty="0" err="1"/>
              <a:t>harmonisaatio</a:t>
            </a:r>
            <a:r>
              <a:rPr lang="fi-FI" dirty="0"/>
              <a:t> (OMOP-CDM)</a:t>
            </a:r>
          </a:p>
          <a:p>
            <a:pPr lvl="3"/>
            <a:r>
              <a:rPr lang="fi-FI" dirty="0"/>
              <a:t>Mahdollistaisi automaation, skaalautuvuuden ja tehokkuuden</a:t>
            </a:r>
          </a:p>
          <a:p>
            <a:pPr lvl="2"/>
            <a:r>
              <a:rPr lang="fi-FI" dirty="0"/>
              <a:t>Datan laatuvaatimukset tarkentuvat kun käytetään päätöksentekoon</a:t>
            </a:r>
          </a:p>
          <a:p>
            <a:pPr lvl="3"/>
            <a:r>
              <a:rPr lang="fi-FI" dirty="0"/>
              <a:t>EMA ja FIMEA</a:t>
            </a:r>
          </a:p>
          <a:p>
            <a:pPr lvl="3"/>
            <a:r>
              <a:rPr lang="fi-FI" dirty="0"/>
              <a:t>Kattavuus, viiveet, puuttuva/väärä tieto, lähdetietojen yhtäpitävyys</a:t>
            </a:r>
          </a:p>
          <a:p>
            <a:pPr lvl="2"/>
            <a:r>
              <a:rPr lang="fi-FI" dirty="0"/>
              <a:t>Vinoumat voivat olla vaikeasti hallittavissa</a:t>
            </a:r>
          </a:p>
          <a:p>
            <a:pPr lvl="1"/>
            <a:endParaRPr lang="fi-FI" dirty="0"/>
          </a:p>
          <a:p>
            <a:pPr lvl="1"/>
            <a:r>
              <a:rPr lang="fi-FI" dirty="0"/>
              <a:t>Hybriditutkimukset</a:t>
            </a:r>
          </a:p>
          <a:p>
            <a:pPr lvl="2"/>
            <a:r>
              <a:rPr lang="fi-FI" dirty="0"/>
              <a:t>Interventio ja pitkäaikaisseuranta rekistereistä</a:t>
            </a:r>
          </a:p>
          <a:p>
            <a:pPr lvl="1"/>
            <a:endParaRPr lang="fi-FI" dirty="0"/>
          </a:p>
          <a:p>
            <a:pPr lvl="1"/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321140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D6C012-5F4B-27AC-1BBE-00EB5ED1F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6550"/>
            <a:ext cx="10515600" cy="1325563"/>
          </a:xfrm>
        </p:spPr>
        <p:txBody>
          <a:bodyPr>
            <a:normAutofit/>
          </a:bodyPr>
          <a:lstStyle/>
          <a:p>
            <a:r>
              <a:rPr lang="fi-FI" dirty="0">
                <a:solidFill>
                  <a:srgbClr val="0070C0"/>
                </a:solidFill>
              </a:rPr>
              <a:t>Potilastiedon kokonaisvaltainen toisiokäytön strategia puuttuu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B5FAFFF-A493-2947-FF69-8FB804AE6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Potilastiedon toisiokäytön merkitys tulee koko ajan korostumaan</a:t>
            </a:r>
          </a:p>
          <a:p>
            <a:r>
              <a:rPr lang="fi-FI" dirty="0" err="1"/>
              <a:t>HVA:n</a:t>
            </a:r>
            <a:r>
              <a:rPr lang="fi-FI" dirty="0"/>
              <a:t> </a:t>
            </a:r>
            <a:r>
              <a:rPr lang="fi-FI" dirty="0">
                <a:solidFill>
                  <a:srgbClr val="002060"/>
                </a:solidFill>
              </a:rPr>
              <a:t>hallinnon järjestelyt: tietojohtaminen, IT-hallinto ja tutkimus erkaantuvat</a:t>
            </a:r>
          </a:p>
          <a:p>
            <a:r>
              <a:rPr lang="fi-FI" dirty="0"/>
              <a:t>Toisiokäyttö - voidaanko ulkoistaa vai on ydintoimintaa?</a:t>
            </a:r>
          </a:p>
          <a:p>
            <a:pPr lvl="1"/>
            <a:r>
              <a:rPr lang="fi-FI" dirty="0"/>
              <a:t>Laatuvaatimukset tarvitaan</a:t>
            </a:r>
          </a:p>
          <a:p>
            <a:r>
              <a:rPr lang="fi-FI" dirty="0" err="1"/>
              <a:t>FinOMOP</a:t>
            </a:r>
            <a:r>
              <a:rPr lang="fi-FI" dirty="0"/>
              <a:t> -tutkimuksen tietotuotanto –ensimmäinen pilotti meneillään (HUS-</a:t>
            </a:r>
            <a:r>
              <a:rPr lang="fi-FI" dirty="0" err="1"/>
              <a:t>Varha</a:t>
            </a:r>
            <a:r>
              <a:rPr lang="fi-FI" dirty="0"/>
              <a:t>-Pirha)</a:t>
            </a:r>
          </a:p>
          <a:p>
            <a:pPr lvl="1"/>
            <a:r>
              <a:rPr lang="fi-FI" dirty="0"/>
              <a:t>Sitoutuminen yhteisiin toimintatapoihin</a:t>
            </a:r>
          </a:p>
          <a:p>
            <a:pPr lvl="2"/>
            <a:r>
              <a:rPr lang="fi-FI" dirty="0"/>
              <a:t>Yhteiset palveluprosessit</a:t>
            </a:r>
          </a:p>
          <a:p>
            <a:pPr lvl="2"/>
            <a:r>
              <a:rPr lang="fi-FI" dirty="0"/>
              <a:t>Yhteiset laatuprosessit</a:t>
            </a:r>
          </a:p>
          <a:p>
            <a:pPr lvl="2"/>
            <a:r>
              <a:rPr lang="fi-FI" dirty="0" err="1"/>
              <a:t>Federoidut</a:t>
            </a:r>
            <a:r>
              <a:rPr lang="fi-FI" dirty="0"/>
              <a:t> analyysit</a:t>
            </a:r>
          </a:p>
          <a:p>
            <a:pPr lvl="1"/>
            <a:r>
              <a:rPr lang="fi-FI" dirty="0"/>
              <a:t>Määrävälein tehtävät  QC-tarkastukset tietokantoihin</a:t>
            </a:r>
          </a:p>
          <a:p>
            <a:pPr lvl="1"/>
            <a:r>
              <a:rPr lang="fi-FI" dirty="0"/>
              <a:t>Validoivat tutkimukset</a:t>
            </a:r>
          </a:p>
          <a:p>
            <a:pPr lvl="1"/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00209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2902</TotalTime>
  <Words>278</Words>
  <Application>Microsoft Office PowerPoint</Application>
  <PresentationFormat>Laajakuva</PresentationFormat>
  <Paragraphs>47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Office-teema</vt:lpstr>
      <vt:lpstr>”Näyttö ja vaikuttavuuden arviointi terveydenhuollossa” -seminaari</vt:lpstr>
      <vt:lpstr>TUTKIMUS: Miten vaikuttavuutta mitataan?</vt:lpstr>
      <vt:lpstr>Retrospektiivinen (RWE) vai prospektiivinen tutkimus (RCT) - vai molemmat?</vt:lpstr>
      <vt:lpstr>Potilastiedon kokonaisvaltainen toisiokäytön strategia puuttuu</vt:lpstr>
    </vt:vector>
  </TitlesOfParts>
  <Company>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”Näyttö ja vaikuttavuuden arviointi terveydenhuollossa” -seminaari</dc:title>
  <dc:creator>Laitinen Tarja</dc:creator>
  <cp:lastModifiedBy>Laitinen Tarja</cp:lastModifiedBy>
  <cp:revision>2</cp:revision>
  <dcterms:created xsi:type="dcterms:W3CDTF">2023-09-06T13:13:49Z</dcterms:created>
  <dcterms:modified xsi:type="dcterms:W3CDTF">2023-09-18T09:29:45Z</dcterms:modified>
</cp:coreProperties>
</file>