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6" r:id="rId6"/>
    <p:sldId id="262" r:id="rId7"/>
    <p:sldId id="263" r:id="rId8"/>
    <p:sldId id="264" r:id="rId9"/>
    <p:sldId id="268" r:id="rId10"/>
    <p:sldId id="269" r:id="rId11"/>
    <p:sldId id="270" r:id="rId12"/>
    <p:sldId id="290" r:id="rId13"/>
    <p:sldId id="271" r:id="rId14"/>
    <p:sldId id="267" r:id="rId15"/>
    <p:sldId id="265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79" r:id="rId25"/>
    <p:sldId id="281" r:id="rId26"/>
    <p:sldId id="282" r:id="rId27"/>
    <p:sldId id="283" r:id="rId28"/>
    <p:sldId id="284" r:id="rId29"/>
    <p:sldId id="285" r:id="rId30"/>
    <p:sldId id="287" r:id="rId31"/>
    <p:sldId id="291" r:id="rId32"/>
    <p:sldId id="257" r:id="rId33"/>
    <p:sldId id="288" r:id="rId3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A83B"/>
    <a:srgbClr val="477356"/>
    <a:srgbClr val="2E5C32"/>
    <a:srgbClr val="FFFFFF"/>
    <a:srgbClr val="073C36"/>
    <a:srgbClr val="3C9477"/>
    <a:srgbClr val="6D8A20"/>
    <a:srgbClr val="205C96"/>
    <a:srgbClr val="ACC47C"/>
    <a:srgbClr val="3B7F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E9EF63-14F4-4FEB-8063-35F3AF5C0731}" v="18" dt="2026-11-03T10:24:22.3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90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3.11.2026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ceanservice.noaa.gov/news/apr17/dwh-protected-species.html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Lhttps:/eetti.fi/oppimateriaalit/opas-vainua-viherpes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ltionvelka.fi/annualreview2025/suomi-on-kestavan-kehityksen-karjessa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ashboards.sdgindex.org/ranking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ashboards.sdgindex.org/rankings/spillovers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bc.ca/news/trending/thin-bear-photo-kerstin-1.3232725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natomyof.ai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irphone.com/about-us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gitalcleanupday.org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utismediakasvatus.fi/materiaalit/pallo-hallussa-ilmastonmuutos-haastaa-myos-median/" TargetMode="External"/><Relationship Id="rId2" Type="http://schemas.openxmlformats.org/officeDocument/2006/relationships/hyperlink" Target="https://www.sll.fi/luonnonsuojelija/kuusi-keinoa-digitaalisen-hiilijalanjaljen-pienentamisee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journal.fi/mediaviestinta/issue/view/13126" TargetMode="External"/><Relationship Id="rId5" Type="http://schemas.openxmlformats.org/officeDocument/2006/relationships/hyperlink" Target="https://ecomedialiteracy.org/ebook-sdg/" TargetMode="External"/><Relationship Id="rId4" Type="http://schemas.openxmlformats.org/officeDocument/2006/relationships/hyperlink" Target="https://eetti.fi/oppimateriaalit/opas-vainua-viherpesu/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07/978-3-030-98120-4_10" TargetMode="External"/><Relationship Id="rId3" Type="http://schemas.openxmlformats.org/officeDocument/2006/relationships/hyperlink" Target="https://www.iea.org/reports/energy-and-ai/energy-demand-from-ai" TargetMode="External"/><Relationship Id="rId7" Type="http://schemas.openxmlformats.org/officeDocument/2006/relationships/hyperlink" Target="https://doi.org/10.1016/j.telpol.2023.102701" TargetMode="External"/><Relationship Id="rId2" Type="http://schemas.openxmlformats.org/officeDocument/2006/relationships/hyperlink" Target="https://ewastemonitor.info/wp-content/uploads/2024/12/GEM_2024_EN_11_NOV-web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4324/9781003176497" TargetMode="External"/><Relationship Id="rId5" Type="http://schemas.openxmlformats.org/officeDocument/2006/relationships/hyperlink" Target="https://doi.org/10.4324/9780203731109" TargetMode="External"/><Relationship Id="rId4" Type="http://schemas.openxmlformats.org/officeDocument/2006/relationships/hyperlink" Target="https://doi.org/10.1016/j.jarmac.2021.10.002" TargetMode="External"/><Relationship Id="rId9" Type="http://schemas.openxmlformats.org/officeDocument/2006/relationships/hyperlink" Target="https://news.northwestern.edu/stories/2022/07/false-balance-reporting-climate-change-crisis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bc.ca/news/trending/thin-bear-photo-kerstin-1.3232725" TargetMode="External"/><Relationship Id="rId13" Type="http://schemas.openxmlformats.org/officeDocument/2006/relationships/hyperlink" Target="https://www.hs.fi/politiikka/art-2000012208602.html" TargetMode="External"/><Relationship Id="rId3" Type="http://schemas.openxmlformats.org/officeDocument/2006/relationships/hyperlink" Target="https://www.is.fi/menaiset/tyyli/art-2000012218395.html" TargetMode="External"/><Relationship Id="rId7" Type="http://schemas.openxmlformats.org/officeDocument/2006/relationships/hyperlink" Target="https://dashboards.sdgindex.org/rankings/" TargetMode="External"/><Relationship Id="rId12" Type="http://schemas.openxmlformats.org/officeDocument/2006/relationships/hyperlink" Target="https://yle.fi/a/74-20227106" TargetMode="External"/><Relationship Id="rId17" Type="http://schemas.openxmlformats.org/officeDocument/2006/relationships/hyperlink" Target="https://www.fairphone.com/the-fairphone-gen-6" TargetMode="External"/><Relationship Id="rId2" Type="http://schemas.openxmlformats.org/officeDocument/2006/relationships/hyperlink" Target="https://creativecommons.org/licenses/by/4.0/" TargetMode="External"/><Relationship Id="rId16" Type="http://schemas.openxmlformats.org/officeDocument/2006/relationships/hyperlink" Target="https://sketchplanations.com/jevons-parado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s.fi/mainos/vattenfall/art-2000010538695.html" TargetMode="External"/><Relationship Id="rId11" Type="http://schemas.openxmlformats.org/officeDocument/2006/relationships/hyperlink" Target="https://anatomyof.ai" TargetMode="External"/><Relationship Id="rId5" Type="http://schemas.openxmlformats.org/officeDocument/2006/relationships/hyperlink" Target="https://oceanservice.noaa.gov/news/apr17/dwh-protected-species.html" TargetMode="External"/><Relationship Id="rId15" Type="http://schemas.openxmlformats.org/officeDocument/2006/relationships/hyperlink" Target="https://www.taloustaito.fi/koti/tavalliset-tv-kanavat-pimenevat--teravapiirtoaika-alkaa-maanantaina/#58ddc6ac" TargetMode="External"/><Relationship Id="rId10" Type="http://schemas.openxmlformats.org/officeDocument/2006/relationships/hyperlink" Target="https://cloud.google.com/transform/ai-specialized-chips-tpu-history-gen-ai" TargetMode="External"/><Relationship Id="rId4" Type="http://schemas.openxmlformats.org/officeDocument/2006/relationships/hyperlink" Target="https://www.hs.fi/visio/art-2000012169607.html" TargetMode="External"/><Relationship Id="rId9" Type="http://schemas.openxmlformats.org/officeDocument/2006/relationships/hyperlink" Target="https://datacenters.google/discover-more/photo-gallery/" TargetMode="External"/><Relationship Id="rId14" Type="http://schemas.openxmlformats.org/officeDocument/2006/relationships/hyperlink" Target="https://ewastemonitor.info/wp-content/uploads/2024/12/GEM_2024_EN_11_NOV-web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272554-CB10-CA52-64FD-BB2BEB6E44D3}"/>
              </a:ext>
            </a:extLst>
          </p:cNvPr>
          <p:cNvSpPr/>
          <p:nvPr/>
        </p:nvSpPr>
        <p:spPr>
          <a:xfrm>
            <a:off x="1500437" y="848828"/>
            <a:ext cx="9194268" cy="5170543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832237" y="1513483"/>
            <a:ext cx="6569243" cy="1611851"/>
          </a:xfrm>
        </p:spPr>
        <p:txBody>
          <a:bodyPr>
            <a:normAutofit/>
          </a:bodyPr>
          <a:lstStyle/>
          <a:p>
            <a:pPr algn="l"/>
            <a:r>
              <a:rPr lang="fi-FI" sz="8800" b="1">
                <a:solidFill>
                  <a:srgbClr val="477356"/>
                </a:solidFill>
                <a:latin typeface="Avenir Next LT Pro"/>
                <a:ea typeface="Calibri"/>
                <a:cs typeface="Aharoni"/>
              </a:rPr>
              <a:t>EKOMEDIA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-1527" y="6526667"/>
            <a:ext cx="6589486" cy="33496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algn="l"/>
            <a:r>
              <a:rPr lang="fi-FI" sz="1200">
                <a:solidFill>
                  <a:schemeClr val="bg1"/>
                </a:solidFill>
                <a:ea typeface="+mn-lt"/>
                <a:cs typeface="+mn-lt"/>
              </a:rPr>
              <a:t>Kuva: Sinem Görücü / https://betterimagesofai.org / </a:t>
            </a:r>
            <a:r>
              <a:rPr lang="fi-FI" sz="1200" dirty="0">
                <a:solidFill>
                  <a:schemeClr val="bg1"/>
                </a:solidFill>
                <a:ea typeface="+mn-lt"/>
                <a:cs typeface="+mn-lt"/>
              </a:rPr>
              <a:t>https://creativecommons.org/licenses/by/4.0/</a:t>
            </a:r>
            <a:endParaRPr lang="fi-FI" sz="1200" dirty="0">
              <a:solidFill>
                <a:schemeClr val="bg1"/>
              </a:solidFill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697596E1-38E6-59E8-CDF1-29B004057568}"/>
              </a:ext>
            </a:extLst>
          </p:cNvPr>
          <p:cNvSpPr txBox="1"/>
          <p:nvPr/>
        </p:nvSpPr>
        <p:spPr>
          <a:xfrm>
            <a:off x="1835533" y="3123420"/>
            <a:ext cx="843473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600" b="1" dirty="0">
                <a:latin typeface="Avenir Next LT Pro"/>
                <a:cs typeface="Aharoni"/>
              </a:rPr>
              <a:t>Median yhteys ympäristöön ja ekologiseen hyvinvointiin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B3B1CD-652F-B7C3-B2CB-E1AE31D06D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0125" y="5064542"/>
            <a:ext cx="1962151" cy="66725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205C0B36-CFE9-B778-8DF8-9E3DCF3363F6}"/>
              </a:ext>
            </a:extLst>
          </p:cNvPr>
          <p:cNvSpPr txBox="1"/>
          <p:nvPr/>
        </p:nvSpPr>
        <p:spPr>
          <a:xfrm>
            <a:off x="7371348" y="5739064"/>
            <a:ext cx="332071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fi-FI" sz="1200">
                <a:solidFill>
                  <a:srgbClr val="000000"/>
                </a:solidFill>
                <a:latin typeface="Avenir Next LT Pro"/>
              </a:rPr>
              <a:t>Oppimateriaalin tekijä Rosa-Marie Pussinen</a:t>
            </a:r>
            <a:endParaRPr lang="fi-FI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834D76-54C4-C095-9330-9E980AA2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230" y="3001189"/>
            <a:ext cx="3751560" cy="1372544"/>
          </a:xfrm>
        </p:spPr>
        <p:txBody>
          <a:bodyPr>
            <a:noAutofit/>
          </a:bodyPr>
          <a:lstStyle/>
          <a:p>
            <a:pPr algn="ctr"/>
            <a:r>
              <a:rPr lang="fi-FI" b="1">
                <a:solidFill>
                  <a:schemeClr val="bg1"/>
                </a:solidFill>
                <a:highlight>
                  <a:srgbClr val="375229"/>
                </a:highlight>
                <a:latin typeface="Avenir Next LT Pro"/>
                <a:cs typeface="Aharoni"/>
              </a:rPr>
              <a:t> ALUKSI... 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9AFA34B6-1467-393C-8847-4B17758E2A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4"/>
          <a:stretch>
            <a:fillRect/>
          </a:stretch>
        </p:blipFill>
        <p:spPr>
          <a:xfrm>
            <a:off x="413658" y="394497"/>
            <a:ext cx="11357434" cy="2641603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962BE7FF-3C2D-1AFC-ABE7-C4348BB649C2}"/>
              </a:ext>
            </a:extLst>
          </p:cNvPr>
          <p:cNvSpPr txBox="1"/>
          <p:nvPr/>
        </p:nvSpPr>
        <p:spPr>
          <a:xfrm>
            <a:off x="943088" y="4379111"/>
            <a:ext cx="1052359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2400" b="1" dirty="0">
                <a:solidFill>
                  <a:schemeClr val="bg1"/>
                </a:solidFill>
                <a:highlight>
                  <a:srgbClr val="5E8324"/>
                </a:highlight>
                <a:latin typeface="Avenir Next LT Pro"/>
                <a:cs typeface="Aharoni"/>
              </a:rPr>
              <a:t> Pohtikaa, miten </a:t>
            </a:r>
            <a:r>
              <a:rPr lang="fi-FI" sz="2400" b="1" i="1" dirty="0">
                <a:solidFill>
                  <a:schemeClr val="bg1"/>
                </a:solidFill>
                <a:highlight>
                  <a:srgbClr val="5E8324"/>
                </a:highlight>
                <a:latin typeface="Avenir Next LT Pro"/>
                <a:cs typeface="Aharoni"/>
              </a:rPr>
              <a:t>media</a:t>
            </a:r>
            <a:r>
              <a:rPr lang="fi-FI" sz="2400" b="1" dirty="0">
                <a:solidFill>
                  <a:schemeClr val="bg1"/>
                </a:solidFill>
                <a:highlight>
                  <a:srgbClr val="5E8324"/>
                </a:highlight>
                <a:latin typeface="Avenir Next LT Pro"/>
                <a:cs typeface="Aharoni"/>
              </a:rPr>
              <a:t> mielestänne liittyy ympäristöön, </a:t>
            </a:r>
            <a:r>
              <a:rPr lang="fi-FI" sz="2400" b="1">
                <a:solidFill>
                  <a:schemeClr val="bg1"/>
                </a:solidFill>
                <a:highlight>
                  <a:srgbClr val="5E8324"/>
                </a:highlight>
                <a:latin typeface="Avenir Next LT Pro"/>
                <a:cs typeface="Aharoni"/>
              </a:rPr>
              <a:t>ilmastonmuutokseen, tai ekologiseen kestävyyteen. Oletko </a:t>
            </a:r>
            <a:r>
              <a:rPr lang="fi-FI" sz="2400" b="1" dirty="0">
                <a:solidFill>
                  <a:schemeClr val="bg1"/>
                </a:solidFill>
                <a:highlight>
                  <a:srgbClr val="5E8324"/>
                </a:highlight>
                <a:latin typeface="Avenir Next LT Pro"/>
                <a:cs typeface="Aharoni"/>
              </a:rPr>
              <a:t>törmännyt lähiaikoina aihetta koskeviin uutisiin tai julkaisuihin? </a:t>
            </a:r>
            <a:endParaRPr lang="fi-FI" sz="2400" dirty="0">
              <a:solidFill>
                <a:schemeClr val="bg1"/>
              </a:solidFill>
              <a:highlight>
                <a:srgbClr val="5E8324"/>
              </a:highlight>
              <a:latin typeface="Avenir Next LT Pro"/>
              <a:cs typeface="Aharoni"/>
            </a:endParaRPr>
          </a:p>
          <a:p>
            <a:pPr algn="ctr"/>
            <a:endParaRPr lang="fi-FI" sz="2400" b="1" dirty="0">
              <a:solidFill>
                <a:schemeClr val="bg1"/>
              </a:solidFill>
              <a:highlight>
                <a:srgbClr val="5E8324"/>
              </a:highlight>
              <a:latin typeface="Avenir Next LT Pro"/>
              <a:cs typeface="Aharoni"/>
            </a:endParaRPr>
          </a:p>
          <a:p>
            <a:pPr algn="ctr"/>
            <a:r>
              <a:rPr lang="fi-FI" sz="2400" b="1" i="1">
                <a:solidFill>
                  <a:schemeClr val="bg1"/>
                </a:solidFill>
                <a:highlight>
                  <a:srgbClr val="5E8324"/>
                </a:highlight>
                <a:latin typeface="Avenir Next LT Pro"/>
                <a:cs typeface="Aharoni"/>
              </a:rPr>
              <a:t> Media</a:t>
            </a:r>
            <a:r>
              <a:rPr lang="fi-FI" sz="2400" b="1">
                <a:solidFill>
                  <a:schemeClr val="bg1"/>
                </a:solidFill>
                <a:highlight>
                  <a:srgbClr val="5E8324"/>
                </a:highlight>
                <a:latin typeface="Avenir Next LT Pro"/>
                <a:cs typeface="Aharoni"/>
              </a:rPr>
              <a:t> = esim. some, uutiset, älypuhelimet, tietokoneet, blogit, yms... </a:t>
            </a:r>
            <a:endParaRPr lang="fi-FI" sz="2400" b="1" dirty="0">
              <a:solidFill>
                <a:schemeClr val="bg1"/>
              </a:solidFill>
              <a:highlight>
                <a:srgbClr val="5E8324"/>
              </a:highlight>
              <a:latin typeface="Avenir Next LT Pro"/>
              <a:cs typeface="Aharoni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E9E2A72-1A13-A7F3-6E5F-3B56B1E5218B}"/>
              </a:ext>
            </a:extLst>
          </p:cNvPr>
          <p:cNvSpPr txBox="1"/>
          <p:nvPr/>
        </p:nvSpPr>
        <p:spPr>
          <a:xfrm>
            <a:off x="546261" y="261242"/>
            <a:ext cx="7212259" cy="2688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>
                <a:solidFill>
                  <a:schemeClr val="bg1"/>
                </a:solidFill>
                <a:ea typeface="+mn-lt"/>
                <a:cs typeface="+mn-lt"/>
              </a:rPr>
              <a:t>Rens Dimmendaal &amp; Johann Siemens / https://betterimagesofai.org / </a:t>
            </a:r>
            <a:r>
              <a:rPr lang="fi-FI" sz="1100" dirty="0">
                <a:solidFill>
                  <a:schemeClr val="bg1"/>
                </a:solidFill>
                <a:ea typeface="+mn-lt"/>
                <a:cs typeface="+mn-lt"/>
              </a:rPr>
              <a:t>https://creativecommons.org/licenses/by/4.0/</a:t>
            </a:r>
            <a:endParaRPr lang="fi-FI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152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52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4ACBA2-3C83-D190-DBDB-3646D2FD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263525"/>
            <a:ext cx="10515600" cy="1325563"/>
          </a:xfrm>
        </p:spPr>
        <p:txBody>
          <a:bodyPr/>
          <a:lstStyle/>
          <a:p>
            <a:r>
              <a:rPr lang="fi-FI" sz="4800" b="1">
                <a:solidFill>
                  <a:schemeClr val="bg1"/>
                </a:solidFill>
                <a:latin typeface="Avenir Next LT Pro"/>
                <a:cs typeface="Aharoni"/>
              </a:rPr>
              <a:t>MIKÄ IHMEEN </a:t>
            </a:r>
            <a:r>
              <a:rPr lang="fi-FI" sz="4800" b="1">
                <a:solidFill>
                  <a:schemeClr val="bg1"/>
                </a:solidFill>
                <a:highlight>
                  <a:srgbClr val="82A841"/>
                </a:highlight>
                <a:latin typeface="Avenir Next LT Pro"/>
                <a:cs typeface="Aharoni"/>
              </a:rPr>
              <a:t>EKOMEDIA</a:t>
            </a:r>
            <a:r>
              <a:rPr lang="fi-FI" sz="4800" b="1">
                <a:solidFill>
                  <a:schemeClr val="bg1"/>
                </a:solidFill>
                <a:latin typeface="Avenir Next LT Pro"/>
                <a:cs typeface="Aharoni"/>
              </a:rPr>
              <a:t>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7684BA-A584-C082-C0DD-4E047B3C4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2144939"/>
            <a:ext cx="11023600" cy="48157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fi-FI" b="1">
                <a:solidFill>
                  <a:schemeClr val="bg1"/>
                </a:solidFill>
                <a:latin typeface="Avenir Next LT Pro"/>
                <a:cs typeface="Aharoni"/>
              </a:rPr>
              <a:t>Mediatutkimuksen kentällä hiljattain esiin noussut käsite, lyhenne sanoista </a:t>
            </a:r>
            <a:r>
              <a:rPr lang="fi-FI" b="1" i="1">
                <a:solidFill>
                  <a:srgbClr val="83A83B"/>
                </a:solidFill>
                <a:latin typeface="Avenir Next LT Pro"/>
                <a:cs typeface="Aharoni"/>
              </a:rPr>
              <a:t>ekologinen media</a:t>
            </a:r>
            <a:endParaRPr lang="fi-FI" i="1">
              <a:solidFill>
                <a:srgbClr val="83A83B"/>
              </a:solidFill>
              <a:latin typeface="Avenir Next LT Pro"/>
              <a:cs typeface="Aharoni"/>
            </a:endParaRPr>
          </a:p>
          <a:p>
            <a:pPr marL="0" indent="0">
              <a:spcBef>
                <a:spcPts val="300"/>
              </a:spcBef>
              <a:buNone/>
            </a:pPr>
            <a:endParaRPr lang="fi-FI" b="1" dirty="0">
              <a:solidFill>
                <a:schemeClr val="bg1"/>
              </a:solidFill>
              <a:latin typeface="Avenir Next LT Pro"/>
              <a:cs typeface="Aharoni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fi-FI" b="1" dirty="0">
                <a:solidFill>
                  <a:schemeClr val="bg1"/>
                </a:solidFill>
                <a:latin typeface="Avenir Next LT Pro"/>
                <a:cs typeface="Aharoni"/>
              </a:rPr>
              <a:t>Ekomedia korostaa, että </a:t>
            </a:r>
            <a:r>
              <a:rPr lang="fi-FI" b="1" i="1" dirty="0">
                <a:solidFill>
                  <a:srgbClr val="83A83B"/>
                </a:solidFill>
                <a:latin typeface="Avenir Next LT Pro"/>
                <a:cs typeface="Aharoni"/>
              </a:rPr>
              <a:t>kaikki media</a:t>
            </a:r>
            <a:r>
              <a:rPr lang="fi-FI" b="1" dirty="0">
                <a:solidFill>
                  <a:srgbClr val="83A83B"/>
                </a:solidFill>
                <a:latin typeface="Avenir Next LT Pro"/>
                <a:cs typeface="Aharoni"/>
              </a:rPr>
              <a:t> </a:t>
            </a:r>
            <a:r>
              <a:rPr lang="fi-FI" b="1" dirty="0">
                <a:solidFill>
                  <a:schemeClr val="bg1"/>
                </a:solidFill>
                <a:latin typeface="Avenir Next LT Pro"/>
                <a:cs typeface="Aharoni"/>
              </a:rPr>
              <a:t>on jollain tapaa </a:t>
            </a:r>
            <a:r>
              <a:rPr lang="fi-FI" b="1">
                <a:solidFill>
                  <a:schemeClr val="bg1"/>
                </a:solidFill>
                <a:latin typeface="Avenir Next LT Pro"/>
                <a:cs typeface="Aharoni"/>
              </a:rPr>
              <a:t>yhteydessä ympäristöön ja maapallon ekologisiin olosuhteisiin</a:t>
            </a:r>
            <a:endParaRPr lang="fi-FI" b="1" dirty="0">
              <a:solidFill>
                <a:schemeClr val="bg1"/>
              </a:solidFill>
              <a:latin typeface="Avenir Next LT Pro"/>
              <a:cs typeface="Aharoni"/>
            </a:endParaRPr>
          </a:p>
          <a:p>
            <a:pPr marL="0" indent="0">
              <a:spcBef>
                <a:spcPts val="300"/>
              </a:spcBef>
              <a:buNone/>
            </a:pPr>
            <a:endParaRPr lang="fi-FI" b="1" dirty="0">
              <a:solidFill>
                <a:schemeClr val="bg1"/>
              </a:solidFill>
              <a:latin typeface="Avenir Next LT Pro"/>
              <a:cs typeface="Aharoni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fi-FI" b="1" dirty="0">
                <a:solidFill>
                  <a:schemeClr val="bg1"/>
                </a:solidFill>
                <a:latin typeface="Avenir Next LT Pro"/>
                <a:cs typeface="Aharoni"/>
              </a:rPr>
              <a:t>Ei siis tarkoita </a:t>
            </a:r>
            <a:r>
              <a:rPr lang="fi-FI" b="1" i="1" dirty="0">
                <a:solidFill>
                  <a:srgbClr val="83A83B"/>
                </a:solidFill>
                <a:latin typeface="Avenir Next LT Pro"/>
                <a:cs typeface="Aharoni"/>
              </a:rPr>
              <a:t>vain</a:t>
            </a:r>
            <a:r>
              <a:rPr lang="fi-FI" b="1" dirty="0">
                <a:solidFill>
                  <a:schemeClr val="bg1"/>
                </a:solidFill>
                <a:latin typeface="Avenir Next LT Pro"/>
                <a:cs typeface="Aharoni"/>
              </a:rPr>
              <a:t> esim. ympäristöstä kertovaa mediaa, kuten </a:t>
            </a:r>
            <a:r>
              <a:rPr lang="fi-FI" b="1">
                <a:solidFill>
                  <a:schemeClr val="bg1"/>
                </a:solidFill>
                <a:latin typeface="Avenir Next LT Pro"/>
                <a:cs typeface="Aharoni"/>
              </a:rPr>
              <a:t>luontodokumentteja tai ilmastouutisia</a:t>
            </a:r>
            <a:endParaRPr lang="fi-FI" b="1" dirty="0">
              <a:solidFill>
                <a:schemeClr val="bg1"/>
              </a:solidFill>
              <a:latin typeface="Avenir Next LT Pro"/>
              <a:cs typeface="Aharoni"/>
            </a:endParaRPr>
          </a:p>
          <a:p>
            <a:pPr marL="0" indent="0">
              <a:spcBef>
                <a:spcPts val="300"/>
              </a:spcBef>
              <a:buNone/>
            </a:pPr>
            <a:endParaRPr lang="fi-FI" b="1" dirty="0">
              <a:solidFill>
                <a:schemeClr val="bg1"/>
              </a:solidFill>
              <a:latin typeface="Avenir Next LT Pro"/>
              <a:cs typeface="Aharoni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fi-FI" sz="2400">
                <a:solidFill>
                  <a:srgbClr val="83A83B"/>
                </a:solidFill>
                <a:latin typeface="Avenir Next LT Pro"/>
                <a:cs typeface="Aharoni"/>
              </a:rPr>
              <a:t>(</a:t>
            </a:r>
            <a:r>
              <a:rPr lang="fi-FI" sz="2400">
                <a:solidFill>
                  <a:srgbClr val="83A83B"/>
                </a:solidFill>
                <a:latin typeface="Avenir Next LT Pro"/>
                <a:ea typeface="+mn-lt"/>
                <a:cs typeface="Aharoni"/>
              </a:rPr>
              <a:t>López, 2021; López ym., 2023)</a:t>
            </a:r>
            <a:endParaRPr lang="fi-FI" sz="2400">
              <a:solidFill>
                <a:srgbClr val="FFFFFF"/>
              </a:solidFill>
              <a:latin typeface="Avenir Next LT Pro"/>
              <a:ea typeface="+mn-lt"/>
              <a:cs typeface="Aharoni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8DA9B24A-2F78-3939-FCBC-D8F53FD281FD}"/>
              </a:ext>
            </a:extLst>
          </p:cNvPr>
          <p:cNvSpPr txBox="1"/>
          <p:nvPr/>
        </p:nvSpPr>
        <p:spPr>
          <a:xfrm>
            <a:off x="733186" y="1137605"/>
            <a:ext cx="273592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b="1">
                <a:solidFill>
                  <a:schemeClr val="bg1"/>
                </a:solidFill>
                <a:latin typeface="Avenir Next LT Pro"/>
                <a:cs typeface="Aharoni"/>
              </a:rPr>
              <a:t>(engl. ecomedia)</a:t>
            </a:r>
          </a:p>
        </p:txBody>
      </p:sp>
    </p:spTree>
    <p:extLst>
      <p:ext uri="{BB962C8B-B14F-4D97-AF65-F5344CB8AC3E}">
        <p14:creationId xmlns:p14="http://schemas.microsoft.com/office/powerpoint/2010/main" val="3296063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9A043768-A5BA-90F9-CFE9-44B7A1D8B13F}"/>
              </a:ext>
            </a:extLst>
          </p:cNvPr>
          <p:cNvSpPr/>
          <p:nvPr/>
        </p:nvSpPr>
        <p:spPr>
          <a:xfrm>
            <a:off x="0" y="7477"/>
            <a:ext cx="6098389" cy="684389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EBFAF9E0-F872-7271-A2FC-279496D3D17F}"/>
              </a:ext>
            </a:extLst>
          </p:cNvPr>
          <p:cNvSpPr/>
          <p:nvPr/>
        </p:nvSpPr>
        <p:spPr>
          <a:xfrm>
            <a:off x="6095999" y="14733"/>
            <a:ext cx="6098389" cy="6843891"/>
          </a:xfrm>
          <a:prstGeom prst="rect">
            <a:avLst/>
          </a:prstGeom>
          <a:solidFill>
            <a:srgbClr val="E4F2D0"/>
          </a:solidFill>
          <a:ln>
            <a:solidFill>
              <a:srgbClr val="E4F2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5513ED6-9FCC-4771-FCAE-4638F69E4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714" y="219982"/>
            <a:ext cx="4891315" cy="1332820"/>
          </a:xfrm>
        </p:spPr>
        <p:txBody>
          <a:bodyPr/>
          <a:lstStyle/>
          <a:p>
            <a:pPr algn="ctr"/>
            <a:r>
              <a:rPr lang="fi-FI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cs typeface="Aharoni"/>
              </a:rPr>
              <a:t>EKOMEDIAN MIELENJÄLKI</a:t>
            </a:r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911028F5-F1A8-027B-8AB3-5A9843083F74}"/>
              </a:ext>
            </a:extLst>
          </p:cNvPr>
          <p:cNvSpPr txBox="1">
            <a:spLocks/>
          </p:cNvSpPr>
          <p:nvPr/>
        </p:nvSpPr>
        <p:spPr>
          <a:xfrm>
            <a:off x="6694714" y="219982"/>
            <a:ext cx="4891315" cy="1332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chemeClr val="accent6">
                    <a:lumMod val="76000"/>
                  </a:schemeClr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34EDBA7-0031-34EF-6ED1-B30E9EC379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87742" y="1625484"/>
            <a:ext cx="3713490" cy="3696142"/>
          </a:xfrm>
          <a:prstGeom prst="ellipse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50AF9C9C-0720-9B16-0503-70DA74314F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98873" y="1640114"/>
            <a:ext cx="3690623" cy="3676427"/>
          </a:xfrm>
          <a:prstGeom prst="ellipse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4DC26B50-7398-0B5D-9728-E85F1C3E1F85}"/>
              </a:ext>
            </a:extLst>
          </p:cNvPr>
          <p:cNvSpPr txBox="1"/>
          <p:nvPr/>
        </p:nvSpPr>
        <p:spPr>
          <a:xfrm>
            <a:off x="235861" y="5671319"/>
            <a:ext cx="561392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22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cs typeface="Aharoni"/>
              </a:rPr>
              <a:t>Miten media (sisältöinä) vaikuttaa </a:t>
            </a:r>
            <a:r>
              <a:rPr lang="fi-FI" sz="2200" b="1" dirty="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cs typeface="Aharoni"/>
              </a:rPr>
              <a:t>ympäristöä koskevaan ajatteluumme?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C908280C-F3FD-4506-52B5-F05606F553E8}"/>
              </a:ext>
            </a:extLst>
          </p:cNvPr>
          <p:cNvSpPr txBox="1"/>
          <p:nvPr/>
        </p:nvSpPr>
        <p:spPr>
          <a:xfrm>
            <a:off x="6572110" y="5671318"/>
            <a:ext cx="5142209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2200" b="1">
                <a:solidFill>
                  <a:schemeClr val="accent6">
                    <a:lumMod val="76000"/>
                  </a:schemeClr>
                </a:solidFill>
                <a:latin typeface="Avenir Next LT Pro"/>
                <a:cs typeface="Aharoni"/>
              </a:rPr>
              <a:t>Miten media (laitteena/välineenä) vaikuttaa ympäristöön fyysisesti?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9058DFF6-2022-7F1D-175D-049DCBA340E5}"/>
              </a:ext>
            </a:extLst>
          </p:cNvPr>
          <p:cNvSpPr txBox="1"/>
          <p:nvPr/>
        </p:nvSpPr>
        <p:spPr>
          <a:xfrm rot="16200000">
            <a:off x="4575957" y="3331021"/>
            <a:ext cx="275900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>
                <a:solidFill>
                  <a:schemeClr val="bg1"/>
                </a:solidFill>
              </a:rPr>
              <a:t>Kuvat: </a:t>
            </a:r>
            <a:r>
              <a:rPr lang="fi-FI" sz="1200" dirty="0">
                <a:solidFill>
                  <a:schemeClr val="bg1"/>
                </a:solidFill>
                <a:ea typeface="+mn-lt"/>
                <a:cs typeface="+mn-lt"/>
              </a:rPr>
              <a:t>©</a:t>
            </a:r>
            <a:r>
              <a:rPr lang="fi-FI" sz="1200" dirty="0">
                <a:solidFill>
                  <a:schemeClr val="bg1"/>
                </a:solidFill>
              </a:rPr>
              <a:t> Antonio </a:t>
            </a:r>
            <a:r>
              <a:rPr lang="fi-FI" sz="1200" dirty="0">
                <a:solidFill>
                  <a:schemeClr val="bg1"/>
                </a:solidFill>
                <a:latin typeface="Aptos"/>
                <a:cs typeface="Aharoni"/>
              </a:rPr>
              <a:t>López</a:t>
            </a:r>
            <a:r>
              <a:rPr lang="fi-FI" sz="1200" dirty="0">
                <a:solidFill>
                  <a:schemeClr val="bg1"/>
                </a:solidFill>
                <a:cs typeface="Aharoni"/>
              </a:rPr>
              <a:t>, 2024, s. 10-11</a:t>
            </a:r>
          </a:p>
        </p:txBody>
      </p:sp>
    </p:spTree>
    <p:extLst>
      <p:ext uri="{BB962C8B-B14F-4D97-AF65-F5344CB8AC3E}">
        <p14:creationId xmlns:p14="http://schemas.microsoft.com/office/powerpoint/2010/main" val="139674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5E0B441C-E2CA-4859-8533-9FF84DF0DBAF}"/>
              </a:ext>
            </a:extLst>
          </p:cNvPr>
          <p:cNvSpPr txBox="1">
            <a:spLocks/>
          </p:cNvSpPr>
          <p:nvPr/>
        </p:nvSpPr>
        <p:spPr>
          <a:xfrm>
            <a:off x="1614714" y="2353583"/>
            <a:ext cx="8969828" cy="2145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sz="54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cs typeface="Aharoni"/>
              </a:rPr>
              <a:t>I. Ekomedian mielenjälki</a:t>
            </a:r>
            <a:endParaRPr lang="fi-FI" sz="540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696659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2A9C6B8C-826B-7004-F028-DB1C9243A76E}"/>
              </a:ext>
            </a:extLst>
          </p:cNvPr>
          <p:cNvSpPr txBox="1">
            <a:spLocks/>
          </p:cNvSpPr>
          <p:nvPr/>
        </p:nvSpPr>
        <p:spPr>
          <a:xfrm rot="16200000">
            <a:off x="-3066703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  <a:cs typeface="Aharoni"/>
              </a:rPr>
              <a:t>EKOMEDIAN MIELENJÄLKI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5F73EB06-4623-DC12-F009-60F2766AE291}"/>
              </a:ext>
            </a:extLst>
          </p:cNvPr>
          <p:cNvSpPr txBox="1"/>
          <p:nvPr/>
        </p:nvSpPr>
        <p:spPr>
          <a:xfrm>
            <a:off x="924955" y="1320134"/>
            <a:ext cx="4836081" cy="41447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Mediassa pyritään useinkin vaikuttamaan ihmisten ympäristöajatteluun tietoisesti, eli </a:t>
            </a:r>
            <a:r>
              <a:rPr lang="fi-FI" sz="2000" b="1" i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eksplisiittisesti</a:t>
            </a:r>
            <a:endParaRPr lang="fi-FI" b="1" i="1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Esim. ilmastonmuutosta ja ympäristön tilaa koskevat uutiset, elokuvat, verkkojulkaisut, yms. 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Toisaalta myös dis- ja misinformaatio sekä propaganda, kuten ilmastonmuutoksen kieltäminen tai ympäristökeskustelujen mitätöinti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FA579A04-138A-8D01-54E0-FCBD08E7F001}"/>
              </a:ext>
            </a:extLst>
          </p:cNvPr>
          <p:cNvSpPr/>
          <p:nvPr/>
        </p:nvSpPr>
        <p:spPr>
          <a:xfrm>
            <a:off x="6320937" y="7477"/>
            <a:ext cx="5864183" cy="685114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0AB4FAE-42FC-0E35-707F-581F69F1E1B4}"/>
              </a:ext>
            </a:extLst>
          </p:cNvPr>
          <p:cNvSpPr txBox="1"/>
          <p:nvPr/>
        </p:nvSpPr>
        <p:spPr>
          <a:xfrm rot="-180000">
            <a:off x="6950989" y="353618"/>
            <a:ext cx="4595946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2800" b="1" dirty="0">
                <a:solidFill>
                  <a:schemeClr val="tx2">
                    <a:lumMod val="49000"/>
                    <a:lumOff val="51000"/>
                  </a:schemeClr>
                </a:solidFill>
                <a:highlight>
                  <a:srgbClr val="F8FAFC"/>
                </a:highlight>
                <a:latin typeface="Aharoni"/>
                <a:cs typeface="Aharoni"/>
              </a:rPr>
              <a:t> TIEDETTÄ VAI </a:t>
            </a:r>
            <a:r>
              <a:rPr lang="fi-FI" sz="2800" b="1">
                <a:solidFill>
                  <a:schemeClr val="tx2">
                    <a:lumMod val="49000"/>
                    <a:lumOff val="51000"/>
                  </a:schemeClr>
                </a:solidFill>
                <a:highlight>
                  <a:srgbClr val="F8FAFC"/>
                </a:highlight>
                <a:latin typeface="Aharoni"/>
                <a:cs typeface="Aharoni"/>
              </a:rPr>
              <a:t>TASAPUOLISUUTTA?</a:t>
            </a:r>
            <a:endParaRPr lang="fi-FI" sz="2800" b="1" dirty="0">
              <a:solidFill>
                <a:schemeClr val="tx2">
                  <a:lumMod val="49000"/>
                  <a:lumOff val="51000"/>
                </a:schemeClr>
              </a:solidFill>
              <a:highlight>
                <a:srgbClr val="F8FAFC"/>
              </a:highlight>
              <a:latin typeface="Aharoni"/>
              <a:cs typeface="Aharoni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12E2336-6DA7-6580-093F-11B3576F29EA}"/>
              </a:ext>
            </a:extLst>
          </p:cNvPr>
          <p:cNvSpPr txBox="1"/>
          <p:nvPr/>
        </p:nvSpPr>
        <p:spPr>
          <a:xfrm>
            <a:off x="6719419" y="1526804"/>
            <a:ext cx="5064364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dirty="0">
                <a:solidFill>
                  <a:schemeClr val="bg1"/>
                </a:solidFill>
                <a:latin typeface="Avenir Next LT Pro"/>
              </a:rPr>
              <a:t>Journalismin periaatteiden mukaisesti myös ilmastokeskustelussa on pyritty huomioimaan ja antamaan näkyvyyttä ilmastokeskustelun kummallekin puolelle (ihmisperäisen ilmastonmuutoksen myöntäjille ja kieltäjille).</a:t>
            </a:r>
          </a:p>
          <a:p>
            <a:endParaRPr lang="fi-FI" dirty="0">
              <a:solidFill>
                <a:schemeClr val="bg1"/>
              </a:solidFill>
              <a:latin typeface="Avenir Next LT Pro"/>
            </a:endParaRPr>
          </a:p>
          <a:p>
            <a:r>
              <a:rPr lang="fi-FI" dirty="0">
                <a:solidFill>
                  <a:schemeClr val="bg1"/>
                </a:solidFill>
                <a:latin typeface="Avenir Next LT Pro"/>
              </a:rPr>
              <a:t>Tämä on kuitenkin johtanut </a:t>
            </a:r>
            <a:r>
              <a:rPr lang="fi-FI" b="1" i="1" dirty="0">
                <a:solidFill>
                  <a:schemeClr val="bg1"/>
                </a:solidFill>
                <a:latin typeface="Avenir Next LT Pro"/>
              </a:rPr>
              <a:t>tasapuolisuusharhaksi</a:t>
            </a:r>
            <a:r>
              <a:rPr lang="fi-FI" b="1" dirty="0">
                <a:solidFill>
                  <a:schemeClr val="bg1"/>
                </a:solidFill>
                <a:latin typeface="Avenir Next LT Pro"/>
              </a:rPr>
              <a:t> </a:t>
            </a:r>
            <a:r>
              <a:rPr lang="fi-FI" dirty="0">
                <a:solidFill>
                  <a:schemeClr val="bg1"/>
                </a:solidFill>
                <a:latin typeface="Avenir Next LT Pro"/>
              </a:rPr>
              <a:t>(engl. false balance) kutsuttuun tilanteeseen, jossa molemmat näkemykset ilmastonmuutoksesta näyttäytyvät mediassa yhtä arvokkailta ja varteenotettavilta.</a:t>
            </a:r>
          </a:p>
          <a:p>
            <a:endParaRPr lang="fi-FI" dirty="0">
              <a:solidFill>
                <a:schemeClr val="bg1"/>
              </a:solidFill>
              <a:latin typeface="Avenir Next LT Pro"/>
            </a:endParaRPr>
          </a:p>
          <a:p>
            <a:r>
              <a:rPr lang="fi-FI" dirty="0">
                <a:solidFill>
                  <a:schemeClr val="bg1"/>
                </a:solidFill>
                <a:latin typeface="Avenir Next LT Pro"/>
              </a:rPr>
              <a:t>Ilmastonmuutoksesta vallitsee kuitenkin hyvin vahva tieteellinen konsensus: jokaista kieltävää </a:t>
            </a:r>
            <a:r>
              <a:rPr lang="fi-FI">
                <a:solidFill>
                  <a:schemeClr val="bg1"/>
                </a:solidFill>
                <a:latin typeface="Avenir Next LT Pro"/>
              </a:rPr>
              <a:t>tutkijaa kohden löytyy noin 99 ihmisperäisen </a:t>
            </a:r>
            <a:r>
              <a:rPr lang="fi-FI" dirty="0">
                <a:solidFill>
                  <a:schemeClr val="bg1"/>
                </a:solidFill>
                <a:latin typeface="Avenir Next LT Pro"/>
              </a:rPr>
              <a:t>ilmastonmuutoksen myöntävää tutkijaa.</a:t>
            </a:r>
          </a:p>
          <a:p>
            <a:endParaRPr lang="fi-FI" dirty="0">
              <a:solidFill>
                <a:schemeClr val="bg1"/>
              </a:solidFill>
              <a:latin typeface="Avenir Next LT Pro"/>
            </a:endParaRPr>
          </a:p>
          <a:p>
            <a:r>
              <a:rPr lang="fi-FI" sz="1400" dirty="0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</a:rPr>
              <a:t>(</a:t>
            </a:r>
            <a:r>
              <a:rPr lang="fi-FI" sz="1400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</a:rPr>
              <a:t>Imundo</a:t>
            </a:r>
            <a:r>
              <a:rPr lang="fi-FI" sz="1400" dirty="0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</a:rPr>
              <a:t> &amp; </a:t>
            </a:r>
            <a:r>
              <a:rPr lang="fi-FI" sz="1400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</a:rPr>
              <a:t>Rapp</a:t>
            </a:r>
            <a:r>
              <a:rPr lang="fi-FI" sz="1400" dirty="0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</a:rPr>
              <a:t>, 2022; </a:t>
            </a:r>
            <a:r>
              <a:rPr lang="fi-FI" sz="1400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</a:rPr>
              <a:t>Witynski</a:t>
            </a:r>
            <a:r>
              <a:rPr lang="fi-FI" sz="1400" dirty="0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</a:rPr>
              <a:t>, 2022)</a:t>
            </a:r>
          </a:p>
        </p:txBody>
      </p:sp>
    </p:spTree>
    <p:extLst>
      <p:ext uri="{BB962C8B-B14F-4D97-AF65-F5344CB8AC3E}">
        <p14:creationId xmlns:p14="http://schemas.microsoft.com/office/powerpoint/2010/main" val="3643652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E43A250A-78D4-C476-147F-FD58C48CD4F2}"/>
              </a:ext>
            </a:extLst>
          </p:cNvPr>
          <p:cNvSpPr txBox="1">
            <a:spLocks/>
          </p:cNvSpPr>
          <p:nvPr/>
        </p:nvSpPr>
        <p:spPr>
          <a:xfrm rot="16200000">
            <a:off x="-3266829" y="3029165"/>
            <a:ext cx="7536885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sz="4100" b="1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  <a:cs typeface="Aharoni"/>
              </a:rPr>
              <a:t>EKOMEDIAN MIELENJÄLKI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6B108790-5B7A-5837-73AD-029D0FF3E165}"/>
              </a:ext>
            </a:extLst>
          </p:cNvPr>
          <p:cNvSpPr txBox="1"/>
          <p:nvPr/>
        </p:nvSpPr>
        <p:spPr>
          <a:xfrm>
            <a:off x="1130549" y="745174"/>
            <a:ext cx="10369915" cy="32726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Media voi kuitenkin vaikuttaa ympäristöä koskevaan ajatteluun ja toimintaan myös vaivihkaa, eli</a:t>
            </a:r>
            <a:r>
              <a:rPr lang="fi-FI" sz="2000" b="1" i="1" dirty="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 </a:t>
            </a:r>
            <a:r>
              <a:rPr lang="fi-FI" sz="2000" b="1" i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implisiittisesti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Mediaesitys ei tällöin välttämättä liity ympäristöön millään tavalla, mutta sisältää merkityksiä, jotka muovaavat suhdettamme siihen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Esim. ylikulutukseen kannustavat mainokset -&gt; ympäristölle haitallinen toiminta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Media vaikuttaa siihen, mitä yhteiskunnassa pidetään "normaalina": kulttuuri, kulutustottumukset, arjen käytännöt, yms.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Edistävätkö vai estävätkö nämä normit ekologista hyvinvointia?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5DA3F2-7047-FB2B-6EFD-80F5F652D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663" y="4909991"/>
            <a:ext cx="4964882" cy="816597"/>
          </a:xfrm>
          <a:prstGeom prst="rect">
            <a:avLst/>
          </a:prstGeom>
        </p:spPr>
      </p:pic>
      <p:sp>
        <p:nvSpPr>
          <p:cNvPr id="12" name="Tekstiruutu 7">
            <a:extLst>
              <a:ext uri="{FF2B5EF4-FFF2-40B4-BE49-F238E27FC236}">
                <a16:creationId xmlns:a16="http://schemas.microsoft.com/office/drawing/2014/main" id="{46793DE9-C142-0743-F8FF-7587EC7A8404}"/>
              </a:ext>
            </a:extLst>
          </p:cNvPr>
          <p:cNvSpPr txBox="1"/>
          <p:nvPr/>
        </p:nvSpPr>
        <p:spPr>
          <a:xfrm>
            <a:off x="6817089" y="5900294"/>
            <a:ext cx="468740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HS / Pihla Saravirta, 30.8.2026</a:t>
            </a:r>
            <a:endParaRPr lang="en-US">
              <a:solidFill>
                <a:schemeClr val="tx2">
                  <a:lumMod val="76000"/>
                  <a:lumOff val="24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A912CB-5CB3-BAD0-C356-C78D9CA95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949" y="4492216"/>
            <a:ext cx="4951135" cy="1408620"/>
          </a:xfrm>
          <a:prstGeom prst="rect">
            <a:avLst/>
          </a:prstGeom>
        </p:spPr>
      </p:pic>
      <p:sp>
        <p:nvSpPr>
          <p:cNvPr id="16" name="Tekstiruutu 7">
            <a:extLst>
              <a:ext uri="{FF2B5EF4-FFF2-40B4-BE49-F238E27FC236}">
                <a16:creationId xmlns:a16="http://schemas.microsoft.com/office/drawing/2014/main" id="{666E234D-7F71-9213-7EDD-DC3DD5654F24}"/>
              </a:ext>
            </a:extLst>
          </p:cNvPr>
          <p:cNvSpPr txBox="1"/>
          <p:nvPr/>
        </p:nvSpPr>
        <p:spPr>
          <a:xfrm>
            <a:off x="1129584" y="6073119"/>
            <a:ext cx="468740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Me Naiset / Jenna Kämäräinen, 25.8.2026</a:t>
            </a:r>
            <a:endParaRPr lang="en-US">
              <a:solidFill>
                <a:schemeClr val="tx2">
                  <a:lumMod val="76000"/>
                  <a:lumOff val="24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304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57BC37C1-1841-0A0D-C961-8AF2D1C25598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  <a:cs typeface="Aharoni"/>
              </a:rPr>
              <a:t>EKOMEDIAN MIELENJÄLKI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872CB1DA-8FD6-C7EE-9EE4-95A57A201F9E}"/>
              </a:ext>
            </a:extLst>
          </p:cNvPr>
          <p:cNvSpPr txBox="1"/>
          <p:nvPr/>
        </p:nvSpPr>
        <p:spPr>
          <a:xfrm>
            <a:off x="921658" y="952744"/>
            <a:ext cx="6040236" cy="49398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lvl="0" indent="-342900" algn="l" rtl="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i="0" u="none" strike="noStrike" baseline="0">
                <a:solidFill>
                  <a:srgbClr val="205C96"/>
                </a:solidFill>
                <a:latin typeface="Avenir Next LT Pro"/>
                <a:ea typeface="Arial"/>
                <a:cs typeface="Arial"/>
              </a:rPr>
              <a:t>Tärkeää kiinnittää huomiota myös siihen, milloin ja miten ympäristö rajataan keskustelujen/esitysten ulkopuolelle</a:t>
            </a:r>
            <a:r>
              <a:rPr lang="fi-FI" sz="2000" b="1" i="0">
                <a:solidFill>
                  <a:srgbClr val="000000"/>
                </a:solidFill>
                <a:latin typeface="Avenir Next LT Pro"/>
                <a:ea typeface="Arial"/>
                <a:cs typeface="Arial"/>
              </a:rPr>
              <a:t>​</a:t>
            </a:r>
            <a:endParaRPr lang="fi-FI" b="1">
              <a:latin typeface="Avenir Next LT Pro"/>
            </a:endParaRPr>
          </a:p>
          <a:p>
            <a:pPr marL="342900" lvl="0" indent="-342900" algn="l" rtl="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i="0" u="none" strike="noStrike" baseline="0">
                <a:solidFill>
                  <a:srgbClr val="205C96"/>
                </a:solidFill>
                <a:latin typeface="Avenir Next LT Pro"/>
                <a:ea typeface="Arial"/>
                <a:cs typeface="Arial"/>
              </a:rPr>
              <a:t>Esim. elokuva </a:t>
            </a:r>
            <a:r>
              <a:rPr lang="fi-FI" sz="2000" b="1" i="1" u="none" strike="noStrike" baseline="0">
                <a:solidFill>
                  <a:srgbClr val="205C96"/>
                </a:solidFill>
                <a:latin typeface="Avenir Next LT Pro"/>
                <a:ea typeface="Arial"/>
                <a:cs typeface="Arial"/>
              </a:rPr>
              <a:t>Deepwater Horizon </a:t>
            </a:r>
            <a:r>
              <a:rPr lang="fi-FI" sz="2000" b="1" i="0" u="none" strike="noStrike" baseline="0">
                <a:solidFill>
                  <a:srgbClr val="205C96"/>
                </a:solidFill>
                <a:latin typeface="Avenir Next LT Pro"/>
                <a:ea typeface="Arial"/>
                <a:cs typeface="Arial"/>
              </a:rPr>
              <a:t>(Berg, 2016), joka kertoo Meksikonlahden tuhoisasta öljynporauskatastrofista -&gt; ei mainintaa onnettomuuden ympäristövaikutuksista</a:t>
            </a:r>
            <a:r>
              <a:rPr lang="fi-FI" sz="2000" b="1" i="0">
                <a:solidFill>
                  <a:srgbClr val="000000"/>
                </a:solidFill>
                <a:latin typeface="Avenir Next LT Pro"/>
                <a:ea typeface="Arial"/>
                <a:cs typeface="Arial"/>
              </a:rPr>
              <a:t>​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Arial"/>
                <a:cs typeface="Arial"/>
              </a:rPr>
              <a:t>Media toisintaa ja luo kuvaa siitä, mikä on yhteiskunnassamme merkityksellistä ja tärkeää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  <a:ea typeface="Arial"/>
              <a:cs typeface="Arial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Arial"/>
                <a:cs typeface="Arial"/>
              </a:rPr>
              <a:t>Mikäli ympäristöä ei oteta keskusteluissa ja esityksissä huomioon, se jää merkityksettömään asemaan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187B5F6-B9A4-D8D9-1FB6-5001F92494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33770" y="811446"/>
            <a:ext cx="4688828" cy="389530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979A0DE0-ED9A-856F-CF15-06C65C8ACE27}"/>
              </a:ext>
            </a:extLst>
          </p:cNvPr>
          <p:cNvSpPr txBox="1"/>
          <p:nvPr/>
        </p:nvSpPr>
        <p:spPr>
          <a:xfrm>
            <a:off x="7139172" y="4918336"/>
            <a:ext cx="4687405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fi-FI" sz="140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Kilpikonna Meksikonlahden öljyvuodon jäljiltä, 2010.</a:t>
            </a:r>
            <a:r>
              <a:rPr lang="fi-FI" sz="1400" dirty="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 </a:t>
            </a:r>
            <a:r>
              <a:rPr lang="fi-FI" sz="1400" i="1" dirty="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+mn-lt"/>
                <a:cs typeface="+mn-lt"/>
              </a:rPr>
              <a:t>Blair Witherington, Florida Fish and Wildlife Conservation Commission </a:t>
            </a:r>
            <a:r>
              <a:rPr lang="fi-FI" sz="1400" dirty="0">
                <a:solidFill>
                  <a:schemeClr val="tx2">
                    <a:lumMod val="76000"/>
                    <a:lumOff val="24000"/>
                  </a:schemeClr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https://oceanservice.noaa.gov/news/apr17/dwh-protected-species.html</a:t>
            </a:r>
            <a:endParaRPr lang="fi-FI" sz="140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  <a:ea typeface="+mn-lt"/>
              <a:cs typeface="+mn-lt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3637654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71E070DD-E448-F7FC-AE65-26E76538EC2E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  <a:cs typeface="Aharoni"/>
              </a:rPr>
              <a:t>EKOMEDIAN MIELENJÄLKI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3C02406-BBD5-637D-E43E-47912375404F}"/>
              </a:ext>
            </a:extLst>
          </p:cNvPr>
          <p:cNvSpPr txBox="1"/>
          <p:nvPr/>
        </p:nvSpPr>
        <p:spPr>
          <a:xfrm>
            <a:off x="6008392" y="984115"/>
            <a:ext cx="5917396" cy="43242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Myös viherpesua esiintyy mediassa paljon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Viherpesu = vale tai osatotuus, </a:t>
            </a: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+mn-lt"/>
                <a:cs typeface="+mn-lt"/>
              </a:rPr>
              <a:t>jonka tavoitteena on saada kuluttaja ostamaan ekologisena tai eettisenä pitämänsä tuote </a:t>
            </a:r>
            <a:r>
              <a:rPr lang="fi-FI" sz="200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+mn-lt"/>
                <a:cs typeface="+mn-lt"/>
              </a:rPr>
              <a:t>(Eetti ry., s. 6)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Synnyttää virheellisiä käsityksiä </a:t>
            </a:r>
            <a:r>
              <a:rPr lang="fi-FI" sz="2000" b="1" dirty="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yritysten </a:t>
            </a: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vastuullisuudesta ja kestävyyden saavuttamisesta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Laajempi sanoma: kulutusta ei tarvitse vähentää, kunhan vain valitsee "parempia" tuotteita -&gt; kuluttajan </a:t>
            </a: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vastuullistaminen</a:t>
            </a:r>
            <a:r>
              <a:rPr lang="fi-FI" sz="2000" b="1" dirty="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, yritysten vastuun hälventäminen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0FFE4B5B-96E2-AD8C-7033-B63E746A5983}"/>
              </a:ext>
            </a:extLst>
          </p:cNvPr>
          <p:cNvSpPr txBox="1"/>
          <p:nvPr/>
        </p:nvSpPr>
        <p:spPr>
          <a:xfrm>
            <a:off x="6094454" y="5623166"/>
            <a:ext cx="574939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4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+mn-lt"/>
                <a:cs typeface="+mn-lt"/>
              </a:rPr>
              <a:t>Lue lisää: </a:t>
            </a:r>
            <a:r>
              <a:rPr lang="fi-FI" sz="1400" b="1" dirty="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https://eetti.fi/oppimateriaalit/opas-vainua-viherpesu/</a:t>
            </a:r>
            <a:endParaRPr lang="fi-FI">
              <a:solidFill>
                <a:schemeClr val="tx2">
                  <a:lumMod val="76000"/>
                  <a:lumOff val="24000"/>
                </a:schemeClr>
              </a:solidFill>
            </a:endParaRP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60F097CE-EACA-64B9-6966-5B4AA41DC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732" y="984703"/>
            <a:ext cx="4583794" cy="463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860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23637D42-0719-886E-C788-5DA7F02127BD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  <a:cs typeface="Aharoni"/>
              </a:rPr>
              <a:t>EKOMEDIAN MIELENJÄLKI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E984CA1-FBAD-3289-2437-75137AFDA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343" y="3122183"/>
            <a:ext cx="10813144" cy="3008489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4002FB1C-6303-3C50-9F0F-3F58F8E90C01}"/>
              </a:ext>
            </a:extLst>
          </p:cNvPr>
          <p:cNvSpPr txBox="1"/>
          <p:nvPr/>
        </p:nvSpPr>
        <p:spPr>
          <a:xfrm>
            <a:off x="1273298" y="703277"/>
            <a:ext cx="10199112" cy="18107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Case: "Suomi on kestävän kehityksen kärjessä" </a:t>
            </a:r>
            <a:r>
              <a:rPr lang="fi-FI" sz="2000" dirty="0">
                <a:solidFill>
                  <a:schemeClr val="tx2">
                    <a:lumMod val="76000"/>
                    <a:lumOff val="24000"/>
                  </a:schemeClr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https://www.valtionvelka.fi/annualreview2025/suomi-on-kestavan-kehityksen-karjessa/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  <a:ea typeface="+mn-lt"/>
              <a:cs typeface="+mn-lt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2000" b="1" dirty="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+mn-lt"/>
                <a:cs typeface="+mn-lt"/>
              </a:rPr>
              <a:t>Vuonna 2026 Suomi pisteytyy parhaiten kestävän kehityksen 17 mittarin asteikolla, </a:t>
            </a: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+mn-lt"/>
                <a:cs typeface="+mn-lt"/>
              </a:rPr>
              <a:t>eli olemme saavuttaneet suurimman osan YK:n Agenda 2030 -ohjelman tavoitteista. Mutta...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  <a:ea typeface="+mn-lt"/>
              <a:cs typeface="+mn-lt"/>
            </a:endParaRP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2243ED32-AB66-1AC0-0146-63A4E1BEBB5A}"/>
              </a:ext>
            </a:extLst>
          </p:cNvPr>
          <p:cNvSpPr/>
          <p:nvPr/>
        </p:nvSpPr>
        <p:spPr>
          <a:xfrm>
            <a:off x="1111436" y="3658023"/>
            <a:ext cx="663035" cy="5156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F6CE0D20-E89A-5F57-CBC0-1FA55AFA74E9}"/>
              </a:ext>
            </a:extLst>
          </p:cNvPr>
          <p:cNvSpPr txBox="1"/>
          <p:nvPr/>
        </p:nvSpPr>
        <p:spPr>
          <a:xfrm>
            <a:off x="1112756" y="6131374"/>
            <a:ext cx="841891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 b="1">
                <a:solidFill>
                  <a:schemeClr val="tx2">
                    <a:lumMod val="76000"/>
                    <a:lumOff val="24000"/>
                  </a:schemeClr>
                </a:solidFill>
              </a:rPr>
              <a:t>Sustainable Development Report 2026</a:t>
            </a:r>
            <a:r>
              <a:rPr lang="fi-FI" sz="1600" b="1" dirty="0">
                <a:solidFill>
                  <a:schemeClr val="tx2">
                    <a:lumMod val="76000"/>
                    <a:lumOff val="24000"/>
                  </a:schemeClr>
                </a:solidFill>
              </a:rPr>
              <a:t> </a:t>
            </a:r>
            <a:r>
              <a:rPr lang="fi-FI" sz="1600" dirty="0">
                <a:solidFill>
                  <a:schemeClr val="tx2">
                    <a:lumMod val="76000"/>
                    <a:lumOff val="24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fi-FI" sz="1600" dirty="0">
                <a:solidFill>
                  <a:schemeClr val="tx2">
                    <a:lumMod val="76000"/>
                    <a:lumOff val="24000"/>
                  </a:schemeClr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://dashboards.sdgindex.org/rankings/</a:t>
            </a:r>
          </a:p>
        </p:txBody>
      </p:sp>
    </p:spTree>
    <p:extLst>
      <p:ext uri="{BB962C8B-B14F-4D97-AF65-F5344CB8AC3E}">
        <p14:creationId xmlns:p14="http://schemas.microsoft.com/office/powerpoint/2010/main" val="1750328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5C83A585-CE56-9C74-EF88-1B4706CADE3C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  <a:cs typeface="Aharoni"/>
              </a:rPr>
              <a:t>EKOMEDIAN MIELENJÄLKI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87F189C-AFD4-4D8A-A3C5-85D569A79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86" y="2966639"/>
            <a:ext cx="10827658" cy="1962495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FE05AD52-7D70-EEB8-E67D-1ABA724B88BE}"/>
              </a:ext>
            </a:extLst>
          </p:cNvPr>
          <p:cNvSpPr/>
          <p:nvPr/>
        </p:nvSpPr>
        <p:spPr>
          <a:xfrm>
            <a:off x="1053379" y="2968594"/>
            <a:ext cx="663035" cy="5156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9AB78CF4-C9E8-AC7F-6E66-E0CC0715ABA3}"/>
              </a:ext>
            </a:extLst>
          </p:cNvPr>
          <p:cNvSpPr txBox="1"/>
          <p:nvPr/>
        </p:nvSpPr>
        <p:spPr>
          <a:xfrm>
            <a:off x="1128155" y="594420"/>
            <a:ext cx="10670824" cy="18107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+mn-lt"/>
                <a:cs typeface="+mn-lt"/>
              </a:rPr>
              <a:t>...ulkoisvaikutusvertailussa (engl. Spillover Index) olemme listan hännillä. Tämä tarkoittaa sitä, että aiheutamme paljon negatiivisia ulkoisvaikutuksia muihin maihin, minkä vuoksi niiden on hankalampaa saavuttaa omia kestävyystavoitteitaan. </a:t>
            </a:r>
            <a:endParaRPr lang="fi-FI" sz="2000" b="1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2000" b="1" dirty="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Pohdi esim. liikenteen sähköistyminen: vähentää päästöjä Suomessa, mutta lisää </a:t>
            </a: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ekologisia ja sosiaalisia ongelmia maissa, joissa akut tuotetaan ja litium louhitaan.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D66E325-A305-33F2-9FF1-CB14A7BE01A8}"/>
              </a:ext>
            </a:extLst>
          </p:cNvPr>
          <p:cNvSpPr txBox="1"/>
          <p:nvPr/>
        </p:nvSpPr>
        <p:spPr>
          <a:xfrm>
            <a:off x="1055583" y="5739734"/>
            <a:ext cx="1067082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700"/>
              </a:spcBef>
              <a:spcAft>
                <a:spcPts val="700"/>
              </a:spcAft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+mn-lt"/>
                <a:cs typeface="+mn-lt"/>
              </a:rPr>
              <a:t>-&gt; Mediassa esitettyjä kestävyysväitteitä ja –tilastoja on syytä tulkita kriittisesti!</a:t>
            </a:r>
            <a:endParaRPr lang="fi-FI" sz="2000" b="1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7D3B1F1A-2AD0-83DB-F785-7D945D1F5FF9}"/>
              </a:ext>
            </a:extLst>
          </p:cNvPr>
          <p:cNvSpPr txBox="1"/>
          <p:nvPr/>
        </p:nvSpPr>
        <p:spPr>
          <a:xfrm>
            <a:off x="1054699" y="4926688"/>
            <a:ext cx="841891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 b="1">
                <a:solidFill>
                  <a:schemeClr val="tx2">
                    <a:lumMod val="76000"/>
                    <a:lumOff val="24000"/>
                  </a:schemeClr>
                </a:solidFill>
              </a:rPr>
              <a:t>Sustainable Development Report 2026 </a:t>
            </a:r>
            <a:r>
              <a:rPr lang="fi-FI" sz="1600" dirty="0">
                <a:solidFill>
                  <a:schemeClr val="tx2">
                    <a:lumMod val="76000"/>
                    <a:lumOff val="24000"/>
                  </a:schemeClr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https://dashboards.sdgindex.org/rankings/spillovers/</a:t>
            </a:r>
            <a:endParaRPr lang="fi-FI" sz="1600">
              <a:solidFill>
                <a:schemeClr val="tx2">
                  <a:lumMod val="76000"/>
                  <a:lumOff val="24000"/>
                </a:schemeClr>
              </a:solidFill>
              <a:ea typeface="+mn-lt"/>
              <a:cs typeface="+mn-lt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3805365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8D60AD-D87E-B9C9-4152-3093A7860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C2584126-9F35-4111-27B7-ADF771E3B7B0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  <a:cs typeface="Aharoni"/>
              </a:rPr>
              <a:t>EKOMEDIAN MIELENJÄLKI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AB55D29-1B92-1DD6-8AA5-5648EF864F72}"/>
              </a:ext>
            </a:extLst>
          </p:cNvPr>
          <p:cNvSpPr txBox="1"/>
          <p:nvPr/>
        </p:nvSpPr>
        <p:spPr>
          <a:xfrm>
            <a:off x="1130443" y="2891112"/>
            <a:ext cx="5226821" cy="21185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700"/>
              </a:spcBef>
              <a:spcAft>
                <a:spcPts val="700"/>
              </a:spcAft>
            </a:pPr>
            <a:r>
              <a:rPr lang="fi-FI" sz="24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Pohtikaa, voiko medialla olla myös myönteisiä vaikutuksia ympäristö- ja kestävyysajatteluun tai ihmisen luontosuhteeseen. </a:t>
            </a:r>
            <a:endParaRPr lang="fi-FI" sz="2000">
              <a:solidFill>
                <a:schemeClr val="tx2">
                  <a:lumMod val="76000"/>
                  <a:lumOff val="24000"/>
                </a:schemeClr>
              </a:solidFill>
              <a:latin typeface="Aptos" panose="020B0004020202020204"/>
            </a:endParaRPr>
          </a:p>
          <a:p>
            <a:pPr algn="ctr">
              <a:spcBef>
                <a:spcPts val="700"/>
              </a:spcBef>
              <a:spcAft>
                <a:spcPts val="700"/>
              </a:spcAft>
            </a:pPr>
            <a:r>
              <a:rPr lang="fi-FI" sz="24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Millaisia?</a:t>
            </a:r>
            <a:endParaRPr lang="fi-FI" sz="2000">
              <a:solidFill>
                <a:schemeClr val="tx2">
                  <a:lumMod val="76000"/>
                  <a:lumOff val="24000"/>
                </a:schemeClr>
              </a:solidFill>
            </a:endParaRP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321F07D4-6C4F-A1E8-D400-61C63DF71098}"/>
              </a:ext>
            </a:extLst>
          </p:cNvPr>
          <p:cNvSpPr txBox="1"/>
          <p:nvPr/>
        </p:nvSpPr>
        <p:spPr>
          <a:xfrm rot="21300000">
            <a:off x="1734356" y="1719344"/>
            <a:ext cx="402241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4400" b="1">
                <a:solidFill>
                  <a:schemeClr val="bg1"/>
                </a:solidFill>
                <a:highlight>
                  <a:srgbClr val="205C96"/>
                </a:highlight>
                <a:latin typeface="Avenir Next LT Pro"/>
              </a:rPr>
              <a:t> TEHTÄVÄ  </a:t>
            </a:r>
            <a:endParaRPr lang="fi-FI" sz="4400">
              <a:solidFill>
                <a:schemeClr val="bg1"/>
              </a:solidFill>
              <a:highlight>
                <a:srgbClr val="205C96"/>
              </a:highlight>
              <a:latin typeface="Avenir Next LT Pro"/>
            </a:endParaRPr>
          </a:p>
        </p:txBody>
      </p:sp>
      <p:pic>
        <p:nvPicPr>
          <p:cNvPr id="4" name="Kuva 3" descr="Kuva, joka sisältää kohteen Fontti, teksti, typografia&#10;&#10;Tekoälyllä luotu sisältö saattaa olla virheellistä.">
            <a:extLst>
              <a:ext uri="{FF2B5EF4-FFF2-40B4-BE49-F238E27FC236}">
                <a16:creationId xmlns:a16="http://schemas.microsoft.com/office/drawing/2014/main" id="{8239A486-0E77-59D1-2C13-26A6CF2B15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2972" y="1329740"/>
            <a:ext cx="5252286" cy="773530"/>
          </a:xfrm>
          <a:prstGeom prst="rect">
            <a:avLst/>
          </a:prstGeom>
        </p:spPr>
      </p:pic>
      <p:pic>
        <p:nvPicPr>
          <p:cNvPr id="6" name="Kuva 5" descr="Kuva, joka sisältää kohteen nisäkäs, piha-, napa-, vesi&#10;&#10;Tekoälyllä luotu sisältö saattaa olla virheellistä.">
            <a:extLst>
              <a:ext uri="{FF2B5EF4-FFF2-40B4-BE49-F238E27FC236}">
                <a16:creationId xmlns:a16="http://schemas.microsoft.com/office/drawing/2014/main" id="{AE35C232-559B-C3D9-5195-847C3B626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728" y="2270961"/>
            <a:ext cx="5248777" cy="295776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5AE6447A-0C05-299C-D1CB-14A33E5B6A0D}"/>
              </a:ext>
            </a:extLst>
          </p:cNvPr>
          <p:cNvSpPr txBox="1"/>
          <p:nvPr/>
        </p:nvSpPr>
        <p:spPr>
          <a:xfrm>
            <a:off x="6200709" y="5361644"/>
            <a:ext cx="599483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fi-FI" sz="1400">
                <a:solidFill>
                  <a:schemeClr val="tx2">
                    <a:lumMod val="76000"/>
                    <a:lumOff val="24000"/>
                  </a:schemeClr>
                </a:solidFill>
                <a:ea typeface="+mn-lt"/>
                <a:cs typeface="+mn-lt"/>
              </a:rPr>
              <a:t>©</a:t>
            </a:r>
            <a:r>
              <a:rPr lang="fi-FI" sz="1400" dirty="0">
                <a:solidFill>
                  <a:schemeClr val="tx2">
                    <a:lumMod val="76000"/>
                    <a:lumOff val="24000"/>
                  </a:schemeClr>
                </a:solidFill>
                <a:latin typeface="Aptos"/>
                <a:ea typeface="+mn-lt"/>
                <a:cs typeface="+mn-lt"/>
              </a:rPr>
              <a:t> </a:t>
            </a:r>
            <a:r>
              <a:rPr lang="fi-FI" sz="1400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  <a:ea typeface="+mn-lt"/>
                <a:cs typeface="+mn-lt"/>
              </a:rPr>
              <a:t>Kerstin Langerberger / Facebook. </a:t>
            </a:r>
            <a:r>
              <a:rPr lang="fi-FI" sz="1400" dirty="0">
                <a:solidFill>
                  <a:schemeClr val="tx2">
                    <a:lumMod val="76000"/>
                    <a:lumOff val="24000"/>
                  </a:schemeClr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https://www.cbc.ca/news/trending/thin-bear-photo-kerstin-1.3232725</a:t>
            </a:r>
            <a:endParaRPr lang="fi-FI" sz="1400">
              <a:solidFill>
                <a:schemeClr val="tx2">
                  <a:lumMod val="76000"/>
                  <a:lumOff val="24000"/>
                </a:schemeClr>
              </a:solidFill>
              <a:ea typeface="+mn-lt"/>
              <a:cs typeface="+mn-lt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213111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FCB15BD5-49C4-8BD1-CEAE-64A03267D1D7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chemeClr val="tx2">
                    <a:lumMod val="25000"/>
                    <a:lumOff val="75000"/>
                  </a:schemeClr>
                </a:solidFill>
                <a:latin typeface="Avenir Next LT Pro"/>
                <a:cs typeface="Aharoni"/>
              </a:rPr>
              <a:t>EKOMEDIAN MIELENJÄLKI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16CC950-3414-34F9-2D4F-31F166E43840}"/>
              </a:ext>
            </a:extLst>
          </p:cNvPr>
          <p:cNvSpPr txBox="1"/>
          <p:nvPr/>
        </p:nvSpPr>
        <p:spPr>
          <a:xfrm>
            <a:off x="1186592" y="1695977"/>
            <a:ext cx="9814863" cy="34522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Tietoisuuden levittäminen ja tiedon mahdollistaminen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Kansalaisaktivismi esim. somealustoilla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Mediateknologiat (mm. kamerat, televisiot) mahdollistavat sellaisen luonnon näkemisen ja tutkimisen, josta emme muutoin olisi tietoisia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Luontoyhteyttä vahvistavat aistikokemukset: yhteyttä luontoon voidaan ehostaa erilaisin audiovisuaalisin ja kerronnallisin keinoin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Interaktiivisuus: esim. pelit voivat opettaa paljon ympäristöstä ja luonnosta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tx2">
                    <a:lumMod val="76000"/>
                    <a:lumOff val="24000"/>
                  </a:schemeClr>
                </a:solidFill>
                <a:latin typeface="Avenir Next LT Pro"/>
              </a:rPr>
              <a:t>Toisaalta: mediassa vietetty aika vs. luonnossa vietetty aika?</a:t>
            </a:r>
            <a:endParaRPr lang="fi-FI" sz="2000" b="1" dirty="0">
              <a:solidFill>
                <a:schemeClr val="tx2">
                  <a:lumMod val="76000"/>
                  <a:lumOff val="24000"/>
                </a:schemeClr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4150191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06BC16F7-9196-AE0E-CBC3-FD558A186310}"/>
              </a:ext>
            </a:extLst>
          </p:cNvPr>
          <p:cNvSpPr txBox="1">
            <a:spLocks/>
          </p:cNvSpPr>
          <p:nvPr/>
        </p:nvSpPr>
        <p:spPr>
          <a:xfrm>
            <a:off x="1614714" y="2353583"/>
            <a:ext cx="8969828" cy="2145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sz="5400" b="1">
                <a:solidFill>
                  <a:schemeClr val="accent6">
                    <a:lumMod val="76000"/>
                  </a:schemeClr>
                </a:solidFill>
                <a:latin typeface="Avenir Next LT Pro"/>
                <a:cs typeface="Aharoni"/>
              </a:rPr>
              <a:t>II. Ekomedian jalanjälki</a:t>
            </a:r>
            <a:endParaRPr lang="fi-FI" sz="540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3224532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41B0BBE1-9D0A-2F58-ECAD-526F1452196E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29779F5-C413-CE43-A507-9BE7116855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679" y="1407886"/>
            <a:ext cx="5792071" cy="4020458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ACF75582-CA20-8E3B-DA1F-47E4DF1CC343}"/>
              </a:ext>
            </a:extLst>
          </p:cNvPr>
          <p:cNvSpPr txBox="1"/>
          <p:nvPr/>
        </p:nvSpPr>
        <p:spPr>
          <a:xfrm>
            <a:off x="1026554" y="1414478"/>
            <a:ext cx="5177168" cy="40164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Media ei koskaan ole aineetonta!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Kaikki digitaalisetkin sisällöt ovat riippuvaisia fyysisistä infrastruktuureista ja laitteistoista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Nämä rakentuvat luonnonresursseista, vaativat elinkaarensa aikana energiaa, ja päätyvät lopulta e-jätteeksi kaatopaikoille</a:t>
            </a:r>
            <a:endParaRPr lang="fi-FI">
              <a:solidFill>
                <a:schemeClr val="accent6">
                  <a:lumMod val="76000"/>
                </a:schemeClr>
              </a:solidFill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-&gt; Media on aina jollain tapaa </a:t>
            </a: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yhteydessä ympäristöön (ekomedia)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8B2E8482-BD3A-F186-4990-DF6B09EA8270}"/>
              </a:ext>
            </a:extLst>
          </p:cNvPr>
          <p:cNvSpPr txBox="1"/>
          <p:nvPr/>
        </p:nvSpPr>
        <p:spPr>
          <a:xfrm>
            <a:off x="6493573" y="5424796"/>
            <a:ext cx="551056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fi-FI" sz="1200">
                <a:solidFill>
                  <a:srgbClr val="ACC47C"/>
                </a:solidFill>
                <a:ea typeface="+mn-lt"/>
                <a:cs typeface="+mn-lt"/>
              </a:rPr>
              <a:t>Hanna Barakat  &amp; Archival Images of AI + AIxDESIGN / https://betterimagesofai.org / </a:t>
            </a:r>
            <a:r>
              <a:rPr lang="fi-FI" sz="1200" dirty="0">
                <a:solidFill>
                  <a:srgbClr val="ACC47C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https://creativecommons.org/licenses/by/4.0/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7337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1F820242-D520-97FB-7593-B4974F54D7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97"/>
          <a:stretch>
            <a:fillRect/>
          </a:stretch>
        </p:blipFill>
        <p:spPr>
          <a:xfrm>
            <a:off x="1383894" y="1484722"/>
            <a:ext cx="3553344" cy="4915519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63670508-7099-7865-8967-B879A52CB068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37DD4AB6-DDF5-97C1-630F-C86BF54AC3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4499" y="1357086"/>
            <a:ext cx="5186944" cy="3468915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EBC89E3C-9F13-FCF1-2A07-75E6726D7471}"/>
              </a:ext>
            </a:extLst>
          </p:cNvPr>
          <p:cNvSpPr txBox="1"/>
          <p:nvPr/>
        </p:nvSpPr>
        <p:spPr>
          <a:xfrm>
            <a:off x="2107868" y="456533"/>
            <a:ext cx="87984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700"/>
              </a:spcBef>
              <a:spcAft>
                <a:spcPts val="700"/>
              </a:spcAft>
            </a:pPr>
            <a:r>
              <a:rPr lang="fi-FI" sz="32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Ajatusharjoitus: Millaisena näet tekoälyn?</a:t>
            </a:r>
            <a:endParaRPr lang="fi-FI" sz="24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636F0947-3690-6F57-C79D-BDBC1E8A01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33862" y="3207657"/>
            <a:ext cx="3584116" cy="3091544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D8E6E014-32B8-231D-80ED-AE9306C93D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9517" y="4821062"/>
            <a:ext cx="4875895" cy="175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5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30EC70-B99A-7BCE-DADA-421F33EE3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DFD421B8-05CC-8745-B58D-CFBCD3255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7"/>
          <a:stretch>
            <a:fillRect/>
          </a:stretch>
        </p:blipFill>
        <p:spPr>
          <a:xfrm>
            <a:off x="6094271" y="499350"/>
            <a:ext cx="5257351" cy="2979988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EFF989A5-2F70-AE84-65CF-61310E2ECD21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3C65ED-10B0-7F46-2EE0-95E4D1F111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6397" y="3590040"/>
            <a:ext cx="4379536" cy="29351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0E5DFA-440C-DD51-79D0-5F253587ED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6019" y="3495774"/>
            <a:ext cx="5475403" cy="3126557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BCB4C8E1-2C92-B7F0-CE3A-FC90558AB8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2"/>
          <a:stretch>
            <a:fillRect/>
          </a:stretch>
        </p:blipFill>
        <p:spPr>
          <a:xfrm>
            <a:off x="1407043" y="427726"/>
            <a:ext cx="4346507" cy="3113226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DC32CDC5-6C69-28E8-E779-A0924421CC0B}"/>
              </a:ext>
            </a:extLst>
          </p:cNvPr>
          <p:cNvSpPr txBox="1"/>
          <p:nvPr/>
        </p:nvSpPr>
        <p:spPr>
          <a:xfrm>
            <a:off x="295450" y="137930"/>
            <a:ext cx="551056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fi-FI" sz="1200">
                <a:solidFill>
                  <a:srgbClr val="ACC47C"/>
                </a:solidFill>
                <a:ea typeface="+mn-lt"/>
                <a:cs typeface="+mn-lt"/>
              </a:rPr>
              <a:t>Google </a:t>
            </a:r>
            <a:r>
              <a:rPr lang="fi-FI" sz="1200" dirty="0">
                <a:solidFill>
                  <a:srgbClr val="ACC47C"/>
                </a:solidFill>
                <a:ea typeface="+mn-lt"/>
                <a:cs typeface="+mn-lt"/>
              </a:rPr>
              <a:t>https://datacenters.google/discover-more/photo-gallery/  </a:t>
            </a:r>
            <a:endParaRPr lang="fi-FI" dirty="0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B798437A-5CB0-F24E-1ED8-0236A0E3C73C}"/>
              </a:ext>
            </a:extLst>
          </p:cNvPr>
          <p:cNvSpPr txBox="1"/>
          <p:nvPr/>
        </p:nvSpPr>
        <p:spPr>
          <a:xfrm>
            <a:off x="5385924" y="224342"/>
            <a:ext cx="626470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fi-FI" sz="1200">
                <a:solidFill>
                  <a:srgbClr val="ACC47C"/>
                </a:solidFill>
                <a:ea typeface="+mn-lt"/>
                <a:cs typeface="+mn-lt"/>
              </a:rPr>
              <a:t>Google </a:t>
            </a:r>
            <a:r>
              <a:rPr lang="fi-FI" sz="1200" dirty="0">
                <a:solidFill>
                  <a:srgbClr val="ACC47C"/>
                </a:solidFill>
                <a:ea typeface="+mn-lt"/>
                <a:cs typeface="+mn-lt"/>
              </a:rPr>
              <a:t>https://cloud.google.com/transform/ai-specialized-chips-tpu-history-gen-ai  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45068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51955-CDC8-A668-2ABF-14902B06C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78740709-EBA5-312D-FC56-7B086BB7C462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6EA34353-A045-8110-2398-0D545C65A3C1}"/>
              </a:ext>
            </a:extLst>
          </p:cNvPr>
          <p:cNvSpPr txBox="1"/>
          <p:nvPr/>
        </p:nvSpPr>
        <p:spPr>
          <a:xfrm>
            <a:off x="7147276" y="1108107"/>
            <a:ext cx="4831520" cy="46320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Mediasta puhuttaessa käytetään usein metaforia ja käsitteitä, jotka kannustavat ajattelemaan sitä aineettomana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Esim. "pilvi", jossa data ikään kuin vain leijailee; "digitaalisuus", "virtuaalisuus"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Mediatutkijat kutsuvat tätä aineettomuuden oletukseksi tai harhaksi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Emme tule juurikaan ajatelleeksi median "takahuonetta", eli fyysisiä edellytyksiä ja infrastruktuureja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D2FAC20-4ADB-733A-B9DD-EEE0C18529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969" y="1516144"/>
            <a:ext cx="5932520" cy="3356191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C544D069-E877-219D-0D21-E963D495C412}"/>
              </a:ext>
            </a:extLst>
          </p:cNvPr>
          <p:cNvSpPr txBox="1"/>
          <p:nvPr/>
        </p:nvSpPr>
        <p:spPr>
          <a:xfrm>
            <a:off x="923903" y="5000591"/>
            <a:ext cx="580907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>
                <a:solidFill>
                  <a:srgbClr val="ACC47C"/>
                </a:solidFill>
                <a:ea typeface="+mn-lt"/>
                <a:cs typeface="+mn-lt"/>
              </a:rPr>
              <a:t>Catherine Breslin &amp; Tania Duarte / https://betterimagesofai.org / </a:t>
            </a:r>
            <a:r>
              <a:rPr lang="fi-FI" sz="1200" dirty="0">
                <a:solidFill>
                  <a:srgbClr val="ACC47C"/>
                </a:solidFill>
                <a:ea typeface="+mn-lt"/>
                <a:cs typeface="+mn-lt"/>
              </a:rPr>
              <a:t>https://creativecommons.org/licenses/by/4.0/</a:t>
            </a:r>
            <a:endParaRPr lang="fi-FI">
              <a:solidFill>
                <a:srgbClr val="00000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0267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32A580-6D73-1E3B-8397-538F60BA4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287B8C53-DFC5-B0CA-03F0-312BFF1A707E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81BC605E-6EE8-F84C-3F70-1309CA5DBB09}"/>
              </a:ext>
            </a:extLst>
          </p:cNvPr>
          <p:cNvSpPr txBox="1"/>
          <p:nvPr/>
        </p:nvSpPr>
        <p:spPr>
          <a:xfrm>
            <a:off x="924428" y="1424318"/>
            <a:ext cx="6630468" cy="40164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Myös esim. dataan liittyvät oletukset -&gt; "data on uusi öljy"</a:t>
            </a:r>
            <a:endParaRPr lang="fi-FI">
              <a:solidFill>
                <a:schemeClr val="accent6">
                  <a:lumMod val="76000"/>
                </a:schemeClr>
              </a:solidFill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Data ja siitä muodostuva informaatio ovat tärkeitä hyödykkeitä nykytaloudessa – maksat esim. somepalvelujen käytöstä tuottamallasi datalla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Datan taloudellista arvoa verrataan usein öljyyn, uusi data- ja informaatiotalous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Datan ja informaation "louhintaa" pidetään monesti aineettomana ja ympäristöystävällisenä keinona kasvattaa taloutta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2712AA2-0648-E6AE-D37C-B3299C2EED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5"/>
          <a:stretch>
            <a:fillRect/>
          </a:stretch>
        </p:blipFill>
        <p:spPr>
          <a:xfrm>
            <a:off x="7811617" y="934825"/>
            <a:ext cx="4376801" cy="4996217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02A5217B-AE1E-B143-8B56-B482E8DF11F9}"/>
              </a:ext>
            </a:extLst>
          </p:cNvPr>
          <p:cNvSpPr txBox="1"/>
          <p:nvPr/>
        </p:nvSpPr>
        <p:spPr>
          <a:xfrm>
            <a:off x="6383594" y="5927560"/>
            <a:ext cx="580907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fi-FI" sz="1200">
                <a:solidFill>
                  <a:srgbClr val="ACC47C"/>
                </a:solidFill>
                <a:ea typeface="+mn-lt"/>
                <a:cs typeface="+mn-lt"/>
              </a:rPr>
              <a:t>Gloria Mendoza / https://betterimagesofai.org / </a:t>
            </a:r>
            <a:r>
              <a:rPr lang="fi-FI" sz="1200" dirty="0">
                <a:solidFill>
                  <a:srgbClr val="ACC47C"/>
                </a:solidFill>
                <a:ea typeface="+mn-lt"/>
                <a:cs typeface="+mn-lt"/>
              </a:rPr>
              <a:t>https://creativecommons.org/licenses/by/4.0/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03041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CBE489-4310-E9BB-4B49-BD46B10D4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F5CCC811-7522-3543-69FF-E9D6096C0DD4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D54A2C21-ABB6-1251-13EA-D7B5F957B1E0}"/>
              </a:ext>
            </a:extLst>
          </p:cNvPr>
          <p:cNvSpPr txBox="1"/>
          <p:nvPr/>
        </p:nvSpPr>
        <p:spPr>
          <a:xfrm>
            <a:off x="1372203" y="1725811"/>
            <a:ext cx="10236220" cy="34009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Mielikuva "aineettomasta" mediasta ja teknologiasta on siis taloudellisesti merkittävä kertomus -&gt; keino kasvattaa taloutta ilman merkittäviä fyysisiä resursseja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Aineettomuuden oletuksia on toisaalta ruokkinut myös ns. 2000-luvun "teknologinen lumo"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Ihastelemme ja hämmästelemme uusia teknologisia saavutuksia ja laitteita, tietämättä täysin, miten kaikki toimii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Kiinnitämme huomiota lähinnä käyttäjille suunnattuihin ominaisuuksiin ja palveluihin, emme niiden fyysisiin edellytyksiin</a:t>
            </a:r>
          </a:p>
        </p:txBody>
      </p:sp>
    </p:spTree>
    <p:extLst>
      <p:ext uri="{BB962C8B-B14F-4D97-AF65-F5344CB8AC3E}">
        <p14:creationId xmlns:p14="http://schemas.microsoft.com/office/powerpoint/2010/main" val="217386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8688B2-519E-AA3A-33F7-0CCBECA8B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328076C0-5B24-BDC5-7E3F-2B293BE6F636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304A29E-3429-1B8F-43BE-790E9030C229}"/>
              </a:ext>
            </a:extLst>
          </p:cNvPr>
          <p:cNvSpPr txBox="1"/>
          <p:nvPr/>
        </p:nvSpPr>
        <p:spPr>
          <a:xfrm>
            <a:off x="6776902" y="547460"/>
            <a:ext cx="5145747" cy="57708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Median takahuoneen tutkimus on kuitenkin osoittanut, ettei kyse ole missään määrin aineettomasta tai järin ympäristöystävällisestä toiminnasta</a:t>
            </a:r>
            <a:endParaRPr lang="fi-FI">
              <a:solidFill>
                <a:schemeClr val="accent6">
                  <a:lumMod val="76000"/>
                </a:schemeClr>
              </a:solidFill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Mediateknologioiden ympäristöjalanjälkeä voidaan mitata monella eri tavalla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Usein puhutaan mm. sähkön ja veden kulutuksesta sekä teknologioiden tuotanto- ja hävitysvaiheissa aiheutuvista päästöistä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,Sans-Serif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ICT-sektorin arvioidaan tuottavan tällä hetkellä saman verran päästöjä kuin lentomatkustuksen (n. 2-4% vuosittaisista hiilidioksidipäästöistä) </a:t>
            </a:r>
            <a:r>
              <a:rPr lang="fi-FI" sz="140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(</a:t>
            </a:r>
            <a:r>
              <a:rPr lang="fi-FI" sz="1400">
                <a:solidFill>
                  <a:schemeClr val="accent6">
                    <a:lumMod val="76000"/>
                  </a:schemeClr>
                </a:solidFill>
                <a:latin typeface="Aptos"/>
              </a:rPr>
              <a:t>Malmodin ym., 2024)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BFEB1CB-8838-F25F-BE7A-944B6C3C75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7954" y="887690"/>
            <a:ext cx="5344616" cy="5074763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1AD492A5-1AB1-A7C7-6745-6A51496085C0}"/>
              </a:ext>
            </a:extLst>
          </p:cNvPr>
          <p:cNvSpPr txBox="1"/>
          <p:nvPr/>
        </p:nvSpPr>
        <p:spPr>
          <a:xfrm>
            <a:off x="971037" y="6029684"/>
            <a:ext cx="580907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>
                <a:solidFill>
                  <a:srgbClr val="ACC47C"/>
                </a:solidFill>
                <a:ea typeface="+mn-lt"/>
                <a:cs typeface="+mn-lt"/>
              </a:rPr>
              <a:t>Lone Thomasky &amp; Bits&amp;Bäume / https://betterimagesofai.org / </a:t>
            </a:r>
            <a:r>
              <a:rPr lang="fi-FI" sz="1200" dirty="0">
                <a:solidFill>
                  <a:srgbClr val="ACC47C"/>
                </a:solidFill>
                <a:ea typeface="+mn-lt"/>
                <a:cs typeface="+mn-lt"/>
              </a:rPr>
              <a:t>https://creativecommons.org/licenses/by/4.0/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0756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3D7ACA-1647-603A-696B-499485B11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A543D130-9029-CBE2-20B2-486ADEEED1CD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7D9310A2-238D-8FEE-F575-185B9C21E425}"/>
              </a:ext>
            </a:extLst>
          </p:cNvPr>
          <p:cNvSpPr txBox="1"/>
          <p:nvPr/>
        </p:nvSpPr>
        <p:spPr>
          <a:xfrm>
            <a:off x="1089398" y="712430"/>
            <a:ext cx="6630468" cy="54271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Mediateknologioiden </a:t>
            </a:r>
            <a:r>
              <a:rPr lang="fi-FI" sz="2000" b="1" i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tuotanto </a:t>
            </a: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on resurssi-intensiivistä ja aiheuttaa merkittäviä ympäristöhaittoja etenkin globaalissa etelässä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Esim. älypuhelimen valmistuksessa käytetään n. 70-75 eri alkuainetta, joista suurin osa on metalleja (myös harvinaisia maametalleja)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Materiaaleja louhitaan ympäri maapalloa kyseenalaisissa työolosuhteissa, ja omistusoikeudet tuottavat geopoliittisia konflikteja (mm. "kriisimineraalit" Kongon demokraattisessa tasavallassa, Grönlanti, yms.)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Louhitut materiaalit vaativat paljon puhdistamista, jatkojalostusta ja kuljetusta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,Sans-Serif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Tuotantoketjun yksityiskohtia on monesti hankalaa selvittää tai taata (yritysvastuu?)</a:t>
            </a:r>
            <a:endParaRPr lang="fi-FI" sz="200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18267E9-47C7-D32D-854C-1EA730FD5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3909" y="270039"/>
            <a:ext cx="3564903" cy="5076726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E0A59B47-6E16-2719-752C-A16228A17F92}"/>
              </a:ext>
            </a:extLst>
          </p:cNvPr>
          <p:cNvSpPr txBox="1"/>
          <p:nvPr/>
        </p:nvSpPr>
        <p:spPr>
          <a:xfrm>
            <a:off x="8105417" y="5531078"/>
            <a:ext cx="369759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Harvinaiset maametallit, joiden </a:t>
            </a:r>
            <a:r>
              <a:rPr lang="fi-FI" sz="160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louhinta tuottaa mm. radioaktiivista </a:t>
            </a:r>
            <a:r>
              <a:rPr lang="fi-FI" sz="1600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jätettä. </a:t>
            </a:r>
            <a:r>
              <a:rPr lang="fi-FI" sz="1600" i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Crawford &amp; Joler, 2018</a:t>
            </a:r>
            <a:r>
              <a:rPr lang="fi-FI" sz="1600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 </a:t>
            </a:r>
            <a:r>
              <a:rPr lang="fi-FI" sz="1600" dirty="0">
                <a:solidFill>
                  <a:schemeClr val="accent6">
                    <a:lumMod val="76000"/>
                  </a:schemeClr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https://anatomyof.ai/</a:t>
            </a:r>
            <a:endParaRPr lang="fi-FI" sz="1600">
              <a:solidFill>
                <a:schemeClr val="accent6">
                  <a:lumMod val="76000"/>
                </a:schemeClr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496718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E1A3F3-E38D-70A9-698E-32AB14ACF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4EF782CF-767A-7D36-CD1E-70397DFD6A3E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4957B3E-53B4-5E63-7054-DCF84F2A424C}"/>
              </a:ext>
            </a:extLst>
          </p:cNvPr>
          <p:cNvSpPr txBox="1"/>
          <p:nvPr/>
        </p:nvSpPr>
        <p:spPr>
          <a:xfrm>
            <a:off x="6093459" y="869542"/>
            <a:ext cx="5852758" cy="53347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,Sans-Serif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Myös mediateknologian </a:t>
            </a:r>
            <a:r>
              <a:rPr lang="fi-FI" sz="2000" b="1" i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käyttö </a:t>
            </a: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vaatii jatkuvia virtoja energiaa ja luonnonresursseja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,Sans-Serif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Vuonna 2024 datakeskusten arvioitiin vievän vuosittain globaalisti n. 415 Twh sähköä, eli n. 5 kertaa Suomen vuosittaisen sähkönkulutuksen verran; vuonna 2030 jopa yli 900 TWh?</a:t>
            </a:r>
            <a:endParaRPr lang="en-US" sz="2000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,Sans-Serif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Irlannissa datakeskukset vastaavat jo yli 20 % koko maan sähkönkulutuksesta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,Sans-Serif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Videostriimauksen (suoratoistopalvelut, videopelit, somevideot, yms.) on arvioitu tuottavan jopa kolmasosa ICT-sektorin päästöistä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ea typeface="+mn-lt"/>
              <a:cs typeface="+mn-lt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1400" dirty="0">
                <a:solidFill>
                  <a:schemeClr val="accent6">
                    <a:lumMod val="76000"/>
                  </a:schemeClr>
                </a:solidFill>
                <a:latin typeface="Avenir Next LT Pro"/>
                <a:ea typeface="+mn-lt"/>
                <a:cs typeface="+mn-lt"/>
              </a:rPr>
              <a:t>  </a:t>
            </a:r>
            <a:r>
              <a:rPr lang="fi-FI" sz="1400">
                <a:solidFill>
                  <a:schemeClr val="accent6">
                    <a:lumMod val="76000"/>
                  </a:schemeClr>
                </a:solidFill>
                <a:latin typeface="Avenir Next LT Pro"/>
                <a:ea typeface="+mn-lt"/>
                <a:cs typeface="+mn-lt"/>
              </a:rPr>
              <a:t>(IEA, 2026;</a:t>
            </a:r>
            <a:r>
              <a:rPr lang="fi-FI" sz="1400" dirty="0">
                <a:solidFill>
                  <a:schemeClr val="accent6">
                    <a:lumMod val="76000"/>
                  </a:schemeClr>
                </a:solidFill>
                <a:ea typeface="+mn-lt"/>
                <a:cs typeface="+mn-lt"/>
              </a:rPr>
              <a:t> </a:t>
            </a:r>
            <a:r>
              <a:rPr lang="fi-FI" sz="1400" dirty="0">
                <a:solidFill>
                  <a:schemeClr val="accent6">
                    <a:lumMod val="76000"/>
                  </a:schemeClr>
                </a:solidFill>
                <a:latin typeface="Avenir Next LT Pro"/>
                <a:ea typeface="+mn-lt"/>
                <a:cs typeface="+mn-lt"/>
              </a:rPr>
              <a:t>Marks &amp; Przedpełski, 2022)</a:t>
            </a:r>
            <a:endParaRPr lang="fi-FI" sz="1400" b="1" dirty="0">
              <a:solidFill>
                <a:schemeClr val="accent6">
                  <a:lumMod val="76000"/>
                </a:schemeClr>
              </a:solidFill>
              <a:latin typeface="Avenir Next LT Pro"/>
              <a:ea typeface="+mn-lt"/>
              <a:cs typeface="+mn-lt"/>
            </a:endParaRP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3780A88B-BEB8-B36A-A304-27F02DB5DE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66" y="867903"/>
            <a:ext cx="4801419" cy="1948108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5EA32287-48DA-5F5D-00F2-69013E9CAA4B}"/>
              </a:ext>
            </a:extLst>
          </p:cNvPr>
          <p:cNvSpPr txBox="1"/>
          <p:nvPr/>
        </p:nvSpPr>
        <p:spPr>
          <a:xfrm>
            <a:off x="1043170" y="2813015"/>
            <a:ext cx="369759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Yle / Jussi Hanhivaara, 20.5.2026</a:t>
            </a:r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2BEAB320-4B0C-1B94-8FA4-C5A6D11136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778" y="3647387"/>
            <a:ext cx="4784299" cy="1935638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1537F3C9-05BB-7343-1A3D-C4D0C7B3FBEE}"/>
              </a:ext>
            </a:extLst>
          </p:cNvPr>
          <p:cNvSpPr txBox="1"/>
          <p:nvPr/>
        </p:nvSpPr>
        <p:spPr>
          <a:xfrm>
            <a:off x="1035315" y="5586067"/>
            <a:ext cx="369759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HS / Jemina Michelsson, 16.8.2026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6604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91CC5A-144A-B760-4374-8E23D5191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5BF0F9BB-0DF3-229B-1212-540DAE993399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F6FB874-F2F1-D939-A80C-7423887BFD8E}"/>
              </a:ext>
            </a:extLst>
          </p:cNvPr>
          <p:cNvSpPr txBox="1"/>
          <p:nvPr/>
        </p:nvSpPr>
        <p:spPr>
          <a:xfrm>
            <a:off x="1120821" y="445337"/>
            <a:ext cx="6630468" cy="63094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Mediateknologioiden</a:t>
            </a:r>
            <a:r>
              <a:rPr lang="fi-FI" sz="2000" b="1" i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 hävityksestä </a:t>
            </a: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aiheutuu myös monia ekologisia ja sosiaalisia ongelmia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Vuonna 2022 elektroniikkajätettä kertyi n. 62 miljardia kiloa (informaatioteknologian osuus n. 5 mrd. kg); ennuste vuodelle 2030 on 82 miljardia kiloa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E-jätettä tuotetaan eniten Euroopassa, ja siitä pystytään kierrättämään n. 42 % (informaatioteknologian kierrätysaste globaalisti n. 22 %)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E-jätteen kierrätys vaatii myös itsessään paljon ammattitaitoa, resursseja ja logistiikkaa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Osa päätyy käsiteltäväksi globaaliin etelään, jossa työolosuhteet romun parissa ovat erittäin heikot ja myrkylliset sekä työntekijöille että ympäristölle</a:t>
            </a: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1400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  (</a:t>
            </a:r>
            <a:r>
              <a:rPr lang="fi-FI" sz="1400" dirty="0" err="1">
                <a:solidFill>
                  <a:schemeClr val="accent6">
                    <a:lumMod val="76000"/>
                  </a:schemeClr>
                </a:solidFill>
                <a:ea typeface="+mn-lt"/>
                <a:cs typeface="+mn-lt"/>
              </a:rPr>
              <a:t>Baldé</a:t>
            </a:r>
            <a:r>
              <a:rPr lang="fi-FI" sz="1400" dirty="0">
                <a:solidFill>
                  <a:schemeClr val="accent6">
                    <a:lumMod val="76000"/>
                  </a:schemeClr>
                </a:solidFill>
                <a:ea typeface="+mn-lt"/>
                <a:cs typeface="+mn-lt"/>
              </a:rPr>
              <a:t> ym., 2024)</a:t>
            </a:r>
            <a:endParaRPr lang="fi-FI" sz="1400" dirty="0">
              <a:solidFill>
                <a:schemeClr val="accent6">
                  <a:lumMod val="76000"/>
                </a:schemeClr>
              </a:solidFill>
            </a:endParaRP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FEB29B10-4C1F-05B2-12D1-0173E280D9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0"/>
          <a:stretch>
            <a:fillRect/>
          </a:stretch>
        </p:blipFill>
        <p:spPr>
          <a:xfrm>
            <a:off x="7754234" y="2226198"/>
            <a:ext cx="3973076" cy="3772496"/>
          </a:xfrm>
          <a:prstGeom prst="ellipse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4CAB426D-FE08-011F-0C63-34053EBED435}"/>
              </a:ext>
            </a:extLst>
          </p:cNvPr>
          <p:cNvSpPr txBox="1"/>
          <p:nvPr/>
        </p:nvSpPr>
        <p:spPr>
          <a:xfrm>
            <a:off x="8042573" y="943366"/>
            <a:ext cx="340693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160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Jos vuosittainen e-jätemäärä </a:t>
            </a:r>
            <a:r>
              <a:rPr lang="fi-FI" sz="1600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lastattaisiin rekkoihin, niitä riittäisi jonoksi päiväntasaajan ympäri. </a:t>
            </a:r>
            <a:r>
              <a:rPr lang="fi-FI" sz="1600" i="1" dirty="0">
                <a:solidFill>
                  <a:schemeClr val="accent6">
                    <a:lumMod val="76000"/>
                  </a:schemeClr>
                </a:solidFill>
                <a:latin typeface="Avenir Next LT Pro"/>
                <a:ea typeface="+mn-lt"/>
                <a:cs typeface="+mn-lt"/>
              </a:rPr>
              <a:t>Baldé ym., 2024</a:t>
            </a:r>
            <a:endParaRPr lang="fi-FI" i="1" dirty="0">
              <a:solidFill>
                <a:schemeClr val="accent6">
                  <a:lumMod val="76000"/>
                </a:schemeClr>
              </a:solidFill>
              <a:latin typeface="Avenir Next LT Pro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3769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E68EDB-9469-0991-128F-03BFF1355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53115F02-F7FF-5C84-04AB-C7472919BDCF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E179C9E9-9D5E-E02F-16D0-B547531A586C}"/>
              </a:ext>
            </a:extLst>
          </p:cNvPr>
          <p:cNvSpPr txBox="1"/>
          <p:nvPr/>
        </p:nvSpPr>
        <p:spPr>
          <a:xfrm>
            <a:off x="1222945" y="1639399"/>
            <a:ext cx="9741313" cy="32726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Miten olemme päätyneet tähän tilanteeseen?</a:t>
            </a:r>
            <a:endParaRPr lang="fi-FI" dirty="0">
              <a:solidFill>
                <a:schemeClr val="accent6">
                  <a:lumMod val="76000"/>
                </a:schemeClr>
              </a:solidFill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Se, että media rakentuu fyysisistä luonnonresursseista ja edellyttää elinkaarensa aikana energiaa, ei vielä itsessään ole ongelma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Varsinaiset ympäristöongelmat juontuvat ennemmin siitä, millaisessa kontekstissa mediajärjestelmät muotoutuvat sellaisiksi kuin ne ovat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Esim. miksi e-jätettä syntyy niin paljon, miksi medialaitteita </a:t>
            </a:r>
            <a:r>
              <a:rPr lang="fi-FI" sz="2000" b="1" dirty="0" err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ylituotetaan</a:t>
            </a: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 ja –kulutetaan, miksi dataa tarvitaan niin paljon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dirty="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Muutama esimerkki...</a:t>
            </a:r>
          </a:p>
        </p:txBody>
      </p:sp>
    </p:spTree>
    <p:extLst>
      <p:ext uri="{BB962C8B-B14F-4D97-AF65-F5344CB8AC3E}">
        <p14:creationId xmlns:p14="http://schemas.microsoft.com/office/powerpoint/2010/main" val="9159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F5CE77-1976-1000-DDDA-3C5EB1AA5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6B521DDC-86BB-EB6D-F3B8-AEB64AE64F17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C6B7DB2E-94A4-C2F4-DB14-F5902F7F3305}"/>
              </a:ext>
            </a:extLst>
          </p:cNvPr>
          <p:cNvSpPr txBox="1"/>
          <p:nvPr/>
        </p:nvSpPr>
        <p:spPr>
          <a:xfrm>
            <a:off x="1737781" y="757414"/>
            <a:ext cx="8719168" cy="36317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Medialaitteiden "ennenaikainen vanheneminen" kärjistää ylituotantoa ja e-jätteen määrää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Esim. älypuhelimen tavanomainen käyttöikä on vain n. 2 vuotta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i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Suunniteltu</a:t>
            </a: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 vanheneminen (engl. planned obsolescence)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i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Teknologinen</a:t>
            </a: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 vanheneminen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i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Taloudellinen </a:t>
            </a: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vanheneminen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i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Esteettinen/sosiaalinen</a:t>
            </a: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 vanheneminen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i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Sääntelyn</a:t>
            </a: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 kautta vanheneminen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</p:txBody>
      </p:sp>
      <p:pic>
        <p:nvPicPr>
          <p:cNvPr id="3" name="Kuva 2" descr="Kuva, joka sisältää kohteen Fontti, teksti, typografia, valkoinen&#10;&#10;Tekoälyllä luotu sisältö saattaa olla virheellistä.">
            <a:extLst>
              <a:ext uri="{FF2B5EF4-FFF2-40B4-BE49-F238E27FC236}">
                <a16:creationId xmlns:a16="http://schemas.microsoft.com/office/drawing/2014/main" id="{678E435D-21A5-72A7-150B-A26001348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248" y="4832935"/>
            <a:ext cx="7439526" cy="978065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D97D6DD2-3A96-E271-8B76-0BCECD43C9AD}"/>
              </a:ext>
            </a:extLst>
          </p:cNvPr>
          <p:cNvSpPr txBox="1"/>
          <p:nvPr/>
        </p:nvSpPr>
        <p:spPr>
          <a:xfrm>
            <a:off x="2382851" y="5947015"/>
            <a:ext cx="409864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Taloustaito / Minna Petäinen, 25.6.2025</a:t>
            </a:r>
            <a:endParaRPr lang="fi-FI">
              <a:solidFill>
                <a:schemeClr val="accent6">
                  <a:lumMod val="76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478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A437A6-225F-979A-A1B8-5C5618028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2C919ACE-2A2E-167F-C39B-303A25325CA9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9135DB0-9065-D590-F687-4473D8ACB5AD}"/>
              </a:ext>
            </a:extLst>
          </p:cNvPr>
          <p:cNvSpPr txBox="1"/>
          <p:nvPr/>
        </p:nvSpPr>
        <p:spPr>
          <a:xfrm>
            <a:off x="1034408" y="712430"/>
            <a:ext cx="6402655" cy="54271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 i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Jevonsin paradoksi</a:t>
            </a: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: mitä tehokkaammin resursseja kyetään hyödyntämään, sitä suuremmaksi niiden tarve kasvaa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Mediateknologiat kehittyvät jatkuvasti, ja tuotantoprosesseja on pyritty tehostamaan (myös ympäristösyistä)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Mutta kun tuotanto tehostuu ja tuotteen hinta laskee, kysyntä kasvaa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Vaikka siis resursseja tarvittaisiin yhden laitteen valmistukseen vähemmän, laitteiden kokonaiskysyntäkasvaa siten, että resursseja kuluu jatkuvasti enemmän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-&gt; Teknologinen kehitys ja tehokkuusparannukset eivät aina ole ratkaisu ympäristöongelmiin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1D6580D4-C4E8-3321-83B2-84EDB427AE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2506" y="1233341"/>
            <a:ext cx="4437048" cy="4382058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B8CB27E8-86E6-2B05-5BAC-8ECE790235F1}"/>
              </a:ext>
            </a:extLst>
          </p:cNvPr>
          <p:cNvSpPr txBox="1"/>
          <p:nvPr/>
        </p:nvSpPr>
        <p:spPr>
          <a:xfrm>
            <a:off x="8795285" y="5715457"/>
            <a:ext cx="323241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fi-FI" sz="1200" dirty="0">
                <a:solidFill>
                  <a:srgbClr val="ACC47C"/>
                </a:solidFill>
                <a:ea typeface="+mn-lt"/>
                <a:cs typeface="+mn-lt"/>
              </a:rPr>
              <a:t>https://sketchplanations.com/jevons-paradox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85654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8D89DE-16F1-C1B6-BC9A-7A513081C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E0FE9D96-D507-A16F-AAF7-96432E3572D1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A86D4637-2A3A-948D-1D5B-EE4355615C5F}"/>
              </a:ext>
            </a:extLst>
          </p:cNvPr>
          <p:cNvSpPr txBox="1"/>
          <p:nvPr/>
        </p:nvSpPr>
        <p:spPr>
          <a:xfrm>
            <a:off x="5991417" y="407630"/>
            <a:ext cx="6001604" cy="60426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Mitä asialle voidaan tehdä/on tehty?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Median ympäristöjalanjäljen tarkempi tutkimus mahdollistaa tuotteiden arvoketjun kehittämisen kestävämmäksi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EU:n korjauttamisoikeusdirektiivi voimaan 31.7.2026: esim. puhelinten varaosia oltava saatavilla 7 vuotta valmistuksen lopetuksesta</a:t>
            </a: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Korjausyritykset kuten Fonum ovat yhä tietoisempia median kestävyyteen liittyvistä haasteista ja pyrkivät tekemään palveluistaan helpommin saavutettavia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Vuonna 2021 perustettu CODES (Coalition for Digital Environmental Sustainability): kansainvälinen liitto, joka valvoo ja arvioi digitalisoitumista kestävyyden näkökulmasta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2BBEF5BE-ED27-044A-10C5-682011D49C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969" y="176464"/>
            <a:ext cx="5093369" cy="5141495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32F10B1C-DCBD-BC76-AE16-F64C29421006}"/>
              </a:ext>
            </a:extLst>
          </p:cNvPr>
          <p:cNvSpPr txBox="1"/>
          <p:nvPr/>
        </p:nvSpPr>
        <p:spPr>
          <a:xfrm>
            <a:off x="783520" y="4961913"/>
            <a:ext cx="506729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1600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Fairphone on hollantilainen yritys, jonka älypuhelimet ovat helposti purettavia ja korjattavia. Laitteet valmistetaan pitkälti kierrätysmateriaaleista ja tuotetaan mahdollisimman vastuullisesti. </a:t>
            </a:r>
            <a:r>
              <a:rPr lang="fi-FI" sz="1600" i="1" dirty="0">
                <a:solidFill>
                  <a:schemeClr val="accent6">
                    <a:lumMod val="76000"/>
                  </a:schemeClr>
                </a:solidFill>
                <a:latin typeface="Avenir Next LT Pro"/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https://www.fairphone.com/about-us</a:t>
            </a:r>
            <a:endParaRPr lang="fi-FI" i="1">
              <a:solidFill>
                <a:schemeClr val="accent6">
                  <a:lumMod val="76000"/>
                </a:schemeClr>
              </a:solidFill>
              <a:latin typeface="Avenir Next LT Pro"/>
              <a:ea typeface="+mn-lt"/>
              <a:cs typeface="+mn-lt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164063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2D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327CCB-4002-F652-D84B-0BC7E9A50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E378233E-2865-462F-A133-8F4A5A1914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391930" y="1076227"/>
            <a:ext cx="6874563" cy="4719557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A7560A88-1A91-B5B6-639E-745D98039F95}"/>
              </a:ext>
            </a:extLst>
          </p:cNvPr>
          <p:cNvSpPr txBox="1">
            <a:spLocks/>
          </p:cNvSpPr>
          <p:nvPr/>
        </p:nvSpPr>
        <p:spPr>
          <a:xfrm rot="16200000">
            <a:off x="-3073401" y="3028497"/>
            <a:ext cx="7191829" cy="803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>
                <a:solidFill>
                  <a:srgbClr val="ACC47C"/>
                </a:solidFill>
                <a:latin typeface="Avenir Next LT Pro"/>
                <a:cs typeface="Aharoni"/>
              </a:rPr>
              <a:t>EKOMEDIAN JALANJÄLKI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CA689FC8-733E-AA34-B742-A79F9867A173}"/>
              </a:ext>
            </a:extLst>
          </p:cNvPr>
          <p:cNvSpPr txBox="1"/>
          <p:nvPr/>
        </p:nvSpPr>
        <p:spPr>
          <a:xfrm>
            <a:off x="924429" y="723345"/>
            <a:ext cx="5782058" cy="54271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Globaalien mediajärjestelmien kestävyys ei ole yksilön harteilla, mutta myös omalla toiminnalla on mahdollista vaikuttaa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Medialaitteiden asianmukainen kierrätys on erittäin tärkeää; esim. Gigantti ja Power vastaanottavat käytettyjä laitteita veloituksetta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</a:rPr>
              <a:t>Huolehdi datastasi: poista turhat tiedostot, kuvat, </a:t>
            </a: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  <a:ea typeface="+mn-lt"/>
                <a:cs typeface="+mn-lt"/>
              </a:rPr>
              <a:t>ja sovellukset, ks. "Digital Cleanup Day" </a:t>
            </a:r>
            <a:r>
              <a:rPr lang="fi-FI" sz="2000" dirty="0">
                <a:solidFill>
                  <a:schemeClr val="accent6">
                    <a:lumMod val="76000"/>
                  </a:schemeClr>
                </a:solidFill>
                <a:latin typeface="Avenir Next LT Pro"/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https://www.digitalcleanupday.org/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  <a:ea typeface="+mn-lt"/>
              <a:cs typeface="+mn-lt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  <a:ea typeface="+mn-lt"/>
                <a:cs typeface="+mn-lt"/>
              </a:rPr>
              <a:t>ChatGPT:n sijaan tutustu EcoGPT-malliin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  <a:ea typeface="+mn-lt"/>
              <a:cs typeface="+mn-lt"/>
            </a:endParaRPr>
          </a:p>
          <a:p>
            <a:pPr marL="342900" indent="-342900">
              <a:spcBef>
                <a:spcPts val="700"/>
              </a:spcBef>
              <a:spcAft>
                <a:spcPts val="700"/>
              </a:spcAft>
              <a:buFont typeface="Arial"/>
              <a:buChar char="•"/>
            </a:pPr>
            <a:r>
              <a:rPr lang="fi-FI" sz="2000" b="1">
                <a:solidFill>
                  <a:schemeClr val="accent6">
                    <a:lumMod val="76000"/>
                  </a:schemeClr>
                </a:solidFill>
                <a:latin typeface="Avenir Next LT Pro"/>
                <a:ea typeface="+mn-lt"/>
                <a:cs typeface="+mn-lt"/>
              </a:rPr>
              <a:t>Pohdi suhdettasi "teknologian lumoon": innostutko aina uusimmista laitteista, keksinnöistä, ja malleista, miksi?</a:t>
            </a:r>
            <a:endParaRPr lang="fi-FI" sz="2000" b="1" dirty="0">
              <a:solidFill>
                <a:schemeClr val="accent6">
                  <a:lumMod val="76000"/>
                </a:schemeClr>
              </a:solidFill>
              <a:latin typeface="Avenir Next LT Pro"/>
              <a:ea typeface="+mn-lt"/>
              <a:cs typeface="+mn-lt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5E22585A-D8E9-42F1-1CE3-012169F69BA6}"/>
              </a:ext>
            </a:extLst>
          </p:cNvPr>
          <p:cNvSpPr txBox="1"/>
          <p:nvPr/>
        </p:nvSpPr>
        <p:spPr>
          <a:xfrm rot="16200000">
            <a:off x="3834430" y="3199707"/>
            <a:ext cx="681460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>
                <a:solidFill>
                  <a:srgbClr val="ACC47C"/>
                </a:solidFill>
                <a:ea typeface="+mn-lt"/>
                <a:cs typeface="+mn-lt"/>
              </a:rPr>
              <a:t>Hanna Barakat  &amp; Archival Images of AI + AIxDESIGN / https://betterimagesofai.org / </a:t>
            </a:r>
            <a:r>
              <a:rPr lang="fi-FI" sz="1200" dirty="0">
                <a:solidFill>
                  <a:srgbClr val="ACC47C"/>
                </a:solidFill>
                <a:ea typeface="+mn-lt"/>
                <a:cs typeface="+mn-lt"/>
              </a:rPr>
              <a:t>https://creativecommons.org/licenses/by/4.0/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0602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52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83625A-EEF2-A368-3886-D41C9F474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iruutu 7">
            <a:extLst>
              <a:ext uri="{FF2B5EF4-FFF2-40B4-BE49-F238E27FC236}">
                <a16:creationId xmlns:a16="http://schemas.microsoft.com/office/drawing/2014/main" id="{25C0005A-9959-B7DF-43C3-6ED12B3C936E}"/>
              </a:ext>
            </a:extLst>
          </p:cNvPr>
          <p:cNvSpPr txBox="1"/>
          <p:nvPr/>
        </p:nvSpPr>
        <p:spPr>
          <a:xfrm>
            <a:off x="1081542" y="995234"/>
            <a:ext cx="10024119" cy="48731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700"/>
              </a:spcBef>
              <a:spcAft>
                <a:spcPts val="700"/>
              </a:spcAft>
            </a:pPr>
            <a:r>
              <a:rPr lang="fi-FI" sz="2400" b="1" dirty="0">
                <a:solidFill>
                  <a:schemeClr val="bg1"/>
                </a:solidFill>
                <a:latin typeface="Avenir Next LT Pro"/>
                <a:ea typeface="+mn-lt"/>
                <a:cs typeface="+mn-lt"/>
              </a:rPr>
              <a:t>Olet nyt saanut lyhyen perehdytyksen </a:t>
            </a:r>
            <a:r>
              <a:rPr lang="fi-FI" sz="2400" b="1" i="1" dirty="0">
                <a:solidFill>
                  <a:srgbClr val="83A83B"/>
                </a:solidFill>
                <a:latin typeface="Avenir Next LT Pro"/>
                <a:ea typeface="+mn-lt"/>
                <a:cs typeface="+mn-lt"/>
              </a:rPr>
              <a:t>ekomedialukutaitoon</a:t>
            </a:r>
            <a:r>
              <a:rPr lang="fi-FI" sz="2400" b="1">
                <a:solidFill>
                  <a:schemeClr val="bg1"/>
                </a:solidFill>
                <a:latin typeface="Avenir Next LT Pro"/>
                <a:ea typeface="+mn-lt"/>
                <a:cs typeface="+mn-lt"/>
              </a:rPr>
              <a:t>, eli kykyyn arvioida mediaa sekä päivittäistä media-arkea ekologisen kestävyyden näkökulmasta.</a:t>
            </a:r>
            <a:endParaRPr lang="fi-FI" sz="2400" b="1" dirty="0">
              <a:solidFill>
                <a:schemeClr val="bg1"/>
              </a:solidFill>
              <a:latin typeface="Avenir Next LT Pro"/>
              <a:ea typeface="+mn-lt"/>
              <a:cs typeface="+mn-lt"/>
            </a:endParaRPr>
          </a:p>
          <a:p>
            <a:pPr algn="ctr">
              <a:spcBef>
                <a:spcPts val="700"/>
              </a:spcBef>
              <a:spcAft>
                <a:spcPts val="700"/>
              </a:spcAft>
            </a:pPr>
            <a:endParaRPr lang="fi-FI" sz="2400" b="1" dirty="0">
              <a:solidFill>
                <a:schemeClr val="bg1"/>
              </a:solidFill>
              <a:latin typeface="Avenir Next LT Pro"/>
              <a:ea typeface="+mn-lt"/>
              <a:cs typeface="+mn-lt"/>
            </a:endParaRPr>
          </a:p>
          <a:p>
            <a:pPr algn="ctr">
              <a:spcBef>
                <a:spcPts val="700"/>
              </a:spcBef>
              <a:spcAft>
                <a:spcPts val="700"/>
              </a:spcAft>
            </a:pPr>
            <a:r>
              <a:rPr lang="fi-FI" sz="2400" b="1" i="1" dirty="0">
                <a:solidFill>
                  <a:srgbClr val="83A83B"/>
                </a:solidFill>
                <a:latin typeface="Avenir Next LT Pro"/>
                <a:ea typeface="+mn-lt"/>
                <a:cs typeface="+mn-lt"/>
              </a:rPr>
              <a:t>Me</a:t>
            </a:r>
            <a:r>
              <a:rPr lang="fi-FI" sz="2400" b="1" dirty="0">
                <a:solidFill>
                  <a:srgbClr val="83A83B"/>
                </a:solidFill>
                <a:latin typeface="Avenir Next LT Pro"/>
                <a:ea typeface="+mn-lt"/>
                <a:cs typeface="+mn-lt"/>
              </a:rPr>
              <a:t> </a:t>
            </a:r>
            <a:r>
              <a:rPr lang="fi-FI" sz="2400" b="1">
                <a:solidFill>
                  <a:schemeClr val="bg1"/>
                </a:solidFill>
                <a:latin typeface="Avenir Next LT Pro"/>
                <a:ea typeface="+mn-lt"/>
                <a:cs typeface="+mn-lt"/>
              </a:rPr>
              <a:t>olemme tulevaisuuden teknologisia osaajia – suuri osa meistä </a:t>
            </a:r>
            <a:r>
              <a:rPr lang="fi-FI" sz="2400" b="1" dirty="0">
                <a:solidFill>
                  <a:schemeClr val="bg1"/>
                </a:solidFill>
                <a:latin typeface="Avenir Next LT Pro"/>
                <a:ea typeface="+mn-lt"/>
                <a:cs typeface="+mn-lt"/>
              </a:rPr>
              <a:t>tulee työskentelemään vähintäänkin jollain tapaa digitalisaation ja mediateknologian parissa.</a:t>
            </a:r>
          </a:p>
          <a:p>
            <a:pPr algn="ctr">
              <a:spcBef>
                <a:spcPts val="700"/>
              </a:spcBef>
              <a:spcAft>
                <a:spcPts val="700"/>
              </a:spcAft>
            </a:pPr>
            <a:endParaRPr lang="fi-FI" sz="2400" b="1" dirty="0">
              <a:solidFill>
                <a:schemeClr val="bg1"/>
              </a:solidFill>
              <a:latin typeface="Avenir Next LT Pro"/>
              <a:ea typeface="+mn-lt"/>
              <a:cs typeface="+mn-lt"/>
            </a:endParaRPr>
          </a:p>
          <a:p>
            <a:pPr algn="ctr">
              <a:spcBef>
                <a:spcPts val="700"/>
              </a:spcBef>
              <a:spcAft>
                <a:spcPts val="700"/>
              </a:spcAft>
            </a:pPr>
            <a:r>
              <a:rPr lang="fi-FI" sz="2400" b="1" dirty="0">
                <a:solidFill>
                  <a:schemeClr val="bg1"/>
                </a:solidFill>
                <a:latin typeface="Avenir Next LT Pro"/>
              </a:rPr>
              <a:t>Ilman ekomedialukutaitoa kestävämmän mediateknologisen </a:t>
            </a:r>
            <a:r>
              <a:rPr lang="fi-FI" sz="2400" b="1">
                <a:solidFill>
                  <a:schemeClr val="bg1"/>
                </a:solidFill>
                <a:latin typeface="Avenir Next LT Pro"/>
              </a:rPr>
              <a:t>tulevaisuuden rakentaminen on hankalaa. Pidetään siis median ekologinen ulottuvuus mielessä!</a:t>
            </a:r>
          </a:p>
        </p:txBody>
      </p:sp>
    </p:spTree>
    <p:extLst>
      <p:ext uri="{BB962C8B-B14F-4D97-AF65-F5344CB8AC3E}">
        <p14:creationId xmlns:p14="http://schemas.microsoft.com/office/powerpoint/2010/main" val="37413478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52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2ED9C0-FBE2-28C0-3EF8-8969A1DA8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iruutu 7">
            <a:extLst>
              <a:ext uri="{FF2B5EF4-FFF2-40B4-BE49-F238E27FC236}">
                <a16:creationId xmlns:a16="http://schemas.microsoft.com/office/drawing/2014/main" id="{8F1B7A33-EAAD-3EBA-F69E-EDFB15533441}"/>
              </a:ext>
            </a:extLst>
          </p:cNvPr>
          <p:cNvSpPr txBox="1"/>
          <p:nvPr/>
        </p:nvSpPr>
        <p:spPr>
          <a:xfrm>
            <a:off x="3257563" y="358925"/>
            <a:ext cx="567993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700"/>
              </a:spcBef>
              <a:spcAft>
                <a:spcPts val="700"/>
              </a:spcAft>
            </a:pPr>
            <a:r>
              <a:rPr lang="fi-FI" sz="3200" b="1">
                <a:solidFill>
                  <a:schemeClr val="bg1"/>
                </a:solidFill>
                <a:highlight>
                  <a:srgbClr val="83A83B"/>
                </a:highlight>
                <a:latin typeface="Avenir Next LT Pro"/>
              </a:rPr>
              <a:t> Tutustu aiheeseen lisää: </a:t>
            </a:r>
            <a:endParaRPr lang="fi-FI">
              <a:solidFill>
                <a:schemeClr val="bg1"/>
              </a:solidFill>
              <a:highlight>
                <a:srgbClr val="83A83B"/>
              </a:highlight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6A9B2F6-822B-9846-2191-629574811D9A}"/>
              </a:ext>
            </a:extLst>
          </p:cNvPr>
          <p:cNvSpPr txBox="1"/>
          <p:nvPr/>
        </p:nvSpPr>
        <p:spPr>
          <a:xfrm>
            <a:off x="1073687" y="1175914"/>
            <a:ext cx="10039828" cy="5298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2000" b="1" dirty="0">
                <a:solidFill>
                  <a:schemeClr val="bg1"/>
                </a:solidFill>
                <a:latin typeface="Avenir Next LT Pro"/>
              </a:rPr>
              <a:t>Luonnonsuojeluliitto: </a:t>
            </a:r>
            <a:r>
              <a:rPr lang="fi-FI" sz="2000" b="1" dirty="0">
                <a:solidFill>
                  <a:srgbClr val="83A83B"/>
                </a:solidFill>
                <a:latin typeface="Avenir Next LT Pro"/>
              </a:rPr>
              <a:t>Kuusi keinoa digitaalisen hiilijalanjäljen </a:t>
            </a:r>
            <a:r>
              <a:rPr lang="fi-FI" sz="2000" b="1">
                <a:solidFill>
                  <a:srgbClr val="83A83B"/>
                </a:solidFill>
                <a:latin typeface="Avenir Next LT Pro"/>
              </a:rPr>
              <a:t>pienentämiseen</a:t>
            </a:r>
            <a:r>
              <a:rPr lang="fi-FI" sz="2000" b="1" dirty="0">
                <a:solidFill>
                  <a:schemeClr val="bg1"/>
                </a:solidFill>
                <a:latin typeface="Avenir Next LT Pro"/>
              </a:rPr>
              <a:t> </a:t>
            </a:r>
            <a:r>
              <a:rPr lang="fi-FI" sz="2000" b="1" dirty="0">
                <a:solidFill>
                  <a:schemeClr val="bg1"/>
                </a:solidFill>
                <a:latin typeface="Avenir Next LT 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https://www.sll.fi/luonnonsuojelija/kuusi-keinoa-digitaalisen-hiilijalanjaljen-pienentamiseen/</a:t>
            </a:r>
            <a:endParaRPr lang="fi-FI" sz="2000">
              <a:solidFill>
                <a:schemeClr val="bg1"/>
              </a:solidFill>
              <a:latin typeface="Apto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2000" b="1">
                <a:solidFill>
                  <a:schemeClr val="bg1"/>
                </a:solidFill>
                <a:latin typeface="Avenir Next LT Pro"/>
              </a:rPr>
              <a:t>Mediakasvatusseura ry: </a:t>
            </a:r>
            <a:r>
              <a:rPr lang="fi-FI" sz="2000" b="1">
                <a:solidFill>
                  <a:srgbClr val="83A83B"/>
                </a:solidFill>
                <a:latin typeface="Avenir Next LT Pro"/>
              </a:rPr>
              <a:t>Vastuullisen kuluttajan elektroniikkaopas</a:t>
            </a:r>
            <a:r>
              <a:rPr lang="fi-FI" sz="2000" b="1" dirty="0">
                <a:solidFill>
                  <a:schemeClr val="bg1"/>
                </a:solidFill>
                <a:latin typeface="Avenir Next LT Pro"/>
              </a:rPr>
              <a:t> https://mediakasvatus.fi/materiaali/vastuullisen-kuluttajan-elektroniikkaopas/</a:t>
            </a:r>
            <a:endParaRPr lang="fi-FI" sz="2000">
              <a:solidFill>
                <a:schemeClr val="bg1"/>
              </a:solidFill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2000" b="1" dirty="0">
                <a:solidFill>
                  <a:schemeClr val="bg1"/>
                </a:solidFill>
                <a:latin typeface="Avenir Next LT Pro"/>
              </a:rPr>
              <a:t>Uutismedian liitto: </a:t>
            </a:r>
            <a:r>
              <a:rPr lang="fi-FI" sz="2000" b="1" dirty="0">
                <a:solidFill>
                  <a:srgbClr val="83A83B"/>
                </a:solidFill>
                <a:latin typeface="Avenir Next LT Pro"/>
              </a:rPr>
              <a:t>Pallo hallussa -opas: ilmastonmuutos haastaa </a:t>
            </a:r>
            <a:r>
              <a:rPr lang="fi-FI" sz="2000" b="1">
                <a:solidFill>
                  <a:srgbClr val="83A83B"/>
                </a:solidFill>
                <a:latin typeface="Avenir Next LT Pro"/>
              </a:rPr>
              <a:t>myös median </a:t>
            </a:r>
            <a:r>
              <a:rPr lang="fi-FI" sz="2000" b="1" dirty="0">
                <a:solidFill>
                  <a:schemeClr val="bg1"/>
                </a:solidFill>
                <a:latin typeface="Avenir Next LT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https://www.uutismediakasvatus.fi/materiaalit/pallo-hallussa-ilmastonmuutos-haastaa-myos-median/</a:t>
            </a:r>
            <a:endParaRPr lang="fi-FI" sz="2000">
              <a:solidFill>
                <a:schemeClr val="bg1"/>
              </a:solidFill>
              <a:latin typeface="Aptos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2000" b="1" dirty="0">
                <a:solidFill>
                  <a:schemeClr val="bg1"/>
                </a:solidFill>
                <a:latin typeface="Avenir Next LT Pro"/>
              </a:rPr>
              <a:t>Eetti ry: </a:t>
            </a:r>
            <a:r>
              <a:rPr lang="fi-FI" sz="2000" b="1">
                <a:solidFill>
                  <a:srgbClr val="83A83B"/>
                </a:solidFill>
                <a:latin typeface="Avenir Next LT Pro"/>
              </a:rPr>
              <a:t>Vainua viherpesu! -opas</a:t>
            </a:r>
            <a:r>
              <a:rPr lang="fi-FI" sz="2000" b="1" dirty="0">
                <a:solidFill>
                  <a:schemeClr val="bg1"/>
                </a:solidFill>
                <a:latin typeface="Avenir Next LT Pro"/>
              </a:rPr>
              <a:t> </a:t>
            </a:r>
            <a:r>
              <a:rPr lang="fi-FI" sz="2000" b="1" dirty="0">
                <a:solidFill>
                  <a:schemeClr val="bg1"/>
                </a:solidFill>
                <a:latin typeface="Avenir Next LT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https://eetti.fi/oppimateriaalit/opas-vainua-viherpesu/</a:t>
            </a:r>
            <a:endParaRPr lang="fi-FI" sz="2000" b="1" dirty="0">
              <a:solidFill>
                <a:schemeClr val="bg1"/>
              </a:solidFill>
              <a:latin typeface="Avenir Next LT Pro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2000" b="1">
                <a:solidFill>
                  <a:schemeClr val="bg1"/>
                </a:solidFill>
                <a:latin typeface="Avenir Next LT Pro"/>
                <a:ea typeface="+mn-lt"/>
                <a:cs typeface="+mn-lt"/>
              </a:rPr>
              <a:t>Antonio López: </a:t>
            </a:r>
            <a:r>
              <a:rPr lang="fi-FI" sz="2000" b="1">
                <a:solidFill>
                  <a:srgbClr val="83A83B"/>
                </a:solidFill>
                <a:latin typeface="Avenir Next LT Pro"/>
                <a:ea typeface="+mn-lt"/>
                <a:cs typeface="+mn-lt"/>
              </a:rPr>
              <a:t>Ecomedia Literacy &amp; SDGs : A Handbook for Higher Ed.</a:t>
            </a:r>
            <a:r>
              <a:rPr lang="fi-FI" sz="2000" b="1" dirty="0">
                <a:solidFill>
                  <a:schemeClr val="bg1"/>
                </a:solidFill>
                <a:latin typeface="Avenir Next LT Pro"/>
                <a:ea typeface="+mn-lt"/>
                <a:cs typeface="+mn-lt"/>
              </a:rPr>
              <a:t> </a:t>
            </a:r>
            <a:r>
              <a:rPr lang="fi-FI" sz="2000" b="1" dirty="0">
                <a:solidFill>
                  <a:schemeClr val="bg1"/>
                </a:solidFill>
                <a:latin typeface="Avenir Next LT Pro"/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https://ecomedialiteracy.org/ebook-sdg/</a:t>
            </a: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fi-FI" sz="2000" b="1">
                <a:solidFill>
                  <a:schemeClr val="bg1"/>
                </a:solidFill>
                <a:latin typeface="Avenir Next LT Pro"/>
              </a:rPr>
              <a:t>Media &amp; viestintä -journaali: </a:t>
            </a:r>
            <a:r>
              <a:rPr lang="fi-FI" sz="2000" b="1">
                <a:solidFill>
                  <a:srgbClr val="83A83B"/>
                </a:solidFill>
                <a:latin typeface="Avenir Next LT Pro"/>
              </a:rPr>
              <a:t>Teemanumero Media/Maa, 3/2025</a:t>
            </a:r>
            <a:r>
              <a:rPr lang="fi-FI" sz="2000" b="1" dirty="0">
                <a:solidFill>
                  <a:schemeClr val="bg1"/>
                </a:solidFill>
                <a:latin typeface="Avenir Next LT Pro"/>
              </a:rPr>
              <a:t> </a:t>
            </a:r>
            <a:r>
              <a:rPr lang="fi-FI" sz="2000" b="1" dirty="0">
                <a:solidFill>
                  <a:schemeClr val="bg1"/>
                </a:solidFill>
                <a:latin typeface="Avenir Next LT 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https://journal.fi/mediaviestinta/issue/view/13126</a:t>
            </a:r>
            <a:endParaRPr lang="fi-FI" sz="2000" b="1" dirty="0">
              <a:solidFill>
                <a:schemeClr val="bg1"/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40383457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5AA28562-E67E-9669-0F72-F100136E7A59}"/>
              </a:ext>
            </a:extLst>
          </p:cNvPr>
          <p:cNvSpPr txBox="1">
            <a:spLocks/>
          </p:cNvSpPr>
          <p:nvPr/>
        </p:nvSpPr>
        <p:spPr>
          <a:xfrm>
            <a:off x="243115" y="631414"/>
            <a:ext cx="11654971" cy="49806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400">
                <a:ea typeface="+mn-lt"/>
                <a:cs typeface="+mn-lt"/>
              </a:rPr>
              <a:t>Baldé, C.P., Kuehr, R., Yamamoto, T., McDonald, R., D’Angelo, E., Althaf, S., Bel, G., Deubzer, O., Fernandez-Cubillo, E., Forti, V., Gray, V., Herat, S., Honda, S., Iattoni, G., Khetriwal, D. S., Luda di Cortemiglia, V., Lobuntsova, Y., Nnorom, I., Pralat, N., &amp; Wagner, M. (2024). Global E-waste Monitor 2024. International Telecommunication Union (ITU) and United Nations Institute for Training and Research (UNITAR). Geneva/Bonn. </a:t>
            </a:r>
            <a:r>
              <a:rPr lang="fi-FI" sz="1400" dirty="0">
                <a:ea typeface="+mn-lt"/>
                <a:cs typeface="+mn-lt"/>
                <a:hlinkClick r:id="rId2"/>
              </a:rPr>
              <a:t>https://ewastemonitor.info/wp-content/uploads/2024/12/GEM_2024_EN_11_NOV-web.pdf</a:t>
            </a:r>
            <a:endParaRPr lang="fi-FI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sz="1400">
                <a:ea typeface="+mn-lt"/>
                <a:cs typeface="+mn-lt"/>
              </a:rPr>
              <a:t>International Energy Association (IEA). (2026). </a:t>
            </a:r>
            <a:r>
              <a:rPr lang="fi-FI" sz="1400"/>
              <a:t>Energy demand from AI. </a:t>
            </a:r>
            <a:r>
              <a:rPr lang="fi-FI" sz="1400" dirty="0">
                <a:hlinkClick r:id="rId3"/>
              </a:rPr>
              <a:t>https://www.iea.org/reports/energy-and-ai/energy-demand-from-ai</a:t>
            </a:r>
            <a:endParaRPr lang="fi-FI" sz="14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sz="1400">
                <a:ea typeface="+mn-lt"/>
                <a:cs typeface="+mn-lt"/>
              </a:rPr>
              <a:t>Imundo, M. N., &amp; Rapp, D. N. (2022). When Fairness is Flawed: Effects of False Balance Reporting and Weight-of-Evidence Statements on Beliefs and Perceptions of Climate Change. </a:t>
            </a:r>
            <a:r>
              <a:rPr lang="fi-FI" sz="1400" i="1">
                <a:ea typeface="+mn-lt"/>
                <a:cs typeface="+mn-lt"/>
              </a:rPr>
              <a:t>Journal of Applied Research in Memory and Cognition, 11</a:t>
            </a:r>
            <a:r>
              <a:rPr lang="fi-FI" sz="1400">
                <a:ea typeface="+mn-lt"/>
                <a:cs typeface="+mn-lt"/>
              </a:rPr>
              <a:t>(2), 258–271. </a:t>
            </a:r>
            <a:r>
              <a:rPr lang="fi-FI" sz="1400" dirty="0">
                <a:ea typeface="+mn-lt"/>
                <a:cs typeface="+mn-lt"/>
                <a:hlinkClick r:id="rId4"/>
              </a:rPr>
              <a:t>https://doi.org/10.1016/j.jarmac.2021.10.002</a:t>
            </a:r>
            <a:endParaRPr lang="fi-FI"/>
          </a:p>
          <a:p>
            <a:pPr marL="0" indent="0">
              <a:buNone/>
            </a:pPr>
            <a:r>
              <a:rPr lang="fi-FI" sz="1400">
                <a:ea typeface="+mn-lt"/>
                <a:cs typeface="+mn-lt"/>
              </a:rPr>
              <a:t>López, A. (2021). </a:t>
            </a:r>
            <a:r>
              <a:rPr lang="fi-FI" sz="1400" i="1">
                <a:ea typeface="+mn-lt"/>
                <a:cs typeface="+mn-lt"/>
              </a:rPr>
              <a:t>Ecomedia Literacy : Integrating Ecology into Media Education</a:t>
            </a:r>
            <a:r>
              <a:rPr lang="fi-FI" sz="1400">
                <a:ea typeface="+mn-lt"/>
                <a:cs typeface="+mn-lt"/>
              </a:rPr>
              <a:t>. Routledge Taylor &amp; Francis Group. </a:t>
            </a:r>
            <a:r>
              <a:rPr lang="fi-FI" sz="1400" dirty="0">
                <a:ea typeface="+mn-lt"/>
                <a:cs typeface="+mn-lt"/>
                <a:hlinkClick r:id="rId5"/>
              </a:rPr>
              <a:t>https://doi.org/10.4324/9780203731109</a:t>
            </a:r>
            <a:endParaRPr lang="fi-FI"/>
          </a:p>
          <a:p>
            <a:pPr marL="0" indent="0">
              <a:buNone/>
            </a:pPr>
            <a:r>
              <a:rPr lang="fi-FI" sz="1400">
                <a:ea typeface="+mn-lt"/>
                <a:cs typeface="+mn-lt"/>
              </a:rPr>
              <a:t>López, A., Ivakhiv, A., Rust, S., Tola, M., Chang, A. Y., &amp; Chu, K. (2023). </a:t>
            </a:r>
            <a:r>
              <a:rPr lang="fi-FI" sz="1400" i="1">
                <a:ea typeface="+mn-lt"/>
                <a:cs typeface="+mn-lt"/>
              </a:rPr>
              <a:t>The routledge handbook of ecomedia studies.</a:t>
            </a:r>
            <a:r>
              <a:rPr lang="fi-FI" sz="1400" dirty="0">
                <a:ea typeface="+mn-lt"/>
                <a:cs typeface="+mn-lt"/>
              </a:rPr>
              <a:t> </a:t>
            </a:r>
            <a:r>
              <a:rPr lang="fi-FI" sz="1400" dirty="0">
                <a:ea typeface="+mn-lt"/>
                <a:cs typeface="+mn-lt"/>
                <a:hlinkClick r:id="rId6"/>
              </a:rPr>
              <a:t>https://doi.org/10.4324/9781003176497</a:t>
            </a:r>
            <a:endParaRPr lang="fi-FI" dirty="0"/>
          </a:p>
          <a:p>
            <a:pPr marL="0" indent="0">
              <a:buNone/>
            </a:pPr>
            <a:r>
              <a:rPr lang="fi-FI" sz="1400">
                <a:ea typeface="+mn-lt"/>
                <a:cs typeface="+mn-lt"/>
              </a:rPr>
              <a:t>Malmodin, J., Lövehagen, N., Bergmark, P., &amp; Lundén, D. (2024). ICT sector electricity consumption and greenhouse gas emissions – 2020 outcome. Telecommunications Policy, 48(3), Article 102701. </a:t>
            </a:r>
            <a:r>
              <a:rPr lang="fi-FI" sz="1400" dirty="0">
                <a:ea typeface="+mn-lt"/>
                <a:cs typeface="+mn-lt"/>
                <a:hlinkClick r:id="rId7"/>
              </a:rPr>
              <a:t>https://doi.org/10.1016/j.telpol.2023.102701</a:t>
            </a:r>
            <a:endParaRPr lang="fi-FI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sz="1400">
                <a:ea typeface="+mn-lt"/>
                <a:cs typeface="+mn-lt"/>
              </a:rPr>
              <a:t>Marks, L. U., &amp; Przedpełski, R. (2022). The Carbon Footprint of Streaming Media: Problems, Calculations, Solutions. Teoksessa H. Vaughan &amp; P. Kääpä (toim.), Film and Television Production in the Age of Climate Crisis (s. 207–234). Springer International Publishing AG. </a:t>
            </a:r>
            <a:r>
              <a:rPr lang="fi-FI" sz="1400" dirty="0">
                <a:ea typeface="+mn-lt"/>
                <a:cs typeface="+mn-lt"/>
                <a:hlinkClick r:id="rId8"/>
              </a:rPr>
              <a:t>https://doi.org/10.1007/978-3-030-98120-4_10</a:t>
            </a:r>
            <a:endParaRPr lang="fi-FI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sz="1400">
                <a:ea typeface="+mn-lt"/>
                <a:cs typeface="+mn-lt"/>
              </a:rPr>
              <a:t>Witynski, M. (22. heinäkuuta 2022). </a:t>
            </a:r>
            <a:r>
              <a:rPr lang="fi-FI" sz="1400" i="1">
                <a:ea typeface="+mn-lt"/>
                <a:cs typeface="+mn-lt"/>
              </a:rPr>
              <a:t>False balance in news coverage of climate change makes it harder to address the crisis.</a:t>
            </a:r>
            <a:r>
              <a:rPr lang="fi-FI" sz="1400">
                <a:ea typeface="+mn-lt"/>
                <a:cs typeface="+mn-lt"/>
              </a:rPr>
              <a:t> Northwestern. </a:t>
            </a:r>
            <a:r>
              <a:rPr lang="fi-FI" sz="1400" dirty="0">
                <a:ea typeface="+mn-lt"/>
                <a:cs typeface="+mn-lt"/>
                <a:hlinkClick r:id="rId9"/>
              </a:rPr>
              <a:t>https://news.northwestern.edu/stories/2022/07/false-balance-reporting-climate-change-crisis</a:t>
            </a:r>
            <a:endParaRPr lang="fi-FI"/>
          </a:p>
          <a:p>
            <a:pPr marL="0" indent="0">
              <a:buFont typeface="Arial" panose="020B0604020202020204" pitchFamily="34" charset="0"/>
              <a:buNone/>
            </a:pPr>
            <a:endParaRPr lang="fi-FI" sz="1400" dirty="0"/>
          </a:p>
          <a:p>
            <a:pPr marL="0" indent="0">
              <a:buFont typeface="Arial" panose="020B0604020202020204" pitchFamily="34" charset="0"/>
              <a:buNone/>
            </a:pPr>
            <a:endParaRPr lang="fi-FI" sz="1400" dirty="0"/>
          </a:p>
          <a:p>
            <a:pPr marL="0" indent="0">
              <a:buNone/>
            </a:pPr>
            <a:endParaRPr lang="fi-FI" sz="1400" dirty="0"/>
          </a:p>
          <a:p>
            <a:pPr marL="0" indent="0">
              <a:spcBef>
                <a:spcPts val="200"/>
              </a:spcBef>
              <a:buNone/>
            </a:pPr>
            <a:endParaRPr lang="fi-FI" sz="1400" dirty="0"/>
          </a:p>
          <a:p>
            <a:pPr marL="0" indent="0">
              <a:spcBef>
                <a:spcPts val="200"/>
              </a:spcBef>
              <a:buNone/>
            </a:pPr>
            <a:endParaRPr lang="fi-FI" sz="1400" dirty="0"/>
          </a:p>
          <a:p>
            <a:pPr marL="0" indent="0">
              <a:spcBef>
                <a:spcPts val="200"/>
              </a:spcBef>
              <a:buNone/>
            </a:pPr>
            <a:endParaRPr lang="fi-FI" sz="1400" dirty="0"/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40030FB3-7560-B361-191B-092109893577}"/>
              </a:ext>
            </a:extLst>
          </p:cNvPr>
          <p:cNvSpPr txBox="1">
            <a:spLocks/>
          </p:cNvSpPr>
          <p:nvPr/>
        </p:nvSpPr>
        <p:spPr>
          <a:xfrm>
            <a:off x="243114" y="-99706"/>
            <a:ext cx="3933371" cy="8538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200" b="1">
                <a:latin typeface="Avenir Next LT Pro"/>
                <a:cs typeface="Aharoni"/>
              </a:rPr>
              <a:t>Tekstilähteet</a:t>
            </a:r>
            <a:endParaRPr lang="fi-FI" sz="3200" b="1" dirty="0">
              <a:latin typeface="Avenir Next LT Pro"/>
              <a:cs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14866032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1">
            <a:extLst>
              <a:ext uri="{FF2B5EF4-FFF2-40B4-BE49-F238E27FC236}">
                <a16:creationId xmlns:a16="http://schemas.microsoft.com/office/drawing/2014/main" id="{73B0EE58-7CCE-1CE0-31BF-5AA8D8E1A149}"/>
              </a:ext>
            </a:extLst>
          </p:cNvPr>
          <p:cNvSpPr txBox="1">
            <a:spLocks/>
          </p:cNvSpPr>
          <p:nvPr/>
        </p:nvSpPr>
        <p:spPr>
          <a:xfrm>
            <a:off x="243114" y="-99706"/>
            <a:ext cx="3933371" cy="8538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200" b="1">
                <a:latin typeface="Avenir Next LT Pro"/>
                <a:cs typeface="Aharoni"/>
              </a:rPr>
              <a:t>Kuvalähteet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56C6F93E-7161-E9D6-427C-27BCF3E16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114" y="637372"/>
            <a:ext cx="11654971" cy="62225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ea typeface="+mn-lt"/>
                <a:cs typeface="+mn-lt"/>
              </a:rPr>
              <a:t>Kansi: Sinem Görücü / https://betterimagesofai.org / </a:t>
            </a:r>
            <a:r>
              <a:rPr lang="fi-FI" sz="1300" dirty="0">
                <a:ea typeface="+mn-lt"/>
                <a:cs typeface="+mn-lt"/>
                <a:hlinkClick r:id="rId2"/>
              </a:rPr>
              <a:t>https://creativecommons.org/licenses/by/4.0/</a:t>
            </a:r>
            <a:endParaRPr lang="fi-FI" sz="13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/>
              <a:t>Dia 2: </a:t>
            </a:r>
            <a:r>
              <a:rPr lang="fi-FI" sz="1300" dirty="0">
                <a:ea typeface="+mn-lt"/>
                <a:cs typeface="+mn-lt"/>
              </a:rPr>
              <a:t>Rens Dimmendaal &amp; Johann Siemens / https://betterimagesofai.org / </a:t>
            </a:r>
            <a:r>
              <a:rPr lang="fi-FI" sz="1300" dirty="0">
                <a:ea typeface="+mn-lt"/>
                <a:cs typeface="+mn-lt"/>
                <a:hlinkClick r:id="rId2"/>
              </a:rPr>
              <a:t>https://creativecommons.org/licenses/by/4.0/</a:t>
            </a:r>
            <a:endParaRPr lang="fi-FI" sz="13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/>
              <a:t>Dia 4: </a:t>
            </a:r>
            <a:r>
              <a:rPr lang="fi-FI" sz="1300" i="1" dirty="0">
                <a:ea typeface="+mn-lt"/>
                <a:cs typeface="+mn-lt"/>
              </a:rPr>
              <a:t>Ecomedia literacy &amp; SDGs: A Handbook for Higher Ed</a:t>
            </a:r>
            <a:r>
              <a:rPr lang="fi-FI" sz="1300" dirty="0">
                <a:ea typeface="+mn-lt"/>
                <a:cs typeface="+mn-lt"/>
              </a:rPr>
              <a:t> © 2024 by Antonio López 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 dirty="0"/>
              <a:t>Dia 7: </a:t>
            </a:r>
            <a:r>
              <a:rPr lang="fi-FI" sz="1300" dirty="0">
                <a:ea typeface="+mn-lt"/>
                <a:cs typeface="+mn-lt"/>
              </a:rPr>
              <a:t>Kämäräinen, J. (25. elokuuta 2026). Överi-isot vaatteet väistyvät – tältä näyttää uusi trendityyli. </a:t>
            </a:r>
            <a:r>
              <a:rPr lang="fi-FI" sz="1300" i="1" dirty="0">
                <a:ea typeface="+mn-lt"/>
                <a:cs typeface="+mn-lt"/>
              </a:rPr>
              <a:t>Me Naiset</a:t>
            </a:r>
            <a:r>
              <a:rPr lang="fi-FI" sz="1300" dirty="0">
                <a:ea typeface="+mn-lt"/>
                <a:cs typeface="+mn-lt"/>
              </a:rPr>
              <a:t>. </a:t>
            </a:r>
            <a:r>
              <a:rPr lang="fi-FI" sz="1300" dirty="0">
                <a:ea typeface="+mn-lt"/>
                <a:cs typeface="+mn-lt"/>
                <a:hlinkClick r:id="rId3"/>
              </a:rPr>
              <a:t>https://www.is.fi/menaiset/tyyli/art-2000012218395.html</a:t>
            </a:r>
            <a:r>
              <a:rPr lang="fi-FI" sz="1300">
                <a:ea typeface="+mn-lt"/>
                <a:cs typeface="+mn-lt"/>
              </a:rPr>
              <a:t> &amp; Saravirta, P. (30. elokuuta 2026). </a:t>
            </a:r>
            <a:r>
              <a:rPr lang="fi-FI" sz="1300" dirty="0">
                <a:solidFill>
                  <a:srgbClr val="000000"/>
                </a:solidFill>
              </a:rPr>
              <a:t>Oletko sinäkin talouden pessimisti? </a:t>
            </a:r>
            <a:r>
              <a:rPr lang="fi-FI" sz="1300" i="1" dirty="0">
                <a:solidFill>
                  <a:srgbClr val="000000"/>
                </a:solidFill>
              </a:rPr>
              <a:t>Helsingin Sanomat</a:t>
            </a:r>
            <a:r>
              <a:rPr lang="fi-FI" sz="1300" dirty="0">
                <a:solidFill>
                  <a:srgbClr val="000000"/>
                </a:solidFill>
              </a:rPr>
              <a:t>.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4"/>
              </a:rPr>
              <a:t>https://www.hs.fi/visio/art-2000012169607.html</a:t>
            </a:r>
            <a:endParaRPr lang="fi-FI" sz="13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/>
              <a:t>Dia 8: </a:t>
            </a:r>
            <a:r>
              <a:rPr lang="fi-FI" sz="1300" i="1" dirty="0">
                <a:ea typeface="+mn-lt"/>
                <a:cs typeface="+mn-lt"/>
              </a:rPr>
              <a:t>Blair Witherington, Florida Fish and Wildlife Conservation Commission </a:t>
            </a:r>
            <a:r>
              <a:rPr lang="fi-FI" sz="1300" dirty="0">
                <a:ea typeface="+mn-lt"/>
                <a:cs typeface="+mn-lt"/>
                <a:hlinkClick r:id="rId5"/>
              </a:rPr>
              <a:t>https://oceanservice.noaa.gov/news/apr17/dwh-protected-species.html</a:t>
            </a:r>
            <a:endParaRPr lang="fi-FI" sz="1300">
              <a:solidFill>
                <a:srgbClr val="205C96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9: Vattenfallin mainosaineisto, Helsingin Sanomat.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6"/>
              </a:rPr>
              <a:t>https://www.hs.fi/mainos/vattenfall/art-2000010538695.html</a:t>
            </a:r>
            <a:endParaRPr lang="fi-FI" sz="13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Diat 10-11: Sustainable Developement Report 2026.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7"/>
              </a:rPr>
              <a:t>https://dashboards.sdgindex.org/rankings/</a:t>
            </a:r>
            <a:endParaRPr lang="fi-FI" sz="13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  <a:ea typeface="+mn-lt"/>
                <a:cs typeface="+mn-lt"/>
              </a:rPr>
              <a:t>Dia 12: Kerstin Langenberger / Facebook. Artikkelissa Aghbali, A. (17. syyskuuta 2015). </a:t>
            </a:r>
            <a:r>
              <a:rPr lang="fi-FI" sz="1300">
                <a:solidFill>
                  <a:srgbClr val="000000"/>
                </a:solidFill>
              </a:rPr>
              <a:t>Photographer of 'horribly thin' polar bear hopes to inspire climate change fight. </a:t>
            </a:r>
            <a:r>
              <a:rPr lang="fi-FI" sz="1300" i="1">
                <a:solidFill>
                  <a:srgbClr val="000000"/>
                </a:solidFill>
              </a:rPr>
              <a:t>CBC News. </a:t>
            </a:r>
            <a:r>
              <a:rPr lang="fi-FI" sz="1300" dirty="0">
                <a:solidFill>
                  <a:srgbClr val="000000"/>
                </a:solidFill>
                <a:hlinkClick r:id="rId8"/>
              </a:rPr>
              <a:t>https://www.cbc.ca/news/trending/thin-bear-photo-kerstin-1.3232725</a:t>
            </a:r>
            <a:endParaRPr lang="fi-FI" sz="13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  <a:ea typeface="+mn-lt"/>
                <a:cs typeface="+mn-lt"/>
              </a:rPr>
              <a:t>Dia 15: Hanna Barakat  &amp; Archival Images of AI + AIxDESIGN / https://betterimagesofai.org /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2"/>
              </a:rPr>
              <a:t>https://creativecommons.org/licenses/by/4.0/</a:t>
            </a:r>
            <a:endParaRPr lang="fi-FI" sz="13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  <a:ea typeface="+mn-lt"/>
                <a:cs typeface="+mn-lt"/>
              </a:rPr>
              <a:t>Dia 16: Lisensoimattomia kuvia</a:t>
            </a:r>
            <a:endParaRPr lang="fi-FI" sz="13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17: Google kuvagalleria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9"/>
              </a:rPr>
              <a:t>https://datacenters.google/discover-more/photo-gallery/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</a:rPr>
              <a:t> &amp; Gartenberg, C. TPU transformation: A look back at 10 years of our AI-specialized chips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10"/>
              </a:rPr>
              <a:t>https://cloud.google.com/transform/ai-specialized-chips-tpu-history-gen-ai</a:t>
            </a:r>
            <a:endParaRPr lang="fi-FI" sz="13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18: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</a:rPr>
              <a:t>Catherine Breslin &amp; Tania Duarte / https://betterimagesofai.org /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2"/>
              </a:rPr>
              <a:t>https://creativecommons.org/licenses/by/4.0/</a:t>
            </a:r>
            <a:endParaRPr lang="fi-FI" sz="13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19: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</a:rPr>
              <a:t>Gloria Mendoza / https://betterimagesofai.org /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2"/>
              </a:rPr>
              <a:t>https://creativecommons.org/licenses/by/4.0/</a:t>
            </a:r>
            <a:endParaRPr lang="fi-FI" sz="13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21: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</a:rPr>
              <a:t>Lone Thomasky &amp; Bits&amp;Bäume / https://betterimagesofai.org /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2"/>
              </a:rPr>
              <a:t>https://creativecommons.org/licenses/by/4.0/</a:t>
            </a:r>
            <a:endParaRPr lang="fi-FI" sz="13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22: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</a:rPr>
              <a:t>Crawford, K., &amp; Joler, V. (2018). Anatomy of an AI System: The Amazon Echo as an Anatomical Map of Human Labor, Data and Planetary Resources. AI Now Institute and Share Lab.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11"/>
              </a:rPr>
              <a:t>https://anatomyof.ai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</a:rPr>
              <a:t> (ks. XIII)</a:t>
            </a:r>
            <a:endParaRPr lang="fi-FI" sz="13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23: Hanhivaara, J. (20. toukokuuta 2026). Datakeskukset huolestuttavat myös Yhdysvalloissa – tutkimuksen mukaan sähkön hinta voi nousta jopa lähes 60 </a:t>
            </a:r>
            <a:r>
              <a:rPr lang="fi-FI" sz="1300" dirty="0">
                <a:solidFill>
                  <a:srgbClr val="000000"/>
                </a:solidFill>
              </a:rPr>
              <a:t>prosenttia. </a:t>
            </a:r>
            <a:r>
              <a:rPr lang="fi-FI" sz="1300" i="1" dirty="0">
                <a:solidFill>
                  <a:srgbClr val="000000"/>
                </a:solidFill>
              </a:rPr>
              <a:t>Yle.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12"/>
              </a:rPr>
              <a:t>https://yle.fi/a/74-20227106</a:t>
            </a:r>
            <a:r>
              <a:rPr lang="fi-FI" sz="1300" i="1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</a:rPr>
              <a:t>&amp; </a:t>
            </a:r>
            <a:r>
              <a:rPr lang="fi-FI" sz="1300" dirty="0">
                <a:solidFill>
                  <a:srgbClr val="000000"/>
                </a:solidFill>
              </a:rPr>
              <a:t>Michelsson, J. (16. elokuuta 2026). Datakeskus­ryntäys voi nostaa sähkön hintaa, arvioi Fingrid. </a:t>
            </a:r>
            <a:r>
              <a:rPr lang="fi-FI" sz="1300" i="1" dirty="0">
                <a:solidFill>
                  <a:srgbClr val="000000"/>
                </a:solidFill>
              </a:rPr>
              <a:t>Helsingin Sanomat.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13"/>
              </a:rPr>
              <a:t>https://www.hs.fi/politiikka/art-2000012208602.html</a:t>
            </a:r>
            <a:endParaRPr lang="fi-FI" sz="1300" i="1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24: Baldé, C.P., ym. (2024). Global E-waste Monitor 2024. International Telecommunication Union (ITU) and United Nations Institute for Training and Research </a:t>
            </a:r>
            <a:r>
              <a:rPr lang="fi-FI" sz="1300" dirty="0">
                <a:solidFill>
                  <a:srgbClr val="000000"/>
                </a:solidFill>
              </a:rPr>
              <a:t>(UNITAR). Geneva/Bonn. </a:t>
            </a:r>
            <a:r>
              <a:rPr lang="fi-FI" sz="1300" dirty="0">
                <a:solidFill>
                  <a:srgbClr val="000000"/>
                </a:solidFill>
                <a:hlinkClick r:id="rId14"/>
              </a:rPr>
              <a:t>https://ewastemonitor.info/wp-content/uploads/2024/12/GEM_2024_EN_11_NOV-web.pdf</a:t>
            </a:r>
            <a:r>
              <a:rPr lang="fi-FI" sz="1300" dirty="0">
                <a:solidFill>
                  <a:srgbClr val="000000"/>
                </a:solidFill>
              </a:rPr>
              <a:t> (s. 28).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26: Petäinen, M. (25. kesäkuuta 2025). Tavalliset tv-kanavat pimenevät – terävä­­piirtoaika alkaa maanantaina. </a:t>
            </a:r>
            <a:r>
              <a:rPr lang="fi-FI" sz="1300" i="1">
                <a:solidFill>
                  <a:srgbClr val="000000"/>
                </a:solidFill>
              </a:rPr>
              <a:t>Taloustieto</a:t>
            </a:r>
            <a:r>
              <a:rPr lang="fi-FI" sz="1300">
                <a:solidFill>
                  <a:srgbClr val="000000"/>
                </a:solidFill>
              </a:rPr>
              <a:t>. </a:t>
            </a:r>
            <a:r>
              <a:rPr lang="fi-FI" sz="1300" dirty="0">
                <a:solidFill>
                  <a:srgbClr val="000000"/>
                </a:solidFill>
                <a:hlinkClick r:id="rId15"/>
              </a:rPr>
              <a:t>https://www.taloustaito.fi/koti/tavalliset-tv-kanavat-pimenevat--teravapiirtoaika-alkaa-maanantaina/#58ddc6ac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27: Sketchplanations. </a:t>
            </a:r>
            <a:r>
              <a:rPr lang="fi-FI" sz="1300" dirty="0">
                <a:solidFill>
                  <a:srgbClr val="000000"/>
                </a:solidFill>
                <a:hlinkClick r:id="rId16"/>
              </a:rPr>
              <a:t>https://sketchplanations.com/jevons-paradox</a:t>
            </a:r>
            <a:endParaRPr lang="fi-FI" sz="13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28: Fairphone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17"/>
              </a:rPr>
              <a:t>https://www.fairphone.com/the-fairphone-gen-6</a:t>
            </a:r>
            <a:endParaRPr lang="fi-FI" sz="13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fi-FI" sz="1300">
                <a:solidFill>
                  <a:srgbClr val="000000"/>
                </a:solidFill>
              </a:rPr>
              <a:t>Dia 29: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</a:rPr>
              <a:t>Hanna Barakat  &amp; Archival Images of AI + AIxDESIGN / https://betterimagesofai.org / </a:t>
            </a:r>
            <a:r>
              <a:rPr lang="fi-FI" sz="1300" dirty="0">
                <a:solidFill>
                  <a:srgbClr val="000000"/>
                </a:solidFill>
                <a:ea typeface="+mn-lt"/>
                <a:cs typeface="+mn-lt"/>
                <a:hlinkClick r:id="rId2"/>
              </a:rPr>
              <a:t>https://creativecommons.org/licenses/by/4.0/</a:t>
            </a:r>
            <a:endParaRPr lang="fi-FI" sz="13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endParaRPr lang="fi-FI" sz="1400" dirty="0">
              <a:solidFill>
                <a:srgbClr val="000000"/>
              </a:solidFill>
            </a:endParaRPr>
          </a:p>
          <a:p>
            <a:pPr marL="0" indent="0">
              <a:spcBef>
                <a:spcPts val="200"/>
              </a:spcBef>
              <a:buNone/>
            </a:pPr>
            <a:endParaRPr lang="fi-FI" sz="1400" dirty="0">
              <a:solidFill>
                <a:srgbClr val="000000"/>
              </a:solidFill>
            </a:endParaRPr>
          </a:p>
          <a:p>
            <a:pPr marL="0" indent="0">
              <a:spcBef>
                <a:spcPts val="200"/>
              </a:spcBef>
              <a:buNone/>
            </a:pPr>
            <a:endParaRPr lang="fi-FI" sz="1400" dirty="0">
              <a:solidFill>
                <a:srgbClr val="000000"/>
              </a:solidFill>
            </a:endParaRPr>
          </a:p>
          <a:p>
            <a:pPr marL="0" indent="0">
              <a:spcBef>
                <a:spcPts val="200"/>
              </a:spcBef>
              <a:buNone/>
            </a:pPr>
            <a:endParaRPr lang="fi-FI" sz="1400" dirty="0">
              <a:solidFill>
                <a:srgbClr val="000000"/>
              </a:solidFill>
            </a:endParaRPr>
          </a:p>
          <a:p>
            <a:pPr marL="0" indent="0">
              <a:spcBef>
                <a:spcPts val="200"/>
              </a:spcBef>
              <a:buNone/>
            </a:pPr>
            <a:endParaRPr lang="fi-FI" sz="1400" dirty="0">
              <a:solidFill>
                <a:srgbClr val="000000"/>
              </a:solidFill>
            </a:endParaRPr>
          </a:p>
          <a:p>
            <a:pPr marL="0" indent="0">
              <a:spcBef>
                <a:spcPts val="200"/>
              </a:spcBef>
              <a:buNone/>
            </a:pPr>
            <a:endParaRPr lang="fi-FI" sz="1400" dirty="0">
              <a:solidFill>
                <a:srgbClr val="000000"/>
              </a:solidFill>
            </a:endParaRPr>
          </a:p>
          <a:p>
            <a:pPr marL="0" indent="0">
              <a:spcBef>
                <a:spcPts val="200"/>
              </a:spcBef>
              <a:buNone/>
            </a:pPr>
            <a:endParaRPr lang="fi-FI" sz="1400" dirty="0">
              <a:solidFill>
                <a:srgbClr val="000000"/>
              </a:solidFill>
            </a:endParaRPr>
          </a:p>
          <a:p>
            <a:pPr marL="0" indent="0">
              <a:spcBef>
                <a:spcPts val="200"/>
              </a:spcBef>
              <a:buNone/>
            </a:pPr>
            <a:endParaRPr lang="fi-FI" sz="1400" dirty="0">
              <a:solidFill>
                <a:srgbClr val="000000"/>
              </a:solidFill>
            </a:endParaRPr>
          </a:p>
          <a:p>
            <a:pPr marL="0" indent="0">
              <a:spcBef>
                <a:spcPts val="200"/>
              </a:spcBef>
              <a:buNone/>
            </a:pPr>
            <a:endParaRPr lang="fi-FI" sz="1400" dirty="0">
              <a:solidFill>
                <a:srgbClr val="000000"/>
              </a:solidFill>
            </a:endParaRPr>
          </a:p>
          <a:p>
            <a:pPr marL="0" indent="0">
              <a:spcBef>
                <a:spcPts val="200"/>
              </a:spcBef>
              <a:buNone/>
            </a:pPr>
            <a:endParaRPr lang="fi-FI" sz="1400" dirty="0">
              <a:solidFill>
                <a:srgbClr val="205C96"/>
              </a:solidFill>
            </a:endParaRPr>
          </a:p>
          <a:p>
            <a:pPr marL="0" indent="0">
              <a:spcBef>
                <a:spcPts val="200"/>
              </a:spcBef>
              <a:buNone/>
            </a:pPr>
            <a:endParaRPr lang="fi-FI" sz="1400" dirty="0"/>
          </a:p>
          <a:p>
            <a:pPr marL="0" indent="0">
              <a:spcBef>
                <a:spcPts val="200"/>
              </a:spcBef>
              <a:buNone/>
            </a:pPr>
            <a:endParaRPr lang="fi-FI" sz="1400" dirty="0"/>
          </a:p>
          <a:p>
            <a:pPr marL="0" indent="0">
              <a:spcBef>
                <a:spcPts val="200"/>
              </a:spcBef>
              <a:buNone/>
            </a:pPr>
            <a:endParaRPr lang="fi-FI" sz="1400" dirty="0"/>
          </a:p>
          <a:p>
            <a:pPr marL="0" indent="0">
              <a:spcBef>
                <a:spcPts val="200"/>
              </a:spcBef>
              <a:buNone/>
            </a:pP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497044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dc41d9b-b010-4340-bce3-e554a9fc2bef}" enabled="1" method="Privileged" siteId="{fa6944af-cc7c-4cd8-9154-c0113279891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3315</Words>
  <Application>Microsoft Office PowerPoint</Application>
  <PresentationFormat>Widescreen</PresentationFormat>
  <Paragraphs>230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Aharoni</vt:lpstr>
      <vt:lpstr>Aptos</vt:lpstr>
      <vt:lpstr>Aptos Display</vt:lpstr>
      <vt:lpstr>Arial</vt:lpstr>
      <vt:lpstr>Arial,Sans-Serif</vt:lpstr>
      <vt:lpstr>Avenir Next LT Pro</vt:lpstr>
      <vt:lpstr>Office-teema</vt:lpstr>
      <vt:lpstr>EKOMEDIA</vt:lpstr>
      <vt:lpstr> ALUKSI... </vt:lpstr>
      <vt:lpstr>MIKÄ IHMEEN EKOMEDIA?</vt:lpstr>
      <vt:lpstr>EKOMEDIAN MIELENJÄLKI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Kirsikka Kaipainen (TAU)</cp:lastModifiedBy>
  <cp:revision>3637</cp:revision>
  <dcterms:created xsi:type="dcterms:W3CDTF">2026-07-20T10:34:53Z</dcterms:created>
  <dcterms:modified xsi:type="dcterms:W3CDTF">2026-11-03T10:24:24Z</dcterms:modified>
</cp:coreProperties>
</file>