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vml" ContentType="application/vnd.openxmlformats-officedocument.vmlDrawing"/>
  <Default Extension="emf" ContentType="image/x-em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embeddings/oleObject2.bin" ContentType="application/vnd.openxmlformats-officedocument.oleObject"/>
  <Override PartName="/ppt/notesSlides/notesSlide3.xml" ContentType="application/vnd.openxmlformats-officedocument.presentationml.notesSlide+xml"/>
  <Override PartName="/ppt/embeddings/oleObject3.bin" ContentType="application/vnd.openxmlformats-officedocument.oleObject"/>
  <Override PartName="/ppt/notesSlides/notesSlide4.xml" ContentType="application/vnd.openxmlformats-officedocument.presentationml.notesSlide+xml"/>
  <Override PartName="/ppt/embeddings/oleObject4.bin" ContentType="application/vnd.openxmlformats-officedocument.oleObject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66" r:id="rId2"/>
    <p:sldId id="288" r:id="rId3"/>
    <p:sldId id="316" r:id="rId4"/>
    <p:sldId id="302" r:id="rId5"/>
    <p:sldId id="269" r:id="rId6"/>
    <p:sldId id="303" r:id="rId7"/>
    <p:sldId id="313" r:id="rId8"/>
    <p:sldId id="312" r:id="rId9"/>
    <p:sldId id="271" r:id="rId10"/>
    <p:sldId id="306" r:id="rId11"/>
    <p:sldId id="315" r:id="rId12"/>
    <p:sldId id="298" r:id="rId13"/>
    <p:sldId id="277" r:id="rId14"/>
    <p:sldId id="317" r:id="rId15"/>
    <p:sldId id="296" r:id="rId16"/>
    <p:sldId id="290" r:id="rId17"/>
    <p:sldId id="281" r:id="rId18"/>
    <p:sldId id="319" r:id="rId19"/>
    <p:sldId id="328" r:id="rId20"/>
    <p:sldId id="323" r:id="rId21"/>
    <p:sldId id="325" r:id="rId22"/>
    <p:sldId id="292" r:id="rId23"/>
    <p:sldId id="294" r:id="rId24"/>
    <p:sldId id="287" r:id="rId25"/>
    <p:sldId id="310" r:id="rId26"/>
    <p:sldId id="329" r:id="rId27"/>
    <p:sldId id="330" r:id="rId28"/>
    <p:sldId id="299" r:id="rId29"/>
    <p:sldId id="307" r:id="rId30"/>
    <p:sldId id="331" r:id="rId31"/>
    <p:sldId id="309" r:id="rId32"/>
    <p:sldId id="326" r:id="rId33"/>
    <p:sldId id="332" r:id="rId34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6" autoAdjust="0"/>
    <p:restoredTop sz="94683" autoAdjust="0"/>
  </p:normalViewPr>
  <p:slideViewPr>
    <p:cSldViewPr>
      <p:cViewPr varScale="1">
        <p:scale>
          <a:sx n="76" d="100"/>
          <a:sy n="76" d="100"/>
        </p:scale>
        <p:origin x="-120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notesMaster" Target="notesMasters/notesMaster1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7" Type="http://schemas.openxmlformats.org/officeDocument/2006/relationships/slide" Target="slides/slide6.xml"/><Relationship Id="rId36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presProps" Target="presProps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A06F80B-A1D2-4064-8E05-A672D824FACA}" type="datetimeFigureOut">
              <a:rPr lang="en-US"/>
              <a:pPr>
                <a:defRPr/>
              </a:pPr>
              <a:t>19.9.2012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5141C6A-4E48-472C-B8DE-083309CF4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53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0EF1985-67EA-411E-9077-B5B94E8F5DC6}" type="datetimeFigureOut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i-F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C83C87F-7487-441A-A4AE-1D34D6F9017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66021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 txBox="1">
            <a:spLocks noGrp="1" noChangeArrowheads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9263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BAE3AA9D-BF0D-4A9E-9043-4964B80796F8}" type="slidenum">
              <a:rPr lang="fi-FI" sz="1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9263" hangingPunct="0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18</a:t>
            </a:fld>
            <a:endParaRPr lang="fi-FI" sz="14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4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6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D7AE0C9-2551-4491-A281-CF75E973C898}" type="slidenum">
              <a:rPr lang="fi-FI" sz="1200">
                <a:latin typeface="Calibri" pitchFamily="34" charset="0"/>
              </a:rPr>
              <a:pPr algn="r"/>
              <a:t>19</a:t>
            </a:fld>
            <a:endParaRPr lang="fi-FI" sz="1200">
              <a:latin typeface="Calibri" pitchFamily="34" charset="0"/>
            </a:endParaRPr>
          </a:p>
        </p:txBody>
      </p:sp>
      <p:sp>
        <p:nvSpPr>
          <p:cNvPr id="768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6"/>
          <p:cNvSpPr txBox="1">
            <a:spLocks noGrp="1" noChangeArrowheads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9263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66B61089-79C6-44E9-B87D-C5F29CD50BAD}" type="slidenum">
              <a:rPr lang="fi-FI" sz="1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9263" hangingPunct="0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20</a:t>
            </a:fld>
            <a:endParaRPr lang="fi-FI" sz="14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88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6"/>
          <p:cNvSpPr txBox="1">
            <a:spLocks noGrp="1" noChangeArrowheads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9263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DC287488-94E2-47E4-8359-1BCE8DD76883}" type="slidenum">
              <a:rPr lang="fi-FI" sz="1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9263" hangingPunct="0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21</a:t>
            </a:fld>
            <a:endParaRPr lang="fi-FI" sz="14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08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397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455E42-B330-4905-9ABA-DF277DDC9B35}" type="slidenum">
              <a:rPr lang="fi-FI" sz="1200"/>
              <a:pPr algn="r"/>
              <a:t>23</a:t>
            </a:fld>
            <a:endParaRPr lang="fi-FI" sz="1200"/>
          </a:p>
        </p:txBody>
      </p:sp>
      <p:sp>
        <p:nvSpPr>
          <p:cNvPr id="83972" name="Footer Placeholder 4"/>
          <p:cNvSpPr txBox="1">
            <a:spLocks noGrp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6D31F-86CE-4A53-BEF2-060497E8A099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2E710-8E4A-49F6-951C-03FB30C2F6D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CD7B3-2FC2-4DFB-92D4-A4BF9B206FD3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34AAB-638D-4294-A6B9-3976AA72063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16C10-54B4-425D-9BF9-45C0E0224029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CC262-7C51-47C8-A6C7-81FCBF6A0D7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Otsikko ja taulu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Muokkaa perustyyl. napsautt.</a:t>
            </a:r>
          </a:p>
        </p:txBody>
      </p:sp>
      <p:sp>
        <p:nvSpPr>
          <p:cNvPr id="3" name="Taulukon paikkamerkk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1C68E-90AA-4A37-8281-EFF59A964659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729C6-C94C-40EE-866C-76C1E3574F2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37097-22AC-4744-8376-0CC19C6B8FD1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4210B-EECD-4BB2-ACC6-CC4BB3C4931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689E7-4F8D-4BF0-8197-942C4AAC132F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12D89-87A5-4665-9D70-47CC7884797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8E09F-D227-4CEB-9787-C1745212D1DC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CC791-207D-471C-9F6A-C7691AABFC2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55529-6229-42E0-9C37-6FAA3A17DA0F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FE6A1-6850-44F9-B4B0-EBDC6D19B85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C7A18-6043-4D58-B4F0-2F3DBC169B7A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A120C-3256-424E-A948-388235A393A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A6BE4-8DA1-4D8A-991D-538502249801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2D3BB-5CC5-4461-BA61-28C789207BC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DA5CD-E0B1-4D9D-B849-2FEAFB754A79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CD7C7-7A9A-4940-9EB3-EF43D6C38C0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005D0-738B-4CFF-A8A1-2D952CCC2E9C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3BA32-39D3-4399-A4C0-67E5875C4EF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fi-FI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80223D-A0D9-4BBA-A82D-BD0E563CD0C0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81483A-92E0-4A2D-87B0-E51EC37DB79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1.xml"/><Relationship Id="rId5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2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2.xml"/><Relationship Id="rId5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3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3.xml"/><Relationship Id="rId5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4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4.xml"/><Relationship Id="rId5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 sz="4000" smtClean="0">
                <a:latin typeface="David"/>
                <a:ea typeface="David"/>
                <a:cs typeface="David"/>
              </a:rPr>
              <a:t>Journalists </a:t>
            </a:r>
            <a:br>
              <a:rPr lang="fi-FI" sz="4000" smtClean="0">
                <a:latin typeface="David"/>
                <a:ea typeface="David"/>
                <a:cs typeface="David"/>
              </a:rPr>
            </a:br>
            <a:r>
              <a:rPr lang="fi-FI" sz="4000" smtClean="0">
                <a:latin typeface="David"/>
                <a:ea typeface="David"/>
                <a:cs typeface="David"/>
              </a:rPr>
              <a:t>in Smaller Cities of Russia: </a:t>
            </a:r>
            <a:br>
              <a:rPr lang="fi-FI" sz="4000" smtClean="0">
                <a:latin typeface="David"/>
                <a:ea typeface="David"/>
                <a:cs typeface="David"/>
              </a:rPr>
            </a:br>
            <a:r>
              <a:rPr lang="fi-FI" sz="4000" smtClean="0">
                <a:latin typeface="David"/>
                <a:ea typeface="David"/>
                <a:cs typeface="David"/>
              </a:rPr>
              <a:t>Are They Different? </a:t>
            </a:r>
            <a:br>
              <a:rPr lang="fi-FI" sz="4000" smtClean="0">
                <a:latin typeface="David"/>
                <a:ea typeface="David"/>
                <a:cs typeface="David"/>
              </a:rPr>
            </a:br>
            <a:endParaRPr lang="fi-FI" sz="4000" smtClean="0">
              <a:latin typeface="David"/>
              <a:ea typeface="David"/>
              <a:cs typeface="David"/>
            </a:endParaRPr>
          </a:p>
        </p:txBody>
      </p:sp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i-FI" sz="1800" smtClean="0">
                <a:solidFill>
                  <a:srgbClr val="898989"/>
                </a:solidFill>
                <a:latin typeface="David"/>
                <a:ea typeface="David"/>
                <a:cs typeface="David"/>
              </a:rPr>
              <a:t>Svetlana Pasti &amp; Mikhail Chernysh</a:t>
            </a:r>
          </a:p>
          <a:p>
            <a:pPr eaLnBrk="1" hangingPunct="1">
              <a:lnSpc>
                <a:spcPct val="80000"/>
              </a:lnSpc>
            </a:pPr>
            <a:endParaRPr lang="fi-FI" sz="1800" smtClean="0">
              <a:solidFill>
                <a:srgbClr val="898989"/>
              </a:solidFill>
              <a:latin typeface="David"/>
              <a:ea typeface="David"/>
              <a:cs typeface="David"/>
            </a:endParaRPr>
          </a:p>
          <a:p>
            <a:pPr eaLnBrk="1" hangingPunct="1">
              <a:lnSpc>
                <a:spcPct val="80000"/>
              </a:lnSpc>
            </a:pPr>
            <a:r>
              <a:rPr lang="fi-FI" sz="1800" smtClean="0">
                <a:solidFill>
                  <a:srgbClr val="898989"/>
                </a:solidFill>
                <a:latin typeface="David"/>
                <a:ea typeface="David"/>
                <a:cs typeface="David"/>
              </a:rPr>
              <a:t>University of Tampere &amp; Institute of Sociology, RAS</a:t>
            </a:r>
          </a:p>
          <a:p>
            <a:pPr eaLnBrk="1" hangingPunct="1">
              <a:lnSpc>
                <a:spcPct val="80000"/>
              </a:lnSpc>
            </a:pPr>
            <a:r>
              <a:rPr lang="fi-FI" sz="1800" smtClean="0">
                <a:solidFill>
                  <a:srgbClr val="898989"/>
                </a:solidFill>
                <a:latin typeface="David"/>
                <a:ea typeface="David"/>
                <a:cs typeface="David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fi-FI" sz="2400" smtClean="0">
                <a:solidFill>
                  <a:srgbClr val="898989"/>
                </a:solidFill>
                <a:latin typeface="David"/>
                <a:ea typeface="David"/>
                <a:cs typeface="David"/>
              </a:rPr>
              <a:t>ICCEES VIII Congress, Stockholm 28.7.2010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316030-7439-4FE0-B56B-E47713523E5E}" type="slidenum">
              <a:rPr lang="fi-FI"/>
              <a:pPr>
                <a:defRPr/>
              </a:pPr>
              <a:t>10</a:t>
            </a:fld>
            <a:endParaRPr lang="fi-FI"/>
          </a:p>
        </p:txBody>
      </p:sp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Gender </a:t>
            </a:r>
          </a:p>
        </p:txBody>
      </p:sp>
      <p:graphicFrame>
        <p:nvGraphicFramePr>
          <p:cNvPr id="39971" name="Group 3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19513"/>
        </p:xfrm>
        <a:graphic>
          <a:graphicData uri="http://schemas.openxmlformats.org/drawingml/2006/table">
            <a:tbl>
              <a:tblPr/>
              <a:tblGrid>
                <a:gridCol w="2219325"/>
                <a:gridCol w="2135188"/>
                <a:gridCol w="1939925"/>
                <a:gridCol w="1935162"/>
              </a:tblGrid>
              <a:tr h="2359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Gender (%)</a:t>
                      </a:r>
                    </a:p>
                  </a:txBody>
                  <a:tcPr marL="59055" marR="590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Large city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055" marR="590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Mid-sized city</a:t>
                      </a:r>
                    </a:p>
                  </a:txBody>
                  <a:tcPr marL="59055" marR="590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Smaller city</a:t>
                      </a:r>
                    </a:p>
                  </a:txBody>
                  <a:tcPr marL="59055" marR="590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Male</a:t>
                      </a:r>
                    </a:p>
                  </a:txBody>
                  <a:tcPr marL="59055" marR="590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45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Female</a:t>
                      </a:r>
                    </a:p>
                  </a:txBody>
                  <a:tcPr marL="59055" marR="590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18F716-EA5A-4DA5-BD3B-6BEFDCD7A7CE}" type="slidenum">
              <a:rPr lang="fi-FI"/>
              <a:pPr>
                <a:defRPr/>
              </a:pPr>
              <a:t>11</a:t>
            </a:fld>
            <a:endParaRPr lang="fi-FI"/>
          </a:p>
        </p:txBody>
      </p:sp>
      <p:sp>
        <p:nvSpPr>
          <p:cNvPr id="26626" name="Rectang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Education</a:t>
            </a:r>
          </a:p>
        </p:txBody>
      </p:sp>
      <p:graphicFrame>
        <p:nvGraphicFramePr>
          <p:cNvPr id="39971" name="Group 3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2219325"/>
                <a:gridCol w="2135188"/>
                <a:gridCol w="1939925"/>
                <a:gridCol w="1935162"/>
              </a:tblGrid>
              <a:tr h="2870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Education(%)</a:t>
                      </a:r>
                    </a:p>
                  </a:txBody>
                  <a:tcPr marL="59055" marR="590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Large city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055" marR="590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Mid-sized city</a:t>
                      </a:r>
                    </a:p>
                  </a:txBody>
                  <a:tcPr marL="59055" marR="590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Smaller city</a:t>
                      </a:r>
                    </a:p>
                  </a:txBody>
                  <a:tcPr marL="59055" marR="590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016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Journalistic education </a:t>
                      </a:r>
                    </a:p>
                  </a:txBody>
                  <a:tcPr marL="59055" marR="590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48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40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540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Other</a:t>
                      </a:r>
                    </a:p>
                  </a:txBody>
                  <a:tcPr marL="59055" marR="590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34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49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7C364-F5E6-42DE-A957-FCB44706F4BC}" type="slidenum">
              <a:rPr lang="fi-FI"/>
              <a:pPr>
                <a:defRPr/>
              </a:pPr>
              <a:t>12</a:t>
            </a:fld>
            <a:endParaRPr lang="fi-FI"/>
          </a:p>
        </p:txBody>
      </p:sp>
      <p:sp>
        <p:nvSpPr>
          <p:cNvPr id="7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9AF46FA-C7DE-463C-8020-5CF001C77FDF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7651" name="Rectangle 6"/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endParaRPr lang="fi-FI" altLang="en-US" sz="1200"/>
          </a:p>
        </p:txBody>
      </p:sp>
      <p:graphicFrame>
        <p:nvGraphicFramePr>
          <p:cNvPr id="29734" name="Group 38"/>
          <p:cNvGraphicFramePr>
            <a:graphicFrameLocks noGrp="1"/>
          </p:cNvGraphicFramePr>
          <p:nvPr>
            <p:ph idx="4294967295"/>
          </p:nvPr>
        </p:nvGraphicFramePr>
        <p:xfrm>
          <a:off x="611188" y="1341438"/>
          <a:ext cx="8064500" cy="4692651"/>
        </p:xfrm>
        <a:graphic>
          <a:graphicData uri="http://schemas.openxmlformats.org/drawingml/2006/table">
            <a:tbl>
              <a:tblPr/>
              <a:tblGrid>
                <a:gridCol w="2174875"/>
                <a:gridCol w="2092325"/>
                <a:gridCol w="1901825"/>
                <a:gridCol w="1895475"/>
              </a:tblGrid>
              <a:tr h="10795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Type of media </a:t>
                      </a:r>
                      <a:r>
                        <a:rPr kumimoji="0" lang="fi-FI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(per cent)</a:t>
                      </a:r>
                    </a:p>
                  </a:txBody>
                  <a:tcPr marL="59055" marR="590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Large City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055" marR="590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Mid-sized city</a:t>
                      </a:r>
                    </a:p>
                  </a:txBody>
                  <a:tcPr marL="59055" marR="590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Smaller city</a:t>
                      </a:r>
                    </a:p>
                  </a:txBody>
                  <a:tcPr marL="59055" marR="590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Newspaper (daily, weekly) </a:t>
                      </a:r>
                    </a:p>
                  </a:txBody>
                  <a:tcPr marL="59055" marR="590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54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60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71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TV &amp; Radio 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055" marR="590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493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Magazines (weekly, monthly</a:t>
                      </a:r>
                    </a:p>
                  </a:txBody>
                  <a:tcPr marL="59055" marR="590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Internet media</a:t>
                      </a:r>
                    </a:p>
                  </a:txBody>
                  <a:tcPr marL="59055" marR="590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768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15888"/>
            <a:ext cx="8229600" cy="1143000"/>
          </a:xfrm>
        </p:spPr>
        <p:txBody>
          <a:bodyPr anchor="t"/>
          <a:lstStyle/>
          <a:p>
            <a:pPr eaLnBrk="1" hangingPunct="1"/>
            <a:r>
              <a:rPr lang="en-US" smtClean="0"/>
              <a:t>Type of media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5617BC-6E0B-4810-8F93-0D14037DE6B8}" type="slidenum">
              <a:rPr lang="fi-FI"/>
              <a:pPr>
                <a:defRPr/>
              </a:pPr>
              <a:t>13</a:t>
            </a:fld>
            <a:endParaRPr lang="fi-FI"/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C4EA075-6CE3-481F-B4AE-AC4C06CF1847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981075"/>
            <a:ext cx="5045075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Rectangle 2"/>
          <p:cNvSpPr>
            <a:spLocks noChangeArrowheads="1"/>
          </p:cNvSpPr>
          <p:nvPr/>
        </p:nvSpPr>
        <p:spPr bwMode="auto">
          <a:xfrm>
            <a:off x="323850" y="188913"/>
            <a:ext cx="57832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</a:t>
            </a:r>
            <a:r>
              <a:rPr lang="en-US" sz="4400">
                <a:latin typeface="Calibri" pitchFamily="34" charset="0"/>
              </a:rPr>
              <a:t>Having  a second job (%)</a:t>
            </a:r>
            <a:endParaRPr lang="fi-FI" sz="44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BC9990-9386-4EB2-A328-0F5F79A2E169}" type="slidenum">
              <a:rPr lang="fi-FI"/>
              <a:pPr>
                <a:defRPr/>
              </a:pPr>
              <a:t>14</a:t>
            </a:fld>
            <a:endParaRPr lang="fi-FI"/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57317EE-4BEB-4944-A287-3D7D620A8B23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969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Salary in 2008</a:t>
            </a:r>
          </a:p>
        </p:txBody>
      </p:sp>
      <p:sp>
        <p:nvSpPr>
          <p:cNvPr id="2970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63% of journalists earn 10-30.000 rubles monthly – net income (300-900 euro). They are: </a:t>
            </a:r>
          </a:p>
          <a:p>
            <a:r>
              <a:rPr lang="en-US" smtClean="0"/>
              <a:t>In Large city – 61%</a:t>
            </a:r>
          </a:p>
          <a:p>
            <a:r>
              <a:rPr lang="en-US" smtClean="0"/>
              <a:t>In Middle city -65%</a:t>
            </a:r>
          </a:p>
          <a:p>
            <a:r>
              <a:rPr lang="en-US" smtClean="0"/>
              <a:t>In Smaller city -65%</a:t>
            </a:r>
          </a:p>
          <a:p>
            <a:r>
              <a:rPr lang="en-US" smtClean="0"/>
              <a:t>Average salary in Russia 18.000rub </a:t>
            </a:r>
          </a:p>
          <a:p>
            <a:r>
              <a:rPr lang="en-US" smtClean="0"/>
              <a:t>In Moscow – average salary – 40.000 rub.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0460DD-C7E4-4B4B-9E60-68DAA192A6E4}" type="slidenum">
              <a:rPr lang="fi-FI"/>
              <a:pPr>
                <a:defRPr/>
              </a:pPr>
              <a:t>15</a:t>
            </a:fld>
            <a:endParaRPr lang="fi-FI"/>
          </a:p>
        </p:txBody>
      </p:sp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Motivation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mtClean="0"/>
              <a:t>                                                Larg   Mid      Small</a:t>
            </a:r>
          </a:p>
          <a:p>
            <a:pPr>
              <a:lnSpc>
                <a:spcPct val="90000"/>
              </a:lnSpc>
            </a:pPr>
            <a:r>
              <a:rPr lang="en-US" smtClean="0"/>
              <a:t>Creative work                    43      45          33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Like to write to media       24     24          19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It happened occasionally  14     17          22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Want to help people         10      11          20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2120BD-165C-45B6-B1A4-F81AF392CE03}" type="slidenum">
              <a:rPr lang="fi-FI"/>
              <a:pPr>
                <a:defRPr/>
              </a:pPr>
              <a:t>16</a:t>
            </a:fld>
            <a:endParaRPr lang="fi-FI"/>
          </a:p>
        </p:txBody>
      </p:sp>
      <p:sp>
        <p:nvSpPr>
          <p:cNvPr id="4" name="Rectangle 6"/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CD087BB6-5715-4617-80DC-BBFA352AD233}" type="slidenum">
              <a:rPr lang="fi-FI" altLang="en-US" sz="1200">
                <a:latin typeface="+mj-lt"/>
              </a:rPr>
              <a:pPr algn="r">
                <a:defRPr/>
              </a:pPr>
              <a:t>16</a:t>
            </a:fld>
            <a:endParaRPr lang="fi-FI" altLang="en-US" sz="1200">
              <a:latin typeface="+mj-lt"/>
            </a:endParaRPr>
          </a:p>
        </p:txBody>
      </p:sp>
      <p:graphicFrame>
        <p:nvGraphicFramePr>
          <p:cNvPr id="23632" name="Group 80"/>
          <p:cNvGraphicFramePr>
            <a:graphicFrameLocks noGrp="1"/>
          </p:cNvGraphicFramePr>
          <p:nvPr>
            <p:ph idx="4294967295"/>
          </p:nvPr>
        </p:nvGraphicFramePr>
        <p:xfrm>
          <a:off x="428625" y="857250"/>
          <a:ext cx="8286750" cy="5469890"/>
        </p:xfrm>
        <a:graphic>
          <a:graphicData uri="http://schemas.openxmlformats.org/drawingml/2006/table">
            <a:tbl>
              <a:tblPr/>
              <a:tblGrid>
                <a:gridCol w="5857875"/>
                <a:gridCol w="949325"/>
                <a:gridCol w="865188"/>
                <a:gridCol w="614362"/>
              </a:tblGrid>
              <a:tr h="835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Reasons for satisfaction (fully and mostly, per cent) </a:t>
                      </a:r>
                      <a:endParaRPr kumimoji="0" lang="fi-FI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Large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</a:t>
                      </a:r>
                      <a:endParaRPr kumimoji="0" lang="fi-FI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Mid city </a:t>
                      </a:r>
                      <a:endParaRPr kumimoji="0" lang="fi-FI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Small</a:t>
                      </a:r>
                      <a:endParaRPr kumimoji="0" lang="fi-FI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 to independently decide how and what to write, to tell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64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64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68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2. Political line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64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58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55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3. to help people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60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67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67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4. Job security, social security 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53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52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45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5. Opportunities for better qualification 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52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47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59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6. to influence society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48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51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46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7. Opportunities for second job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47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53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38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8.  Political independence of the profession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42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35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29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9. Opportunities to grow in the post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39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43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47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10. Salary 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37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41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33 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11.  for a career via journalism in politics, state service, business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37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41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32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12. Extra privileges  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34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40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34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819" name="Rectangle 1"/>
          <p:cNvSpPr>
            <a:spLocks noChangeArrowheads="1"/>
          </p:cNvSpPr>
          <p:nvPr/>
        </p:nvSpPr>
        <p:spPr bwMode="auto">
          <a:xfrm>
            <a:off x="428625" y="136525"/>
            <a:ext cx="38750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en-GB" sz="4400">
                <a:latin typeface="Calibri" pitchFamily="34" charset="0"/>
                <a:cs typeface="Times New Roman" pitchFamily="18" charset="0"/>
              </a:rPr>
              <a:t>Job satisfaction </a:t>
            </a:r>
            <a:r>
              <a:rPr lang="en-GB" sz="2400" b="1">
                <a:latin typeface="Calibri" pitchFamily="34" charset="0"/>
                <a:cs typeface="Times New Roman" pitchFamily="18" charset="0"/>
              </a:rPr>
              <a:t> </a:t>
            </a:r>
            <a:endParaRPr lang="en-GB" sz="24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C79FB0-2672-49DD-9984-1A9DD34C3D84}" type="slidenum">
              <a:rPr lang="fi-FI"/>
              <a:pPr>
                <a:defRPr/>
              </a:pPr>
              <a:t>17</a:t>
            </a:fld>
            <a:endParaRPr lang="fi-FI"/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535C9EF-C016-4B8A-ACC8-871D344C51EC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34893" name="Group 77"/>
          <p:cNvGraphicFramePr>
            <a:graphicFrameLocks noGrp="1"/>
          </p:cNvGraphicFramePr>
          <p:nvPr/>
        </p:nvGraphicFramePr>
        <p:xfrm>
          <a:off x="684213" y="981075"/>
          <a:ext cx="7775575" cy="5471796"/>
        </p:xfrm>
        <a:graphic>
          <a:graphicData uri="http://schemas.openxmlformats.org/drawingml/2006/table">
            <a:tbl>
              <a:tblPr/>
              <a:tblGrid>
                <a:gridCol w="4344987"/>
                <a:gridCol w="1144588"/>
                <a:gridCol w="1141412"/>
                <a:gridCol w="1144588"/>
              </a:tblGrid>
              <a:tr h="21574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Large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Mid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Small 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Local authorities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20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31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51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Editors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23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20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34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Audience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18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20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21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Ethics of the profession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13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14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18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Medium political line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15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14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10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Medium specialization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21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13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14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Influence of federal authorities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7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7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7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Advertisers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14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18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4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Owner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10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12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5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Opinion of colleagues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4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3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4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Nothing constrains me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Other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5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4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43" name="Rectangle 2"/>
          <p:cNvSpPr>
            <a:spLocks noChangeArrowheads="1"/>
          </p:cNvSpPr>
          <p:nvPr/>
        </p:nvSpPr>
        <p:spPr bwMode="auto">
          <a:xfrm>
            <a:off x="357188" y="214313"/>
            <a:ext cx="55006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Constraints that the Russian journalists face (in per cent )</a:t>
            </a:r>
            <a:endParaRPr lang="fi-FI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898C0A-CAE2-4ABA-AEE5-1B845D642F17}" type="slidenum">
              <a:rPr lang="fi-FI"/>
              <a:pPr>
                <a:defRPr/>
              </a:pPr>
              <a:t>18</a:t>
            </a:fld>
            <a:endParaRPr lang="fi-FI"/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9F109ED-314E-4CED-94B6-1A37CD8B9618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018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3050"/>
            <a:ext cx="8229600" cy="1144588"/>
          </a:xfrm>
        </p:spPr>
        <p:txBody>
          <a:bodyPr lIns="0" tIns="31752" rIns="0" bIns="0"/>
          <a:lstStyle/>
          <a:p>
            <a:pPr defTabSz="449263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i-FI" sz="3200" smtClean="0"/>
              <a:t>Constraints that Russian journalists face: </a:t>
            </a:r>
            <a:br>
              <a:rPr lang="fi-FI" sz="3200" smtClean="0"/>
            </a:br>
            <a:r>
              <a:rPr lang="fi-FI" sz="3200" smtClean="0"/>
              <a:t>Local Authorities</a:t>
            </a:r>
          </a:p>
        </p:txBody>
      </p:sp>
      <p:graphicFrame>
        <p:nvGraphicFramePr>
          <p:cNvPr id="50179" name="Chart 7"/>
          <p:cNvGraphicFramePr>
            <a:graphicFrameLocks/>
          </p:cNvGraphicFramePr>
          <p:nvPr/>
        </p:nvGraphicFramePr>
        <p:xfrm>
          <a:off x="1476375" y="1484313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1" r:id="rId4" imgW="6096528" imgH="4066384" progId="Excel.Sheet.8">
                  <p:embed/>
                </p:oleObj>
              </mc:Choice>
              <mc:Fallback>
                <p:oleObj r:id="rId4" imgW="6096528" imgH="4066384" progId="Excel.Sheet.8">
                  <p:embed/>
                  <p:pic>
                    <p:nvPicPr>
                      <p:cNvPr id="0" name="Chart 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484313"/>
                        <a:ext cx="6096000" cy="406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42BF53-9D6A-409F-9B09-39FC9AA7548F}" type="slidenum">
              <a:rPr lang="fi-FI"/>
              <a:pPr>
                <a:defRPr/>
              </a:pPr>
              <a:t>19</a:t>
            </a:fld>
            <a:endParaRPr lang="fi-FI"/>
          </a:p>
        </p:txBody>
      </p:sp>
      <p:sp>
        <p:nvSpPr>
          <p:cNvPr id="757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14325"/>
            <a:ext cx="8229600" cy="1063625"/>
          </a:xfrm>
        </p:spPr>
        <p:txBody>
          <a:bodyPr lIns="0" tIns="31752" rIns="0" bIns="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i-FI" sz="3200" smtClean="0"/>
              <a:t>Constraints that Russian journalists face: </a:t>
            </a:r>
            <a:br>
              <a:rPr lang="fi-FI" sz="3200" smtClean="0"/>
            </a:br>
            <a:r>
              <a:rPr lang="fi-FI" sz="3200" smtClean="0"/>
              <a:t>Editors</a:t>
            </a:r>
          </a:p>
        </p:txBody>
      </p:sp>
      <p:graphicFrame>
        <p:nvGraphicFramePr>
          <p:cNvPr id="75779" name="Chart 5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1" r:id="rId4" imgW="6096528" imgH="4066384" progId="Excel.Sheet.8">
                  <p:embed/>
                </p:oleObj>
              </mc:Choice>
              <mc:Fallback>
                <p:oleObj r:id="rId4" imgW="6096528" imgH="4066384" progId="Excel.Sheet.8">
                  <p:embed/>
                  <p:pic>
                    <p:nvPicPr>
                      <p:cNvPr id="0" name="Char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E8D07-9634-4880-97DF-135F29335F61}" type="slidenum">
              <a:rPr lang="fi-FI"/>
              <a:pPr>
                <a:defRPr/>
              </a:pPr>
              <a:t>2</a:t>
            </a:fld>
            <a:endParaRPr lang="fi-FI"/>
          </a:p>
        </p:txBody>
      </p:sp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 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What makes them different in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Social profile?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Job conditions?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Professional values?</a:t>
            </a:r>
          </a:p>
          <a:p>
            <a:pPr>
              <a:lnSpc>
                <a:spcPct val="80000"/>
              </a:lnSpc>
            </a:pPr>
            <a:endParaRPr lang="en-US" sz="2400" smtClean="0"/>
          </a:p>
          <a:p>
            <a:pPr>
              <a:lnSpc>
                <a:spcPct val="80000"/>
              </a:lnSpc>
            </a:pPr>
            <a:r>
              <a:rPr lang="en-US" sz="2400" smtClean="0"/>
              <a:t>How do these differences in professional structure and job conditions are related to  professional values?</a:t>
            </a:r>
          </a:p>
          <a:p>
            <a:pPr>
              <a:lnSpc>
                <a:spcPct val="80000"/>
              </a:lnSpc>
            </a:pPr>
            <a:endParaRPr lang="en-US" sz="2400" smtClean="0"/>
          </a:p>
          <a:p>
            <a:pPr>
              <a:lnSpc>
                <a:spcPct val="80000"/>
              </a:lnSpc>
            </a:pPr>
            <a:r>
              <a:rPr lang="en-US" sz="2400" smtClean="0"/>
              <a:t>What do these differences between journalism developments in large cities and smaller cities say to us about the present divided Russia?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400" smtClean="0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336C27-7914-41BD-8334-86ACC486957F}" type="slidenum">
              <a:rPr lang="fi-FI"/>
              <a:pPr>
                <a:defRPr/>
              </a:pPr>
              <a:t>20</a:t>
            </a:fld>
            <a:endParaRPr lang="fi-FI"/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4C9F396-B7A5-476A-B823-CF665529E362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20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632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14325"/>
            <a:ext cx="8229600" cy="1063625"/>
          </a:xfrm>
        </p:spPr>
        <p:txBody>
          <a:bodyPr lIns="0" tIns="31752" rIns="0" bIns="0"/>
          <a:lstStyle/>
          <a:p>
            <a:pPr defTabSz="449263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i-FI" sz="3600" smtClean="0"/>
              <a:t>Constraints that Russian journalists face: Ethics </a:t>
            </a:r>
          </a:p>
        </p:txBody>
      </p:sp>
      <p:graphicFrame>
        <p:nvGraphicFramePr>
          <p:cNvPr id="56323" name="Chart 5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5" r:id="rId4" imgW="6096528" imgH="4066384" progId="Excel.Sheet.8">
                  <p:embed/>
                </p:oleObj>
              </mc:Choice>
              <mc:Fallback>
                <p:oleObj r:id="rId4" imgW="6096528" imgH="4066384" progId="Excel.Sheet.8">
                  <p:embed/>
                  <p:pic>
                    <p:nvPicPr>
                      <p:cNvPr id="0" name="Char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B8D6BE-56D0-4BD3-8B9C-B90212E781C1}" type="slidenum">
              <a:rPr lang="fi-FI"/>
              <a:pPr>
                <a:defRPr/>
              </a:pPr>
              <a:t>21</a:t>
            </a:fld>
            <a:endParaRPr lang="fi-FI"/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3C736EA-982C-4401-8CAD-3CFC540E7876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21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939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14325"/>
            <a:ext cx="8229600" cy="1063625"/>
          </a:xfrm>
        </p:spPr>
        <p:txBody>
          <a:bodyPr lIns="0" tIns="31752" rIns="0" bIns="0"/>
          <a:lstStyle/>
          <a:p>
            <a:pPr defTabSz="449263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i-FI" sz="3600" smtClean="0"/>
              <a:t>Constraints that Russian journalists face: Advertisers </a:t>
            </a:r>
          </a:p>
        </p:txBody>
      </p:sp>
      <p:graphicFrame>
        <p:nvGraphicFramePr>
          <p:cNvPr id="59395" name="Chart 5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7" r:id="rId4" imgW="6096528" imgH="4066384" progId="Excel.Sheet.8">
                  <p:embed/>
                </p:oleObj>
              </mc:Choice>
              <mc:Fallback>
                <p:oleObj r:id="rId4" imgW="6096528" imgH="4066384" progId="Excel.Sheet.8">
                  <p:embed/>
                  <p:pic>
                    <p:nvPicPr>
                      <p:cNvPr id="0" name="Char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0B1E7-889B-473E-B5E9-3B431C190F0C}" type="slidenum">
              <a:rPr lang="fi-FI"/>
              <a:pPr>
                <a:defRPr/>
              </a:pPr>
              <a:t>22</a:t>
            </a:fld>
            <a:endParaRPr lang="fi-FI"/>
          </a:p>
        </p:txBody>
      </p:sp>
      <p:sp>
        <p:nvSpPr>
          <p:cNvPr id="5" name="Rectangle 6"/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AA9CC78B-A5CC-4EB8-B3CD-5C471F2DB2DB}" type="slidenum">
              <a:rPr lang="fi-FI" altLang="en-US" sz="1200">
                <a:latin typeface="+mj-lt"/>
              </a:rPr>
              <a:pPr algn="r">
                <a:defRPr/>
              </a:pPr>
              <a:t>22</a:t>
            </a:fld>
            <a:endParaRPr lang="fi-FI" altLang="en-US" sz="1200">
              <a:latin typeface="+mj-lt"/>
            </a:endParaRPr>
          </a:p>
        </p:txBody>
      </p:sp>
      <p:graphicFrame>
        <p:nvGraphicFramePr>
          <p:cNvPr id="25701" name="Group 101"/>
          <p:cNvGraphicFramePr>
            <a:graphicFrameLocks noGrp="1"/>
          </p:cNvGraphicFramePr>
          <p:nvPr>
            <p:ph idx="4294967295"/>
          </p:nvPr>
        </p:nvGraphicFramePr>
        <p:xfrm>
          <a:off x="428625" y="857250"/>
          <a:ext cx="8215313" cy="5195888"/>
        </p:xfrm>
        <a:graphic>
          <a:graphicData uri="http://schemas.openxmlformats.org/drawingml/2006/table">
            <a:tbl>
              <a:tblPr/>
              <a:tblGrid>
                <a:gridCol w="5857875"/>
                <a:gridCol w="949325"/>
                <a:gridCol w="720725"/>
                <a:gridCol w="687388"/>
              </a:tblGrid>
              <a:tr h="771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Professional functions (must/chiefly must)</a:t>
                      </a:r>
                      <a:endParaRPr kumimoji="0" lang="fi-FI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Large </a:t>
                      </a:r>
                      <a:endParaRPr kumimoji="0" lang="fi-FI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Mid </a:t>
                      </a:r>
                      <a:endParaRPr kumimoji="0" lang="fi-FI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Small  </a:t>
                      </a:r>
                      <a:endParaRPr kumimoji="0" lang="fi-FI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 Provide accurate information in timely manner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91.8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94.6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95.6 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2. Provide analysis and commentary of complex problems 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90.2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93.4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93.0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3. Keep population informed about how reg. government works 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83.0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93.7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94.8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4. Give ordinary people a chance to express views on public affairs 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79.8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92.0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92.3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5. Develop intellectual and cultural interests of the public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84.2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88.8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88.5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6. Discuss reg. policy when it is still being developed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83.0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89.1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86.0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7. Inform population about viewpoints of local politicians 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78.1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83.4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89.5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8. Work with letters’ to the editorial office  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75.0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80.7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96.5</a:t>
                      </a:r>
                      <a:endParaRPr kumimoji="0" lang="fi-FI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9. Investigate claims and statements made by local government 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79.0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78.7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72.2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10. Promote the strength and unity of communities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67.3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68.9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79.6</a:t>
                      </a:r>
                      <a:endParaRPr kumimoji="0" lang="fi-FI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11. Provide entertainment and relaxation 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44.4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53.0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54.4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12. Support reg. government development programs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34.6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37.2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63.1</a:t>
                      </a:r>
                      <a:endParaRPr kumimoji="0" lang="fi-FI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13. Portray a positive image of the region   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24.2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30.7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50.4</a:t>
                      </a:r>
                      <a:endParaRPr kumimoji="0" lang="fi-FI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14. Contribute to success of regional government policy  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23.2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28.4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49.2</a:t>
                      </a:r>
                      <a:endParaRPr kumimoji="0" lang="fi-FI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15. Portray a positive image of community 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19.6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21.4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32.7</a:t>
                      </a:r>
                      <a:endParaRPr kumimoji="0" lang="fi-FI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16. Portray regional leadership in positive manner 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13.8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13.8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21.2</a:t>
                      </a:r>
                      <a:endParaRPr kumimoji="0" lang="fi-FI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015" name="Rectangle 1"/>
          <p:cNvSpPr>
            <a:spLocks noChangeArrowheads="1"/>
          </p:cNvSpPr>
          <p:nvPr/>
        </p:nvSpPr>
        <p:spPr bwMode="auto">
          <a:xfrm>
            <a:off x="428625" y="287338"/>
            <a:ext cx="453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en-GB" sz="2400" b="1">
                <a:latin typeface="Calibri" pitchFamily="34" charset="0"/>
                <a:cs typeface="Times New Roman" pitchFamily="18" charset="0"/>
              </a:rPr>
              <a:t>Support of professional functions  </a:t>
            </a:r>
            <a:endParaRPr lang="en-GB" sz="24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EE660-4ABD-4498-AFE3-6604D616B0C7}" type="slidenum">
              <a:rPr lang="fi-FI"/>
              <a:pPr>
                <a:defRPr/>
              </a:pPr>
              <a:t>23</a:t>
            </a:fld>
            <a:endParaRPr lang="fi-FI"/>
          </a:p>
        </p:txBody>
      </p:sp>
      <p:sp>
        <p:nvSpPr>
          <p:cNvPr id="4" name="Rectangle 6"/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71DB9465-C20F-44A0-89B7-986EE0262CF9}" type="slidenum">
              <a:rPr lang="fi-FI" altLang="en-US" sz="1200">
                <a:latin typeface="+mj-lt"/>
              </a:rPr>
              <a:pPr algn="r">
                <a:defRPr/>
              </a:pPr>
              <a:t>23</a:t>
            </a:fld>
            <a:endParaRPr lang="fi-FI" altLang="en-US" sz="1200">
              <a:latin typeface="+mj-lt"/>
            </a:endParaRPr>
          </a:p>
        </p:txBody>
      </p:sp>
      <p:graphicFrame>
        <p:nvGraphicFramePr>
          <p:cNvPr id="26737" name="Group 113"/>
          <p:cNvGraphicFramePr>
            <a:graphicFrameLocks noGrp="1"/>
          </p:cNvGraphicFramePr>
          <p:nvPr>
            <p:ph idx="4294967295"/>
          </p:nvPr>
        </p:nvGraphicFramePr>
        <p:xfrm>
          <a:off x="468313" y="115888"/>
          <a:ext cx="7848600" cy="6624737"/>
        </p:xfrm>
        <a:graphic>
          <a:graphicData uri="http://schemas.openxmlformats.org/drawingml/2006/table">
            <a:tbl>
              <a:tblPr/>
              <a:tblGrid>
                <a:gridCol w="5448300"/>
                <a:gridCol w="960437"/>
                <a:gridCol w="779463"/>
                <a:gridCol w="660400"/>
              </a:tblGrid>
              <a:tr h="73891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683" marR="156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Large </a:t>
                      </a:r>
                    </a:p>
                  </a:txBody>
                  <a:tcPr marL="15683" marR="156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Mid</a:t>
                      </a:r>
                    </a:p>
                  </a:txBody>
                  <a:tcPr marL="15683" marR="156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Small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683" marR="156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number of respondents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39.6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45.4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15.0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Migration/ previous job not in media 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16.0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11.4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52.2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Media profile/local news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27.6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40.1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75.0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Type of media/ newspaper weekly or daily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53.5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59.7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71.3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females 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36.3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46.1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17.6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Status/journalist  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55.4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57.0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24.3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Age (under 30)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44.4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51.4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4.1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Motivation/ search for creative work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42.5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44.6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33.0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salary level, from 10.000-30.000 Rub: 300-900 euro 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61.0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64.6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64.9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union membership 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35.1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38.9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69.8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Journalistic education (full or part) 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47.5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40.1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12.4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second job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50.8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46.7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29.9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producing corrupt (ordered) materials during the past 12 months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48.4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60.1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42.2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disapprove writing paid corrupt materials  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17.4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13.3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13.8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Disapprove plagiarism as a breaking of professional ethics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62.0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70.0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71.6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Not, no forms of control of entertainment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10.5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10.3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0.9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Generations, post-2000  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40.9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48.8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10.3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11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Not, no forms of control of the content of political materials in media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20.3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19.7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6.0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3049" name="Rectangle 1"/>
          <p:cNvSpPr>
            <a:spLocks noChangeArrowheads="1"/>
          </p:cNvSpPr>
          <p:nvPr/>
        </p:nvSpPr>
        <p:spPr bwMode="auto">
          <a:xfrm>
            <a:off x="428625" y="223838"/>
            <a:ext cx="50609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sz="1600" b="1">
                <a:latin typeface="Calibri" pitchFamily="34" charset="0"/>
                <a:cs typeface="Times New Roman" pitchFamily="18" charset="0"/>
              </a:rPr>
              <a:t>Differences between Russian journalists by locality factor </a:t>
            </a:r>
            <a:endParaRPr lang="fi-FI" sz="1600">
              <a:latin typeface="Calibri" pitchFamily="34" charset="0"/>
            </a:endParaRPr>
          </a:p>
          <a:p>
            <a:pPr eaLnBrk="0" hangingPunct="0"/>
            <a:r>
              <a:rPr lang="fi-FI" sz="1600">
                <a:latin typeface="Calibri" pitchFamily="34" charset="0"/>
              </a:rPr>
              <a:t>               (per cent)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850801-359F-46B5-9330-2F00E05C02E7}" type="slidenum">
              <a:rPr lang="fi-FI"/>
              <a:pPr>
                <a:defRPr/>
              </a:pPr>
              <a:t>24</a:t>
            </a:fld>
            <a:endParaRPr lang="fi-FI"/>
          </a:p>
        </p:txBody>
      </p:sp>
      <p:sp>
        <p:nvSpPr>
          <p:cNvPr id="849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Smaller city journalists: Social profile</a:t>
            </a:r>
          </a:p>
        </p:txBody>
      </p:sp>
      <p:sp>
        <p:nvSpPr>
          <p:cNvPr id="849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Mostly offspring of the working class and clerk (58%),  distinct of journalists of large cities (middle and upper class)    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With a lack of young under 30 (4%) 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Womanized 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Working in the newspapers (71%)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Came into journalism from other jobs (52%)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Each fifth by chance (22%) 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Least of all journalism educated (12% vs 18% not educated)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With membership in the Union of Journalists (70%)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 Having a second job (30%)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With average income 300-900 euro as in large cities (65%)  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Reverse trends to national trends </a:t>
            </a:r>
            <a:br>
              <a:rPr lang="en-US" sz="4000" smtClean="0"/>
            </a:br>
            <a:r>
              <a:rPr lang="en-US" sz="4000" smtClean="0"/>
              <a:t> </a:t>
            </a:r>
          </a:p>
        </p:txBody>
      </p:sp>
      <p:sp>
        <p:nvSpPr>
          <p:cNvPr id="8601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No rejuvenation </a:t>
            </a:r>
          </a:p>
          <a:p>
            <a:r>
              <a:rPr lang="en-US" smtClean="0"/>
              <a:t>Less professionally educated </a:t>
            </a:r>
          </a:p>
          <a:p>
            <a:r>
              <a:rPr lang="en-US" smtClean="0"/>
              <a:t>Jumping from working class </a:t>
            </a:r>
          </a:p>
          <a:p>
            <a:r>
              <a:rPr lang="en-US" smtClean="0"/>
              <a:t>Member of journalist union – their legitimization in the profession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714B22-E19C-46BA-A264-0053E5F1B735}" type="slidenum">
              <a:rPr lang="fi-FI"/>
              <a:pPr>
                <a:defRPr/>
              </a:pPr>
              <a:t>26</a:t>
            </a:fld>
            <a:endParaRPr lang="fi-FI"/>
          </a:p>
        </p:txBody>
      </p:sp>
      <p:sp>
        <p:nvSpPr>
          <p:cNvPr id="870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Smaller city journalists: Job conditions</a:t>
            </a:r>
          </a:p>
        </p:txBody>
      </p:sp>
      <p:sp>
        <p:nvSpPr>
          <p:cNvPr id="870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Mostly satisfied with professional matters: </a:t>
            </a:r>
          </a:p>
          <a:p>
            <a:pPr>
              <a:lnSpc>
                <a:spcPct val="90000"/>
              </a:lnSpc>
            </a:pPr>
            <a:r>
              <a:rPr lang="en-US" smtClean="0"/>
              <a:t>Perspectives for the further qualification </a:t>
            </a:r>
          </a:p>
          <a:p>
            <a:pPr>
              <a:lnSpc>
                <a:spcPct val="90000"/>
              </a:lnSpc>
            </a:pPr>
            <a:r>
              <a:rPr lang="en-US" smtClean="0"/>
              <a:t>Growing in the post</a:t>
            </a:r>
          </a:p>
          <a:p>
            <a:pPr>
              <a:lnSpc>
                <a:spcPct val="90000"/>
              </a:lnSpc>
            </a:pPr>
            <a:r>
              <a:rPr lang="en-US" smtClean="0"/>
              <a:t>Helping people</a:t>
            </a:r>
          </a:p>
          <a:p>
            <a:pPr>
              <a:lnSpc>
                <a:spcPct val="90000"/>
              </a:lnSpc>
            </a:pPr>
            <a:r>
              <a:rPr lang="en-US" smtClean="0"/>
              <a:t>Independently to decide how and what to write</a:t>
            </a:r>
          </a:p>
          <a:p>
            <a:pPr>
              <a:lnSpc>
                <a:spcPct val="90000"/>
              </a:lnSpc>
            </a:pPr>
            <a:r>
              <a:rPr lang="en-US" smtClean="0"/>
              <a:t>But their work under strong political control of outside (local authorities) and inside (editorial)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E61749-FE64-46F1-A038-6C16BDBA6054}" type="slidenum">
              <a:rPr lang="fi-FI"/>
              <a:pPr>
                <a:defRPr/>
              </a:pPr>
              <a:t>27</a:t>
            </a:fld>
            <a:endParaRPr lang="fi-FI"/>
          </a:p>
        </p:txBody>
      </p:sp>
      <p:sp>
        <p:nvSpPr>
          <p:cNvPr id="880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Smaller city journalists:</a:t>
            </a:r>
            <a:br>
              <a:rPr lang="en-US" sz="4000" smtClean="0"/>
            </a:br>
            <a:r>
              <a:rPr lang="en-US" sz="4000" smtClean="0"/>
              <a:t>Professional values</a:t>
            </a:r>
          </a:p>
        </p:txBody>
      </p:sp>
      <p:sp>
        <p:nvSpPr>
          <p:cNvPr id="880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Support of functions of development journalism: in line with local authorities </a:t>
            </a:r>
          </a:p>
          <a:p>
            <a:r>
              <a:rPr lang="en-US" smtClean="0"/>
              <a:t>Social organizers and integrators of local communities</a:t>
            </a:r>
          </a:p>
          <a:p>
            <a:r>
              <a:rPr lang="en-US" smtClean="0"/>
              <a:t>Least of all support of developed journalism – watchdog function   </a:t>
            </a:r>
          </a:p>
          <a:p>
            <a:r>
              <a:rPr lang="en-US" smtClean="0"/>
              <a:t>Strong support of censure: political issues and entertainment, distinct from large cities j.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9BCE06-3242-4552-AC1E-5F972EE74C98}" type="slidenum">
              <a:rPr lang="fi-FI"/>
              <a:pPr>
                <a:defRPr/>
              </a:pPr>
              <a:t>28</a:t>
            </a:fld>
            <a:endParaRPr lang="fi-FI"/>
          </a:p>
        </p:txBody>
      </p:sp>
      <p:sp>
        <p:nvSpPr>
          <p:cNvPr id="890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Ethics </a:t>
            </a:r>
          </a:p>
        </p:txBody>
      </p:sp>
      <p:sp>
        <p:nvSpPr>
          <p:cNvPr id="890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They differ little from the journalists of large cities regarding corrupt materials by producing them and not condemning  these practices</a:t>
            </a:r>
          </a:p>
          <a:p>
            <a:pPr>
              <a:buFont typeface="Arial" charset="0"/>
              <a:buNone/>
            </a:pPr>
            <a:r>
              <a:rPr lang="en-US" smtClean="0"/>
              <a:t> </a:t>
            </a:r>
          </a:p>
          <a:p>
            <a:r>
              <a:rPr lang="en-US" smtClean="0"/>
              <a:t>Although ethical considerations are more strong as constrains in job than in large cities    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Divided Contexts: Large city</a:t>
            </a:r>
          </a:p>
        </p:txBody>
      </p:sp>
      <p:sp>
        <p:nvSpPr>
          <p:cNvPr id="9011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Ample opportunities in the labor market: numerous media,  PR services, publishing industry, advertising agencies ↔ </a:t>
            </a:r>
          </a:p>
          <a:p>
            <a:pPr>
              <a:lnSpc>
                <a:spcPct val="90000"/>
              </a:lnSpc>
            </a:pPr>
            <a:r>
              <a:rPr lang="en-US" smtClean="0"/>
              <a:t>High level of personal independence and decision making in choice of jobs, combining jobs, career developments and networks, further education, free lancing</a:t>
            </a:r>
          </a:p>
          <a:p>
            <a:pPr>
              <a:lnSpc>
                <a:spcPct val="90000"/>
              </a:lnSpc>
            </a:pPr>
            <a:r>
              <a:rPr lang="en-US" smtClean="0"/>
              <a:t> High social mobility </a:t>
            </a:r>
          </a:p>
          <a:p>
            <a:pPr>
              <a:lnSpc>
                <a:spcPct val="90000"/>
              </a:lnSpc>
            </a:pPr>
            <a:r>
              <a:rPr lang="en-US" smtClean="0"/>
              <a:t>Via media to state or business structures 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1CDE4-9C78-4A94-BAB1-193636330F6B}" type="slidenum">
              <a:rPr lang="fi-FI"/>
              <a:pPr>
                <a:defRPr/>
              </a:pPr>
              <a:t>3</a:t>
            </a:fld>
            <a:endParaRPr lang="fi-FI"/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1A6BFFA-2A84-49B3-8F79-099934525723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843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Hypothesis</a:t>
            </a:r>
          </a:p>
        </p:txBody>
      </p:sp>
      <p:sp>
        <p:nvSpPr>
          <p:cNvPr id="1843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Uneven development of Russian regions provides uneven conditions for journalism 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r>
              <a:rPr lang="fi-FI" smtClean="0">
                <a:solidFill>
                  <a:srgbClr val="000000"/>
                </a:solidFill>
              </a:rPr>
              <a:t>Smaller cities journalists are more depressed than large cities journalists because of economic and political conditions of their job  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16DF76-9565-4706-A43B-33D53FC418EB}" type="slidenum">
              <a:rPr lang="fi-FI"/>
              <a:pPr>
                <a:defRPr/>
              </a:pPr>
              <a:t>30</a:t>
            </a:fld>
            <a:endParaRPr lang="fi-FI"/>
          </a:p>
        </p:txBody>
      </p:sp>
      <p:sp>
        <p:nvSpPr>
          <p:cNvPr id="911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Divided Contexts: Smaller city</a:t>
            </a:r>
          </a:p>
        </p:txBody>
      </p:sp>
      <p:sp>
        <p:nvSpPr>
          <p:cNvPr id="911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Restricted media market, undeveloped advertising, low purchasing capacity of population, media attached to local authorities ↔ 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No many chances to choose jobs and contacts 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High level personal dependence -‘everybody knows each other’. For a journalist they are sources of information (mostly, officials) ↔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Support of functions of development journalism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Silence or semi-truth in coverage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Low social mobility       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Via other jobs to media and joining local political class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39FBE-219D-4E9D-9F7B-3FD5CA2A6C5C}" type="slidenum">
              <a:rPr lang="fi-FI"/>
              <a:pPr>
                <a:defRPr/>
              </a:pPr>
              <a:t>31</a:t>
            </a:fld>
            <a:endParaRPr lang="fi-FI"/>
          </a:p>
        </p:txBody>
      </p:sp>
      <p:sp>
        <p:nvSpPr>
          <p:cNvPr id="921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Divided Contexts</a:t>
            </a:r>
          </a:p>
        </p:txBody>
      </p:sp>
      <p:sp>
        <p:nvSpPr>
          <p:cNvPr id="921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Large city – an innovative space: 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Market-driven journalism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Part of popular culture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Plural media landscape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Paradise for young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2800" smtClean="0"/>
          </a:p>
          <a:p>
            <a:pPr>
              <a:lnSpc>
                <a:spcPct val="80000"/>
              </a:lnSpc>
            </a:pPr>
            <a:r>
              <a:rPr lang="en-US" sz="2800" smtClean="0"/>
              <a:t>Smaller city – an enclave of traditional paternalist relations of the state and journalism 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Newspaper is main local media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Comfort for old journalists    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230E94-D42B-4479-B9F6-798FA74E0345}" type="slidenum">
              <a:rPr lang="fi-FI"/>
              <a:pPr>
                <a:defRPr/>
              </a:pPr>
              <a:t>32</a:t>
            </a:fld>
            <a:endParaRPr lang="fi-FI"/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9D9D3B5-C1CC-4412-8A56-0C93837D9F1A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32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9318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Depressed or not?  </a:t>
            </a:r>
          </a:p>
        </p:txBody>
      </p:sp>
      <p:sp>
        <p:nvSpPr>
          <p:cNvPr id="9318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Small city journalists enjoy their privileged social position in their communities </a:t>
            </a:r>
          </a:p>
          <a:p>
            <a:r>
              <a:rPr lang="en-US" smtClean="0"/>
              <a:t>Elitization of journalism profession has omnipresent character (large city-small city) </a:t>
            </a:r>
          </a:p>
          <a:p>
            <a:r>
              <a:rPr lang="en-US" smtClean="0"/>
              <a:t>They work in little changed environment attached by economically, politically and professionally to the state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F7B3F1-ED87-48AC-B9E7-A340C98F49DB}" type="slidenum">
              <a:rPr lang="fi-FI"/>
              <a:pPr>
                <a:defRPr/>
              </a:pPr>
              <a:t>33</a:t>
            </a:fld>
            <a:endParaRPr lang="fi-FI"/>
          </a:p>
        </p:txBody>
      </p:sp>
      <p:sp>
        <p:nvSpPr>
          <p:cNvPr id="9421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9421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3600" smtClean="0"/>
              <a:t>Spasibo </a:t>
            </a:r>
          </a:p>
          <a:p>
            <a:pPr algn="ctr">
              <a:buFont typeface="Arial" charset="0"/>
              <a:buNone/>
            </a:pPr>
            <a:r>
              <a:rPr lang="en-US" sz="3600" smtClean="0"/>
              <a:t>for your attention</a:t>
            </a:r>
            <a:endParaRPr lang="ru-RU" sz="3600" smtClean="0"/>
          </a:p>
          <a:p>
            <a:pPr algn="ctr">
              <a:buFont typeface="Arial" charset="0"/>
              <a:buNone/>
            </a:pPr>
            <a:endParaRPr lang="en-US" sz="3600" smtClean="0"/>
          </a:p>
          <a:p>
            <a:pPr algn="ctr">
              <a:buFont typeface="Arial" charset="0"/>
              <a:buNone/>
            </a:pPr>
            <a:r>
              <a:rPr lang="ru-RU" sz="3600" i="1" smtClean="0"/>
              <a:t>До новых встреч!</a:t>
            </a:r>
            <a:endParaRPr lang="en-US" sz="3600" i="1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B4980C-0A32-407E-8E55-FFDCFC3032D9}" type="slidenum">
              <a:rPr lang="fi-FI"/>
              <a:pPr>
                <a:defRPr/>
              </a:pPr>
              <a:t>4</a:t>
            </a:fld>
            <a:endParaRPr lang="fi-FI"/>
          </a:p>
        </p:txBody>
      </p:sp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Survey of Journalists in </a:t>
            </a:r>
            <a:r>
              <a:rPr lang="en-US" sz="2400" smtClean="0"/>
              <a:t>September-November 2008</a:t>
            </a:r>
          </a:p>
          <a:p>
            <a:r>
              <a:rPr lang="en-US" smtClean="0"/>
              <a:t>Two stages: </a:t>
            </a:r>
          </a:p>
          <a:p>
            <a:pPr>
              <a:buFont typeface="Arial" charset="0"/>
              <a:buNone/>
            </a:pPr>
            <a:r>
              <a:rPr lang="en-US" smtClean="0"/>
              <a:t>    (1) Congress of Journalists in Sochi</a:t>
            </a:r>
          </a:p>
          <a:p>
            <a:pPr>
              <a:buFont typeface="Arial" charset="0"/>
              <a:buNone/>
            </a:pPr>
            <a:r>
              <a:rPr lang="en-US" smtClean="0"/>
              <a:t>    (2) Regions </a:t>
            </a:r>
          </a:p>
          <a:p>
            <a:pPr>
              <a:buFont typeface="Arial" charset="0"/>
              <a:buNone/>
            </a:pPr>
            <a:r>
              <a:rPr lang="en-US" smtClean="0"/>
              <a:t>   Questionnaire based on </a:t>
            </a:r>
            <a:r>
              <a:rPr lang="fi-FI" smtClean="0">
                <a:solidFill>
                  <a:srgbClr val="000000"/>
                </a:solidFill>
              </a:rPr>
              <a:t>international research by Weaver 1996, 1998; Ramaprasad &amp; Kelly 2003 and Pasti &amp; Pietiläinen 2008 </a:t>
            </a: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6C4FA-24BE-4CBF-BE56-D66D1ACA694B}" type="slidenum">
              <a:rPr lang="fi-FI"/>
              <a:pPr>
                <a:defRPr/>
              </a:pPr>
              <a:t>5</a:t>
            </a:fld>
            <a:endParaRPr lang="fi-FI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B951D2F-5B7F-42F2-A53C-417D83F29EB3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0483" name="Rectangle 6"/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endParaRPr lang="fi-FI" altLang="en-US" sz="120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t"/>
          <a:lstStyle/>
          <a:p>
            <a:pPr eaLnBrk="1" hangingPunct="1"/>
            <a:r>
              <a:rPr lang="en-US" smtClean="0"/>
              <a:t>Regions</a:t>
            </a:r>
            <a:r>
              <a:rPr lang="en-US" b="1" smtClean="0"/>
              <a:t> </a:t>
            </a:r>
            <a:endParaRPr lang="en-US" smtClean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3600" smtClean="0"/>
              <a:t>Thirty six cities from all six economic zones of the RF including:</a:t>
            </a:r>
          </a:p>
          <a:p>
            <a:r>
              <a:rPr lang="en-US" sz="3400" smtClean="0"/>
              <a:t>Large city: Moscow, St Petersburg, other cities with one million of population and more </a:t>
            </a:r>
          </a:p>
          <a:p>
            <a:r>
              <a:rPr lang="en-US" sz="3400" smtClean="0"/>
              <a:t>Middle sized city: 200.00-1 million </a:t>
            </a:r>
          </a:p>
          <a:p>
            <a:r>
              <a:rPr lang="en-US" sz="3400" smtClean="0"/>
              <a:t>Smaller city: under 200.000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811B43-84AD-43A9-BE43-DDFDDFAC5334}" type="slidenum">
              <a:rPr lang="fi-FI"/>
              <a:pPr>
                <a:defRPr/>
              </a:pPr>
              <a:t>6</a:t>
            </a:fld>
            <a:endParaRPr lang="fi-FI"/>
          </a:p>
        </p:txBody>
      </p:sp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Respondents 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800 respondents</a:t>
            </a:r>
          </a:p>
          <a:p>
            <a:endParaRPr lang="en-US" smtClean="0"/>
          </a:p>
          <a:p>
            <a:r>
              <a:rPr lang="en-US" smtClean="0"/>
              <a:t>Full-time working journalists in press, radio and television, the internet media providing local news, political and economic issues, culture, leisure, youth topics  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86724F-6B9C-48E3-8AFB-3C124414E7CB}" type="slidenum">
              <a:rPr lang="fi-FI"/>
              <a:pPr>
                <a:defRPr/>
              </a:pPr>
              <a:t>7</a:t>
            </a:fld>
            <a:endParaRPr lang="fi-FI"/>
          </a:p>
        </p:txBody>
      </p:sp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</a:t>
            </a:r>
          </a:p>
        </p:txBody>
      </p:sp>
      <p:pic>
        <p:nvPicPr>
          <p:cNvPr id="22531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709738"/>
            <a:ext cx="8229600" cy="4306887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CCDC725-B4BE-4150-A461-B940E3B506CF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355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Age by locality factor</a:t>
            </a:r>
          </a:p>
        </p:txBody>
      </p:sp>
      <p:graphicFrame>
        <p:nvGraphicFramePr>
          <p:cNvPr id="46121" name="Group 41"/>
          <p:cNvGraphicFramePr>
            <a:graphicFrameLocks noGrp="1"/>
          </p:cNvGraphicFramePr>
          <p:nvPr>
            <p:ph idx="4294967295"/>
          </p:nvPr>
        </p:nvGraphicFramePr>
        <p:xfrm>
          <a:off x="323850" y="1268413"/>
          <a:ext cx="8496300" cy="5589589"/>
        </p:xfrm>
        <a:graphic>
          <a:graphicData uri="http://schemas.openxmlformats.org/drawingml/2006/table">
            <a:tbl>
              <a:tblPr/>
              <a:tblGrid>
                <a:gridCol w="2290763"/>
                <a:gridCol w="2205037"/>
                <a:gridCol w="2001838"/>
                <a:gridCol w="1998662"/>
              </a:tblGrid>
              <a:tr h="25542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Age %</a:t>
                      </a:r>
                    </a:p>
                  </a:txBody>
                  <a:tcPr marL="59055" marR="590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Large city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055" marR="590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Mid-size city</a:t>
                      </a:r>
                    </a:p>
                  </a:txBody>
                  <a:tcPr marL="59055" marR="590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Smaller city</a:t>
                      </a:r>
                    </a:p>
                  </a:txBody>
                  <a:tcPr marL="59055" marR="590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Under 30  </a:t>
                      </a:r>
                    </a:p>
                  </a:txBody>
                  <a:tcPr marL="59055" marR="590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51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30-39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055" marR="590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40-49</a:t>
                      </a:r>
                    </a:p>
                  </a:txBody>
                  <a:tcPr marL="59055" marR="590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429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50-59 </a:t>
                      </a:r>
                    </a:p>
                  </a:txBody>
                  <a:tcPr marL="59055" marR="590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D5EC4-4695-471A-995F-03CE7ADF95D2}" type="slidenum">
              <a:rPr lang="fi-FI"/>
              <a:pPr>
                <a:defRPr/>
              </a:pPr>
              <a:t>9</a:t>
            </a:fld>
            <a:endParaRPr lang="fi-FI"/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FF2C822-C075-4E11-807C-B623A361B715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29698" name="Group 2"/>
          <p:cNvGraphicFramePr>
            <a:graphicFrameLocks noGrp="1"/>
          </p:cNvGraphicFramePr>
          <p:nvPr/>
        </p:nvGraphicFramePr>
        <p:xfrm>
          <a:off x="250825" y="549275"/>
          <a:ext cx="8353425" cy="5327652"/>
        </p:xfrm>
        <a:graphic>
          <a:graphicData uri="http://schemas.openxmlformats.org/drawingml/2006/table">
            <a:tbl>
              <a:tblPr/>
              <a:tblGrid>
                <a:gridCol w="4156075"/>
                <a:gridCol w="1420813"/>
                <a:gridCol w="1420812"/>
                <a:gridCol w="1355725"/>
              </a:tblGrid>
              <a:tr h="358775">
                <a:tc row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Place of resident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16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Large city (1 million and more)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Middle size city (from 200 to 999 thousand)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Small city (less than 200 thousand)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68400" marB="684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%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%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%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Top manager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8.4</a:t>
                      </a:r>
                      <a:endParaRPr kumimoji="0" lang="fi-FI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7.2</a:t>
                      </a:r>
                      <a:endParaRPr kumimoji="0" lang="fi-FI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4.3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Mid manager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25.3</a:t>
                      </a:r>
                      <a:endParaRPr kumimoji="0" lang="fi-FI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18.2</a:t>
                      </a:r>
                      <a:endParaRPr kumimoji="0" lang="fi-FI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17.2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Supervisor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3.4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6.1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4.3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Journalist or editor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4.4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4.3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0.9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Other professional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27.3</a:t>
                      </a:r>
                      <a:endParaRPr kumimoji="0" lang="fi-FI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28.8</a:t>
                      </a:r>
                      <a:endParaRPr kumimoji="0" lang="fi-FI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11.2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Clerk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8.8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8.6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9.5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Urban worker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12.1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17.9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27.6</a:t>
                      </a:r>
                      <a:endParaRPr kumimoji="0" lang="fi-FI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Rural worker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4.0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5.2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20.7</a:t>
                      </a:r>
                      <a:endParaRPr kumimoji="0" lang="fi-FI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Other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6.4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3.7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4.3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100,0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100,0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100,0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47" name="Rectangle 138"/>
          <p:cNvSpPr>
            <a:spLocks noChangeArrowheads="1"/>
          </p:cNvSpPr>
          <p:nvPr/>
        </p:nvSpPr>
        <p:spPr bwMode="auto">
          <a:xfrm>
            <a:off x="122238" y="52388"/>
            <a:ext cx="4503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Journalist’s father: social position</a:t>
            </a:r>
            <a:r>
              <a:rPr lang="en-US" sz="2400" b="1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en-US" sz="2400" b="1">
              <a:ea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4868</TotalTime>
  <Words>1741</Words>
  <Application>Microsoft Macintosh PowerPoint</Application>
  <PresentationFormat>Näytössä katseltava diaesitys (4:3)</PresentationFormat>
  <Paragraphs>557</Paragraphs>
  <Slides>33</Slides>
  <Notes>5</Notes>
  <HiddenSlides>0</HiddenSlides>
  <MMClips>0</MMClips>
  <ScaleCrop>false</ScaleCrop>
  <HeadingPairs>
    <vt:vector size="6" baseType="variant"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33</vt:i4>
      </vt:variant>
    </vt:vector>
  </HeadingPairs>
  <TitlesOfParts>
    <vt:vector size="35" baseType="lpstr">
      <vt:lpstr>Office Theme</vt:lpstr>
      <vt:lpstr>Excel.Sheet.8</vt:lpstr>
      <vt:lpstr>Journalists  in Smaller Cities of Russia:  Are They Different?  </vt:lpstr>
      <vt:lpstr>Questions </vt:lpstr>
      <vt:lpstr>Hypothesis</vt:lpstr>
      <vt:lpstr>Method</vt:lpstr>
      <vt:lpstr>Regions </vt:lpstr>
      <vt:lpstr>Respondents </vt:lpstr>
      <vt:lpstr>Age</vt:lpstr>
      <vt:lpstr>Age by locality factor</vt:lpstr>
      <vt:lpstr>PowerPoint-esitys</vt:lpstr>
      <vt:lpstr>Gender </vt:lpstr>
      <vt:lpstr>Education</vt:lpstr>
      <vt:lpstr>Type of media</vt:lpstr>
      <vt:lpstr>PowerPoint-esitys</vt:lpstr>
      <vt:lpstr>Salary in 2008</vt:lpstr>
      <vt:lpstr>Motivation</vt:lpstr>
      <vt:lpstr>PowerPoint-esitys</vt:lpstr>
      <vt:lpstr>PowerPoint-esitys</vt:lpstr>
      <vt:lpstr>Constraints that Russian journalists face:  Local Authorities</vt:lpstr>
      <vt:lpstr>Constraints that Russian journalists face:  Editors</vt:lpstr>
      <vt:lpstr>Constraints that Russian journalists face: Ethics </vt:lpstr>
      <vt:lpstr>Constraints that Russian journalists face: Advertisers </vt:lpstr>
      <vt:lpstr>PowerPoint-esitys</vt:lpstr>
      <vt:lpstr>PowerPoint-esitys</vt:lpstr>
      <vt:lpstr>Smaller city journalists: Social profile</vt:lpstr>
      <vt:lpstr>Reverse trends to national trends   </vt:lpstr>
      <vt:lpstr>Smaller city journalists: Job conditions</vt:lpstr>
      <vt:lpstr>Smaller city journalists: Professional values</vt:lpstr>
      <vt:lpstr>Ethics </vt:lpstr>
      <vt:lpstr>Divided Contexts: Large city</vt:lpstr>
      <vt:lpstr>Divided Contexts: Smaller city</vt:lpstr>
      <vt:lpstr>Divided Contexts</vt:lpstr>
      <vt:lpstr>Depressed or not?  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Ulther</dc:creator>
  <cp:lastModifiedBy>Antti Sandholm</cp:lastModifiedBy>
  <cp:revision>244</cp:revision>
  <dcterms:created xsi:type="dcterms:W3CDTF">2010-06-01T05:45:44Z</dcterms:created>
  <dcterms:modified xsi:type="dcterms:W3CDTF">2012-09-19T19:28:39Z</dcterms:modified>
</cp:coreProperties>
</file>