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 id="2147483708" r:id="rId3"/>
  </p:sldMasterIdLst>
  <p:notesMasterIdLst>
    <p:notesMasterId r:id="rId46"/>
  </p:notesMasterIdLst>
  <p:handoutMasterIdLst>
    <p:handoutMasterId r:id="rId47"/>
  </p:handoutMasterIdLst>
  <p:sldIdLst>
    <p:sldId id="256" r:id="rId4"/>
    <p:sldId id="261" r:id="rId5"/>
    <p:sldId id="263" r:id="rId6"/>
    <p:sldId id="262" r:id="rId7"/>
    <p:sldId id="258" r:id="rId8"/>
    <p:sldId id="265" r:id="rId9"/>
    <p:sldId id="266" r:id="rId10"/>
    <p:sldId id="268" r:id="rId11"/>
    <p:sldId id="269" r:id="rId12"/>
    <p:sldId id="307" r:id="rId13"/>
    <p:sldId id="275" r:id="rId14"/>
    <p:sldId id="277" r:id="rId15"/>
    <p:sldId id="283" r:id="rId16"/>
    <p:sldId id="300" r:id="rId17"/>
    <p:sldId id="288" r:id="rId18"/>
    <p:sldId id="299" r:id="rId19"/>
    <p:sldId id="306" r:id="rId20"/>
    <p:sldId id="286" r:id="rId21"/>
    <p:sldId id="287" r:id="rId22"/>
    <p:sldId id="289" r:id="rId23"/>
    <p:sldId id="272" r:id="rId24"/>
    <p:sldId id="274" r:id="rId25"/>
    <p:sldId id="278" r:id="rId26"/>
    <p:sldId id="281" r:id="rId27"/>
    <p:sldId id="295" r:id="rId28"/>
    <p:sldId id="292" r:id="rId29"/>
    <p:sldId id="282" r:id="rId30"/>
    <p:sldId id="293" r:id="rId31"/>
    <p:sldId id="273" r:id="rId32"/>
    <p:sldId id="271" r:id="rId33"/>
    <p:sldId id="279" r:id="rId34"/>
    <p:sldId id="296" r:id="rId35"/>
    <p:sldId id="297" r:id="rId36"/>
    <p:sldId id="280" r:id="rId37"/>
    <p:sldId id="298" r:id="rId38"/>
    <p:sldId id="305" r:id="rId39"/>
    <p:sldId id="301" r:id="rId40"/>
    <p:sldId id="302" r:id="rId41"/>
    <p:sldId id="303" r:id="rId42"/>
    <p:sldId id="308" r:id="rId43"/>
    <p:sldId id="290" r:id="rId44"/>
    <p:sldId id="267" r:id="rId45"/>
  </p:sldIdLst>
  <p:sldSz cx="12192000" cy="6858000"/>
  <p:notesSz cx="6797675" cy="9926638"/>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4" d="100"/>
          <a:sy n="74" d="100"/>
        </p:scale>
        <p:origin x="54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presProps" Target="presProps.xml"/><Relationship Id="rId8" Type="http://schemas.openxmlformats.org/officeDocument/2006/relationships/slide" Target="slides/slide5.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i-FI"/>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58B25F5D-700D-478E-9953-35FEB2CEDAC7}" type="datetimeFigureOut">
              <a:rPr lang="fi-FI" smtClean="0"/>
              <a:t>17.10.2014</a:t>
            </a:fld>
            <a:endParaRPr lang="fi-FI"/>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fi-FI"/>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9ECE55C6-6A35-4D74-9396-48EDFF26DD84}" type="slidenum">
              <a:rPr lang="fi-FI" smtClean="0"/>
              <a:t>‹#›</a:t>
            </a:fld>
            <a:endParaRPr lang="fi-FI"/>
          </a:p>
        </p:txBody>
      </p:sp>
    </p:spTree>
    <p:extLst>
      <p:ext uri="{BB962C8B-B14F-4D97-AF65-F5344CB8AC3E}">
        <p14:creationId xmlns:p14="http://schemas.microsoft.com/office/powerpoint/2010/main" val="4976998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fi-FI"/>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DC78C4A1-1E58-457D-ACAD-EA47D1577721}" type="datetimeFigureOut">
              <a:rPr lang="fi-FI" smtClean="0"/>
              <a:t>17.10.2014</a:t>
            </a:fld>
            <a:endParaRPr lang="fi-FI"/>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fi-FI"/>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fi-FI"/>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77C82E47-E35E-45EB-8C28-4508D070659F}" type="slidenum">
              <a:rPr lang="fi-FI" smtClean="0"/>
              <a:t>‹#›</a:t>
            </a:fld>
            <a:endParaRPr lang="fi-FI"/>
          </a:p>
        </p:txBody>
      </p:sp>
    </p:spTree>
    <p:extLst>
      <p:ext uri="{BB962C8B-B14F-4D97-AF65-F5344CB8AC3E}">
        <p14:creationId xmlns:p14="http://schemas.microsoft.com/office/powerpoint/2010/main" val="28373698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a:p>
        </p:txBody>
      </p:sp>
      <p:sp>
        <p:nvSpPr>
          <p:cNvPr id="4" name="Slide Number Placeholder 3"/>
          <p:cNvSpPr>
            <a:spLocks noGrp="1"/>
          </p:cNvSpPr>
          <p:nvPr>
            <p:ph type="sldNum" sz="quarter" idx="10"/>
          </p:nvPr>
        </p:nvSpPr>
        <p:spPr/>
        <p:txBody>
          <a:bodyPr/>
          <a:lstStyle/>
          <a:p>
            <a:fld id="{D5A86DA3-F084-4687-A227-38C2672272C4}" type="slidenum">
              <a:rPr lang="fi-FI" smtClean="0"/>
              <a:t>17</a:t>
            </a:fld>
            <a:endParaRPr lang="fi-FI"/>
          </a:p>
        </p:txBody>
      </p:sp>
    </p:spTree>
    <p:extLst>
      <p:ext uri="{BB962C8B-B14F-4D97-AF65-F5344CB8AC3E}">
        <p14:creationId xmlns:p14="http://schemas.microsoft.com/office/powerpoint/2010/main" val="20743137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a:p>
        </p:txBody>
      </p:sp>
      <p:sp>
        <p:nvSpPr>
          <p:cNvPr id="4" name="Slide Number Placeholder 3"/>
          <p:cNvSpPr>
            <a:spLocks noGrp="1"/>
          </p:cNvSpPr>
          <p:nvPr>
            <p:ph type="sldNum" sz="quarter" idx="10"/>
          </p:nvPr>
        </p:nvSpPr>
        <p:spPr/>
        <p:txBody>
          <a:bodyPr/>
          <a:lstStyle/>
          <a:p>
            <a:fld id="{D5A86DA3-F084-4687-A227-38C2672272C4}" type="slidenum">
              <a:rPr lang="fi-FI" smtClean="0"/>
              <a:t>27</a:t>
            </a:fld>
            <a:endParaRPr lang="fi-FI"/>
          </a:p>
        </p:txBody>
      </p:sp>
    </p:spTree>
    <p:extLst>
      <p:ext uri="{BB962C8B-B14F-4D97-AF65-F5344CB8AC3E}">
        <p14:creationId xmlns:p14="http://schemas.microsoft.com/office/powerpoint/2010/main" val="38253789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a:p>
        </p:txBody>
      </p:sp>
      <p:sp>
        <p:nvSpPr>
          <p:cNvPr id="4" name="Slide Number Placeholder 3"/>
          <p:cNvSpPr>
            <a:spLocks noGrp="1"/>
          </p:cNvSpPr>
          <p:nvPr>
            <p:ph type="sldNum" sz="quarter" idx="10"/>
          </p:nvPr>
        </p:nvSpPr>
        <p:spPr/>
        <p:txBody>
          <a:bodyPr/>
          <a:lstStyle/>
          <a:p>
            <a:fld id="{D5A86DA3-F084-4687-A227-38C2672272C4}" type="slidenum">
              <a:rPr lang="fi-FI" smtClean="0"/>
              <a:t>34</a:t>
            </a:fld>
            <a:endParaRPr lang="fi-FI"/>
          </a:p>
        </p:txBody>
      </p:sp>
    </p:spTree>
    <p:extLst>
      <p:ext uri="{BB962C8B-B14F-4D97-AF65-F5344CB8AC3E}">
        <p14:creationId xmlns:p14="http://schemas.microsoft.com/office/powerpoint/2010/main" val="1858497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i-FI"/>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i-FI"/>
          </a:p>
        </p:txBody>
      </p:sp>
      <p:sp>
        <p:nvSpPr>
          <p:cNvPr id="4" name="Date Placeholder 3"/>
          <p:cNvSpPr>
            <a:spLocks noGrp="1"/>
          </p:cNvSpPr>
          <p:nvPr>
            <p:ph type="dt" sz="half" idx="10"/>
          </p:nvPr>
        </p:nvSpPr>
        <p:spPr/>
        <p:txBody>
          <a:bodyPr/>
          <a:lstStyle/>
          <a:p>
            <a:fld id="{0643059C-FFC5-408F-9992-EBCFF420BA74}" type="datetimeFigureOut">
              <a:rPr lang="fi-FI" smtClean="0"/>
              <a:t>17.10.2014</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3332F9FA-2A37-4C0C-BED1-C9A452474C72}" type="slidenum">
              <a:rPr lang="fi-FI" smtClean="0"/>
              <a:t>‹#›</a:t>
            </a:fld>
            <a:endParaRPr lang="fi-FI"/>
          </a:p>
        </p:txBody>
      </p:sp>
    </p:spTree>
    <p:extLst>
      <p:ext uri="{BB962C8B-B14F-4D97-AF65-F5344CB8AC3E}">
        <p14:creationId xmlns:p14="http://schemas.microsoft.com/office/powerpoint/2010/main" val="104158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Date Placeholder 3"/>
          <p:cNvSpPr>
            <a:spLocks noGrp="1"/>
          </p:cNvSpPr>
          <p:nvPr>
            <p:ph type="dt" sz="half" idx="10"/>
          </p:nvPr>
        </p:nvSpPr>
        <p:spPr/>
        <p:txBody>
          <a:bodyPr/>
          <a:lstStyle/>
          <a:p>
            <a:fld id="{0643059C-FFC5-408F-9992-EBCFF420BA74}" type="datetimeFigureOut">
              <a:rPr lang="fi-FI" smtClean="0"/>
              <a:t>17.10.2014</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3332F9FA-2A37-4C0C-BED1-C9A452474C72}" type="slidenum">
              <a:rPr lang="fi-FI" smtClean="0"/>
              <a:t>‹#›</a:t>
            </a:fld>
            <a:endParaRPr lang="fi-FI"/>
          </a:p>
        </p:txBody>
      </p:sp>
    </p:spTree>
    <p:extLst>
      <p:ext uri="{BB962C8B-B14F-4D97-AF65-F5344CB8AC3E}">
        <p14:creationId xmlns:p14="http://schemas.microsoft.com/office/powerpoint/2010/main" val="11378705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i-FI"/>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Date Placeholder 3"/>
          <p:cNvSpPr>
            <a:spLocks noGrp="1"/>
          </p:cNvSpPr>
          <p:nvPr>
            <p:ph type="dt" sz="half" idx="10"/>
          </p:nvPr>
        </p:nvSpPr>
        <p:spPr/>
        <p:txBody>
          <a:bodyPr/>
          <a:lstStyle/>
          <a:p>
            <a:fld id="{0643059C-FFC5-408F-9992-EBCFF420BA74}" type="datetimeFigureOut">
              <a:rPr lang="fi-FI" smtClean="0"/>
              <a:t>17.10.2014</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3332F9FA-2A37-4C0C-BED1-C9A452474C72}" type="slidenum">
              <a:rPr lang="fi-FI" smtClean="0"/>
              <a:t>‹#›</a:t>
            </a:fld>
            <a:endParaRPr lang="fi-FI"/>
          </a:p>
        </p:txBody>
      </p:sp>
    </p:spTree>
    <p:extLst>
      <p:ext uri="{BB962C8B-B14F-4D97-AF65-F5344CB8AC3E}">
        <p14:creationId xmlns:p14="http://schemas.microsoft.com/office/powerpoint/2010/main" val="8313419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ru-RU"/>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ru-RU"/>
          </a:p>
        </p:txBody>
      </p:sp>
      <p:sp>
        <p:nvSpPr>
          <p:cNvPr id="4" name="Date Placeholder 3"/>
          <p:cNvSpPr>
            <a:spLocks noGrp="1"/>
          </p:cNvSpPr>
          <p:nvPr>
            <p:ph type="dt" sz="half" idx="10"/>
          </p:nvPr>
        </p:nvSpPr>
        <p:spPr/>
        <p:txBody>
          <a:bodyPr/>
          <a:lstStyle/>
          <a:p>
            <a:fld id="{4CE9D420-F7DE-46B2-A1A9-C208DF3CBFEF}" type="datetime1">
              <a:rPr lang="ru-RU" smtClean="0">
                <a:solidFill>
                  <a:prstClr val="black">
                    <a:tint val="75000"/>
                  </a:prstClr>
                </a:solidFill>
              </a:rPr>
              <a:pPr/>
              <a:t>17.10.2014</a:t>
            </a:fld>
            <a:endParaRPr lang="ru-RU">
              <a:solidFill>
                <a:prstClr val="black">
                  <a:tint val="75000"/>
                </a:prstClr>
              </a:solidFill>
            </a:endParaRPr>
          </a:p>
        </p:txBody>
      </p:sp>
      <p:sp>
        <p:nvSpPr>
          <p:cNvPr id="5" name="Footer Placeholder 4"/>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p:cNvSpPr>
            <a:spLocks noGrp="1"/>
          </p:cNvSpPr>
          <p:nvPr>
            <p:ph type="sldNum" sz="quarter" idx="12"/>
          </p:nvPr>
        </p:nvSpPr>
        <p:spPr/>
        <p:txBody>
          <a:bodyPr/>
          <a:lstStyle/>
          <a:p>
            <a:fld id="{8AD91A45-84D9-49DC-AD34-B56BE3CAB189}"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5674201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Date Placeholder 3"/>
          <p:cNvSpPr>
            <a:spLocks noGrp="1"/>
          </p:cNvSpPr>
          <p:nvPr>
            <p:ph type="dt" sz="half" idx="10"/>
          </p:nvPr>
        </p:nvSpPr>
        <p:spPr/>
        <p:txBody>
          <a:bodyPr/>
          <a:lstStyle/>
          <a:p>
            <a:fld id="{74A47328-67F8-4612-9484-9D51A6F07049}" type="datetime1">
              <a:rPr lang="ru-RU" smtClean="0">
                <a:solidFill>
                  <a:prstClr val="black">
                    <a:tint val="75000"/>
                  </a:prstClr>
                </a:solidFill>
              </a:rPr>
              <a:pPr/>
              <a:t>17.10.2014</a:t>
            </a:fld>
            <a:endParaRPr lang="ru-RU">
              <a:solidFill>
                <a:prstClr val="black">
                  <a:tint val="75000"/>
                </a:prstClr>
              </a:solidFill>
            </a:endParaRPr>
          </a:p>
        </p:txBody>
      </p:sp>
      <p:sp>
        <p:nvSpPr>
          <p:cNvPr id="5" name="Footer Placeholder 4"/>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p:cNvSpPr>
            <a:spLocks noGrp="1"/>
          </p:cNvSpPr>
          <p:nvPr>
            <p:ph type="sldNum" sz="quarter" idx="12"/>
          </p:nvPr>
        </p:nvSpPr>
        <p:spPr/>
        <p:txBody>
          <a:bodyPr/>
          <a:lstStyle/>
          <a:p>
            <a:fld id="{8AD91A45-84D9-49DC-AD34-B56BE3CAB189}"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500303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ru-RU"/>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39D3D5-E94D-42D7-A3CC-C3CD3BF9E078}" type="datetime1">
              <a:rPr lang="ru-RU" smtClean="0">
                <a:solidFill>
                  <a:prstClr val="black">
                    <a:tint val="75000"/>
                  </a:prstClr>
                </a:solidFill>
              </a:rPr>
              <a:pPr/>
              <a:t>17.10.2014</a:t>
            </a:fld>
            <a:endParaRPr lang="ru-RU">
              <a:solidFill>
                <a:prstClr val="black">
                  <a:tint val="75000"/>
                </a:prstClr>
              </a:solidFill>
            </a:endParaRPr>
          </a:p>
        </p:txBody>
      </p:sp>
      <p:sp>
        <p:nvSpPr>
          <p:cNvPr id="5" name="Footer Placeholder 4"/>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p:cNvSpPr>
            <a:spLocks noGrp="1"/>
          </p:cNvSpPr>
          <p:nvPr>
            <p:ph type="sldNum" sz="quarter" idx="12"/>
          </p:nvPr>
        </p:nvSpPr>
        <p:spPr/>
        <p:txBody>
          <a:bodyPr/>
          <a:lstStyle/>
          <a:p>
            <a:fld id="{8AD91A45-84D9-49DC-AD34-B56BE3CAB189}"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4351195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5" name="Date Placeholder 4"/>
          <p:cNvSpPr>
            <a:spLocks noGrp="1"/>
          </p:cNvSpPr>
          <p:nvPr>
            <p:ph type="dt" sz="half" idx="10"/>
          </p:nvPr>
        </p:nvSpPr>
        <p:spPr/>
        <p:txBody>
          <a:bodyPr/>
          <a:lstStyle/>
          <a:p>
            <a:fld id="{2AA46E70-DF99-4298-A591-19B4883497A3}" type="datetime1">
              <a:rPr lang="ru-RU" smtClean="0">
                <a:solidFill>
                  <a:prstClr val="black">
                    <a:tint val="75000"/>
                  </a:prstClr>
                </a:solidFill>
              </a:rPr>
              <a:pPr/>
              <a:t>17.10.2014</a:t>
            </a:fld>
            <a:endParaRPr lang="ru-RU">
              <a:solidFill>
                <a:prstClr val="black">
                  <a:tint val="75000"/>
                </a:prstClr>
              </a:solidFill>
            </a:endParaRPr>
          </a:p>
        </p:txBody>
      </p:sp>
      <p:sp>
        <p:nvSpPr>
          <p:cNvPr id="6" name="Footer Placeholder 5"/>
          <p:cNvSpPr>
            <a:spLocks noGrp="1"/>
          </p:cNvSpPr>
          <p:nvPr>
            <p:ph type="ftr" sz="quarter" idx="11"/>
          </p:nvPr>
        </p:nvSpPr>
        <p:spPr/>
        <p:txBody>
          <a:bodyPr/>
          <a:lstStyle/>
          <a:p>
            <a:endParaRPr lang="ru-RU">
              <a:solidFill>
                <a:prstClr val="black">
                  <a:tint val="75000"/>
                </a:prstClr>
              </a:solidFill>
            </a:endParaRPr>
          </a:p>
        </p:txBody>
      </p:sp>
      <p:sp>
        <p:nvSpPr>
          <p:cNvPr id="7" name="Slide Number Placeholder 6"/>
          <p:cNvSpPr>
            <a:spLocks noGrp="1"/>
          </p:cNvSpPr>
          <p:nvPr>
            <p:ph type="sldNum" sz="quarter" idx="12"/>
          </p:nvPr>
        </p:nvSpPr>
        <p:spPr/>
        <p:txBody>
          <a:bodyPr/>
          <a:lstStyle/>
          <a:p>
            <a:fld id="{8AD91A45-84D9-49DC-AD34-B56BE3CAB189}"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6788141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ru-RU"/>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7" name="Date Placeholder 6"/>
          <p:cNvSpPr>
            <a:spLocks noGrp="1"/>
          </p:cNvSpPr>
          <p:nvPr>
            <p:ph type="dt" sz="half" idx="10"/>
          </p:nvPr>
        </p:nvSpPr>
        <p:spPr/>
        <p:txBody>
          <a:bodyPr/>
          <a:lstStyle/>
          <a:p>
            <a:fld id="{0555518D-E1DA-45C8-AF8D-C3F01C52CD1A}" type="datetime1">
              <a:rPr lang="ru-RU" smtClean="0">
                <a:solidFill>
                  <a:prstClr val="black">
                    <a:tint val="75000"/>
                  </a:prstClr>
                </a:solidFill>
              </a:rPr>
              <a:pPr/>
              <a:t>17.10.2014</a:t>
            </a:fld>
            <a:endParaRPr lang="ru-RU">
              <a:solidFill>
                <a:prstClr val="black">
                  <a:tint val="75000"/>
                </a:prstClr>
              </a:solidFill>
            </a:endParaRPr>
          </a:p>
        </p:txBody>
      </p:sp>
      <p:sp>
        <p:nvSpPr>
          <p:cNvPr id="8" name="Footer Placeholder 7"/>
          <p:cNvSpPr>
            <a:spLocks noGrp="1"/>
          </p:cNvSpPr>
          <p:nvPr>
            <p:ph type="ftr" sz="quarter" idx="11"/>
          </p:nvPr>
        </p:nvSpPr>
        <p:spPr/>
        <p:txBody>
          <a:bodyPr/>
          <a:lstStyle/>
          <a:p>
            <a:endParaRPr lang="ru-RU">
              <a:solidFill>
                <a:prstClr val="black">
                  <a:tint val="75000"/>
                </a:prstClr>
              </a:solidFill>
            </a:endParaRPr>
          </a:p>
        </p:txBody>
      </p:sp>
      <p:sp>
        <p:nvSpPr>
          <p:cNvPr id="9" name="Slide Number Placeholder 8"/>
          <p:cNvSpPr>
            <a:spLocks noGrp="1"/>
          </p:cNvSpPr>
          <p:nvPr>
            <p:ph type="sldNum" sz="quarter" idx="12"/>
          </p:nvPr>
        </p:nvSpPr>
        <p:spPr/>
        <p:txBody>
          <a:bodyPr/>
          <a:lstStyle/>
          <a:p>
            <a:fld id="{8AD91A45-84D9-49DC-AD34-B56BE3CAB189}"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925114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Date Placeholder 2"/>
          <p:cNvSpPr>
            <a:spLocks noGrp="1"/>
          </p:cNvSpPr>
          <p:nvPr>
            <p:ph type="dt" sz="half" idx="10"/>
          </p:nvPr>
        </p:nvSpPr>
        <p:spPr/>
        <p:txBody>
          <a:bodyPr/>
          <a:lstStyle/>
          <a:p>
            <a:fld id="{9CF2855D-1E1B-4F6A-B4FD-C2D01A574162}" type="datetime1">
              <a:rPr lang="ru-RU" smtClean="0">
                <a:solidFill>
                  <a:prstClr val="black">
                    <a:tint val="75000"/>
                  </a:prstClr>
                </a:solidFill>
              </a:rPr>
              <a:pPr/>
              <a:t>17.10.2014</a:t>
            </a:fld>
            <a:endParaRPr lang="ru-RU">
              <a:solidFill>
                <a:prstClr val="black">
                  <a:tint val="75000"/>
                </a:prstClr>
              </a:solidFill>
            </a:endParaRPr>
          </a:p>
        </p:txBody>
      </p:sp>
      <p:sp>
        <p:nvSpPr>
          <p:cNvPr id="4" name="Footer Placeholder 3"/>
          <p:cNvSpPr>
            <a:spLocks noGrp="1"/>
          </p:cNvSpPr>
          <p:nvPr>
            <p:ph type="ftr" sz="quarter" idx="11"/>
          </p:nvPr>
        </p:nvSpPr>
        <p:spPr/>
        <p:txBody>
          <a:bodyPr/>
          <a:lstStyle/>
          <a:p>
            <a:endParaRPr lang="ru-RU">
              <a:solidFill>
                <a:prstClr val="black">
                  <a:tint val="75000"/>
                </a:prstClr>
              </a:solidFill>
            </a:endParaRPr>
          </a:p>
        </p:txBody>
      </p:sp>
      <p:sp>
        <p:nvSpPr>
          <p:cNvPr id="5" name="Slide Number Placeholder 4"/>
          <p:cNvSpPr>
            <a:spLocks noGrp="1"/>
          </p:cNvSpPr>
          <p:nvPr>
            <p:ph type="sldNum" sz="quarter" idx="12"/>
          </p:nvPr>
        </p:nvSpPr>
        <p:spPr/>
        <p:txBody>
          <a:bodyPr/>
          <a:lstStyle/>
          <a:p>
            <a:fld id="{8AD91A45-84D9-49DC-AD34-B56BE3CAB189}"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42859630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5D5761-72A9-46BD-9E41-EF396C2A968A}" type="datetime1">
              <a:rPr lang="ru-RU" smtClean="0">
                <a:solidFill>
                  <a:prstClr val="black">
                    <a:tint val="75000"/>
                  </a:prstClr>
                </a:solidFill>
              </a:rPr>
              <a:pPr/>
              <a:t>17.10.2014</a:t>
            </a:fld>
            <a:endParaRPr lang="ru-RU">
              <a:solidFill>
                <a:prstClr val="black">
                  <a:tint val="75000"/>
                </a:prstClr>
              </a:solidFill>
            </a:endParaRPr>
          </a:p>
        </p:txBody>
      </p:sp>
      <p:sp>
        <p:nvSpPr>
          <p:cNvPr id="3" name="Footer Placeholder 2"/>
          <p:cNvSpPr>
            <a:spLocks noGrp="1"/>
          </p:cNvSpPr>
          <p:nvPr>
            <p:ph type="ftr" sz="quarter" idx="11"/>
          </p:nvPr>
        </p:nvSpPr>
        <p:spPr/>
        <p:txBody>
          <a:bodyPr/>
          <a:lstStyle/>
          <a:p>
            <a:endParaRPr lang="ru-RU">
              <a:solidFill>
                <a:prstClr val="black">
                  <a:tint val="75000"/>
                </a:prstClr>
              </a:solidFill>
            </a:endParaRPr>
          </a:p>
        </p:txBody>
      </p:sp>
      <p:sp>
        <p:nvSpPr>
          <p:cNvPr id="4" name="Slide Number Placeholder 3"/>
          <p:cNvSpPr>
            <a:spLocks noGrp="1"/>
          </p:cNvSpPr>
          <p:nvPr>
            <p:ph type="sldNum" sz="quarter" idx="12"/>
          </p:nvPr>
        </p:nvSpPr>
        <p:spPr/>
        <p:txBody>
          <a:bodyPr/>
          <a:lstStyle/>
          <a:p>
            <a:fld id="{8AD91A45-84D9-49DC-AD34-B56BE3CAB189}"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99770152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ru-RU"/>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42C40F-3B5C-48FA-BA98-E6D627CBC089}" type="datetime1">
              <a:rPr lang="ru-RU" smtClean="0">
                <a:solidFill>
                  <a:prstClr val="black">
                    <a:tint val="75000"/>
                  </a:prstClr>
                </a:solidFill>
              </a:rPr>
              <a:pPr/>
              <a:t>17.10.2014</a:t>
            </a:fld>
            <a:endParaRPr lang="ru-RU">
              <a:solidFill>
                <a:prstClr val="black">
                  <a:tint val="75000"/>
                </a:prstClr>
              </a:solidFill>
            </a:endParaRPr>
          </a:p>
        </p:txBody>
      </p:sp>
      <p:sp>
        <p:nvSpPr>
          <p:cNvPr id="6" name="Footer Placeholder 5"/>
          <p:cNvSpPr>
            <a:spLocks noGrp="1"/>
          </p:cNvSpPr>
          <p:nvPr>
            <p:ph type="ftr" sz="quarter" idx="11"/>
          </p:nvPr>
        </p:nvSpPr>
        <p:spPr/>
        <p:txBody>
          <a:bodyPr/>
          <a:lstStyle/>
          <a:p>
            <a:endParaRPr lang="ru-RU">
              <a:solidFill>
                <a:prstClr val="black">
                  <a:tint val="75000"/>
                </a:prstClr>
              </a:solidFill>
            </a:endParaRPr>
          </a:p>
        </p:txBody>
      </p:sp>
      <p:sp>
        <p:nvSpPr>
          <p:cNvPr id="7" name="Slide Number Placeholder 6"/>
          <p:cNvSpPr>
            <a:spLocks noGrp="1"/>
          </p:cNvSpPr>
          <p:nvPr>
            <p:ph type="sldNum" sz="quarter" idx="12"/>
          </p:nvPr>
        </p:nvSpPr>
        <p:spPr/>
        <p:txBody>
          <a:bodyPr/>
          <a:lstStyle/>
          <a:p>
            <a:fld id="{8AD91A45-84D9-49DC-AD34-B56BE3CAB189}"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547091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Date Placeholder 3"/>
          <p:cNvSpPr>
            <a:spLocks noGrp="1"/>
          </p:cNvSpPr>
          <p:nvPr>
            <p:ph type="dt" sz="half" idx="10"/>
          </p:nvPr>
        </p:nvSpPr>
        <p:spPr/>
        <p:txBody>
          <a:bodyPr/>
          <a:lstStyle/>
          <a:p>
            <a:fld id="{0643059C-FFC5-408F-9992-EBCFF420BA74}" type="datetimeFigureOut">
              <a:rPr lang="fi-FI" smtClean="0"/>
              <a:t>17.10.2014</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3332F9FA-2A37-4C0C-BED1-C9A452474C72}" type="slidenum">
              <a:rPr lang="fi-FI" smtClean="0"/>
              <a:t>‹#›</a:t>
            </a:fld>
            <a:endParaRPr lang="fi-FI"/>
          </a:p>
        </p:txBody>
      </p:sp>
    </p:spTree>
    <p:extLst>
      <p:ext uri="{BB962C8B-B14F-4D97-AF65-F5344CB8AC3E}">
        <p14:creationId xmlns:p14="http://schemas.microsoft.com/office/powerpoint/2010/main" val="18413161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ru-RU"/>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B70D54-039D-438B-8B86-06999F1BABC0}" type="datetime1">
              <a:rPr lang="ru-RU" smtClean="0">
                <a:solidFill>
                  <a:prstClr val="black">
                    <a:tint val="75000"/>
                  </a:prstClr>
                </a:solidFill>
              </a:rPr>
              <a:pPr/>
              <a:t>17.10.2014</a:t>
            </a:fld>
            <a:endParaRPr lang="ru-RU">
              <a:solidFill>
                <a:prstClr val="black">
                  <a:tint val="75000"/>
                </a:prstClr>
              </a:solidFill>
            </a:endParaRPr>
          </a:p>
        </p:txBody>
      </p:sp>
      <p:sp>
        <p:nvSpPr>
          <p:cNvPr id="6" name="Footer Placeholder 5"/>
          <p:cNvSpPr>
            <a:spLocks noGrp="1"/>
          </p:cNvSpPr>
          <p:nvPr>
            <p:ph type="ftr" sz="quarter" idx="11"/>
          </p:nvPr>
        </p:nvSpPr>
        <p:spPr/>
        <p:txBody>
          <a:bodyPr/>
          <a:lstStyle/>
          <a:p>
            <a:endParaRPr lang="ru-RU">
              <a:solidFill>
                <a:prstClr val="black">
                  <a:tint val="75000"/>
                </a:prstClr>
              </a:solidFill>
            </a:endParaRPr>
          </a:p>
        </p:txBody>
      </p:sp>
      <p:sp>
        <p:nvSpPr>
          <p:cNvPr id="7" name="Slide Number Placeholder 6"/>
          <p:cNvSpPr>
            <a:spLocks noGrp="1"/>
          </p:cNvSpPr>
          <p:nvPr>
            <p:ph type="sldNum" sz="quarter" idx="12"/>
          </p:nvPr>
        </p:nvSpPr>
        <p:spPr/>
        <p:txBody>
          <a:bodyPr/>
          <a:lstStyle/>
          <a:p>
            <a:fld id="{8AD91A45-84D9-49DC-AD34-B56BE3CAB189}"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1926068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Date Placeholder 3"/>
          <p:cNvSpPr>
            <a:spLocks noGrp="1"/>
          </p:cNvSpPr>
          <p:nvPr>
            <p:ph type="dt" sz="half" idx="10"/>
          </p:nvPr>
        </p:nvSpPr>
        <p:spPr/>
        <p:txBody>
          <a:bodyPr/>
          <a:lstStyle/>
          <a:p>
            <a:fld id="{5739820E-B914-4764-B6B5-CFACB68B5BAD}" type="datetime1">
              <a:rPr lang="ru-RU" smtClean="0">
                <a:solidFill>
                  <a:prstClr val="black">
                    <a:tint val="75000"/>
                  </a:prstClr>
                </a:solidFill>
              </a:rPr>
              <a:pPr/>
              <a:t>17.10.2014</a:t>
            </a:fld>
            <a:endParaRPr lang="ru-RU">
              <a:solidFill>
                <a:prstClr val="black">
                  <a:tint val="75000"/>
                </a:prstClr>
              </a:solidFill>
            </a:endParaRPr>
          </a:p>
        </p:txBody>
      </p:sp>
      <p:sp>
        <p:nvSpPr>
          <p:cNvPr id="5" name="Footer Placeholder 4"/>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p:cNvSpPr>
            <a:spLocks noGrp="1"/>
          </p:cNvSpPr>
          <p:nvPr>
            <p:ph type="sldNum" sz="quarter" idx="12"/>
          </p:nvPr>
        </p:nvSpPr>
        <p:spPr/>
        <p:txBody>
          <a:bodyPr/>
          <a:lstStyle/>
          <a:p>
            <a:fld id="{8AD91A45-84D9-49DC-AD34-B56BE3CAB189}"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43074765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ru-RU"/>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Date Placeholder 3"/>
          <p:cNvSpPr>
            <a:spLocks noGrp="1"/>
          </p:cNvSpPr>
          <p:nvPr>
            <p:ph type="dt" sz="half" idx="10"/>
          </p:nvPr>
        </p:nvSpPr>
        <p:spPr/>
        <p:txBody>
          <a:bodyPr/>
          <a:lstStyle/>
          <a:p>
            <a:fld id="{2D04B092-4F3F-43CD-B9C2-7712876B6593}" type="datetime1">
              <a:rPr lang="ru-RU" smtClean="0">
                <a:solidFill>
                  <a:prstClr val="black">
                    <a:tint val="75000"/>
                  </a:prstClr>
                </a:solidFill>
              </a:rPr>
              <a:pPr/>
              <a:t>17.10.2014</a:t>
            </a:fld>
            <a:endParaRPr lang="ru-RU">
              <a:solidFill>
                <a:prstClr val="black">
                  <a:tint val="75000"/>
                </a:prstClr>
              </a:solidFill>
            </a:endParaRPr>
          </a:p>
        </p:txBody>
      </p:sp>
      <p:sp>
        <p:nvSpPr>
          <p:cNvPr id="5" name="Footer Placeholder 4"/>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p:cNvSpPr>
            <a:spLocks noGrp="1"/>
          </p:cNvSpPr>
          <p:nvPr>
            <p:ph type="sldNum" sz="quarter" idx="12"/>
          </p:nvPr>
        </p:nvSpPr>
        <p:spPr/>
        <p:txBody>
          <a:bodyPr/>
          <a:lstStyle/>
          <a:p>
            <a:fld id="{8AD91A45-84D9-49DC-AD34-B56BE3CAB189}"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41938567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ru-RU"/>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ru-RU"/>
          </a:p>
        </p:txBody>
      </p:sp>
      <p:sp>
        <p:nvSpPr>
          <p:cNvPr id="4" name="Date Placeholder 3"/>
          <p:cNvSpPr>
            <a:spLocks noGrp="1"/>
          </p:cNvSpPr>
          <p:nvPr>
            <p:ph type="dt" sz="half" idx="10"/>
          </p:nvPr>
        </p:nvSpPr>
        <p:spPr/>
        <p:txBody>
          <a:bodyPr/>
          <a:lstStyle/>
          <a:p>
            <a:fld id="{4CE9D420-F7DE-46B2-A1A9-C208DF3CBFEF}" type="datetime1">
              <a:rPr lang="ru-RU" smtClean="0">
                <a:solidFill>
                  <a:prstClr val="black">
                    <a:tint val="75000"/>
                  </a:prstClr>
                </a:solidFill>
              </a:rPr>
              <a:pPr/>
              <a:t>17.10.2014</a:t>
            </a:fld>
            <a:endParaRPr lang="ru-RU">
              <a:solidFill>
                <a:prstClr val="black">
                  <a:tint val="75000"/>
                </a:prstClr>
              </a:solidFill>
            </a:endParaRPr>
          </a:p>
        </p:txBody>
      </p:sp>
      <p:sp>
        <p:nvSpPr>
          <p:cNvPr id="5" name="Footer Placeholder 4"/>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p:cNvSpPr>
            <a:spLocks noGrp="1"/>
          </p:cNvSpPr>
          <p:nvPr>
            <p:ph type="sldNum" sz="quarter" idx="12"/>
          </p:nvPr>
        </p:nvSpPr>
        <p:spPr/>
        <p:txBody>
          <a:bodyPr/>
          <a:lstStyle/>
          <a:p>
            <a:fld id="{8AD91A45-84D9-49DC-AD34-B56BE3CAB189}"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20684321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Date Placeholder 3"/>
          <p:cNvSpPr>
            <a:spLocks noGrp="1"/>
          </p:cNvSpPr>
          <p:nvPr>
            <p:ph type="dt" sz="half" idx="10"/>
          </p:nvPr>
        </p:nvSpPr>
        <p:spPr/>
        <p:txBody>
          <a:bodyPr/>
          <a:lstStyle/>
          <a:p>
            <a:fld id="{74A47328-67F8-4612-9484-9D51A6F07049}" type="datetime1">
              <a:rPr lang="ru-RU" smtClean="0">
                <a:solidFill>
                  <a:prstClr val="black">
                    <a:tint val="75000"/>
                  </a:prstClr>
                </a:solidFill>
              </a:rPr>
              <a:pPr/>
              <a:t>17.10.2014</a:t>
            </a:fld>
            <a:endParaRPr lang="ru-RU">
              <a:solidFill>
                <a:prstClr val="black">
                  <a:tint val="75000"/>
                </a:prstClr>
              </a:solidFill>
            </a:endParaRPr>
          </a:p>
        </p:txBody>
      </p:sp>
      <p:sp>
        <p:nvSpPr>
          <p:cNvPr id="5" name="Footer Placeholder 4"/>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p:cNvSpPr>
            <a:spLocks noGrp="1"/>
          </p:cNvSpPr>
          <p:nvPr>
            <p:ph type="sldNum" sz="quarter" idx="12"/>
          </p:nvPr>
        </p:nvSpPr>
        <p:spPr/>
        <p:txBody>
          <a:bodyPr/>
          <a:lstStyle/>
          <a:p>
            <a:fld id="{8AD91A45-84D9-49DC-AD34-B56BE3CAB189}"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5362973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ru-RU"/>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39D3D5-E94D-42D7-A3CC-C3CD3BF9E078}" type="datetime1">
              <a:rPr lang="ru-RU" smtClean="0">
                <a:solidFill>
                  <a:prstClr val="black">
                    <a:tint val="75000"/>
                  </a:prstClr>
                </a:solidFill>
              </a:rPr>
              <a:pPr/>
              <a:t>17.10.2014</a:t>
            </a:fld>
            <a:endParaRPr lang="ru-RU">
              <a:solidFill>
                <a:prstClr val="black">
                  <a:tint val="75000"/>
                </a:prstClr>
              </a:solidFill>
            </a:endParaRPr>
          </a:p>
        </p:txBody>
      </p:sp>
      <p:sp>
        <p:nvSpPr>
          <p:cNvPr id="5" name="Footer Placeholder 4"/>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p:cNvSpPr>
            <a:spLocks noGrp="1"/>
          </p:cNvSpPr>
          <p:nvPr>
            <p:ph type="sldNum" sz="quarter" idx="12"/>
          </p:nvPr>
        </p:nvSpPr>
        <p:spPr/>
        <p:txBody>
          <a:bodyPr/>
          <a:lstStyle/>
          <a:p>
            <a:fld id="{8AD91A45-84D9-49DC-AD34-B56BE3CAB189}"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27755086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5" name="Date Placeholder 4"/>
          <p:cNvSpPr>
            <a:spLocks noGrp="1"/>
          </p:cNvSpPr>
          <p:nvPr>
            <p:ph type="dt" sz="half" idx="10"/>
          </p:nvPr>
        </p:nvSpPr>
        <p:spPr/>
        <p:txBody>
          <a:bodyPr/>
          <a:lstStyle/>
          <a:p>
            <a:fld id="{2AA46E70-DF99-4298-A591-19B4883497A3}" type="datetime1">
              <a:rPr lang="ru-RU" smtClean="0">
                <a:solidFill>
                  <a:prstClr val="black">
                    <a:tint val="75000"/>
                  </a:prstClr>
                </a:solidFill>
              </a:rPr>
              <a:pPr/>
              <a:t>17.10.2014</a:t>
            </a:fld>
            <a:endParaRPr lang="ru-RU">
              <a:solidFill>
                <a:prstClr val="black">
                  <a:tint val="75000"/>
                </a:prstClr>
              </a:solidFill>
            </a:endParaRPr>
          </a:p>
        </p:txBody>
      </p:sp>
      <p:sp>
        <p:nvSpPr>
          <p:cNvPr id="6" name="Footer Placeholder 5"/>
          <p:cNvSpPr>
            <a:spLocks noGrp="1"/>
          </p:cNvSpPr>
          <p:nvPr>
            <p:ph type="ftr" sz="quarter" idx="11"/>
          </p:nvPr>
        </p:nvSpPr>
        <p:spPr/>
        <p:txBody>
          <a:bodyPr/>
          <a:lstStyle/>
          <a:p>
            <a:endParaRPr lang="ru-RU">
              <a:solidFill>
                <a:prstClr val="black">
                  <a:tint val="75000"/>
                </a:prstClr>
              </a:solidFill>
            </a:endParaRPr>
          </a:p>
        </p:txBody>
      </p:sp>
      <p:sp>
        <p:nvSpPr>
          <p:cNvPr id="7" name="Slide Number Placeholder 6"/>
          <p:cNvSpPr>
            <a:spLocks noGrp="1"/>
          </p:cNvSpPr>
          <p:nvPr>
            <p:ph type="sldNum" sz="quarter" idx="12"/>
          </p:nvPr>
        </p:nvSpPr>
        <p:spPr/>
        <p:txBody>
          <a:bodyPr/>
          <a:lstStyle/>
          <a:p>
            <a:fld id="{8AD91A45-84D9-49DC-AD34-B56BE3CAB189}"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67548467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ru-RU"/>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7" name="Date Placeholder 6"/>
          <p:cNvSpPr>
            <a:spLocks noGrp="1"/>
          </p:cNvSpPr>
          <p:nvPr>
            <p:ph type="dt" sz="half" idx="10"/>
          </p:nvPr>
        </p:nvSpPr>
        <p:spPr/>
        <p:txBody>
          <a:bodyPr/>
          <a:lstStyle/>
          <a:p>
            <a:fld id="{0555518D-E1DA-45C8-AF8D-C3F01C52CD1A}" type="datetime1">
              <a:rPr lang="ru-RU" smtClean="0">
                <a:solidFill>
                  <a:prstClr val="black">
                    <a:tint val="75000"/>
                  </a:prstClr>
                </a:solidFill>
              </a:rPr>
              <a:pPr/>
              <a:t>17.10.2014</a:t>
            </a:fld>
            <a:endParaRPr lang="ru-RU">
              <a:solidFill>
                <a:prstClr val="black">
                  <a:tint val="75000"/>
                </a:prstClr>
              </a:solidFill>
            </a:endParaRPr>
          </a:p>
        </p:txBody>
      </p:sp>
      <p:sp>
        <p:nvSpPr>
          <p:cNvPr id="8" name="Footer Placeholder 7"/>
          <p:cNvSpPr>
            <a:spLocks noGrp="1"/>
          </p:cNvSpPr>
          <p:nvPr>
            <p:ph type="ftr" sz="quarter" idx="11"/>
          </p:nvPr>
        </p:nvSpPr>
        <p:spPr/>
        <p:txBody>
          <a:bodyPr/>
          <a:lstStyle/>
          <a:p>
            <a:endParaRPr lang="ru-RU">
              <a:solidFill>
                <a:prstClr val="black">
                  <a:tint val="75000"/>
                </a:prstClr>
              </a:solidFill>
            </a:endParaRPr>
          </a:p>
        </p:txBody>
      </p:sp>
      <p:sp>
        <p:nvSpPr>
          <p:cNvPr id="9" name="Slide Number Placeholder 8"/>
          <p:cNvSpPr>
            <a:spLocks noGrp="1"/>
          </p:cNvSpPr>
          <p:nvPr>
            <p:ph type="sldNum" sz="quarter" idx="12"/>
          </p:nvPr>
        </p:nvSpPr>
        <p:spPr/>
        <p:txBody>
          <a:bodyPr/>
          <a:lstStyle/>
          <a:p>
            <a:fld id="{8AD91A45-84D9-49DC-AD34-B56BE3CAB189}"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21322074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Date Placeholder 2"/>
          <p:cNvSpPr>
            <a:spLocks noGrp="1"/>
          </p:cNvSpPr>
          <p:nvPr>
            <p:ph type="dt" sz="half" idx="10"/>
          </p:nvPr>
        </p:nvSpPr>
        <p:spPr/>
        <p:txBody>
          <a:bodyPr/>
          <a:lstStyle/>
          <a:p>
            <a:fld id="{9CF2855D-1E1B-4F6A-B4FD-C2D01A574162}" type="datetime1">
              <a:rPr lang="ru-RU" smtClean="0">
                <a:solidFill>
                  <a:prstClr val="black">
                    <a:tint val="75000"/>
                  </a:prstClr>
                </a:solidFill>
              </a:rPr>
              <a:pPr/>
              <a:t>17.10.2014</a:t>
            </a:fld>
            <a:endParaRPr lang="ru-RU">
              <a:solidFill>
                <a:prstClr val="black">
                  <a:tint val="75000"/>
                </a:prstClr>
              </a:solidFill>
            </a:endParaRPr>
          </a:p>
        </p:txBody>
      </p:sp>
      <p:sp>
        <p:nvSpPr>
          <p:cNvPr id="4" name="Footer Placeholder 3"/>
          <p:cNvSpPr>
            <a:spLocks noGrp="1"/>
          </p:cNvSpPr>
          <p:nvPr>
            <p:ph type="ftr" sz="quarter" idx="11"/>
          </p:nvPr>
        </p:nvSpPr>
        <p:spPr/>
        <p:txBody>
          <a:bodyPr/>
          <a:lstStyle/>
          <a:p>
            <a:endParaRPr lang="ru-RU">
              <a:solidFill>
                <a:prstClr val="black">
                  <a:tint val="75000"/>
                </a:prstClr>
              </a:solidFill>
            </a:endParaRPr>
          </a:p>
        </p:txBody>
      </p:sp>
      <p:sp>
        <p:nvSpPr>
          <p:cNvPr id="5" name="Slide Number Placeholder 4"/>
          <p:cNvSpPr>
            <a:spLocks noGrp="1"/>
          </p:cNvSpPr>
          <p:nvPr>
            <p:ph type="sldNum" sz="quarter" idx="12"/>
          </p:nvPr>
        </p:nvSpPr>
        <p:spPr/>
        <p:txBody>
          <a:bodyPr/>
          <a:lstStyle/>
          <a:p>
            <a:fld id="{8AD91A45-84D9-49DC-AD34-B56BE3CAB189}"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70112679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5D5761-72A9-46BD-9E41-EF396C2A968A}" type="datetime1">
              <a:rPr lang="ru-RU" smtClean="0">
                <a:solidFill>
                  <a:prstClr val="black">
                    <a:tint val="75000"/>
                  </a:prstClr>
                </a:solidFill>
              </a:rPr>
              <a:pPr/>
              <a:t>17.10.2014</a:t>
            </a:fld>
            <a:endParaRPr lang="ru-RU">
              <a:solidFill>
                <a:prstClr val="black">
                  <a:tint val="75000"/>
                </a:prstClr>
              </a:solidFill>
            </a:endParaRPr>
          </a:p>
        </p:txBody>
      </p:sp>
      <p:sp>
        <p:nvSpPr>
          <p:cNvPr id="3" name="Footer Placeholder 2"/>
          <p:cNvSpPr>
            <a:spLocks noGrp="1"/>
          </p:cNvSpPr>
          <p:nvPr>
            <p:ph type="ftr" sz="quarter" idx="11"/>
          </p:nvPr>
        </p:nvSpPr>
        <p:spPr/>
        <p:txBody>
          <a:bodyPr/>
          <a:lstStyle/>
          <a:p>
            <a:endParaRPr lang="ru-RU">
              <a:solidFill>
                <a:prstClr val="black">
                  <a:tint val="75000"/>
                </a:prstClr>
              </a:solidFill>
            </a:endParaRPr>
          </a:p>
        </p:txBody>
      </p:sp>
      <p:sp>
        <p:nvSpPr>
          <p:cNvPr id="4" name="Slide Number Placeholder 3"/>
          <p:cNvSpPr>
            <a:spLocks noGrp="1"/>
          </p:cNvSpPr>
          <p:nvPr>
            <p:ph type="sldNum" sz="quarter" idx="12"/>
          </p:nvPr>
        </p:nvSpPr>
        <p:spPr/>
        <p:txBody>
          <a:bodyPr/>
          <a:lstStyle/>
          <a:p>
            <a:fld id="{8AD91A45-84D9-49DC-AD34-B56BE3CAB189}"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528780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i-FI"/>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43059C-FFC5-408F-9992-EBCFF420BA74}" type="datetimeFigureOut">
              <a:rPr lang="fi-FI" smtClean="0"/>
              <a:t>17.10.2014</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3332F9FA-2A37-4C0C-BED1-C9A452474C72}" type="slidenum">
              <a:rPr lang="fi-FI" smtClean="0"/>
              <a:t>‹#›</a:t>
            </a:fld>
            <a:endParaRPr lang="fi-FI"/>
          </a:p>
        </p:txBody>
      </p:sp>
    </p:spTree>
    <p:extLst>
      <p:ext uri="{BB962C8B-B14F-4D97-AF65-F5344CB8AC3E}">
        <p14:creationId xmlns:p14="http://schemas.microsoft.com/office/powerpoint/2010/main" val="404720287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ru-RU"/>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42C40F-3B5C-48FA-BA98-E6D627CBC089}" type="datetime1">
              <a:rPr lang="ru-RU" smtClean="0">
                <a:solidFill>
                  <a:prstClr val="black">
                    <a:tint val="75000"/>
                  </a:prstClr>
                </a:solidFill>
              </a:rPr>
              <a:pPr/>
              <a:t>17.10.2014</a:t>
            </a:fld>
            <a:endParaRPr lang="ru-RU">
              <a:solidFill>
                <a:prstClr val="black">
                  <a:tint val="75000"/>
                </a:prstClr>
              </a:solidFill>
            </a:endParaRPr>
          </a:p>
        </p:txBody>
      </p:sp>
      <p:sp>
        <p:nvSpPr>
          <p:cNvPr id="6" name="Footer Placeholder 5"/>
          <p:cNvSpPr>
            <a:spLocks noGrp="1"/>
          </p:cNvSpPr>
          <p:nvPr>
            <p:ph type="ftr" sz="quarter" idx="11"/>
          </p:nvPr>
        </p:nvSpPr>
        <p:spPr/>
        <p:txBody>
          <a:bodyPr/>
          <a:lstStyle/>
          <a:p>
            <a:endParaRPr lang="ru-RU">
              <a:solidFill>
                <a:prstClr val="black">
                  <a:tint val="75000"/>
                </a:prstClr>
              </a:solidFill>
            </a:endParaRPr>
          </a:p>
        </p:txBody>
      </p:sp>
      <p:sp>
        <p:nvSpPr>
          <p:cNvPr id="7" name="Slide Number Placeholder 6"/>
          <p:cNvSpPr>
            <a:spLocks noGrp="1"/>
          </p:cNvSpPr>
          <p:nvPr>
            <p:ph type="sldNum" sz="quarter" idx="12"/>
          </p:nvPr>
        </p:nvSpPr>
        <p:spPr/>
        <p:txBody>
          <a:bodyPr/>
          <a:lstStyle/>
          <a:p>
            <a:fld id="{8AD91A45-84D9-49DC-AD34-B56BE3CAB189}"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33493167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ru-RU"/>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B70D54-039D-438B-8B86-06999F1BABC0}" type="datetime1">
              <a:rPr lang="ru-RU" smtClean="0">
                <a:solidFill>
                  <a:prstClr val="black">
                    <a:tint val="75000"/>
                  </a:prstClr>
                </a:solidFill>
              </a:rPr>
              <a:pPr/>
              <a:t>17.10.2014</a:t>
            </a:fld>
            <a:endParaRPr lang="ru-RU">
              <a:solidFill>
                <a:prstClr val="black">
                  <a:tint val="75000"/>
                </a:prstClr>
              </a:solidFill>
            </a:endParaRPr>
          </a:p>
        </p:txBody>
      </p:sp>
      <p:sp>
        <p:nvSpPr>
          <p:cNvPr id="6" name="Footer Placeholder 5"/>
          <p:cNvSpPr>
            <a:spLocks noGrp="1"/>
          </p:cNvSpPr>
          <p:nvPr>
            <p:ph type="ftr" sz="quarter" idx="11"/>
          </p:nvPr>
        </p:nvSpPr>
        <p:spPr/>
        <p:txBody>
          <a:bodyPr/>
          <a:lstStyle/>
          <a:p>
            <a:endParaRPr lang="ru-RU">
              <a:solidFill>
                <a:prstClr val="black">
                  <a:tint val="75000"/>
                </a:prstClr>
              </a:solidFill>
            </a:endParaRPr>
          </a:p>
        </p:txBody>
      </p:sp>
      <p:sp>
        <p:nvSpPr>
          <p:cNvPr id="7" name="Slide Number Placeholder 6"/>
          <p:cNvSpPr>
            <a:spLocks noGrp="1"/>
          </p:cNvSpPr>
          <p:nvPr>
            <p:ph type="sldNum" sz="quarter" idx="12"/>
          </p:nvPr>
        </p:nvSpPr>
        <p:spPr/>
        <p:txBody>
          <a:bodyPr/>
          <a:lstStyle/>
          <a:p>
            <a:fld id="{8AD91A45-84D9-49DC-AD34-B56BE3CAB189}"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96248806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Date Placeholder 3"/>
          <p:cNvSpPr>
            <a:spLocks noGrp="1"/>
          </p:cNvSpPr>
          <p:nvPr>
            <p:ph type="dt" sz="half" idx="10"/>
          </p:nvPr>
        </p:nvSpPr>
        <p:spPr/>
        <p:txBody>
          <a:bodyPr/>
          <a:lstStyle/>
          <a:p>
            <a:fld id="{5739820E-B914-4764-B6B5-CFACB68B5BAD}" type="datetime1">
              <a:rPr lang="ru-RU" smtClean="0">
                <a:solidFill>
                  <a:prstClr val="black">
                    <a:tint val="75000"/>
                  </a:prstClr>
                </a:solidFill>
              </a:rPr>
              <a:pPr/>
              <a:t>17.10.2014</a:t>
            </a:fld>
            <a:endParaRPr lang="ru-RU">
              <a:solidFill>
                <a:prstClr val="black">
                  <a:tint val="75000"/>
                </a:prstClr>
              </a:solidFill>
            </a:endParaRPr>
          </a:p>
        </p:txBody>
      </p:sp>
      <p:sp>
        <p:nvSpPr>
          <p:cNvPr id="5" name="Footer Placeholder 4"/>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p:cNvSpPr>
            <a:spLocks noGrp="1"/>
          </p:cNvSpPr>
          <p:nvPr>
            <p:ph type="sldNum" sz="quarter" idx="12"/>
          </p:nvPr>
        </p:nvSpPr>
        <p:spPr/>
        <p:txBody>
          <a:bodyPr/>
          <a:lstStyle/>
          <a:p>
            <a:fld id="{8AD91A45-84D9-49DC-AD34-B56BE3CAB189}"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57294829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ru-RU"/>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Date Placeholder 3"/>
          <p:cNvSpPr>
            <a:spLocks noGrp="1"/>
          </p:cNvSpPr>
          <p:nvPr>
            <p:ph type="dt" sz="half" idx="10"/>
          </p:nvPr>
        </p:nvSpPr>
        <p:spPr/>
        <p:txBody>
          <a:bodyPr/>
          <a:lstStyle/>
          <a:p>
            <a:fld id="{2D04B092-4F3F-43CD-B9C2-7712876B6593}" type="datetime1">
              <a:rPr lang="ru-RU" smtClean="0">
                <a:solidFill>
                  <a:prstClr val="black">
                    <a:tint val="75000"/>
                  </a:prstClr>
                </a:solidFill>
              </a:rPr>
              <a:pPr/>
              <a:t>17.10.2014</a:t>
            </a:fld>
            <a:endParaRPr lang="ru-RU">
              <a:solidFill>
                <a:prstClr val="black">
                  <a:tint val="75000"/>
                </a:prstClr>
              </a:solidFill>
            </a:endParaRPr>
          </a:p>
        </p:txBody>
      </p:sp>
      <p:sp>
        <p:nvSpPr>
          <p:cNvPr id="5" name="Footer Placeholder 4"/>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p:cNvSpPr>
            <a:spLocks noGrp="1"/>
          </p:cNvSpPr>
          <p:nvPr>
            <p:ph type="sldNum" sz="quarter" idx="12"/>
          </p:nvPr>
        </p:nvSpPr>
        <p:spPr/>
        <p:txBody>
          <a:bodyPr/>
          <a:lstStyle/>
          <a:p>
            <a:fld id="{8AD91A45-84D9-49DC-AD34-B56BE3CAB189}"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6758330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5" name="Date Placeholder 4"/>
          <p:cNvSpPr>
            <a:spLocks noGrp="1"/>
          </p:cNvSpPr>
          <p:nvPr>
            <p:ph type="dt" sz="half" idx="10"/>
          </p:nvPr>
        </p:nvSpPr>
        <p:spPr/>
        <p:txBody>
          <a:bodyPr/>
          <a:lstStyle/>
          <a:p>
            <a:fld id="{0643059C-FFC5-408F-9992-EBCFF420BA74}" type="datetimeFigureOut">
              <a:rPr lang="fi-FI" smtClean="0"/>
              <a:t>17.10.2014</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3332F9FA-2A37-4C0C-BED1-C9A452474C72}" type="slidenum">
              <a:rPr lang="fi-FI" smtClean="0"/>
              <a:t>‹#›</a:t>
            </a:fld>
            <a:endParaRPr lang="fi-FI"/>
          </a:p>
        </p:txBody>
      </p:sp>
    </p:spTree>
    <p:extLst>
      <p:ext uri="{BB962C8B-B14F-4D97-AF65-F5344CB8AC3E}">
        <p14:creationId xmlns:p14="http://schemas.microsoft.com/office/powerpoint/2010/main" val="3813587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i-FI"/>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7" name="Date Placeholder 6"/>
          <p:cNvSpPr>
            <a:spLocks noGrp="1"/>
          </p:cNvSpPr>
          <p:nvPr>
            <p:ph type="dt" sz="half" idx="10"/>
          </p:nvPr>
        </p:nvSpPr>
        <p:spPr/>
        <p:txBody>
          <a:bodyPr/>
          <a:lstStyle/>
          <a:p>
            <a:fld id="{0643059C-FFC5-408F-9992-EBCFF420BA74}" type="datetimeFigureOut">
              <a:rPr lang="fi-FI" smtClean="0"/>
              <a:t>17.10.2014</a:t>
            </a:fld>
            <a:endParaRPr lang="fi-FI"/>
          </a:p>
        </p:txBody>
      </p:sp>
      <p:sp>
        <p:nvSpPr>
          <p:cNvPr id="8" name="Footer Placeholder 7"/>
          <p:cNvSpPr>
            <a:spLocks noGrp="1"/>
          </p:cNvSpPr>
          <p:nvPr>
            <p:ph type="ftr" sz="quarter" idx="11"/>
          </p:nvPr>
        </p:nvSpPr>
        <p:spPr/>
        <p:txBody>
          <a:bodyPr/>
          <a:lstStyle/>
          <a:p>
            <a:endParaRPr lang="fi-FI"/>
          </a:p>
        </p:txBody>
      </p:sp>
      <p:sp>
        <p:nvSpPr>
          <p:cNvPr id="9" name="Slide Number Placeholder 8"/>
          <p:cNvSpPr>
            <a:spLocks noGrp="1"/>
          </p:cNvSpPr>
          <p:nvPr>
            <p:ph type="sldNum" sz="quarter" idx="12"/>
          </p:nvPr>
        </p:nvSpPr>
        <p:spPr/>
        <p:txBody>
          <a:bodyPr/>
          <a:lstStyle/>
          <a:p>
            <a:fld id="{3332F9FA-2A37-4C0C-BED1-C9A452474C72}" type="slidenum">
              <a:rPr lang="fi-FI" smtClean="0"/>
              <a:t>‹#›</a:t>
            </a:fld>
            <a:endParaRPr lang="fi-FI"/>
          </a:p>
        </p:txBody>
      </p:sp>
    </p:spTree>
    <p:extLst>
      <p:ext uri="{BB962C8B-B14F-4D97-AF65-F5344CB8AC3E}">
        <p14:creationId xmlns:p14="http://schemas.microsoft.com/office/powerpoint/2010/main" val="17551483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Date Placeholder 2"/>
          <p:cNvSpPr>
            <a:spLocks noGrp="1"/>
          </p:cNvSpPr>
          <p:nvPr>
            <p:ph type="dt" sz="half" idx="10"/>
          </p:nvPr>
        </p:nvSpPr>
        <p:spPr/>
        <p:txBody>
          <a:bodyPr/>
          <a:lstStyle/>
          <a:p>
            <a:fld id="{0643059C-FFC5-408F-9992-EBCFF420BA74}" type="datetimeFigureOut">
              <a:rPr lang="fi-FI" smtClean="0"/>
              <a:t>17.10.2014</a:t>
            </a:fld>
            <a:endParaRPr lang="fi-FI"/>
          </a:p>
        </p:txBody>
      </p:sp>
      <p:sp>
        <p:nvSpPr>
          <p:cNvPr id="4" name="Footer Placeholder 3"/>
          <p:cNvSpPr>
            <a:spLocks noGrp="1"/>
          </p:cNvSpPr>
          <p:nvPr>
            <p:ph type="ftr" sz="quarter" idx="11"/>
          </p:nvPr>
        </p:nvSpPr>
        <p:spPr/>
        <p:txBody>
          <a:bodyPr/>
          <a:lstStyle/>
          <a:p>
            <a:endParaRPr lang="fi-FI"/>
          </a:p>
        </p:txBody>
      </p:sp>
      <p:sp>
        <p:nvSpPr>
          <p:cNvPr id="5" name="Slide Number Placeholder 4"/>
          <p:cNvSpPr>
            <a:spLocks noGrp="1"/>
          </p:cNvSpPr>
          <p:nvPr>
            <p:ph type="sldNum" sz="quarter" idx="12"/>
          </p:nvPr>
        </p:nvSpPr>
        <p:spPr/>
        <p:txBody>
          <a:bodyPr/>
          <a:lstStyle/>
          <a:p>
            <a:fld id="{3332F9FA-2A37-4C0C-BED1-C9A452474C72}" type="slidenum">
              <a:rPr lang="fi-FI" smtClean="0"/>
              <a:t>‹#›</a:t>
            </a:fld>
            <a:endParaRPr lang="fi-FI"/>
          </a:p>
        </p:txBody>
      </p:sp>
    </p:spTree>
    <p:extLst>
      <p:ext uri="{BB962C8B-B14F-4D97-AF65-F5344CB8AC3E}">
        <p14:creationId xmlns:p14="http://schemas.microsoft.com/office/powerpoint/2010/main" val="3450464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43059C-FFC5-408F-9992-EBCFF420BA74}" type="datetimeFigureOut">
              <a:rPr lang="fi-FI" smtClean="0"/>
              <a:t>17.10.2014</a:t>
            </a:fld>
            <a:endParaRPr lang="fi-FI"/>
          </a:p>
        </p:txBody>
      </p:sp>
      <p:sp>
        <p:nvSpPr>
          <p:cNvPr id="3" name="Footer Placeholder 2"/>
          <p:cNvSpPr>
            <a:spLocks noGrp="1"/>
          </p:cNvSpPr>
          <p:nvPr>
            <p:ph type="ftr" sz="quarter" idx="11"/>
          </p:nvPr>
        </p:nvSpPr>
        <p:spPr/>
        <p:txBody>
          <a:bodyPr/>
          <a:lstStyle/>
          <a:p>
            <a:endParaRPr lang="fi-FI"/>
          </a:p>
        </p:txBody>
      </p:sp>
      <p:sp>
        <p:nvSpPr>
          <p:cNvPr id="4" name="Slide Number Placeholder 3"/>
          <p:cNvSpPr>
            <a:spLocks noGrp="1"/>
          </p:cNvSpPr>
          <p:nvPr>
            <p:ph type="sldNum" sz="quarter" idx="12"/>
          </p:nvPr>
        </p:nvSpPr>
        <p:spPr/>
        <p:txBody>
          <a:bodyPr/>
          <a:lstStyle/>
          <a:p>
            <a:fld id="{3332F9FA-2A37-4C0C-BED1-C9A452474C72}" type="slidenum">
              <a:rPr lang="fi-FI" smtClean="0"/>
              <a:t>‹#›</a:t>
            </a:fld>
            <a:endParaRPr lang="fi-FI"/>
          </a:p>
        </p:txBody>
      </p:sp>
    </p:spTree>
    <p:extLst>
      <p:ext uri="{BB962C8B-B14F-4D97-AF65-F5344CB8AC3E}">
        <p14:creationId xmlns:p14="http://schemas.microsoft.com/office/powerpoint/2010/main" val="1012637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i-FI"/>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43059C-FFC5-408F-9992-EBCFF420BA74}" type="datetimeFigureOut">
              <a:rPr lang="fi-FI" smtClean="0"/>
              <a:t>17.10.2014</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3332F9FA-2A37-4C0C-BED1-C9A452474C72}" type="slidenum">
              <a:rPr lang="fi-FI" smtClean="0"/>
              <a:t>‹#›</a:t>
            </a:fld>
            <a:endParaRPr lang="fi-FI"/>
          </a:p>
        </p:txBody>
      </p:sp>
    </p:spTree>
    <p:extLst>
      <p:ext uri="{BB962C8B-B14F-4D97-AF65-F5344CB8AC3E}">
        <p14:creationId xmlns:p14="http://schemas.microsoft.com/office/powerpoint/2010/main" val="2413615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i-FI"/>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43059C-FFC5-408F-9992-EBCFF420BA74}" type="datetimeFigureOut">
              <a:rPr lang="fi-FI" smtClean="0"/>
              <a:t>17.10.2014</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3332F9FA-2A37-4C0C-BED1-C9A452474C72}" type="slidenum">
              <a:rPr lang="fi-FI" smtClean="0"/>
              <a:t>‹#›</a:t>
            </a:fld>
            <a:endParaRPr lang="fi-FI"/>
          </a:p>
        </p:txBody>
      </p:sp>
    </p:spTree>
    <p:extLst>
      <p:ext uri="{BB962C8B-B14F-4D97-AF65-F5344CB8AC3E}">
        <p14:creationId xmlns:p14="http://schemas.microsoft.com/office/powerpoint/2010/main" val="3489389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fi-FI"/>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43059C-FFC5-408F-9992-EBCFF420BA74}" type="datetimeFigureOut">
              <a:rPr lang="fi-FI" smtClean="0"/>
              <a:t>17.10.2014</a:t>
            </a:fld>
            <a:endParaRPr lang="fi-FI"/>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32F9FA-2A37-4C0C-BED1-C9A452474C72}" type="slidenum">
              <a:rPr lang="fi-FI" smtClean="0"/>
              <a:t>‹#›</a:t>
            </a:fld>
            <a:endParaRPr lang="fi-FI"/>
          </a:p>
        </p:txBody>
      </p:sp>
    </p:spTree>
    <p:extLst>
      <p:ext uri="{BB962C8B-B14F-4D97-AF65-F5344CB8AC3E}">
        <p14:creationId xmlns:p14="http://schemas.microsoft.com/office/powerpoint/2010/main" val="28084864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ru-RU"/>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25E982-6674-4D05-BF01-E431228ED4B4}" type="datetime1">
              <a:rPr lang="ru-RU" smtClean="0">
                <a:solidFill>
                  <a:prstClr val="black">
                    <a:tint val="75000"/>
                  </a:prstClr>
                </a:solidFill>
              </a:rPr>
              <a:pPr/>
              <a:t>17.10.2014</a:t>
            </a:fld>
            <a:endParaRPr lang="ru-RU">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D91A45-84D9-49DC-AD34-B56BE3CAB189}"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06505682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ru-RU"/>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25E982-6674-4D05-BF01-E431228ED4B4}" type="datetime1">
              <a:rPr lang="ru-RU" smtClean="0">
                <a:solidFill>
                  <a:prstClr val="black">
                    <a:tint val="75000"/>
                  </a:prstClr>
                </a:solidFill>
              </a:rPr>
              <a:pPr/>
              <a:t>17.10.2014</a:t>
            </a:fld>
            <a:endParaRPr lang="ru-RU">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D91A45-84D9-49DC-AD34-B56BE3CAB189}"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313203435"/>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uta.fi/cmt/tutkimus/BRICS.html"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2.xml.rels><?xml version="1.0" encoding="UTF-8" standalone="yes"?>
<Relationships xmlns="http://schemas.openxmlformats.org/package/2006/relationships"><Relationship Id="rId3" Type="http://schemas.openxmlformats.org/officeDocument/2006/relationships/hyperlink" Target="http://www.uta.fi/cmt/en/contact/staff/svetlanapasti/index.html" TargetMode="External"/><Relationship Id="rId2" Type="http://schemas.openxmlformats.org/officeDocument/2006/relationships/hyperlink" Target="mailto:Svetlana.pasti@uta.fi" TargetMode="Externa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t/>
            </a:r>
            <a:br>
              <a:rPr lang="en-US" b="1" dirty="0" smtClean="0"/>
            </a:br>
            <a:r>
              <a:rPr lang="en-US" b="1" dirty="0"/>
              <a:t/>
            </a:r>
            <a:br>
              <a:rPr lang="en-US" b="1" dirty="0"/>
            </a:br>
            <a:r>
              <a:rPr lang="en-US" sz="5300" b="1" dirty="0" smtClean="0">
                <a:latin typeface="Baskerville Old Face" panose="02020602080505020303" pitchFamily="18" charset="0"/>
              </a:rPr>
              <a:t>Who </a:t>
            </a:r>
            <a:r>
              <a:rPr lang="en-US" sz="5300" b="1" dirty="0">
                <a:latin typeface="Baskerville Old Face" panose="02020602080505020303" pitchFamily="18" charset="0"/>
              </a:rPr>
              <a:t>makes new media in Russia</a:t>
            </a:r>
            <a:r>
              <a:rPr lang="en-US" sz="5300" b="1" dirty="0" smtClean="0">
                <a:latin typeface="Baskerville Old Face" panose="02020602080505020303" pitchFamily="18" charset="0"/>
              </a:rPr>
              <a:t>?</a:t>
            </a:r>
            <a:r>
              <a:rPr lang="en-US" sz="5300" b="1" dirty="0">
                <a:latin typeface="Baskerville Old Face" panose="02020602080505020303" pitchFamily="18" charset="0"/>
              </a:rPr>
              <a:t> Findings from three case studies </a:t>
            </a:r>
            <a:r>
              <a:rPr lang="fi-FI" sz="5300" dirty="0">
                <a:latin typeface="Baskerville Old Face" panose="02020602080505020303" pitchFamily="18" charset="0"/>
              </a:rPr>
              <a:t/>
            </a:r>
            <a:br>
              <a:rPr lang="fi-FI" sz="5300" dirty="0">
                <a:latin typeface="Baskerville Old Face" panose="02020602080505020303" pitchFamily="18" charset="0"/>
              </a:rPr>
            </a:br>
            <a:r>
              <a:rPr lang="en-US" b="1" dirty="0" smtClean="0">
                <a:latin typeface="Baskerville Old Face" panose="02020602080505020303" pitchFamily="18" charset="0"/>
              </a:rPr>
              <a:t> </a:t>
            </a:r>
            <a:r>
              <a:rPr lang="en-US" sz="4900" dirty="0">
                <a:solidFill>
                  <a:prstClr val="black"/>
                </a:solidFill>
                <a:latin typeface="Calibri"/>
                <a:hlinkClick r:id="rId2"/>
              </a:rPr>
              <a:t>http://uta.fi/cmt/tutkimus/BRICS.html</a:t>
            </a:r>
            <a:endParaRPr lang="fi-FI" dirty="0">
              <a:latin typeface="Baskerville Old Face" panose="02020602080505020303" pitchFamily="18" charset="0"/>
            </a:endParaRPr>
          </a:p>
        </p:txBody>
      </p:sp>
      <p:sp>
        <p:nvSpPr>
          <p:cNvPr id="3" name="Subtitle 2"/>
          <p:cNvSpPr>
            <a:spLocks noGrp="1"/>
          </p:cNvSpPr>
          <p:nvPr>
            <p:ph type="subTitle" idx="1"/>
          </p:nvPr>
        </p:nvSpPr>
        <p:spPr/>
        <p:txBody>
          <a:bodyPr>
            <a:normAutofit fontScale="92500" lnSpcReduction="20000"/>
          </a:bodyPr>
          <a:lstStyle/>
          <a:p>
            <a:pPr>
              <a:lnSpc>
                <a:spcPct val="80000"/>
              </a:lnSpc>
            </a:pPr>
            <a:r>
              <a:rPr lang="en-US" sz="3100" dirty="0">
                <a:latin typeface="Arial Unicode MS" panose="020B0604020202020204" pitchFamily="34" charset="-128"/>
                <a:ea typeface="Arial Unicode MS" panose="020B0604020202020204" pitchFamily="34" charset="-128"/>
                <a:cs typeface="Arial Unicode MS" panose="020B0604020202020204" pitchFamily="34" charset="-128"/>
              </a:rPr>
              <a:t>Svetlana Pasti, </a:t>
            </a:r>
            <a:endParaRPr lang="en-US" sz="31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80000"/>
              </a:lnSpc>
            </a:pPr>
            <a:r>
              <a:rPr lang="en-US" sz="3100" dirty="0" smtClean="0">
                <a:latin typeface="Arial Unicode MS" panose="020B0604020202020204" pitchFamily="34" charset="-128"/>
                <a:ea typeface="Arial Unicode MS" panose="020B0604020202020204" pitchFamily="34" charset="-128"/>
                <a:cs typeface="Arial Unicode MS" panose="020B0604020202020204" pitchFamily="34" charset="-128"/>
              </a:rPr>
              <a:t>University </a:t>
            </a:r>
            <a:r>
              <a:rPr lang="en-US" sz="3100" dirty="0">
                <a:latin typeface="Arial Unicode MS" panose="020B0604020202020204" pitchFamily="34" charset="-128"/>
                <a:ea typeface="Arial Unicode MS" panose="020B0604020202020204" pitchFamily="34" charset="-128"/>
                <a:cs typeface="Arial Unicode MS" panose="020B0604020202020204" pitchFamily="34" charset="-128"/>
              </a:rPr>
              <a:t>of </a:t>
            </a:r>
            <a:r>
              <a:rPr lang="en-US" sz="3100" dirty="0" smtClean="0">
                <a:latin typeface="Arial Unicode MS" panose="020B0604020202020204" pitchFamily="34" charset="-128"/>
                <a:ea typeface="Arial Unicode MS" panose="020B0604020202020204" pitchFamily="34" charset="-128"/>
                <a:cs typeface="Arial Unicode MS" panose="020B0604020202020204" pitchFamily="34" charset="-128"/>
              </a:rPr>
              <a:t>Tampere</a:t>
            </a:r>
          </a:p>
          <a:p>
            <a:pPr>
              <a:lnSpc>
                <a:spcPct val="80000"/>
              </a:lnSpc>
            </a:pPr>
            <a:r>
              <a:rPr lang="en-US" sz="3100" i="1" dirty="0">
                <a:latin typeface="Arial Unicode MS" panose="020B0604020202020204" pitchFamily="34" charset="-128"/>
                <a:ea typeface="Arial Unicode MS" panose="020B0604020202020204" pitchFamily="34" charset="-128"/>
                <a:cs typeface="Arial Unicode MS" panose="020B0604020202020204" pitchFamily="34" charset="-128"/>
              </a:rPr>
              <a:t>The </a:t>
            </a:r>
            <a:r>
              <a:rPr lang="en-US" sz="3100" i="1" dirty="0" smtClean="0">
                <a:latin typeface="Arial Unicode MS" panose="020B0604020202020204" pitchFamily="34" charset="-128"/>
                <a:ea typeface="Arial Unicode MS" panose="020B0604020202020204" pitchFamily="34" charset="-128"/>
                <a:cs typeface="Arial Unicode MS" panose="020B0604020202020204" pitchFamily="34" charset="-128"/>
              </a:rPr>
              <a:t>6</a:t>
            </a:r>
            <a:r>
              <a:rPr lang="en-US" sz="3100" i="1" baseline="30000" dirty="0" smtClean="0">
                <a:latin typeface="Arial Unicode MS" panose="020B0604020202020204" pitchFamily="34" charset="-128"/>
                <a:ea typeface="Arial Unicode MS" panose="020B0604020202020204" pitchFamily="34" charset="-128"/>
                <a:cs typeface="Arial Unicode MS" panose="020B0604020202020204" pitchFamily="34" charset="-128"/>
              </a:rPr>
              <a:t>th</a:t>
            </a:r>
            <a:r>
              <a:rPr lang="en-US" sz="3100" i="1"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3100" i="1" dirty="0">
                <a:latin typeface="Arial Unicode MS" panose="020B0604020202020204" pitchFamily="34" charset="-128"/>
                <a:ea typeface="Arial Unicode MS" panose="020B0604020202020204" pitchFamily="34" charset="-128"/>
                <a:cs typeface="Arial Unicode MS" panose="020B0604020202020204" pitchFamily="34" charset="-128"/>
              </a:rPr>
              <a:t>International Media Readings in Moscow </a:t>
            </a:r>
          </a:p>
          <a:p>
            <a:pPr>
              <a:lnSpc>
                <a:spcPct val="80000"/>
              </a:lnSpc>
            </a:pPr>
            <a:r>
              <a:rPr lang="en-US" sz="3100" i="1" dirty="0">
                <a:latin typeface="Arial Unicode MS" panose="020B0604020202020204" pitchFamily="34" charset="-128"/>
                <a:ea typeface="Arial Unicode MS" panose="020B0604020202020204" pitchFamily="34" charset="-128"/>
                <a:cs typeface="Arial Unicode MS" panose="020B0604020202020204" pitchFamily="34" charset="-128"/>
              </a:rPr>
              <a:t>Mass Media and </a:t>
            </a:r>
            <a:r>
              <a:rPr lang="en-US" sz="3100" i="1" dirty="0" smtClean="0">
                <a:latin typeface="Arial Unicode MS" panose="020B0604020202020204" pitchFamily="34" charset="-128"/>
                <a:ea typeface="Arial Unicode MS" panose="020B0604020202020204" pitchFamily="34" charset="-128"/>
                <a:cs typeface="Arial Unicode MS" panose="020B0604020202020204" pitchFamily="34" charset="-128"/>
              </a:rPr>
              <a:t>Communication-2014, October 17-18 </a:t>
            </a:r>
            <a:endParaRPr lang="en-US" sz="3100" i="1" dirty="0">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80000"/>
              </a:lnSpc>
            </a:pPr>
            <a:endParaRPr lang="en-US" i="1" dirty="0"/>
          </a:p>
          <a:p>
            <a:endParaRPr lang="fi-FI" dirty="0"/>
          </a:p>
        </p:txBody>
      </p:sp>
    </p:spTree>
    <p:extLst>
      <p:ext uri="{BB962C8B-B14F-4D97-AF65-F5344CB8AC3E}">
        <p14:creationId xmlns:p14="http://schemas.microsoft.com/office/powerpoint/2010/main" val="7833782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latin typeface="Baskerville Old Face" panose="02020602080505020303" pitchFamily="18" charset="0"/>
              </a:rPr>
              <a:t>Hypothesis</a:t>
            </a:r>
            <a:endParaRPr lang="fi-FI" sz="4800" dirty="0">
              <a:latin typeface="Baskerville Old Face" panose="02020602080505020303" pitchFamily="18" charset="0"/>
            </a:endParaRPr>
          </a:p>
        </p:txBody>
      </p:sp>
      <p:sp>
        <p:nvSpPr>
          <p:cNvPr id="3" name="Content Placeholder 2"/>
          <p:cNvSpPr>
            <a:spLocks noGrp="1"/>
          </p:cNvSpPr>
          <p:nvPr>
            <p:ph idx="1"/>
          </p:nvPr>
        </p:nvSpPr>
        <p:spPr/>
        <p:txBody>
          <a:bodyPr>
            <a:normAutofit/>
          </a:bodyPr>
          <a:lstStyle/>
          <a:p>
            <a:endParaRPr lang="en-US" altLang="fi-FI" dirty="0" smtClean="0"/>
          </a:p>
          <a:p>
            <a:r>
              <a:rPr lang="en-US" altLang="fi-FI" dirty="0" smtClean="0"/>
              <a:t>Online </a:t>
            </a:r>
            <a:r>
              <a:rPr lang="en-US" altLang="fi-FI" dirty="0" smtClean="0"/>
              <a:t>media </a:t>
            </a:r>
            <a:r>
              <a:rPr lang="en-US" altLang="fi-FI" dirty="0" smtClean="0"/>
              <a:t>are less professional than the </a:t>
            </a:r>
            <a:r>
              <a:rPr lang="en-US" altLang="fi-FI" dirty="0" smtClean="0"/>
              <a:t>conventional </a:t>
            </a:r>
            <a:r>
              <a:rPr lang="en-US" altLang="fi-FI" dirty="0" smtClean="0"/>
              <a:t>mainstream media </a:t>
            </a:r>
          </a:p>
          <a:p>
            <a:endParaRPr lang="en-US" altLang="fi-FI" dirty="0" smtClean="0"/>
          </a:p>
          <a:p>
            <a:r>
              <a:rPr lang="en-US" dirty="0" smtClean="0"/>
              <a:t>To </a:t>
            </a:r>
            <a:r>
              <a:rPr lang="en-US" dirty="0" smtClean="0"/>
              <a:t>verify we </a:t>
            </a:r>
            <a:r>
              <a:rPr lang="en-US" dirty="0"/>
              <a:t>will scrutinize the social profile journalists and their income by comparing the staff of the new media and the old </a:t>
            </a:r>
            <a:r>
              <a:rPr lang="en-US" dirty="0" smtClean="0"/>
              <a:t>media and their perceptions of each other  </a:t>
            </a:r>
            <a:endParaRPr lang="fi-FI" dirty="0"/>
          </a:p>
          <a:p>
            <a:endParaRPr lang="en-US" altLang="fi-FI" dirty="0" smtClean="0"/>
          </a:p>
          <a:p>
            <a:pPr marL="0" indent="0">
              <a:buNone/>
            </a:pPr>
            <a:endParaRPr lang="fi-FI" dirty="0"/>
          </a:p>
        </p:txBody>
      </p:sp>
      <p:sp>
        <p:nvSpPr>
          <p:cNvPr id="4" name="Slide Number Placeholder 3"/>
          <p:cNvSpPr>
            <a:spLocks noGrp="1"/>
          </p:cNvSpPr>
          <p:nvPr>
            <p:ph type="sldNum" sz="quarter" idx="12"/>
          </p:nvPr>
        </p:nvSpPr>
        <p:spPr/>
        <p:txBody>
          <a:bodyPr/>
          <a:lstStyle/>
          <a:p>
            <a:fld id="{8AD91A45-84D9-49DC-AD34-B56BE3CAB189}" type="slidenum">
              <a:rPr lang="ru-RU" smtClean="0">
                <a:solidFill>
                  <a:prstClr val="black">
                    <a:tint val="75000"/>
                  </a:prstClr>
                </a:solidFill>
              </a:rPr>
              <a:pPr/>
              <a:t>10</a:t>
            </a:fld>
            <a:endParaRPr lang="ru-RU">
              <a:solidFill>
                <a:prstClr val="black">
                  <a:tint val="75000"/>
                </a:prstClr>
              </a:solidFill>
            </a:endParaRPr>
          </a:p>
        </p:txBody>
      </p:sp>
    </p:spTree>
    <p:extLst>
      <p:ext uri="{BB962C8B-B14F-4D97-AF65-F5344CB8AC3E}">
        <p14:creationId xmlns:p14="http://schemas.microsoft.com/office/powerpoint/2010/main" val="6267275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Baskerville Old Face" panose="02020602080505020303" pitchFamily="18" charset="0"/>
              </a:rPr>
              <a:t>St Petersburg </a:t>
            </a:r>
            <a:r>
              <a:rPr lang="en-US" dirty="0" smtClean="0">
                <a:latin typeface="Baskerville Old Face" panose="02020602080505020303" pitchFamily="18" charset="0"/>
              </a:rPr>
              <a:t>- </a:t>
            </a:r>
            <a:r>
              <a:rPr lang="en-US" dirty="0" smtClean="0">
                <a:latin typeface="Baskerville Old Face" panose="02020602080505020303" pitchFamily="18" charset="0"/>
              </a:rPr>
              <a:t>most </a:t>
            </a:r>
            <a:r>
              <a:rPr lang="en-US" dirty="0" smtClean="0">
                <a:latin typeface="Baskerville Old Face" panose="02020602080505020303" pitchFamily="18" charset="0"/>
              </a:rPr>
              <a:t>Western </a:t>
            </a:r>
            <a:r>
              <a:rPr lang="en-US" dirty="0">
                <a:latin typeface="Baskerville Old Face" panose="02020602080505020303" pitchFamily="18" charset="0"/>
              </a:rPr>
              <a:t>city of </a:t>
            </a:r>
            <a:r>
              <a:rPr lang="en-US" dirty="0" smtClean="0">
                <a:latin typeface="Baskerville Old Face" panose="02020602080505020303" pitchFamily="18" charset="0"/>
              </a:rPr>
              <a:t>Russia</a:t>
            </a:r>
            <a:endParaRPr lang="fi-FI" dirty="0">
              <a:latin typeface="Baskerville Old Face" panose="02020602080505020303" pitchFamily="18" charset="0"/>
            </a:endParaRPr>
          </a:p>
        </p:txBody>
      </p:sp>
      <p:sp>
        <p:nvSpPr>
          <p:cNvPr id="4" name="Slide Number Placeholder 3"/>
          <p:cNvSpPr>
            <a:spLocks noGrp="1"/>
          </p:cNvSpPr>
          <p:nvPr>
            <p:ph type="sldNum" sz="quarter" idx="12"/>
          </p:nvPr>
        </p:nvSpPr>
        <p:spPr/>
        <p:txBody>
          <a:bodyPr/>
          <a:lstStyle/>
          <a:p>
            <a:fld id="{8AD91A45-84D9-49DC-AD34-B56BE3CAB189}" type="slidenum">
              <a:rPr lang="ru-RU" smtClean="0">
                <a:solidFill>
                  <a:prstClr val="black">
                    <a:tint val="75000"/>
                  </a:prstClr>
                </a:solidFill>
              </a:rPr>
              <a:pPr/>
              <a:t>11</a:t>
            </a:fld>
            <a:endParaRPr lang="ru-RU">
              <a:solidFill>
                <a:prstClr val="black">
                  <a:tint val="75000"/>
                </a:prstClr>
              </a:solidFill>
            </a:endParaRPr>
          </a:p>
        </p:txBody>
      </p:sp>
      <p:pic>
        <p:nvPicPr>
          <p:cNvPr id="1026" name="Picture 2" descr="http://www.kouvolankipparit.fi/galleria/pietari-kuva.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762250" y="1929606"/>
            <a:ext cx="6667500" cy="3867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23682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askerville Old Face" panose="02020602080505020303" pitchFamily="18" charset="0"/>
              </a:rPr>
              <a:t>St Petersburg </a:t>
            </a:r>
            <a:endParaRPr lang="fi-FI" dirty="0">
              <a:latin typeface="Baskerville Old Face" panose="02020602080505020303" pitchFamily="18" charset="0"/>
            </a:endParaRPr>
          </a:p>
        </p:txBody>
      </p:sp>
      <p:sp>
        <p:nvSpPr>
          <p:cNvPr id="3" name="Content Placeholder 2"/>
          <p:cNvSpPr>
            <a:spLocks noGrp="1"/>
          </p:cNvSpPr>
          <p:nvPr>
            <p:ph idx="1"/>
          </p:nvPr>
        </p:nvSpPr>
        <p:spPr/>
        <p:txBody>
          <a:bodyPr>
            <a:normAutofit lnSpcReduction="10000"/>
          </a:bodyPr>
          <a:lstStyle/>
          <a:p>
            <a:r>
              <a:rPr lang="en-US" dirty="0" smtClean="0"/>
              <a:t>The City was </a:t>
            </a:r>
            <a:r>
              <a:rPr lang="en-US" dirty="0"/>
              <a:t>founded by Tsar Peter the Great on May 27 </a:t>
            </a:r>
            <a:r>
              <a:rPr lang="en-US" dirty="0" smtClean="0"/>
              <a:t>1703</a:t>
            </a:r>
            <a:r>
              <a:rPr lang="en-US" dirty="0"/>
              <a:t>. Between 1713–1728 and 1732–1918, Saint Petersburg was the imperial capital of Russia. In 1918, the central government bodies moved from Saint Petersburg (then named Petrograd) to </a:t>
            </a:r>
            <a:r>
              <a:rPr lang="en-US" dirty="0" smtClean="0"/>
              <a:t>Moscow. </a:t>
            </a:r>
          </a:p>
          <a:p>
            <a:r>
              <a:rPr lang="en-US" dirty="0" smtClean="0"/>
              <a:t>It </a:t>
            </a:r>
            <a:r>
              <a:rPr lang="en-US" dirty="0"/>
              <a:t>is Russia's 2nd </a:t>
            </a:r>
            <a:r>
              <a:rPr lang="en-US" dirty="0" smtClean="0"/>
              <a:t>largest </a:t>
            </a:r>
            <a:r>
              <a:rPr lang="en-US" dirty="0"/>
              <a:t>city after Moscow with 5 million inhabitants </a:t>
            </a:r>
            <a:r>
              <a:rPr lang="en-US" dirty="0" smtClean="0"/>
              <a:t>and </a:t>
            </a:r>
            <a:r>
              <a:rPr lang="en-US" dirty="0"/>
              <a:t>the fourth most populated federal </a:t>
            </a:r>
            <a:r>
              <a:rPr lang="en-US" dirty="0" smtClean="0"/>
              <a:t>subject. </a:t>
            </a:r>
          </a:p>
          <a:p>
            <a:r>
              <a:rPr lang="en-US" dirty="0" smtClean="0"/>
              <a:t>It is </a:t>
            </a:r>
            <a:r>
              <a:rPr lang="en-US" dirty="0"/>
              <a:t>a major European cultural center, and also an important Russian port on the Baltic </a:t>
            </a:r>
            <a:r>
              <a:rPr lang="en-US" dirty="0" smtClean="0"/>
              <a:t>Sea</a:t>
            </a:r>
            <a:endParaRPr lang="fi-FI" dirty="0"/>
          </a:p>
        </p:txBody>
      </p:sp>
      <p:sp>
        <p:nvSpPr>
          <p:cNvPr id="4" name="Slide Number Placeholder 3"/>
          <p:cNvSpPr>
            <a:spLocks noGrp="1"/>
          </p:cNvSpPr>
          <p:nvPr>
            <p:ph type="sldNum" sz="quarter" idx="12"/>
          </p:nvPr>
        </p:nvSpPr>
        <p:spPr/>
        <p:txBody>
          <a:bodyPr/>
          <a:lstStyle/>
          <a:p>
            <a:fld id="{8AD91A45-84D9-49DC-AD34-B56BE3CAB189}" type="slidenum">
              <a:rPr lang="ru-RU" smtClean="0">
                <a:solidFill>
                  <a:prstClr val="black">
                    <a:tint val="75000"/>
                  </a:prstClr>
                </a:solidFill>
              </a:rPr>
              <a:pPr/>
              <a:t>12</a:t>
            </a:fld>
            <a:endParaRPr lang="ru-RU">
              <a:solidFill>
                <a:prstClr val="black">
                  <a:tint val="75000"/>
                </a:prstClr>
              </a:solidFill>
            </a:endParaRPr>
          </a:p>
        </p:txBody>
      </p:sp>
    </p:spTree>
    <p:extLst>
      <p:ext uri="{BB962C8B-B14F-4D97-AF65-F5344CB8AC3E}">
        <p14:creationId xmlns:p14="http://schemas.microsoft.com/office/powerpoint/2010/main" val="26280872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1507524" y="803705"/>
            <a:ext cx="8859794" cy="923950"/>
          </a:xfrm>
        </p:spPr>
        <p:txBody>
          <a:bodyPr>
            <a:noAutofit/>
          </a:bodyPr>
          <a:lstStyle/>
          <a:p>
            <a:r>
              <a:rPr lang="en-US" dirty="0" smtClean="0">
                <a:latin typeface="Baskerville Old Face" panose="02020602080505020303" pitchFamily="18" charset="0"/>
              </a:rPr>
              <a:t>Sample: 12 online media  </a:t>
            </a:r>
            <a:endParaRPr lang="ru-RU"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1708022"/>
              </p:ext>
            </p:extLst>
          </p:nvPr>
        </p:nvGraphicFramePr>
        <p:xfrm>
          <a:off x="749644" y="1935164"/>
          <a:ext cx="10585620" cy="4860919"/>
        </p:xfrm>
        <a:graphic>
          <a:graphicData uri="http://schemas.openxmlformats.org/drawingml/2006/table">
            <a:tbl>
              <a:tblPr firstRow="1" bandRow="1">
                <a:tableStyleId>{5C22544A-7EE6-4342-B048-85BDC9FD1C3A}</a:tableStyleId>
              </a:tblPr>
              <a:tblGrid>
                <a:gridCol w="2646405"/>
                <a:gridCol w="2646405"/>
                <a:gridCol w="2646405"/>
                <a:gridCol w="2646405"/>
              </a:tblGrid>
              <a:tr h="396346">
                <a:tc>
                  <a:txBody>
                    <a:bodyPr/>
                    <a:lstStyle/>
                    <a:p>
                      <a:r>
                        <a:rPr lang="en-US" sz="2000" dirty="0" smtClean="0"/>
                        <a:t>New media</a:t>
                      </a:r>
                      <a:endParaRPr lang="ru-RU" sz="2000" dirty="0"/>
                    </a:p>
                  </a:txBody>
                  <a:tcPr marT="45732" marB="45732"/>
                </a:tc>
                <a:tc>
                  <a:txBody>
                    <a:bodyPr/>
                    <a:lstStyle/>
                    <a:p>
                      <a:r>
                        <a:rPr lang="en-US" sz="2000" dirty="0" smtClean="0"/>
                        <a:t>characteristics</a:t>
                      </a:r>
                      <a:endParaRPr lang="ru-RU" sz="2000" dirty="0"/>
                    </a:p>
                  </a:txBody>
                  <a:tcPr marT="45732" marB="45732"/>
                </a:tc>
                <a:tc>
                  <a:txBody>
                    <a:bodyPr/>
                    <a:lstStyle/>
                    <a:p>
                      <a:r>
                        <a:rPr lang="en-US" sz="2000" dirty="0" smtClean="0"/>
                        <a:t>Founders/Own</a:t>
                      </a:r>
                      <a:endParaRPr lang="ru-RU" sz="2000" dirty="0"/>
                    </a:p>
                  </a:txBody>
                  <a:tcPr marT="45732" marB="45732"/>
                </a:tc>
                <a:tc>
                  <a:txBody>
                    <a:bodyPr/>
                    <a:lstStyle/>
                    <a:p>
                      <a:r>
                        <a:rPr lang="en-US" sz="1800" dirty="0" smtClean="0"/>
                        <a:t>Size of organization</a:t>
                      </a:r>
                      <a:endParaRPr lang="ru-RU" sz="1800" dirty="0"/>
                    </a:p>
                  </a:txBody>
                  <a:tcPr marT="45732" marB="45732"/>
                </a:tc>
              </a:tr>
              <a:tr h="370939">
                <a:tc>
                  <a:txBody>
                    <a:bodyPr/>
                    <a:lstStyle/>
                    <a:p>
                      <a:r>
                        <a:rPr lang="en-US" sz="1800" dirty="0" smtClean="0"/>
                        <a:t>rbc.ru </a:t>
                      </a:r>
                      <a:endParaRPr lang="ru-RU" sz="1800" dirty="0"/>
                    </a:p>
                  </a:txBody>
                  <a:tcPr marT="45732" marB="45732"/>
                </a:tc>
                <a:tc>
                  <a:txBody>
                    <a:bodyPr/>
                    <a:lstStyle/>
                    <a:p>
                      <a:r>
                        <a:rPr lang="en-US" sz="1800" dirty="0" smtClean="0"/>
                        <a:t>News portal/24h</a:t>
                      </a:r>
                      <a:endParaRPr lang="ru-RU" sz="1800" dirty="0"/>
                    </a:p>
                  </a:txBody>
                  <a:tcPr marT="45732" marB="45732"/>
                </a:tc>
                <a:tc>
                  <a:txBody>
                    <a:bodyPr/>
                    <a:lstStyle/>
                    <a:p>
                      <a:r>
                        <a:rPr lang="en-US" sz="1800" dirty="0" smtClean="0"/>
                        <a:t>RBC hold (</a:t>
                      </a:r>
                      <a:r>
                        <a:rPr lang="en-US" sz="1800" dirty="0" err="1" smtClean="0"/>
                        <a:t>Prokh</a:t>
                      </a:r>
                      <a:r>
                        <a:rPr lang="en-US" sz="1800" dirty="0" smtClean="0"/>
                        <a:t>.) </a:t>
                      </a:r>
                      <a:endParaRPr lang="ru-RU" sz="1800" dirty="0"/>
                    </a:p>
                  </a:txBody>
                  <a:tcPr marT="45732" marB="45732"/>
                </a:tc>
                <a:tc>
                  <a:txBody>
                    <a:bodyPr/>
                    <a:lstStyle/>
                    <a:p>
                      <a:r>
                        <a:rPr lang="en-US" sz="1800" dirty="0" smtClean="0"/>
                        <a:t>Until 5</a:t>
                      </a:r>
                      <a:endParaRPr lang="ru-RU" sz="1800" dirty="0"/>
                    </a:p>
                  </a:txBody>
                  <a:tcPr marT="45732" marB="45732"/>
                </a:tc>
              </a:tr>
              <a:tr h="370939">
                <a:tc>
                  <a:txBody>
                    <a:bodyPr/>
                    <a:lstStyle/>
                    <a:p>
                      <a:r>
                        <a:rPr lang="en-US" sz="1800" dirty="0" smtClean="0"/>
                        <a:t>Fontanka.ru</a:t>
                      </a:r>
                      <a:endParaRPr lang="ru-RU" sz="1800" dirty="0"/>
                    </a:p>
                  </a:txBody>
                  <a:tcPr marT="45732" marB="45732"/>
                </a:tc>
                <a:tc>
                  <a:txBody>
                    <a:bodyPr/>
                    <a:lstStyle/>
                    <a:p>
                      <a:r>
                        <a:rPr lang="en-US" sz="1800" dirty="0" smtClean="0"/>
                        <a:t>News &amp; analysis </a:t>
                      </a:r>
                      <a:endParaRPr lang="ru-RU" sz="1800" dirty="0"/>
                    </a:p>
                  </a:txBody>
                  <a:tcPr marT="45732" marB="45732"/>
                </a:tc>
                <a:tc>
                  <a:txBody>
                    <a:bodyPr/>
                    <a:lstStyle/>
                    <a:p>
                      <a:r>
                        <a:rPr lang="en-US" sz="1800" baseline="0" dirty="0" err="1" smtClean="0"/>
                        <a:t>Azhur</a:t>
                      </a:r>
                      <a:r>
                        <a:rPr lang="en-US" sz="1800" baseline="0" dirty="0" smtClean="0"/>
                        <a:t>  holding </a:t>
                      </a:r>
                      <a:endParaRPr lang="ru-RU" sz="1800" dirty="0"/>
                    </a:p>
                  </a:txBody>
                  <a:tcPr marT="45732" marB="45732"/>
                </a:tc>
                <a:tc>
                  <a:txBody>
                    <a:bodyPr/>
                    <a:lstStyle/>
                    <a:p>
                      <a:r>
                        <a:rPr lang="en-US" sz="1800" dirty="0" smtClean="0"/>
                        <a:t>21-50 people</a:t>
                      </a:r>
                      <a:endParaRPr lang="ru-RU" sz="1800" dirty="0"/>
                    </a:p>
                  </a:txBody>
                  <a:tcPr marT="45732" marB="45732"/>
                </a:tc>
              </a:tr>
              <a:tr h="370939">
                <a:tc>
                  <a:txBody>
                    <a:bodyPr/>
                    <a:lstStyle/>
                    <a:p>
                      <a:r>
                        <a:rPr lang="en-US" sz="1800" dirty="0" smtClean="0"/>
                        <a:t>Firstnews.ru</a:t>
                      </a:r>
                      <a:endParaRPr lang="ru-RU" sz="1800" dirty="0"/>
                    </a:p>
                  </a:txBody>
                  <a:tcPr marT="45732" marB="45732"/>
                </a:tc>
                <a:tc>
                  <a:txBody>
                    <a:bodyPr/>
                    <a:lstStyle/>
                    <a:p>
                      <a:r>
                        <a:rPr lang="en-US" sz="1800" dirty="0" smtClean="0"/>
                        <a:t>News portal</a:t>
                      </a:r>
                      <a:endParaRPr lang="ru-RU" sz="1800" dirty="0"/>
                    </a:p>
                  </a:txBody>
                  <a:tcPr marT="45732" marB="45732"/>
                </a:tc>
                <a:tc>
                  <a:txBody>
                    <a:bodyPr/>
                    <a:lstStyle/>
                    <a:p>
                      <a:r>
                        <a:rPr lang="en-US" sz="1800" dirty="0" smtClean="0"/>
                        <a:t>ZAO </a:t>
                      </a:r>
                      <a:r>
                        <a:rPr lang="en-US" sz="1800" dirty="0" err="1" smtClean="0"/>
                        <a:t>Firstnews</a:t>
                      </a:r>
                      <a:r>
                        <a:rPr lang="en-US" sz="1800" dirty="0" smtClean="0"/>
                        <a:t> </a:t>
                      </a:r>
                      <a:endParaRPr lang="ru-RU" sz="1800" dirty="0"/>
                    </a:p>
                  </a:txBody>
                  <a:tcPr marT="45732" marB="45732"/>
                </a:tc>
                <a:tc>
                  <a:txBody>
                    <a:bodyPr/>
                    <a:lstStyle/>
                    <a:p>
                      <a:r>
                        <a:rPr lang="en-US" sz="1800" dirty="0" smtClean="0"/>
                        <a:t>21-50</a:t>
                      </a:r>
                      <a:endParaRPr lang="ru-RU" sz="1800" dirty="0"/>
                    </a:p>
                  </a:txBody>
                  <a:tcPr marT="45732" marB="45732"/>
                </a:tc>
              </a:tr>
              <a:tr h="370939">
                <a:tc>
                  <a:txBody>
                    <a:bodyPr/>
                    <a:lstStyle/>
                    <a:p>
                      <a:r>
                        <a:rPr lang="en-US" sz="1800" dirty="0" smtClean="0"/>
                        <a:t>Lenizdat.ru</a:t>
                      </a:r>
                      <a:endParaRPr lang="ru-RU" sz="1800" dirty="0"/>
                    </a:p>
                  </a:txBody>
                  <a:tcPr marT="45732" marB="45732"/>
                </a:tc>
                <a:tc>
                  <a:txBody>
                    <a:bodyPr/>
                    <a:lstStyle/>
                    <a:p>
                      <a:r>
                        <a:rPr lang="en-US" sz="1800" dirty="0" smtClean="0"/>
                        <a:t>News portal </a:t>
                      </a:r>
                      <a:endParaRPr lang="ru-RU" sz="1800" dirty="0"/>
                    </a:p>
                  </a:txBody>
                  <a:tcPr marT="45732" marB="45732"/>
                </a:tc>
                <a:tc>
                  <a:txBody>
                    <a:bodyPr/>
                    <a:lstStyle/>
                    <a:p>
                      <a:r>
                        <a:rPr lang="en-US" sz="1800" dirty="0" smtClean="0"/>
                        <a:t>Media</a:t>
                      </a:r>
                      <a:r>
                        <a:rPr lang="en-US" sz="1800" baseline="0" dirty="0" smtClean="0"/>
                        <a:t> </a:t>
                      </a:r>
                      <a:r>
                        <a:rPr lang="en-US" sz="1800" baseline="0" dirty="0" err="1" smtClean="0"/>
                        <a:t>SPb</a:t>
                      </a:r>
                      <a:r>
                        <a:rPr lang="en-US" sz="1800" baseline="0" dirty="0" smtClean="0"/>
                        <a:t> holding</a:t>
                      </a:r>
                      <a:endParaRPr lang="ru-RU" sz="1800" dirty="0"/>
                    </a:p>
                  </a:txBody>
                  <a:tcPr marT="45732" marB="45732"/>
                </a:tc>
                <a:tc>
                  <a:txBody>
                    <a:bodyPr/>
                    <a:lstStyle/>
                    <a:p>
                      <a:r>
                        <a:rPr lang="en-US" sz="1800" dirty="0" smtClean="0"/>
                        <a:t>6-20</a:t>
                      </a:r>
                      <a:endParaRPr lang="ru-RU" sz="1800" dirty="0"/>
                    </a:p>
                  </a:txBody>
                  <a:tcPr marT="45732" marB="45732"/>
                </a:tc>
              </a:tr>
              <a:tr h="370939">
                <a:tc>
                  <a:txBody>
                    <a:bodyPr/>
                    <a:lstStyle/>
                    <a:p>
                      <a:r>
                        <a:rPr lang="en-US" sz="1800" dirty="0" err="1" smtClean="0"/>
                        <a:t>Dozhdj</a:t>
                      </a:r>
                      <a:r>
                        <a:rPr lang="en-US" sz="1800" baseline="0" dirty="0" smtClean="0"/>
                        <a:t> </a:t>
                      </a:r>
                      <a:r>
                        <a:rPr lang="en-US" sz="1800" baseline="0" dirty="0" err="1" smtClean="0"/>
                        <a:t>tv</a:t>
                      </a:r>
                      <a:r>
                        <a:rPr lang="en-US" sz="1800" baseline="0" dirty="0" smtClean="0"/>
                        <a:t>/</a:t>
                      </a:r>
                      <a:r>
                        <a:rPr lang="en-US" sz="1800" dirty="0" smtClean="0"/>
                        <a:t>Rain-</a:t>
                      </a:r>
                      <a:r>
                        <a:rPr lang="en-US" sz="1800" dirty="0" err="1" smtClean="0"/>
                        <a:t>tv</a:t>
                      </a:r>
                      <a:endParaRPr lang="ru-RU" sz="1800" dirty="0"/>
                    </a:p>
                  </a:txBody>
                  <a:tcPr marT="45732" marB="45732"/>
                </a:tc>
                <a:tc>
                  <a:txBody>
                    <a:bodyPr/>
                    <a:lstStyle/>
                    <a:p>
                      <a:r>
                        <a:rPr lang="en-US" sz="1800" dirty="0" smtClean="0"/>
                        <a:t>Internet TV</a:t>
                      </a:r>
                      <a:endParaRPr lang="ru-RU" sz="1800" dirty="0"/>
                    </a:p>
                  </a:txBody>
                  <a:tcPr marT="45732" marB="45732"/>
                </a:tc>
                <a:tc>
                  <a:txBody>
                    <a:bodyPr/>
                    <a:lstStyle/>
                    <a:p>
                      <a:r>
                        <a:rPr lang="en-US" sz="1800" dirty="0" smtClean="0"/>
                        <a:t>Media holding</a:t>
                      </a:r>
                      <a:endParaRPr lang="ru-RU" sz="1800" dirty="0"/>
                    </a:p>
                  </a:txBody>
                  <a:tcPr marT="45732" marB="45732"/>
                </a:tc>
                <a:tc>
                  <a:txBody>
                    <a:bodyPr/>
                    <a:lstStyle/>
                    <a:p>
                      <a:r>
                        <a:rPr lang="en-US" sz="1800" smtClean="0"/>
                        <a:t>101-500</a:t>
                      </a:r>
                      <a:endParaRPr lang="ru-RU" sz="1800" dirty="0"/>
                    </a:p>
                  </a:txBody>
                  <a:tcPr marT="45732" marB="45732"/>
                </a:tc>
              </a:tr>
              <a:tr h="370939">
                <a:tc>
                  <a:txBody>
                    <a:bodyPr/>
                    <a:lstStyle/>
                    <a:p>
                      <a:r>
                        <a:rPr lang="en-US" sz="1800" dirty="0" smtClean="0"/>
                        <a:t>Karpovka.ru</a:t>
                      </a:r>
                      <a:endParaRPr lang="ru-RU" sz="1800" dirty="0"/>
                    </a:p>
                  </a:txBody>
                  <a:tcPr marT="45732" marB="45732"/>
                </a:tc>
                <a:tc>
                  <a:txBody>
                    <a:bodyPr/>
                    <a:lstStyle/>
                    <a:p>
                      <a:r>
                        <a:rPr lang="en-US" sz="1800" dirty="0" smtClean="0"/>
                        <a:t>Quality </a:t>
                      </a:r>
                      <a:r>
                        <a:rPr lang="en-US" sz="1800" dirty="0" err="1" smtClean="0"/>
                        <a:t>gazeta</a:t>
                      </a:r>
                      <a:endParaRPr lang="ru-RU" sz="1800" dirty="0"/>
                    </a:p>
                  </a:txBody>
                  <a:tcPr marT="45732" marB="45732"/>
                </a:tc>
                <a:tc>
                  <a:txBody>
                    <a:bodyPr/>
                    <a:lstStyle/>
                    <a:p>
                      <a:r>
                        <a:rPr lang="en-US" sz="1800" dirty="0" smtClean="0"/>
                        <a:t>Journalists</a:t>
                      </a:r>
                      <a:endParaRPr lang="ru-RU" sz="1800" dirty="0"/>
                    </a:p>
                  </a:txBody>
                  <a:tcPr marT="45732" marB="45732"/>
                </a:tc>
                <a:tc>
                  <a:txBody>
                    <a:bodyPr/>
                    <a:lstStyle/>
                    <a:p>
                      <a:r>
                        <a:rPr lang="en-US" sz="1800" dirty="0" smtClean="0"/>
                        <a:t>6-20</a:t>
                      </a:r>
                      <a:endParaRPr lang="ru-RU" sz="1800" dirty="0"/>
                    </a:p>
                  </a:txBody>
                  <a:tcPr marT="45732" marB="45732"/>
                </a:tc>
              </a:tr>
              <a:tr h="384244">
                <a:tc>
                  <a:txBody>
                    <a:bodyPr/>
                    <a:lstStyle/>
                    <a:p>
                      <a:r>
                        <a:rPr lang="en-US" sz="1800" dirty="0" smtClean="0"/>
                        <a:t>Bumaga.ru</a:t>
                      </a:r>
                      <a:endParaRPr lang="ru-RU" sz="1800" dirty="0"/>
                    </a:p>
                  </a:txBody>
                  <a:tcPr marT="45732" marB="45732"/>
                </a:tc>
                <a:tc>
                  <a:txBody>
                    <a:bodyPr/>
                    <a:lstStyle/>
                    <a:p>
                      <a:r>
                        <a:rPr lang="en-US" sz="1800" dirty="0" smtClean="0"/>
                        <a:t>Quality</a:t>
                      </a:r>
                      <a:r>
                        <a:rPr lang="en-US" sz="1800" baseline="0" dirty="0" smtClean="0"/>
                        <a:t> </a:t>
                      </a:r>
                      <a:r>
                        <a:rPr lang="en-US" sz="1800" dirty="0" err="1" smtClean="0"/>
                        <a:t>gazeta</a:t>
                      </a:r>
                      <a:endParaRPr lang="ru-RU" sz="1800" dirty="0"/>
                    </a:p>
                  </a:txBody>
                  <a:tcPr marT="45732" marB="45732"/>
                </a:tc>
                <a:tc>
                  <a:txBody>
                    <a:bodyPr/>
                    <a:lstStyle/>
                    <a:p>
                      <a:r>
                        <a:rPr lang="en-US" sz="1800" dirty="0" smtClean="0"/>
                        <a:t>Journalists</a:t>
                      </a:r>
                      <a:endParaRPr lang="ru-RU" sz="1800" dirty="0"/>
                    </a:p>
                  </a:txBody>
                  <a:tcPr marT="45732" marB="45732"/>
                </a:tc>
                <a:tc>
                  <a:txBody>
                    <a:bodyPr/>
                    <a:lstStyle/>
                    <a:p>
                      <a:r>
                        <a:rPr lang="en-US" sz="1800" dirty="0" smtClean="0"/>
                        <a:t>6-20</a:t>
                      </a:r>
                      <a:endParaRPr lang="ru-RU" sz="1800" dirty="0"/>
                    </a:p>
                  </a:txBody>
                  <a:tcPr marT="45732" marB="45732"/>
                </a:tc>
              </a:tr>
              <a:tr h="370939">
                <a:tc>
                  <a:txBody>
                    <a:bodyPr/>
                    <a:lstStyle/>
                    <a:p>
                      <a:r>
                        <a:rPr lang="en-US" sz="1800" dirty="0" err="1" smtClean="0"/>
                        <a:t>Peterburgski</a:t>
                      </a:r>
                      <a:r>
                        <a:rPr lang="en-US" sz="1800" dirty="0" smtClean="0"/>
                        <a:t> </a:t>
                      </a:r>
                      <a:r>
                        <a:rPr lang="en-US" sz="1800" baseline="0" dirty="0" smtClean="0"/>
                        <a:t> dairy</a:t>
                      </a:r>
                      <a:endParaRPr lang="ru-RU" sz="1800" dirty="0"/>
                    </a:p>
                  </a:txBody>
                  <a:tcPr marT="45732" marB="45732"/>
                </a:tc>
                <a:tc>
                  <a:txBody>
                    <a:bodyPr/>
                    <a:lstStyle/>
                    <a:p>
                      <a:r>
                        <a:rPr lang="en-US" sz="1800" dirty="0" smtClean="0"/>
                        <a:t>Internet daily</a:t>
                      </a:r>
                      <a:endParaRPr lang="ru-RU" sz="1800" dirty="0"/>
                    </a:p>
                  </a:txBody>
                  <a:tcPr marT="45732" marB="45732"/>
                </a:tc>
                <a:tc>
                  <a:txBody>
                    <a:bodyPr/>
                    <a:lstStyle/>
                    <a:p>
                      <a:r>
                        <a:rPr lang="en-US" sz="1800" dirty="0" smtClean="0"/>
                        <a:t>City government</a:t>
                      </a:r>
                      <a:endParaRPr lang="ru-RU" sz="1800" dirty="0"/>
                    </a:p>
                  </a:txBody>
                  <a:tcPr marT="45732" marB="45732"/>
                </a:tc>
                <a:tc>
                  <a:txBody>
                    <a:bodyPr/>
                    <a:lstStyle/>
                    <a:p>
                      <a:r>
                        <a:rPr lang="en-US" sz="1800" dirty="0" smtClean="0"/>
                        <a:t>21-50</a:t>
                      </a:r>
                      <a:endParaRPr lang="ru-RU" sz="1800" dirty="0"/>
                    </a:p>
                  </a:txBody>
                  <a:tcPr marT="45732" marB="45732"/>
                </a:tc>
              </a:tr>
              <a:tr h="370939">
                <a:tc>
                  <a:txBody>
                    <a:bodyPr/>
                    <a:lstStyle/>
                    <a:p>
                      <a:r>
                        <a:rPr lang="en-US" sz="1800" dirty="0" smtClean="0"/>
                        <a:t>Zaks.ru</a:t>
                      </a:r>
                      <a:endParaRPr lang="ru-RU" sz="1800" dirty="0"/>
                    </a:p>
                  </a:txBody>
                  <a:tcPr marT="45732" marB="45732"/>
                </a:tc>
                <a:tc>
                  <a:txBody>
                    <a:bodyPr/>
                    <a:lstStyle/>
                    <a:p>
                      <a:r>
                        <a:rPr lang="en-US" sz="1800" dirty="0" smtClean="0"/>
                        <a:t>Political site</a:t>
                      </a:r>
                      <a:endParaRPr lang="ru-RU" sz="1800" dirty="0"/>
                    </a:p>
                  </a:txBody>
                  <a:tcPr marT="45732" marB="45732"/>
                </a:tc>
                <a:tc>
                  <a:txBody>
                    <a:bodyPr/>
                    <a:lstStyle/>
                    <a:p>
                      <a:r>
                        <a:rPr lang="en-US" sz="1800" dirty="0" err="1" smtClean="0"/>
                        <a:t>MediaSPb</a:t>
                      </a:r>
                      <a:r>
                        <a:rPr lang="en-US" sz="1800" baseline="0" dirty="0" smtClean="0"/>
                        <a:t> holding</a:t>
                      </a:r>
                      <a:endParaRPr lang="ru-RU" sz="1800" dirty="0"/>
                    </a:p>
                  </a:txBody>
                  <a:tcPr marT="45732" marB="45732"/>
                </a:tc>
                <a:tc>
                  <a:txBody>
                    <a:bodyPr/>
                    <a:lstStyle/>
                    <a:p>
                      <a:r>
                        <a:rPr lang="en-US" sz="1800" dirty="0" smtClean="0"/>
                        <a:t>Until 5</a:t>
                      </a:r>
                      <a:endParaRPr lang="ru-RU" sz="1800" dirty="0"/>
                    </a:p>
                  </a:txBody>
                  <a:tcPr marT="45732" marB="45732"/>
                </a:tc>
              </a:tr>
              <a:tr h="370939">
                <a:tc>
                  <a:txBody>
                    <a:bodyPr/>
                    <a:lstStyle/>
                    <a:p>
                      <a:r>
                        <a:rPr lang="en-US" sz="1800" dirty="0" smtClean="0"/>
                        <a:t>Ok-inform</a:t>
                      </a:r>
                      <a:endParaRPr lang="ru-RU" sz="1800" dirty="0"/>
                    </a:p>
                  </a:txBody>
                  <a:tcPr marT="45732" marB="45732"/>
                </a:tc>
                <a:tc>
                  <a:txBody>
                    <a:bodyPr/>
                    <a:lstStyle/>
                    <a:p>
                      <a:r>
                        <a:rPr lang="en-US" sz="1800" dirty="0" smtClean="0"/>
                        <a:t>Quality magazine</a:t>
                      </a:r>
                      <a:endParaRPr lang="ru-RU" sz="1800" dirty="0"/>
                    </a:p>
                  </a:txBody>
                  <a:tcPr marT="45732" marB="45732"/>
                </a:tc>
                <a:tc>
                  <a:txBody>
                    <a:bodyPr/>
                    <a:lstStyle/>
                    <a:p>
                      <a:r>
                        <a:rPr lang="en-US" sz="1800" dirty="0" smtClean="0"/>
                        <a:t>Journalists</a:t>
                      </a:r>
                      <a:endParaRPr lang="ru-RU" sz="1800" dirty="0"/>
                    </a:p>
                  </a:txBody>
                  <a:tcPr marT="45732" marB="45732"/>
                </a:tc>
                <a:tc>
                  <a:txBody>
                    <a:bodyPr/>
                    <a:lstStyle/>
                    <a:p>
                      <a:r>
                        <a:rPr lang="en-US" sz="1800" dirty="0" smtClean="0"/>
                        <a:t>6-20</a:t>
                      </a:r>
                      <a:endParaRPr lang="ru-RU" sz="1800" dirty="0"/>
                    </a:p>
                  </a:txBody>
                  <a:tcPr marT="45732" marB="45732"/>
                </a:tc>
              </a:tr>
              <a:tr h="370939">
                <a:tc>
                  <a:txBody>
                    <a:bodyPr/>
                    <a:lstStyle/>
                    <a:p>
                      <a:r>
                        <a:rPr lang="en-US" sz="1800" dirty="0" smtClean="0"/>
                        <a:t>Politgramota.ru</a:t>
                      </a:r>
                      <a:endParaRPr lang="ru-RU" sz="1800" dirty="0"/>
                    </a:p>
                  </a:txBody>
                  <a:tcPr marT="45732" marB="45732"/>
                </a:tc>
                <a:tc>
                  <a:txBody>
                    <a:bodyPr/>
                    <a:lstStyle/>
                    <a:p>
                      <a:r>
                        <a:rPr lang="en-US" sz="1800" dirty="0" smtClean="0"/>
                        <a:t>Political site</a:t>
                      </a:r>
                      <a:endParaRPr lang="ru-RU" sz="1800" dirty="0"/>
                    </a:p>
                  </a:txBody>
                  <a:tcPr marT="45732" marB="45732"/>
                </a:tc>
                <a:tc>
                  <a:txBody>
                    <a:bodyPr/>
                    <a:lstStyle/>
                    <a:p>
                      <a:r>
                        <a:rPr lang="en-US" sz="1800" dirty="0" smtClean="0"/>
                        <a:t>Journalists</a:t>
                      </a:r>
                      <a:endParaRPr lang="ru-RU" sz="1800" dirty="0"/>
                    </a:p>
                  </a:txBody>
                  <a:tcPr marT="45732" marB="45732"/>
                </a:tc>
                <a:tc>
                  <a:txBody>
                    <a:bodyPr/>
                    <a:lstStyle/>
                    <a:p>
                      <a:r>
                        <a:rPr lang="en-US" sz="1800" dirty="0" smtClean="0"/>
                        <a:t>6-20</a:t>
                      </a:r>
                      <a:endParaRPr lang="ru-RU" sz="1800" dirty="0"/>
                    </a:p>
                  </a:txBody>
                  <a:tcPr marT="45732" marB="45732"/>
                </a:tc>
              </a:tr>
              <a:tr h="370939">
                <a:tc>
                  <a:txBody>
                    <a:bodyPr/>
                    <a:lstStyle/>
                    <a:p>
                      <a:r>
                        <a:rPr lang="en-US" sz="1800" dirty="0" smtClean="0"/>
                        <a:t>V </a:t>
                      </a:r>
                      <a:r>
                        <a:rPr lang="en-US" sz="1800" dirty="0" err="1" smtClean="0"/>
                        <a:t>kurse</a:t>
                      </a:r>
                      <a:endParaRPr lang="ru-RU" sz="1800" dirty="0"/>
                    </a:p>
                  </a:txBody>
                  <a:tcPr marT="45732" marB="45732"/>
                </a:tc>
                <a:tc>
                  <a:txBody>
                    <a:bodyPr/>
                    <a:lstStyle/>
                    <a:p>
                      <a:r>
                        <a:rPr lang="en-US" sz="1800" dirty="0" smtClean="0"/>
                        <a:t>Show Magazine </a:t>
                      </a:r>
                      <a:endParaRPr lang="ru-RU" sz="1800" dirty="0"/>
                    </a:p>
                  </a:txBody>
                  <a:tcPr marT="45732" marB="45732"/>
                </a:tc>
                <a:tc>
                  <a:txBody>
                    <a:bodyPr/>
                    <a:lstStyle/>
                    <a:p>
                      <a:r>
                        <a:rPr lang="en-US" sz="1800" dirty="0" smtClean="0"/>
                        <a:t>Journalists</a:t>
                      </a:r>
                      <a:endParaRPr lang="ru-RU" sz="1800" dirty="0"/>
                    </a:p>
                  </a:txBody>
                  <a:tcPr marT="45732" marB="45732"/>
                </a:tc>
                <a:tc>
                  <a:txBody>
                    <a:bodyPr/>
                    <a:lstStyle/>
                    <a:p>
                      <a:r>
                        <a:rPr lang="en-US" sz="1800" dirty="0" smtClean="0"/>
                        <a:t>N/A</a:t>
                      </a:r>
                      <a:endParaRPr lang="ru-RU" sz="1800" dirty="0"/>
                    </a:p>
                  </a:txBody>
                  <a:tcPr marT="45732" marB="45732"/>
                </a:tc>
              </a:tr>
            </a:tbl>
          </a:graphicData>
        </a:graphic>
      </p:graphicFrame>
      <p:sp>
        <p:nvSpPr>
          <p:cNvPr id="4" name="Slide Number Placeholder 3"/>
          <p:cNvSpPr>
            <a:spLocks noGrp="1"/>
          </p:cNvSpPr>
          <p:nvPr>
            <p:ph type="sldNum" sz="quarter" idx="12"/>
          </p:nvPr>
        </p:nvSpPr>
        <p:spPr/>
        <p:txBody>
          <a:bodyPr/>
          <a:lstStyle/>
          <a:p>
            <a:pPr>
              <a:defRPr/>
            </a:pPr>
            <a:fld id="{A80375AF-4852-45F7-BE64-D9D348A196B6}" type="slidenum">
              <a:rPr lang="ru-RU" smtClean="0"/>
              <a:pPr>
                <a:defRPr/>
              </a:pPr>
              <a:t>13</a:t>
            </a:fld>
            <a:endParaRPr lang="ru-RU"/>
          </a:p>
        </p:txBody>
      </p:sp>
    </p:spTree>
    <p:extLst>
      <p:ext uri="{BB962C8B-B14F-4D97-AF65-F5344CB8AC3E}">
        <p14:creationId xmlns:p14="http://schemas.microsoft.com/office/powerpoint/2010/main" val="29195137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1507524" y="803705"/>
            <a:ext cx="8859794" cy="923950"/>
          </a:xfrm>
        </p:spPr>
        <p:txBody>
          <a:bodyPr>
            <a:noAutofit/>
          </a:bodyPr>
          <a:lstStyle/>
          <a:p>
            <a:r>
              <a:rPr lang="en-US" dirty="0" smtClean="0">
                <a:latin typeface="Baskerville Old Face" panose="02020602080505020303" pitchFamily="18" charset="0"/>
              </a:rPr>
              <a:t>Sample: 13 </a:t>
            </a:r>
            <a:r>
              <a:rPr lang="en-US" dirty="0" smtClean="0">
                <a:latin typeface="Baskerville Old Face" panose="02020602080505020303" pitchFamily="18" charset="0"/>
              </a:rPr>
              <a:t>conventional </a:t>
            </a:r>
            <a:r>
              <a:rPr lang="en-US" dirty="0" smtClean="0">
                <a:latin typeface="Baskerville Old Face" panose="02020602080505020303" pitchFamily="18" charset="0"/>
              </a:rPr>
              <a:t>media  </a:t>
            </a:r>
            <a:endParaRPr lang="ru-RU"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14196145"/>
              </p:ext>
            </p:extLst>
          </p:nvPr>
        </p:nvGraphicFramePr>
        <p:xfrm>
          <a:off x="708454" y="1643625"/>
          <a:ext cx="10618573" cy="4814840"/>
        </p:xfrm>
        <a:graphic>
          <a:graphicData uri="http://schemas.openxmlformats.org/drawingml/2006/table">
            <a:tbl>
              <a:tblPr firstRow="1" bandRow="1">
                <a:tableStyleId>{5C22544A-7EE6-4342-B048-85BDC9FD1C3A}</a:tableStyleId>
              </a:tblPr>
              <a:tblGrid>
                <a:gridCol w="2662836"/>
                <a:gridCol w="2638257"/>
                <a:gridCol w="3043837"/>
                <a:gridCol w="2273643"/>
              </a:tblGrid>
              <a:tr h="296342">
                <a:tc>
                  <a:txBody>
                    <a:bodyPr/>
                    <a:lstStyle/>
                    <a:p>
                      <a:r>
                        <a:rPr lang="en-US" sz="2000" dirty="0" smtClean="0"/>
                        <a:t>Traditional</a:t>
                      </a:r>
                      <a:r>
                        <a:rPr lang="en-US" sz="2000" baseline="0" dirty="0" smtClean="0"/>
                        <a:t> </a:t>
                      </a:r>
                      <a:r>
                        <a:rPr lang="en-US" sz="2000" dirty="0" smtClean="0"/>
                        <a:t>media</a:t>
                      </a:r>
                      <a:endParaRPr lang="ru-RU" sz="2000" dirty="0"/>
                    </a:p>
                  </a:txBody>
                  <a:tcPr marT="45732" marB="45732"/>
                </a:tc>
                <a:tc>
                  <a:txBody>
                    <a:bodyPr/>
                    <a:lstStyle/>
                    <a:p>
                      <a:r>
                        <a:rPr lang="en-US" sz="2000" dirty="0" smtClean="0"/>
                        <a:t>characteristics</a:t>
                      </a:r>
                      <a:endParaRPr lang="ru-RU" sz="2000" dirty="0"/>
                    </a:p>
                  </a:txBody>
                  <a:tcPr marT="45732" marB="45732"/>
                </a:tc>
                <a:tc>
                  <a:txBody>
                    <a:bodyPr/>
                    <a:lstStyle/>
                    <a:p>
                      <a:r>
                        <a:rPr lang="en-US" sz="2000" dirty="0" smtClean="0"/>
                        <a:t>Founders/Own</a:t>
                      </a:r>
                      <a:endParaRPr lang="ru-RU" sz="2000" dirty="0"/>
                    </a:p>
                  </a:txBody>
                  <a:tcPr marT="45732" marB="45732"/>
                </a:tc>
                <a:tc>
                  <a:txBody>
                    <a:bodyPr/>
                    <a:lstStyle/>
                    <a:p>
                      <a:r>
                        <a:rPr lang="en-US" sz="2000" dirty="0" smtClean="0"/>
                        <a:t>Size of organization</a:t>
                      </a:r>
                      <a:endParaRPr lang="ru-RU" sz="2000" dirty="0"/>
                    </a:p>
                  </a:txBody>
                  <a:tcPr marT="45732" marB="45732"/>
                </a:tc>
              </a:tr>
              <a:tr h="394928">
                <a:tc>
                  <a:txBody>
                    <a:bodyPr/>
                    <a:lstStyle/>
                    <a:p>
                      <a:r>
                        <a:rPr lang="en-US" sz="1600" dirty="0" err="1" smtClean="0"/>
                        <a:t>Nevskoe</a:t>
                      </a:r>
                      <a:r>
                        <a:rPr lang="en-US" sz="1600" baseline="0" dirty="0" smtClean="0"/>
                        <a:t> </a:t>
                      </a:r>
                      <a:r>
                        <a:rPr lang="en-US" sz="1600" baseline="0" dirty="0" err="1" smtClean="0"/>
                        <a:t>vremya</a:t>
                      </a:r>
                      <a:endParaRPr lang="ru-RU" sz="1600" dirty="0"/>
                    </a:p>
                  </a:txBody>
                  <a:tcPr marT="45732" marB="45732"/>
                </a:tc>
                <a:tc>
                  <a:txBody>
                    <a:bodyPr/>
                    <a:lstStyle/>
                    <a:p>
                      <a:r>
                        <a:rPr lang="en-US" sz="1600" dirty="0" smtClean="0"/>
                        <a:t>local</a:t>
                      </a:r>
                      <a:r>
                        <a:rPr lang="en-US" sz="1600" baseline="0" dirty="0" smtClean="0"/>
                        <a:t> quality paper</a:t>
                      </a:r>
                      <a:endParaRPr lang="ru-RU" sz="1600" dirty="0"/>
                    </a:p>
                  </a:txBody>
                  <a:tcPr marT="45732" marB="45732"/>
                </a:tc>
                <a:tc>
                  <a:txBody>
                    <a:bodyPr/>
                    <a:lstStyle/>
                    <a:p>
                      <a:r>
                        <a:rPr lang="en-US" sz="1600" dirty="0" err="1" smtClean="0"/>
                        <a:t>Baltijskaya</a:t>
                      </a:r>
                      <a:r>
                        <a:rPr lang="en-US" sz="1600" dirty="0" smtClean="0"/>
                        <a:t> media group (</a:t>
                      </a:r>
                      <a:r>
                        <a:rPr lang="en-US" sz="1600" dirty="0" err="1" smtClean="0"/>
                        <a:t>Rudnov</a:t>
                      </a:r>
                      <a:r>
                        <a:rPr lang="en-US" sz="1600" dirty="0" smtClean="0"/>
                        <a:t>)</a:t>
                      </a:r>
                      <a:endParaRPr lang="ru-RU" sz="1600" dirty="0"/>
                    </a:p>
                  </a:txBody>
                  <a:tcPr marT="45732" marB="45732"/>
                </a:tc>
                <a:tc>
                  <a:txBody>
                    <a:bodyPr/>
                    <a:lstStyle/>
                    <a:p>
                      <a:r>
                        <a:rPr lang="en-US" sz="1600" dirty="0" smtClean="0"/>
                        <a:t>101-500 people</a:t>
                      </a:r>
                      <a:endParaRPr lang="ru-RU" sz="1600" dirty="0"/>
                    </a:p>
                  </a:txBody>
                  <a:tcPr marT="45732" marB="45732"/>
                </a:tc>
              </a:tr>
              <a:tr h="324780">
                <a:tc>
                  <a:txBody>
                    <a:bodyPr/>
                    <a:lstStyle/>
                    <a:p>
                      <a:r>
                        <a:rPr lang="en-US" sz="1600" dirty="0" smtClean="0"/>
                        <a:t>RBK,</a:t>
                      </a:r>
                      <a:r>
                        <a:rPr lang="en-US" sz="1600" baseline="0" dirty="0" smtClean="0"/>
                        <a:t> </a:t>
                      </a:r>
                      <a:r>
                        <a:rPr lang="en-US" sz="1600" baseline="0" dirty="0" err="1" smtClean="0"/>
                        <a:t>RosBusiness</a:t>
                      </a:r>
                      <a:r>
                        <a:rPr lang="en-US" sz="1600" baseline="0" dirty="0" smtClean="0"/>
                        <a:t> Consulting</a:t>
                      </a:r>
                      <a:endParaRPr lang="ru-RU" sz="1600" dirty="0"/>
                    </a:p>
                  </a:txBody>
                  <a:tcPr marT="45732" marB="45732"/>
                </a:tc>
                <a:tc>
                  <a:txBody>
                    <a:bodyPr/>
                    <a:lstStyle/>
                    <a:p>
                      <a:r>
                        <a:rPr lang="en-US" sz="1600" baseline="0" dirty="0" smtClean="0"/>
                        <a:t>national paper branch</a:t>
                      </a:r>
                      <a:endParaRPr lang="ru-RU" sz="1600" dirty="0"/>
                    </a:p>
                  </a:txBody>
                  <a:tcPr marT="45732" marB="45732"/>
                </a:tc>
                <a:tc>
                  <a:txBody>
                    <a:bodyPr/>
                    <a:lstStyle/>
                    <a:p>
                      <a:r>
                        <a:rPr lang="fi-FI" sz="1600" dirty="0" smtClean="0"/>
                        <a:t>RBK</a:t>
                      </a:r>
                      <a:r>
                        <a:rPr lang="fi-FI" sz="1600" baseline="0" dirty="0" smtClean="0"/>
                        <a:t> holding (</a:t>
                      </a:r>
                      <a:r>
                        <a:rPr lang="fi-FI" sz="1600" baseline="0" dirty="0" err="1" smtClean="0"/>
                        <a:t>Prokhorov</a:t>
                      </a:r>
                      <a:r>
                        <a:rPr lang="fi-FI" sz="1600" baseline="0" dirty="0" smtClean="0"/>
                        <a:t>)</a:t>
                      </a:r>
                      <a:endParaRPr lang="ru-RU" sz="1600" dirty="0"/>
                    </a:p>
                  </a:txBody>
                  <a:tcPr marT="45732" marB="45732"/>
                </a:tc>
                <a:tc>
                  <a:txBody>
                    <a:bodyPr/>
                    <a:lstStyle/>
                    <a:p>
                      <a:r>
                        <a:rPr lang="en-US" sz="1600" dirty="0" smtClean="0"/>
                        <a:t>Until 5</a:t>
                      </a:r>
                      <a:endParaRPr lang="ru-RU" sz="1600" dirty="0"/>
                    </a:p>
                  </a:txBody>
                  <a:tcPr marT="45732" marB="45732"/>
                </a:tc>
              </a:tr>
              <a:tr h="302536">
                <a:tc>
                  <a:txBody>
                    <a:bodyPr/>
                    <a:lstStyle/>
                    <a:p>
                      <a:r>
                        <a:rPr lang="en-US" sz="1600" dirty="0" smtClean="0"/>
                        <a:t>Komsomolskaya</a:t>
                      </a:r>
                      <a:r>
                        <a:rPr lang="en-US" sz="1600" baseline="0" dirty="0" smtClean="0"/>
                        <a:t> Pravda</a:t>
                      </a:r>
                      <a:endParaRPr lang="ru-RU" sz="1600" dirty="0"/>
                    </a:p>
                  </a:txBody>
                  <a:tcPr marT="45732" marB="45732"/>
                </a:tc>
                <a:tc>
                  <a:txBody>
                    <a:bodyPr/>
                    <a:lstStyle/>
                    <a:p>
                      <a:r>
                        <a:rPr lang="en-US" sz="1600" dirty="0" smtClean="0"/>
                        <a:t>popular</a:t>
                      </a:r>
                      <a:r>
                        <a:rPr lang="en-US" sz="1600" baseline="0" dirty="0" smtClean="0"/>
                        <a:t> national paper</a:t>
                      </a:r>
                      <a:endParaRPr lang="ru-RU" sz="1600" dirty="0"/>
                    </a:p>
                  </a:txBody>
                  <a:tcPr marT="45732" marB="45732"/>
                </a:tc>
                <a:tc>
                  <a:txBody>
                    <a:bodyPr/>
                    <a:lstStyle/>
                    <a:p>
                      <a:r>
                        <a:rPr lang="fi-FI" sz="1600" dirty="0" smtClean="0"/>
                        <a:t>Publishing </a:t>
                      </a:r>
                      <a:r>
                        <a:rPr lang="fi-FI" sz="1600" dirty="0" err="1" smtClean="0"/>
                        <a:t>house</a:t>
                      </a:r>
                      <a:r>
                        <a:rPr lang="fi-FI" sz="1600" dirty="0" smtClean="0"/>
                        <a:t>  KP</a:t>
                      </a:r>
                      <a:endParaRPr lang="ru-RU" sz="1600" dirty="0"/>
                    </a:p>
                  </a:txBody>
                  <a:tcPr marT="45732" marB="45732"/>
                </a:tc>
                <a:tc>
                  <a:txBody>
                    <a:bodyPr/>
                    <a:lstStyle/>
                    <a:p>
                      <a:r>
                        <a:rPr lang="en-US" sz="1600" dirty="0" smtClean="0"/>
                        <a:t>51-100</a:t>
                      </a:r>
                      <a:endParaRPr lang="ru-RU" sz="1600" dirty="0"/>
                    </a:p>
                  </a:txBody>
                  <a:tcPr marT="45732" marB="45732"/>
                </a:tc>
              </a:tr>
              <a:tr h="302536">
                <a:tc>
                  <a:txBody>
                    <a:bodyPr/>
                    <a:lstStyle/>
                    <a:p>
                      <a:r>
                        <a:rPr lang="en-US" sz="1600" dirty="0" err="1" smtClean="0"/>
                        <a:t>Gorod</a:t>
                      </a:r>
                      <a:r>
                        <a:rPr lang="en-US" sz="1600" baseline="0" dirty="0" smtClean="0"/>
                        <a:t> 812 (City)</a:t>
                      </a:r>
                      <a:endParaRPr lang="ru-RU" sz="1600" dirty="0"/>
                    </a:p>
                  </a:txBody>
                  <a:tcPr marT="45732" marB="45732"/>
                </a:tc>
                <a:tc>
                  <a:txBody>
                    <a:bodyPr/>
                    <a:lstStyle/>
                    <a:p>
                      <a:r>
                        <a:rPr lang="en-US" sz="1600" dirty="0" smtClean="0"/>
                        <a:t>local</a:t>
                      </a:r>
                      <a:r>
                        <a:rPr lang="en-US" sz="1600" baseline="0" dirty="0" smtClean="0"/>
                        <a:t> quality magazine</a:t>
                      </a:r>
                      <a:endParaRPr lang="ru-RU" sz="1600" dirty="0"/>
                    </a:p>
                  </a:txBody>
                  <a:tcPr marT="45732" marB="45732"/>
                </a:tc>
                <a:tc>
                  <a:txBody>
                    <a:bodyPr/>
                    <a:lstStyle/>
                    <a:p>
                      <a:r>
                        <a:rPr lang="en-US" sz="1600" dirty="0" err="1" smtClean="0"/>
                        <a:t>Azhur</a:t>
                      </a:r>
                      <a:r>
                        <a:rPr lang="en-US" sz="1600" dirty="0" smtClean="0"/>
                        <a:t> </a:t>
                      </a:r>
                      <a:r>
                        <a:rPr lang="en-US" sz="1600" baseline="0" dirty="0" smtClean="0"/>
                        <a:t>holding (</a:t>
                      </a:r>
                      <a:r>
                        <a:rPr lang="en-US" sz="1600" baseline="0" dirty="0" err="1" smtClean="0"/>
                        <a:t>Konstantinov</a:t>
                      </a:r>
                      <a:r>
                        <a:rPr lang="en-US" sz="1600" baseline="0" dirty="0" smtClean="0"/>
                        <a:t>)</a:t>
                      </a:r>
                      <a:endParaRPr lang="ru-RU" sz="1600" dirty="0"/>
                    </a:p>
                  </a:txBody>
                  <a:tcPr marT="45732" marB="45732"/>
                </a:tc>
                <a:tc>
                  <a:txBody>
                    <a:bodyPr/>
                    <a:lstStyle/>
                    <a:p>
                      <a:r>
                        <a:rPr lang="en-US" sz="1600" dirty="0" smtClean="0"/>
                        <a:t>21-50</a:t>
                      </a:r>
                      <a:endParaRPr lang="ru-RU" sz="1600" dirty="0"/>
                    </a:p>
                  </a:txBody>
                  <a:tcPr marT="45732" marB="45732"/>
                </a:tc>
              </a:tr>
              <a:tr h="310641">
                <a:tc>
                  <a:txBody>
                    <a:bodyPr/>
                    <a:lstStyle/>
                    <a:p>
                      <a:r>
                        <a:rPr lang="en-US" sz="1600" dirty="0" err="1" smtClean="0"/>
                        <a:t>Ekspert</a:t>
                      </a:r>
                      <a:r>
                        <a:rPr lang="en-US" sz="1600" baseline="0" dirty="0" smtClean="0"/>
                        <a:t> </a:t>
                      </a:r>
                      <a:r>
                        <a:rPr lang="en-US" sz="1600" baseline="0" dirty="0" err="1" smtClean="0"/>
                        <a:t>Severo-Zapad</a:t>
                      </a:r>
                      <a:endParaRPr lang="ru-RU" sz="1600" dirty="0"/>
                    </a:p>
                  </a:txBody>
                  <a:tcPr marT="45732" marB="45732"/>
                </a:tc>
                <a:tc>
                  <a:txBody>
                    <a:bodyPr/>
                    <a:lstStyle/>
                    <a:p>
                      <a:r>
                        <a:rPr lang="en-US" sz="1600" baseline="0" dirty="0" smtClean="0"/>
                        <a:t>national magazine branch</a:t>
                      </a:r>
                      <a:endParaRPr lang="ru-RU" sz="1600" dirty="0"/>
                    </a:p>
                  </a:txBody>
                  <a:tcPr marT="45732" marB="45732"/>
                </a:tc>
                <a:tc>
                  <a:txBody>
                    <a:bodyPr/>
                    <a:lstStyle/>
                    <a:p>
                      <a:r>
                        <a:rPr lang="en-US" sz="1600" dirty="0" smtClean="0"/>
                        <a:t>Expert media holding (</a:t>
                      </a:r>
                      <a:r>
                        <a:rPr lang="en-US" sz="1600" dirty="0" err="1" smtClean="0"/>
                        <a:t>Deribaska</a:t>
                      </a:r>
                      <a:r>
                        <a:rPr lang="en-US" sz="1600" dirty="0" smtClean="0"/>
                        <a:t>)</a:t>
                      </a:r>
                      <a:endParaRPr lang="ru-RU" sz="1600" dirty="0"/>
                    </a:p>
                  </a:txBody>
                  <a:tcPr marT="45732" marB="45732"/>
                </a:tc>
                <a:tc>
                  <a:txBody>
                    <a:bodyPr/>
                    <a:lstStyle/>
                    <a:p>
                      <a:r>
                        <a:rPr lang="en-US" sz="1600" dirty="0" smtClean="0"/>
                        <a:t>6-20</a:t>
                      </a:r>
                      <a:endParaRPr lang="ru-RU" sz="1600" dirty="0"/>
                    </a:p>
                  </a:txBody>
                  <a:tcPr marT="45732" marB="45732"/>
                </a:tc>
              </a:tr>
              <a:tr h="302536">
                <a:tc>
                  <a:txBody>
                    <a:bodyPr/>
                    <a:lstStyle/>
                    <a:p>
                      <a:r>
                        <a:rPr lang="en-US" sz="1600" dirty="0" err="1" smtClean="0"/>
                        <a:t>Darja</a:t>
                      </a:r>
                      <a:endParaRPr lang="ru-RU" sz="1600" dirty="0"/>
                    </a:p>
                  </a:txBody>
                  <a:tcPr marT="45732" marB="45732"/>
                </a:tc>
                <a:tc>
                  <a:txBody>
                    <a:bodyPr/>
                    <a:lstStyle/>
                    <a:p>
                      <a:r>
                        <a:rPr lang="en-US" sz="1600" baseline="0" dirty="0" smtClean="0"/>
                        <a:t>national glossy magazine </a:t>
                      </a:r>
                      <a:endParaRPr lang="ru-RU" sz="1600" dirty="0"/>
                    </a:p>
                  </a:txBody>
                  <a:tcPr marT="45732" marB="45732"/>
                </a:tc>
                <a:tc>
                  <a:txBody>
                    <a:bodyPr/>
                    <a:lstStyle/>
                    <a:p>
                      <a:r>
                        <a:rPr lang="en-US" sz="1600" dirty="0" smtClean="0"/>
                        <a:t>OOO private </a:t>
                      </a:r>
                      <a:endParaRPr lang="ru-RU" sz="1600" dirty="0"/>
                    </a:p>
                  </a:txBody>
                  <a:tcPr marT="45732" marB="45732"/>
                </a:tc>
                <a:tc>
                  <a:txBody>
                    <a:bodyPr/>
                    <a:lstStyle/>
                    <a:p>
                      <a:r>
                        <a:rPr lang="en-US" sz="1600" dirty="0" smtClean="0"/>
                        <a:t>6-20</a:t>
                      </a:r>
                      <a:endParaRPr lang="ru-RU" sz="1600" dirty="0"/>
                    </a:p>
                  </a:txBody>
                  <a:tcPr marT="45732" marB="45732"/>
                </a:tc>
              </a:tr>
              <a:tr h="302536">
                <a:tc>
                  <a:txBody>
                    <a:bodyPr/>
                    <a:lstStyle/>
                    <a:p>
                      <a:r>
                        <a:rPr lang="en-US" sz="1600" dirty="0" smtClean="0"/>
                        <a:t>The</a:t>
                      </a:r>
                      <a:r>
                        <a:rPr lang="en-US" sz="1600" baseline="0" dirty="0" smtClean="0"/>
                        <a:t> 5</a:t>
                      </a:r>
                      <a:r>
                        <a:rPr lang="en-US" sz="1600" baseline="30000" dirty="0" smtClean="0"/>
                        <a:t>th</a:t>
                      </a:r>
                      <a:r>
                        <a:rPr lang="en-US" sz="1600" baseline="0" dirty="0" smtClean="0"/>
                        <a:t> TV Channel</a:t>
                      </a:r>
                      <a:endParaRPr lang="ru-RU" sz="1600" dirty="0"/>
                    </a:p>
                  </a:txBody>
                  <a:tcPr marT="45732" marB="45732"/>
                </a:tc>
                <a:tc>
                  <a:txBody>
                    <a:bodyPr/>
                    <a:lstStyle/>
                    <a:p>
                      <a:r>
                        <a:rPr lang="en-US" sz="1600" dirty="0" smtClean="0"/>
                        <a:t>5</a:t>
                      </a:r>
                      <a:r>
                        <a:rPr lang="en-US" sz="1600" baseline="30000" dirty="0" smtClean="0"/>
                        <a:t>th</a:t>
                      </a:r>
                      <a:r>
                        <a:rPr lang="en-US" sz="1600" baseline="0" dirty="0" smtClean="0"/>
                        <a:t> National TV Channel </a:t>
                      </a:r>
                      <a:endParaRPr lang="ru-RU" sz="1600" dirty="0"/>
                    </a:p>
                  </a:txBody>
                  <a:tcPr marT="45732" marB="45732"/>
                </a:tc>
                <a:tc>
                  <a:txBody>
                    <a:bodyPr/>
                    <a:lstStyle/>
                    <a:p>
                      <a:r>
                        <a:rPr lang="fi-FI" sz="1600" dirty="0" smtClean="0"/>
                        <a:t>Media holding (</a:t>
                      </a:r>
                      <a:r>
                        <a:rPr lang="fi-FI" sz="1600" dirty="0" err="1" smtClean="0"/>
                        <a:t>Kovalchuk</a:t>
                      </a:r>
                      <a:r>
                        <a:rPr lang="fi-FI" sz="1600" dirty="0" smtClean="0"/>
                        <a:t>)</a:t>
                      </a:r>
                      <a:endParaRPr lang="ru-RU" sz="1600" dirty="0"/>
                    </a:p>
                  </a:txBody>
                  <a:tcPr marT="45732" marB="45732"/>
                </a:tc>
                <a:tc>
                  <a:txBody>
                    <a:bodyPr/>
                    <a:lstStyle/>
                    <a:p>
                      <a:r>
                        <a:rPr lang="en-US" sz="1600" dirty="0" smtClean="0"/>
                        <a:t>Above</a:t>
                      </a:r>
                      <a:r>
                        <a:rPr lang="en-US" sz="1600" baseline="0" dirty="0" smtClean="0"/>
                        <a:t> 500</a:t>
                      </a:r>
                      <a:endParaRPr lang="ru-RU" sz="1600" dirty="0"/>
                    </a:p>
                  </a:txBody>
                  <a:tcPr marT="45732" marB="45732"/>
                </a:tc>
              </a:tr>
              <a:tr h="310665">
                <a:tc>
                  <a:txBody>
                    <a:bodyPr/>
                    <a:lstStyle/>
                    <a:p>
                      <a:r>
                        <a:rPr lang="en-US" sz="1600" dirty="0" smtClean="0"/>
                        <a:t>LOT</a:t>
                      </a:r>
                      <a:endParaRPr lang="ru-RU" sz="1600" dirty="0"/>
                    </a:p>
                  </a:txBody>
                  <a:tcPr marT="45732" marB="45732"/>
                </a:tc>
                <a:tc>
                  <a:txBody>
                    <a:bodyPr/>
                    <a:lstStyle/>
                    <a:p>
                      <a:r>
                        <a:rPr lang="en-US" sz="1600" dirty="0" smtClean="0"/>
                        <a:t>Regional</a:t>
                      </a:r>
                      <a:r>
                        <a:rPr lang="en-US" sz="1600" baseline="0" dirty="0" smtClean="0"/>
                        <a:t> TV Channel</a:t>
                      </a:r>
                      <a:endParaRPr lang="ru-RU" sz="1600" dirty="0"/>
                    </a:p>
                  </a:txBody>
                  <a:tcPr marT="45732" marB="45732"/>
                </a:tc>
                <a:tc>
                  <a:txBody>
                    <a:bodyPr/>
                    <a:lstStyle/>
                    <a:p>
                      <a:r>
                        <a:rPr lang="en-US" sz="1600" dirty="0" smtClean="0"/>
                        <a:t>Regional</a:t>
                      </a:r>
                      <a:r>
                        <a:rPr lang="en-US" sz="1600" baseline="0" dirty="0" smtClean="0"/>
                        <a:t> government</a:t>
                      </a:r>
                      <a:endParaRPr lang="ru-RU" sz="1600" dirty="0"/>
                    </a:p>
                  </a:txBody>
                  <a:tcPr marT="45732" marB="45732"/>
                </a:tc>
                <a:tc>
                  <a:txBody>
                    <a:bodyPr/>
                    <a:lstStyle/>
                    <a:p>
                      <a:r>
                        <a:rPr lang="en-US" sz="1600" dirty="0" smtClean="0"/>
                        <a:t>21-50</a:t>
                      </a:r>
                      <a:endParaRPr lang="ru-RU" sz="1600" dirty="0"/>
                    </a:p>
                  </a:txBody>
                  <a:tcPr marT="45732" marB="45732"/>
                </a:tc>
              </a:tr>
              <a:tr h="302536">
                <a:tc>
                  <a:txBody>
                    <a:bodyPr/>
                    <a:lstStyle/>
                    <a:p>
                      <a:r>
                        <a:rPr lang="en-US" sz="1600" dirty="0" smtClean="0"/>
                        <a:t>St Petersburg TV </a:t>
                      </a:r>
                      <a:r>
                        <a:rPr lang="en-US" sz="1600" baseline="0" dirty="0" smtClean="0"/>
                        <a:t> </a:t>
                      </a:r>
                      <a:endParaRPr lang="ru-RU" sz="1600" dirty="0"/>
                    </a:p>
                  </a:txBody>
                  <a:tcPr marT="45732" marB="45732"/>
                </a:tc>
                <a:tc>
                  <a:txBody>
                    <a:bodyPr/>
                    <a:lstStyle/>
                    <a:p>
                      <a:r>
                        <a:rPr lang="en-US" sz="1600" dirty="0" smtClean="0"/>
                        <a:t>the</a:t>
                      </a:r>
                      <a:r>
                        <a:rPr lang="en-US" sz="1600" baseline="0" dirty="0" smtClean="0"/>
                        <a:t> city TV Channel</a:t>
                      </a:r>
                      <a:endParaRPr lang="ru-RU" sz="1600" dirty="0"/>
                    </a:p>
                  </a:txBody>
                  <a:tcPr marT="45732" marB="45732"/>
                </a:tc>
                <a:tc>
                  <a:txBody>
                    <a:bodyPr/>
                    <a:lstStyle/>
                    <a:p>
                      <a:r>
                        <a:rPr lang="en-US" sz="1600" dirty="0" smtClean="0"/>
                        <a:t>Regional government</a:t>
                      </a:r>
                      <a:endParaRPr lang="ru-RU" sz="1600" dirty="0"/>
                    </a:p>
                  </a:txBody>
                  <a:tcPr marT="45732" marB="45732"/>
                </a:tc>
                <a:tc>
                  <a:txBody>
                    <a:bodyPr/>
                    <a:lstStyle/>
                    <a:p>
                      <a:r>
                        <a:rPr lang="en-US" sz="1600" dirty="0" smtClean="0"/>
                        <a:t>101-500</a:t>
                      </a:r>
                      <a:endParaRPr lang="ru-RU" sz="1600" dirty="0"/>
                    </a:p>
                  </a:txBody>
                  <a:tcPr marT="45732" marB="45732"/>
                </a:tc>
              </a:tr>
              <a:tr h="318072">
                <a:tc>
                  <a:txBody>
                    <a:bodyPr/>
                    <a:lstStyle/>
                    <a:p>
                      <a:r>
                        <a:rPr lang="en-US" sz="1600" dirty="0" smtClean="0"/>
                        <a:t>Radio</a:t>
                      </a:r>
                      <a:r>
                        <a:rPr lang="en-US" sz="1600" baseline="0" dirty="0" smtClean="0"/>
                        <a:t> </a:t>
                      </a:r>
                      <a:r>
                        <a:rPr lang="en-US" sz="1600" baseline="0" dirty="0" err="1" smtClean="0"/>
                        <a:t>Rossia</a:t>
                      </a:r>
                      <a:r>
                        <a:rPr lang="en-US" sz="1600" baseline="0" dirty="0" smtClean="0"/>
                        <a:t>, GTRK </a:t>
                      </a:r>
                      <a:endParaRPr lang="ru-RU" sz="1600" dirty="0"/>
                    </a:p>
                  </a:txBody>
                  <a:tcPr marT="45732" marB="45732"/>
                </a:tc>
                <a:tc>
                  <a:txBody>
                    <a:bodyPr/>
                    <a:lstStyle/>
                    <a:p>
                      <a:r>
                        <a:rPr lang="en-US" sz="1600" dirty="0" smtClean="0"/>
                        <a:t>the</a:t>
                      </a:r>
                      <a:r>
                        <a:rPr lang="en-US" sz="1600" baseline="0" dirty="0" smtClean="0"/>
                        <a:t> national Radio branch</a:t>
                      </a:r>
                      <a:endParaRPr lang="ru-RU" sz="1600" dirty="0"/>
                    </a:p>
                  </a:txBody>
                  <a:tcPr marT="45732" marB="45732"/>
                </a:tc>
                <a:tc>
                  <a:txBody>
                    <a:bodyPr/>
                    <a:lstStyle/>
                    <a:p>
                      <a:r>
                        <a:rPr lang="en-US" sz="1600" dirty="0" smtClean="0"/>
                        <a:t>State</a:t>
                      </a:r>
                      <a:endParaRPr lang="ru-RU" sz="1600" dirty="0"/>
                    </a:p>
                  </a:txBody>
                  <a:tcPr marT="45732" marB="45732"/>
                </a:tc>
                <a:tc>
                  <a:txBody>
                    <a:bodyPr/>
                    <a:lstStyle/>
                    <a:p>
                      <a:r>
                        <a:rPr lang="en-US" sz="1600" dirty="0" smtClean="0"/>
                        <a:t>101-500</a:t>
                      </a:r>
                      <a:endParaRPr lang="ru-RU" sz="1600" dirty="0"/>
                    </a:p>
                  </a:txBody>
                  <a:tcPr marT="45732" marB="45732"/>
                </a:tc>
              </a:tr>
              <a:tr h="335216">
                <a:tc>
                  <a:txBody>
                    <a:bodyPr/>
                    <a:lstStyle/>
                    <a:p>
                      <a:r>
                        <a:rPr lang="en-US" sz="1600" dirty="0" smtClean="0"/>
                        <a:t>Radio</a:t>
                      </a:r>
                      <a:r>
                        <a:rPr lang="en-US" sz="1600" baseline="0" dirty="0" smtClean="0"/>
                        <a:t> </a:t>
                      </a:r>
                      <a:r>
                        <a:rPr lang="en-US" sz="1600" baseline="0" dirty="0" err="1" smtClean="0"/>
                        <a:t>Baltika</a:t>
                      </a:r>
                      <a:endParaRPr lang="ru-RU" sz="1600" dirty="0"/>
                    </a:p>
                  </a:txBody>
                  <a:tcPr marT="45732" marB="45732"/>
                </a:tc>
                <a:tc>
                  <a:txBody>
                    <a:bodyPr/>
                    <a:lstStyle/>
                    <a:p>
                      <a:r>
                        <a:rPr lang="en-US" sz="1600" dirty="0" smtClean="0"/>
                        <a:t>the</a:t>
                      </a:r>
                      <a:r>
                        <a:rPr lang="en-US" sz="1600" baseline="0" dirty="0" smtClean="0"/>
                        <a:t> city radio</a:t>
                      </a:r>
                      <a:r>
                        <a:rPr lang="en-US" sz="1600" dirty="0" smtClean="0"/>
                        <a:t> </a:t>
                      </a:r>
                      <a:endParaRPr lang="ru-RU" sz="1600" dirty="0"/>
                    </a:p>
                  </a:txBody>
                  <a:tcPr marT="45732" marB="45732"/>
                </a:tc>
                <a:tc>
                  <a:txBody>
                    <a:bodyPr/>
                    <a:lstStyle/>
                    <a:p>
                      <a:r>
                        <a:rPr lang="en-US" sz="1600" dirty="0" err="1" smtClean="0"/>
                        <a:t>Baltijskaya</a:t>
                      </a:r>
                      <a:r>
                        <a:rPr lang="en-US" sz="1600" dirty="0" smtClean="0"/>
                        <a:t> media group (</a:t>
                      </a:r>
                      <a:r>
                        <a:rPr lang="en-US" sz="1600" dirty="0" err="1" smtClean="0"/>
                        <a:t>Rudnov</a:t>
                      </a:r>
                      <a:r>
                        <a:rPr lang="en-US" sz="1600" dirty="0" smtClean="0"/>
                        <a:t>)</a:t>
                      </a:r>
                      <a:endParaRPr lang="ru-RU" sz="1600" dirty="0"/>
                    </a:p>
                  </a:txBody>
                  <a:tcPr marT="45732" marB="45732"/>
                </a:tc>
                <a:tc>
                  <a:txBody>
                    <a:bodyPr/>
                    <a:lstStyle/>
                    <a:p>
                      <a:r>
                        <a:rPr lang="en-US" sz="1600" dirty="0" smtClean="0"/>
                        <a:t>51-100</a:t>
                      </a:r>
                      <a:endParaRPr lang="ru-RU" sz="1600" dirty="0"/>
                    </a:p>
                  </a:txBody>
                  <a:tcPr marT="45732" marB="45732"/>
                </a:tc>
              </a:tr>
              <a:tr h="257064">
                <a:tc>
                  <a:txBody>
                    <a:bodyPr/>
                    <a:lstStyle/>
                    <a:p>
                      <a:r>
                        <a:rPr lang="fi-FI" sz="1600" dirty="0" smtClean="0"/>
                        <a:t>Radio Zenit</a:t>
                      </a:r>
                      <a:endParaRPr lang="ru-RU" sz="1600" dirty="0"/>
                    </a:p>
                  </a:txBody>
                  <a:tcPr marT="45732" marB="45732"/>
                </a:tc>
                <a:tc>
                  <a:txBody>
                    <a:bodyPr/>
                    <a:lstStyle/>
                    <a:p>
                      <a:r>
                        <a:rPr lang="fi-FI" sz="1600" dirty="0" err="1" smtClean="0"/>
                        <a:t>the</a:t>
                      </a:r>
                      <a:r>
                        <a:rPr lang="fi-FI" sz="1600" dirty="0" smtClean="0"/>
                        <a:t> city radio</a:t>
                      </a:r>
                      <a:endParaRPr lang="ru-RU" sz="1600" dirty="0"/>
                    </a:p>
                  </a:txBody>
                  <a:tcPr marT="45732" marB="45732"/>
                </a:tc>
                <a:tc>
                  <a:txBody>
                    <a:bodyPr/>
                    <a:lstStyle/>
                    <a:p>
                      <a:r>
                        <a:rPr lang="en-US" sz="1600" dirty="0" smtClean="0"/>
                        <a:t>Private (</a:t>
                      </a:r>
                      <a:r>
                        <a:rPr lang="en-US" sz="1600" dirty="0" err="1" smtClean="0"/>
                        <a:t>Vorozheva</a:t>
                      </a:r>
                      <a:r>
                        <a:rPr lang="en-US" sz="1600" baseline="0" dirty="0" smtClean="0"/>
                        <a:t> Elena director)</a:t>
                      </a:r>
                      <a:endParaRPr lang="ru-RU" sz="1600" dirty="0"/>
                    </a:p>
                  </a:txBody>
                  <a:tcPr marT="45732" marB="45732"/>
                </a:tc>
                <a:tc>
                  <a:txBody>
                    <a:bodyPr/>
                    <a:lstStyle/>
                    <a:p>
                      <a:r>
                        <a:rPr lang="fi-FI" sz="1600" dirty="0" smtClean="0"/>
                        <a:t>51-100</a:t>
                      </a:r>
                      <a:endParaRPr lang="ru-RU" sz="1600" dirty="0"/>
                    </a:p>
                  </a:txBody>
                  <a:tcPr marT="45732" marB="45732"/>
                </a:tc>
              </a:tr>
              <a:tr h="333652">
                <a:tc>
                  <a:txBody>
                    <a:bodyPr/>
                    <a:lstStyle/>
                    <a:p>
                      <a:r>
                        <a:rPr lang="en-US" sz="1600" dirty="0" smtClean="0"/>
                        <a:t>Radio Svoboda (Liberty) </a:t>
                      </a:r>
                      <a:endParaRPr lang="ru-RU" sz="1600" dirty="0"/>
                    </a:p>
                  </a:txBody>
                  <a:tcPr marT="45732" marB="45732"/>
                </a:tc>
                <a:tc>
                  <a:txBody>
                    <a:bodyPr/>
                    <a:lstStyle/>
                    <a:p>
                      <a:r>
                        <a:rPr lang="en-US" sz="1600" dirty="0" smtClean="0"/>
                        <a:t>National radio</a:t>
                      </a:r>
                      <a:r>
                        <a:rPr lang="en-US" sz="1600" baseline="0" dirty="0" smtClean="0"/>
                        <a:t> branch</a:t>
                      </a:r>
                      <a:endParaRPr lang="ru-RU" sz="1600" dirty="0"/>
                    </a:p>
                  </a:txBody>
                  <a:tcPr marT="45732" marB="45732"/>
                </a:tc>
                <a:tc>
                  <a:txBody>
                    <a:bodyPr/>
                    <a:lstStyle/>
                    <a:p>
                      <a:r>
                        <a:rPr lang="en-US" sz="1600" dirty="0" smtClean="0"/>
                        <a:t>Foreign (USA)</a:t>
                      </a:r>
                      <a:endParaRPr lang="ru-RU" sz="1600" dirty="0"/>
                    </a:p>
                  </a:txBody>
                  <a:tcPr marT="45732" marB="45732"/>
                </a:tc>
                <a:tc>
                  <a:txBody>
                    <a:bodyPr/>
                    <a:lstStyle/>
                    <a:p>
                      <a:r>
                        <a:rPr lang="en-US" sz="1600" dirty="0" smtClean="0"/>
                        <a:t>Until 5</a:t>
                      </a:r>
                      <a:endParaRPr lang="ru-RU" sz="1600" dirty="0"/>
                    </a:p>
                  </a:txBody>
                  <a:tcPr marT="45732" marB="45732"/>
                </a:tc>
              </a:tr>
            </a:tbl>
          </a:graphicData>
        </a:graphic>
      </p:graphicFrame>
      <p:sp>
        <p:nvSpPr>
          <p:cNvPr id="4" name="Slide Number Placeholder 3"/>
          <p:cNvSpPr>
            <a:spLocks noGrp="1"/>
          </p:cNvSpPr>
          <p:nvPr>
            <p:ph type="sldNum" sz="quarter" idx="12"/>
          </p:nvPr>
        </p:nvSpPr>
        <p:spPr/>
        <p:txBody>
          <a:bodyPr/>
          <a:lstStyle/>
          <a:p>
            <a:pPr>
              <a:defRPr/>
            </a:pPr>
            <a:fld id="{A80375AF-4852-45F7-BE64-D9D348A196B6}" type="slidenum">
              <a:rPr lang="ru-RU" smtClean="0"/>
              <a:pPr>
                <a:defRPr/>
              </a:pPr>
              <a:t>14</a:t>
            </a:fld>
            <a:endParaRPr lang="ru-RU"/>
          </a:p>
        </p:txBody>
      </p:sp>
    </p:spTree>
    <p:extLst>
      <p:ext uri="{BB962C8B-B14F-4D97-AF65-F5344CB8AC3E}">
        <p14:creationId xmlns:p14="http://schemas.microsoft.com/office/powerpoint/2010/main" val="29220939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algn="ctr"/>
            <a:r>
              <a:rPr lang="en-US" dirty="0">
                <a:latin typeface="Baskerville Old Face" panose="02020602080505020303" pitchFamily="18" charset="0"/>
              </a:rPr>
              <a:t>Findings: Online media: 3 types </a:t>
            </a:r>
            <a:endParaRPr lang="ru-RU" dirty="0"/>
          </a:p>
        </p:txBody>
      </p:sp>
      <p:sp>
        <p:nvSpPr>
          <p:cNvPr id="30723" name="Content Placeholder 2"/>
          <p:cNvSpPr>
            <a:spLocks noGrp="1"/>
          </p:cNvSpPr>
          <p:nvPr>
            <p:ph idx="1"/>
          </p:nvPr>
        </p:nvSpPr>
        <p:spPr>
          <a:xfrm>
            <a:off x="1960606" y="1861752"/>
            <a:ext cx="8727990" cy="4405184"/>
          </a:xfrm>
        </p:spPr>
        <p:txBody>
          <a:bodyPr>
            <a:normAutofit fontScale="92500" lnSpcReduction="20000"/>
          </a:bodyPr>
          <a:lstStyle/>
          <a:p>
            <a:r>
              <a:rPr lang="en-US" sz="3500" dirty="0"/>
              <a:t>Independent initiatives </a:t>
            </a:r>
            <a:r>
              <a:rPr lang="en-US" sz="3500" dirty="0" smtClean="0"/>
              <a:t>of journalists (journalistic start-ups) (6): </a:t>
            </a:r>
            <a:r>
              <a:rPr lang="en-US" sz="3500" i="1" dirty="0" err="1"/>
              <a:t>Bumaga</a:t>
            </a:r>
            <a:r>
              <a:rPr lang="en-US" sz="3500" i="1" dirty="0"/>
              <a:t>, </a:t>
            </a:r>
            <a:r>
              <a:rPr lang="en-US" sz="3500" i="1" dirty="0" err="1"/>
              <a:t>Karpovka</a:t>
            </a:r>
            <a:r>
              <a:rPr lang="en-US" sz="3500" i="1" dirty="0"/>
              <a:t>, </a:t>
            </a:r>
            <a:r>
              <a:rPr lang="en-US" sz="3500" i="1" dirty="0" err="1"/>
              <a:t>Politgramota</a:t>
            </a:r>
            <a:r>
              <a:rPr lang="en-US" sz="3500" i="1" dirty="0"/>
              <a:t>, </a:t>
            </a:r>
            <a:r>
              <a:rPr lang="en-US" sz="3500" i="1" dirty="0" smtClean="0"/>
              <a:t>OK-inform, </a:t>
            </a:r>
            <a:r>
              <a:rPr lang="en-US" sz="3500" i="1" dirty="0"/>
              <a:t>V </a:t>
            </a:r>
            <a:r>
              <a:rPr lang="en-US" sz="3500" i="1" dirty="0" err="1" smtClean="0"/>
              <a:t>kurse</a:t>
            </a:r>
            <a:r>
              <a:rPr lang="en-US" sz="3500" i="1" dirty="0" smtClean="0"/>
              <a:t>, TV </a:t>
            </a:r>
            <a:r>
              <a:rPr lang="en-US" sz="3500" i="1" dirty="0" err="1" smtClean="0"/>
              <a:t>Dozhdj</a:t>
            </a:r>
            <a:r>
              <a:rPr lang="en-US" sz="3500" i="1" dirty="0" smtClean="0"/>
              <a:t> (Rain</a:t>
            </a:r>
            <a:r>
              <a:rPr lang="en-US" sz="3500" i="1" dirty="0" smtClean="0"/>
              <a:t>)</a:t>
            </a:r>
            <a:r>
              <a:rPr lang="en-US" sz="3500" dirty="0" smtClean="0"/>
              <a:t>  </a:t>
            </a:r>
            <a:endParaRPr lang="en-US" sz="3500" dirty="0" smtClean="0"/>
          </a:p>
          <a:p>
            <a:endParaRPr lang="en-US" sz="3500" dirty="0" smtClean="0"/>
          </a:p>
          <a:p>
            <a:r>
              <a:rPr lang="en-US" sz="3500" dirty="0" smtClean="0"/>
              <a:t>Part </a:t>
            </a:r>
            <a:r>
              <a:rPr lang="en-US" sz="3500" dirty="0"/>
              <a:t>of independent media </a:t>
            </a:r>
            <a:r>
              <a:rPr lang="en-US" sz="3500" dirty="0" smtClean="0"/>
              <a:t>holdings (5): </a:t>
            </a:r>
            <a:r>
              <a:rPr lang="en-US" sz="3500" dirty="0"/>
              <a:t>(</a:t>
            </a:r>
            <a:r>
              <a:rPr lang="en-US" sz="3500" dirty="0" err="1"/>
              <a:t>Azhur</a:t>
            </a:r>
            <a:r>
              <a:rPr lang="en-US" sz="3500" dirty="0"/>
              <a:t>, </a:t>
            </a:r>
            <a:r>
              <a:rPr lang="en-US" sz="3500" dirty="0" err="1"/>
              <a:t>MediaSPb</a:t>
            </a:r>
            <a:r>
              <a:rPr lang="en-US" sz="3500" dirty="0"/>
              <a:t>, RBC): </a:t>
            </a:r>
            <a:r>
              <a:rPr lang="en-US" sz="3500" i="1" dirty="0" err="1"/>
              <a:t>Fontanka</a:t>
            </a:r>
            <a:r>
              <a:rPr lang="en-US" sz="3500" i="1" dirty="0"/>
              <a:t>, </a:t>
            </a:r>
            <a:r>
              <a:rPr lang="en-US" sz="3500" i="1" dirty="0" err="1"/>
              <a:t>Lenizdat</a:t>
            </a:r>
            <a:r>
              <a:rPr lang="en-US" sz="3500" i="1" dirty="0"/>
              <a:t>, Zaks.ru, </a:t>
            </a:r>
            <a:r>
              <a:rPr lang="en-US" sz="3500" i="1" dirty="0" smtClean="0"/>
              <a:t>RBC.ru, First News.ru</a:t>
            </a:r>
          </a:p>
          <a:p>
            <a:endParaRPr lang="en-US" sz="3500" i="1" dirty="0"/>
          </a:p>
          <a:p>
            <a:r>
              <a:rPr lang="en-US" sz="3500" dirty="0"/>
              <a:t>City </a:t>
            </a:r>
            <a:r>
              <a:rPr lang="en-US" sz="3500" dirty="0" smtClean="0"/>
              <a:t>government (1): </a:t>
            </a:r>
            <a:r>
              <a:rPr lang="en-US" sz="3500" i="1" dirty="0" err="1"/>
              <a:t>Peterburgsky</a:t>
            </a:r>
            <a:r>
              <a:rPr lang="en-US" sz="3500" i="1" dirty="0"/>
              <a:t> dairy</a:t>
            </a:r>
            <a:r>
              <a:rPr lang="en-US" sz="3500" dirty="0"/>
              <a:t> </a:t>
            </a:r>
          </a:p>
          <a:p>
            <a:endParaRPr lang="ru-RU" dirty="0" smtClean="0"/>
          </a:p>
        </p:txBody>
      </p:sp>
      <p:sp>
        <p:nvSpPr>
          <p:cNvPr id="4" name="Slide Number Placeholder 3"/>
          <p:cNvSpPr>
            <a:spLocks noGrp="1"/>
          </p:cNvSpPr>
          <p:nvPr>
            <p:ph type="sldNum" sz="quarter" idx="12"/>
          </p:nvPr>
        </p:nvSpPr>
        <p:spPr/>
        <p:txBody>
          <a:bodyPr/>
          <a:lstStyle/>
          <a:p>
            <a:pPr>
              <a:defRPr/>
            </a:pPr>
            <a:fld id="{B4008C78-EECE-410C-BA47-B5743208435F}" type="slidenum">
              <a:rPr lang="ru-RU" smtClean="0"/>
              <a:pPr>
                <a:defRPr/>
              </a:pPr>
              <a:t>15</a:t>
            </a:fld>
            <a:endParaRPr lang="ru-RU"/>
          </a:p>
        </p:txBody>
      </p:sp>
    </p:spTree>
    <p:extLst>
      <p:ext uri="{BB962C8B-B14F-4D97-AF65-F5344CB8AC3E}">
        <p14:creationId xmlns:p14="http://schemas.microsoft.com/office/powerpoint/2010/main" val="40745720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media vs. Old media</a:t>
            </a:r>
            <a:endParaRPr lang="fi-FI" dirty="0"/>
          </a:p>
        </p:txBody>
      </p:sp>
      <p:sp>
        <p:nvSpPr>
          <p:cNvPr id="3" name="Content Placeholder 2"/>
          <p:cNvSpPr>
            <a:spLocks noGrp="1"/>
          </p:cNvSpPr>
          <p:nvPr>
            <p:ph idx="1"/>
          </p:nvPr>
        </p:nvSpPr>
        <p:spPr/>
        <p:txBody>
          <a:bodyPr/>
          <a:lstStyle/>
          <a:p>
            <a:r>
              <a:rPr lang="en-US" dirty="0" smtClean="0"/>
              <a:t>Founders of new media: Capital, State and </a:t>
            </a:r>
            <a:r>
              <a:rPr lang="en-US" b="1" dirty="0" smtClean="0"/>
              <a:t>Journalists </a:t>
            </a:r>
          </a:p>
          <a:p>
            <a:r>
              <a:rPr lang="en-US" dirty="0" smtClean="0"/>
              <a:t>The old media run by the regional government and parliament, the local and Moscow Capital (Gazprom, Oleg </a:t>
            </a:r>
            <a:r>
              <a:rPr lang="en-US" dirty="0" err="1" smtClean="0"/>
              <a:t>Deribaska</a:t>
            </a:r>
            <a:r>
              <a:rPr lang="en-US" dirty="0" smtClean="0"/>
              <a:t>). </a:t>
            </a:r>
          </a:p>
          <a:p>
            <a:r>
              <a:rPr lang="en-US" dirty="0" smtClean="0"/>
              <a:t>It is rare to meet foreigners in the new media market  (internet) radio Liberty     </a:t>
            </a:r>
          </a:p>
          <a:p>
            <a:r>
              <a:rPr lang="en-US" dirty="0" smtClean="0"/>
              <a:t>Size of medium: New media – </a:t>
            </a:r>
            <a:r>
              <a:rPr lang="en-US" b="1" dirty="0" smtClean="0"/>
              <a:t>mostly small </a:t>
            </a:r>
            <a:r>
              <a:rPr lang="en-US" dirty="0" smtClean="0"/>
              <a:t>(5-50) and the old media big (20-500), especially the state-run media      </a:t>
            </a:r>
            <a:endParaRPr lang="fi-FI" dirty="0"/>
          </a:p>
        </p:txBody>
      </p:sp>
      <p:sp>
        <p:nvSpPr>
          <p:cNvPr id="4" name="Slide Number Placeholder 3"/>
          <p:cNvSpPr>
            <a:spLocks noGrp="1"/>
          </p:cNvSpPr>
          <p:nvPr>
            <p:ph type="sldNum" sz="quarter" idx="12"/>
          </p:nvPr>
        </p:nvSpPr>
        <p:spPr/>
        <p:txBody>
          <a:bodyPr/>
          <a:lstStyle/>
          <a:p>
            <a:fld id="{8AD91A45-84D9-49DC-AD34-B56BE3CAB189}" type="slidenum">
              <a:rPr lang="ru-RU" smtClean="0">
                <a:solidFill>
                  <a:prstClr val="black">
                    <a:tint val="75000"/>
                  </a:prstClr>
                </a:solidFill>
              </a:rPr>
              <a:pPr/>
              <a:t>16</a:t>
            </a:fld>
            <a:endParaRPr lang="ru-RU">
              <a:solidFill>
                <a:prstClr val="black">
                  <a:tint val="75000"/>
                </a:prstClr>
              </a:solidFill>
            </a:endParaRPr>
          </a:p>
        </p:txBody>
      </p:sp>
    </p:spTree>
    <p:extLst>
      <p:ext uri="{BB962C8B-B14F-4D97-AF65-F5344CB8AC3E}">
        <p14:creationId xmlns:p14="http://schemas.microsoft.com/office/powerpoint/2010/main" val="28549585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050870047"/>
              </p:ext>
            </p:extLst>
          </p:nvPr>
        </p:nvGraphicFramePr>
        <p:xfrm>
          <a:off x="774357" y="1450235"/>
          <a:ext cx="10445578" cy="5276638"/>
        </p:xfrm>
        <a:graphic>
          <a:graphicData uri="http://schemas.openxmlformats.org/drawingml/2006/table">
            <a:tbl>
              <a:tblPr firstRow="1" bandRow="1">
                <a:tableStyleId>{5C22544A-7EE6-4342-B048-85BDC9FD1C3A}</a:tableStyleId>
              </a:tblPr>
              <a:tblGrid>
                <a:gridCol w="2619632"/>
                <a:gridCol w="3880022"/>
                <a:gridCol w="3945924"/>
              </a:tblGrid>
              <a:tr h="382806">
                <a:tc>
                  <a:txBody>
                    <a:bodyPr/>
                    <a:lstStyle/>
                    <a:p>
                      <a:endParaRPr lang="fi-FI" dirty="0"/>
                    </a:p>
                  </a:txBody>
                  <a:tcPr/>
                </a:tc>
                <a:tc>
                  <a:txBody>
                    <a:bodyPr/>
                    <a:lstStyle/>
                    <a:p>
                      <a:r>
                        <a:rPr lang="en-US" dirty="0" smtClean="0"/>
                        <a:t>Online media (23 journalists)</a:t>
                      </a:r>
                      <a:endParaRPr lang="fi-FI" dirty="0"/>
                    </a:p>
                  </a:txBody>
                  <a:tcPr/>
                </a:tc>
                <a:tc>
                  <a:txBody>
                    <a:bodyPr/>
                    <a:lstStyle/>
                    <a:p>
                      <a:r>
                        <a:rPr lang="en-US" dirty="0" smtClean="0"/>
                        <a:t>Traditional media (26 journalists)</a:t>
                      </a:r>
                      <a:endParaRPr lang="fi-FI" dirty="0"/>
                    </a:p>
                  </a:txBody>
                  <a:tcPr/>
                </a:tc>
              </a:tr>
              <a:tr h="381783">
                <a:tc>
                  <a:txBody>
                    <a:bodyPr/>
                    <a:lstStyle/>
                    <a:p>
                      <a:r>
                        <a:rPr lang="en-US" dirty="0" smtClean="0"/>
                        <a:t>Age</a:t>
                      </a:r>
                      <a:endParaRPr lang="fi-FI" dirty="0"/>
                    </a:p>
                  </a:txBody>
                  <a:tcPr>
                    <a:lnL w="12700" cap="flat" cmpd="sng" algn="ctr">
                      <a:solidFill>
                        <a:schemeClr val="tx1"/>
                      </a:solidFill>
                      <a:prstDash val="solid"/>
                      <a:round/>
                      <a:headEnd type="none" w="med" len="med"/>
                      <a:tailEnd type="none" w="med" len="med"/>
                    </a:lnL>
                  </a:tcPr>
                </a:tc>
                <a:tc>
                  <a:txBody>
                    <a:bodyPr/>
                    <a:lstStyle/>
                    <a:p>
                      <a:r>
                        <a:rPr lang="en-US" dirty="0" smtClean="0"/>
                        <a:t>17 (&gt;29); 2</a:t>
                      </a:r>
                      <a:r>
                        <a:rPr lang="en-US" baseline="0" dirty="0" smtClean="0"/>
                        <a:t> (</a:t>
                      </a:r>
                      <a:r>
                        <a:rPr lang="fi-FI" baseline="0" dirty="0" smtClean="0"/>
                        <a:t>&gt;</a:t>
                      </a:r>
                      <a:r>
                        <a:rPr lang="en-US" dirty="0" smtClean="0"/>
                        <a:t>39); 1 (</a:t>
                      </a:r>
                      <a:r>
                        <a:rPr lang="fi-FI" baseline="0" dirty="0" smtClean="0"/>
                        <a:t>&gt;4</a:t>
                      </a:r>
                      <a:r>
                        <a:rPr lang="en-US" dirty="0" smtClean="0"/>
                        <a:t>9);</a:t>
                      </a:r>
                      <a:r>
                        <a:rPr lang="fi-FI" baseline="0" dirty="0" smtClean="0"/>
                        <a:t> 2 (&gt;5</a:t>
                      </a:r>
                      <a:r>
                        <a:rPr lang="en-US" dirty="0" smtClean="0"/>
                        <a:t>9)</a:t>
                      </a:r>
                      <a:endParaRPr lang="fi-FI" dirty="0"/>
                    </a:p>
                  </a:txBody>
                  <a:tcPr/>
                </a:tc>
                <a:tc>
                  <a:txBody>
                    <a:bodyPr/>
                    <a:lstStyle/>
                    <a:p>
                      <a:r>
                        <a:rPr lang="en-US" dirty="0" smtClean="0"/>
                        <a:t>10 (</a:t>
                      </a:r>
                      <a:r>
                        <a:rPr lang="fi-FI" dirty="0" smtClean="0"/>
                        <a:t>&gt;</a:t>
                      </a:r>
                      <a:r>
                        <a:rPr lang="en-US" dirty="0" smtClean="0"/>
                        <a:t>29); 3 (&gt; 39); 8 (&gt;49);</a:t>
                      </a:r>
                      <a:r>
                        <a:rPr lang="en-US" baseline="0" dirty="0" smtClean="0"/>
                        <a:t> 5(&gt;59);2(</a:t>
                      </a:r>
                      <a:r>
                        <a:rPr lang="fi-FI" baseline="0" dirty="0" smtClean="0"/>
                        <a:t>&lt;60)</a:t>
                      </a:r>
                      <a:r>
                        <a:rPr lang="en-US" baseline="0" dirty="0" smtClean="0"/>
                        <a:t> </a:t>
                      </a:r>
                      <a:endParaRPr lang="fi-FI" dirty="0"/>
                    </a:p>
                  </a:txBody>
                  <a:tcPr/>
                </a:tc>
              </a:tr>
              <a:tr h="382806">
                <a:tc>
                  <a:txBody>
                    <a:bodyPr/>
                    <a:lstStyle/>
                    <a:p>
                      <a:r>
                        <a:rPr lang="en-US" dirty="0" smtClean="0"/>
                        <a:t>Gender</a:t>
                      </a:r>
                      <a:endParaRPr lang="fi-FI" dirty="0"/>
                    </a:p>
                  </a:txBody>
                  <a:tcPr/>
                </a:tc>
                <a:tc>
                  <a:txBody>
                    <a:bodyPr/>
                    <a:lstStyle/>
                    <a:p>
                      <a:r>
                        <a:rPr lang="en-US" dirty="0" smtClean="0"/>
                        <a:t>10 female, 13 male</a:t>
                      </a:r>
                      <a:endParaRPr lang="fi-FI" dirty="0"/>
                    </a:p>
                  </a:txBody>
                  <a:tcPr/>
                </a:tc>
                <a:tc>
                  <a:txBody>
                    <a:bodyPr/>
                    <a:lstStyle/>
                    <a:p>
                      <a:r>
                        <a:rPr lang="en-US" dirty="0" smtClean="0"/>
                        <a:t>9 female, 17 male</a:t>
                      </a:r>
                      <a:r>
                        <a:rPr lang="en-US" baseline="0" dirty="0" smtClean="0"/>
                        <a:t> </a:t>
                      </a:r>
                      <a:endParaRPr lang="fi-FI" dirty="0"/>
                    </a:p>
                  </a:txBody>
                  <a:tcPr/>
                </a:tc>
              </a:tr>
              <a:tr h="382806">
                <a:tc>
                  <a:txBody>
                    <a:bodyPr/>
                    <a:lstStyle/>
                    <a:p>
                      <a:r>
                        <a:rPr lang="en-US" dirty="0" smtClean="0"/>
                        <a:t>Education</a:t>
                      </a:r>
                      <a:endParaRPr lang="fi-FI" dirty="0"/>
                    </a:p>
                  </a:txBody>
                  <a:tcPr/>
                </a:tc>
                <a:tc>
                  <a:txBody>
                    <a:bodyPr/>
                    <a:lstStyle/>
                    <a:p>
                      <a:r>
                        <a:rPr lang="fi-FI" dirty="0" err="1" smtClean="0"/>
                        <a:t>All</a:t>
                      </a:r>
                      <a:r>
                        <a:rPr lang="fi-FI" baseline="0" dirty="0" smtClean="0"/>
                        <a:t> - </a:t>
                      </a:r>
                      <a:r>
                        <a:rPr lang="fi-FI" baseline="0" dirty="0" err="1" smtClean="0"/>
                        <a:t>university</a:t>
                      </a:r>
                      <a:r>
                        <a:rPr lang="fi-FI" baseline="0" dirty="0" smtClean="0"/>
                        <a:t> </a:t>
                      </a:r>
                      <a:r>
                        <a:rPr lang="fi-FI" baseline="0" dirty="0" err="1" smtClean="0"/>
                        <a:t>diploma</a:t>
                      </a:r>
                      <a:r>
                        <a:rPr lang="fi-FI" baseline="0" dirty="0" smtClean="0"/>
                        <a:t>, 8 – jour-</a:t>
                      </a:r>
                      <a:r>
                        <a:rPr lang="en-US" baseline="0" dirty="0" smtClean="0"/>
                        <a:t>m</a:t>
                      </a:r>
                      <a:r>
                        <a:rPr lang="fi-FI" baseline="0" dirty="0" smtClean="0"/>
                        <a:t> </a:t>
                      </a:r>
                      <a:endParaRPr lang="fi-FI"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dirty="0" err="1" smtClean="0"/>
                        <a:t>All</a:t>
                      </a:r>
                      <a:r>
                        <a:rPr lang="fi-FI" baseline="0" dirty="0" smtClean="0"/>
                        <a:t> - </a:t>
                      </a:r>
                      <a:r>
                        <a:rPr lang="fi-FI" baseline="0" dirty="0" err="1" smtClean="0"/>
                        <a:t>university</a:t>
                      </a:r>
                      <a:r>
                        <a:rPr lang="fi-FI" baseline="0" dirty="0" smtClean="0"/>
                        <a:t> </a:t>
                      </a:r>
                      <a:r>
                        <a:rPr lang="fi-FI" baseline="0" dirty="0" err="1" smtClean="0"/>
                        <a:t>diploma</a:t>
                      </a:r>
                      <a:r>
                        <a:rPr lang="fi-FI" baseline="0" dirty="0" smtClean="0"/>
                        <a:t>, 9 – jour-</a:t>
                      </a:r>
                      <a:r>
                        <a:rPr lang="en-US" baseline="0" dirty="0" smtClean="0"/>
                        <a:t>m</a:t>
                      </a:r>
                      <a:r>
                        <a:rPr lang="fi-FI" baseline="0" dirty="0" smtClean="0"/>
                        <a:t> </a:t>
                      </a:r>
                      <a:endParaRPr lang="fi-FI" dirty="0"/>
                    </a:p>
                  </a:txBody>
                  <a:tcPr/>
                </a:tc>
              </a:tr>
              <a:tr h="382806">
                <a:tc>
                  <a:txBody>
                    <a:bodyPr/>
                    <a:lstStyle/>
                    <a:p>
                      <a:r>
                        <a:rPr lang="en-US" dirty="0" smtClean="0"/>
                        <a:t>Social class</a:t>
                      </a:r>
                      <a:endParaRPr lang="fi-FI"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22 (middle class), 1 (workers),</a:t>
                      </a:r>
                      <a:r>
                        <a:rPr lang="en-US" baseline="0" dirty="0" smtClean="0"/>
                        <a:t> 1 (jour)</a:t>
                      </a:r>
                      <a:endParaRPr lang="fi-FI" dirty="0"/>
                    </a:p>
                  </a:txBody>
                  <a:tcPr/>
                </a:tc>
                <a:tc>
                  <a:txBody>
                    <a:bodyPr/>
                    <a:lstStyle/>
                    <a:p>
                      <a:r>
                        <a:rPr lang="en-US" dirty="0" smtClean="0"/>
                        <a:t>18 (middle class), 4 (workers),</a:t>
                      </a:r>
                      <a:r>
                        <a:rPr lang="en-US" baseline="0" dirty="0" smtClean="0"/>
                        <a:t> 0 (jour) </a:t>
                      </a:r>
                      <a:endParaRPr lang="fi-FI" dirty="0"/>
                    </a:p>
                  </a:txBody>
                  <a:tcPr/>
                </a:tc>
              </a:tr>
              <a:tr h="382806">
                <a:tc>
                  <a:txBody>
                    <a:bodyPr/>
                    <a:lstStyle/>
                    <a:p>
                      <a:r>
                        <a:rPr lang="en-US" dirty="0" smtClean="0"/>
                        <a:t>Generation</a:t>
                      </a:r>
                      <a:r>
                        <a:rPr lang="en-US" baseline="0" dirty="0" smtClean="0"/>
                        <a:t> in profession</a:t>
                      </a:r>
                      <a:endParaRPr lang="fi-FI" dirty="0"/>
                    </a:p>
                  </a:txBody>
                  <a:tcPr/>
                </a:tc>
                <a:tc>
                  <a:txBody>
                    <a:bodyPr/>
                    <a:lstStyle/>
                    <a:p>
                      <a:r>
                        <a:rPr lang="en-US" dirty="0" smtClean="0"/>
                        <a:t>2 (</a:t>
                      </a:r>
                      <a:r>
                        <a:rPr lang="fi-FI" dirty="0" smtClean="0"/>
                        <a:t>&gt;</a:t>
                      </a:r>
                      <a:r>
                        <a:rPr lang="en-US" dirty="0" smtClean="0"/>
                        <a:t>1990);</a:t>
                      </a:r>
                      <a:r>
                        <a:rPr lang="en-US" baseline="0" dirty="0" smtClean="0"/>
                        <a:t> 3 (1991-2000), 18 (</a:t>
                      </a:r>
                      <a:r>
                        <a:rPr lang="fi-FI" baseline="0" dirty="0" smtClean="0"/>
                        <a:t>&lt;</a:t>
                      </a:r>
                      <a:r>
                        <a:rPr lang="en-US" baseline="0" dirty="0" smtClean="0"/>
                        <a:t>2000) </a:t>
                      </a:r>
                      <a:endParaRPr lang="fi-FI"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7 (</a:t>
                      </a:r>
                      <a:r>
                        <a:rPr lang="fi-FI" dirty="0" smtClean="0"/>
                        <a:t>&gt;</a:t>
                      </a:r>
                      <a:r>
                        <a:rPr lang="en-US" dirty="0" smtClean="0"/>
                        <a:t>1990);</a:t>
                      </a:r>
                      <a:r>
                        <a:rPr lang="en-US" baseline="0" dirty="0" smtClean="0"/>
                        <a:t> 13 (1991-2000), 6(</a:t>
                      </a:r>
                      <a:r>
                        <a:rPr lang="fi-FI" baseline="0" dirty="0" smtClean="0"/>
                        <a:t>&lt;</a:t>
                      </a:r>
                      <a:r>
                        <a:rPr lang="en-US" baseline="0" dirty="0" smtClean="0"/>
                        <a:t>2000)</a:t>
                      </a:r>
                      <a:endParaRPr lang="fi-FI" dirty="0"/>
                    </a:p>
                  </a:txBody>
                  <a:tcPr/>
                </a:tc>
              </a:tr>
              <a:tr h="660733">
                <a:tc>
                  <a:txBody>
                    <a:bodyPr/>
                    <a:lstStyle/>
                    <a:p>
                      <a:r>
                        <a:rPr lang="en-US" dirty="0" smtClean="0"/>
                        <a:t>Employment/earlier</a:t>
                      </a:r>
                      <a:r>
                        <a:rPr lang="en-US" baseline="0" dirty="0" smtClean="0"/>
                        <a:t> job places</a:t>
                      </a:r>
                      <a:endParaRPr lang="fi-FI" dirty="0"/>
                    </a:p>
                  </a:txBody>
                  <a:tcPr/>
                </a:tc>
                <a:tc>
                  <a:txBody>
                    <a:bodyPr/>
                    <a:lstStyle/>
                    <a:p>
                      <a:r>
                        <a:rPr lang="en-US" dirty="0" smtClean="0"/>
                        <a:t>15 on staff; 1 by contract, 1 freelancer, 6 founders (</a:t>
                      </a:r>
                      <a:r>
                        <a:rPr lang="en-US" dirty="0" err="1" smtClean="0"/>
                        <a:t>j.start</a:t>
                      </a:r>
                      <a:r>
                        <a:rPr lang="en-US" dirty="0" smtClean="0"/>
                        <a:t>-ups)/</a:t>
                      </a:r>
                      <a:r>
                        <a:rPr lang="en-US" baseline="0" dirty="0" smtClean="0"/>
                        <a:t> 20</a:t>
                      </a:r>
                      <a:r>
                        <a:rPr lang="en-US" dirty="0" smtClean="0"/>
                        <a:t> had 2-4, </a:t>
                      </a:r>
                      <a:r>
                        <a:rPr lang="fi-FI" baseline="0" dirty="0" smtClean="0"/>
                        <a:t>&lt;</a:t>
                      </a:r>
                      <a:r>
                        <a:rPr lang="en-US" dirty="0" smtClean="0"/>
                        <a:t>5 job places before, 3 – this first</a:t>
                      </a:r>
                      <a:r>
                        <a:rPr lang="en-US" baseline="0" dirty="0" smtClean="0"/>
                        <a:t> place</a:t>
                      </a:r>
                      <a:endParaRPr lang="fi-FI" dirty="0"/>
                    </a:p>
                  </a:txBody>
                  <a:tcPr/>
                </a:tc>
                <a:tc>
                  <a:txBody>
                    <a:bodyPr/>
                    <a:lstStyle/>
                    <a:p>
                      <a:r>
                        <a:rPr lang="en-US" dirty="0" smtClean="0"/>
                        <a:t>17 on staff;</a:t>
                      </a:r>
                      <a:r>
                        <a:rPr lang="en-US" baseline="0" dirty="0" smtClean="0"/>
                        <a:t> 6 by contract, 1 freelancer/22 had 2-4, </a:t>
                      </a:r>
                      <a:r>
                        <a:rPr lang="fi-FI" baseline="0" dirty="0" smtClean="0"/>
                        <a:t>&lt;</a:t>
                      </a:r>
                      <a:r>
                        <a:rPr lang="en-US" baseline="0" dirty="0" smtClean="0"/>
                        <a:t>5 job places, 2- this first place   </a:t>
                      </a:r>
                      <a:endParaRPr lang="fi-FI" dirty="0"/>
                    </a:p>
                  </a:txBody>
                  <a:tcPr/>
                </a:tc>
              </a:tr>
              <a:tr h="382806">
                <a:tc>
                  <a:txBody>
                    <a:bodyPr/>
                    <a:lstStyle/>
                    <a:p>
                      <a:r>
                        <a:rPr lang="en-US" dirty="0" smtClean="0"/>
                        <a:t>Income (+</a:t>
                      </a:r>
                      <a:r>
                        <a:rPr lang="en-US" baseline="0" dirty="0" smtClean="0"/>
                        <a:t> second job)</a:t>
                      </a:r>
                      <a:endParaRPr lang="fi-FI" dirty="0"/>
                    </a:p>
                  </a:txBody>
                  <a:tcPr/>
                </a:tc>
                <a:tc>
                  <a:txBody>
                    <a:bodyPr/>
                    <a:lstStyle/>
                    <a:p>
                      <a:r>
                        <a:rPr lang="en-US" dirty="0" smtClean="0"/>
                        <a:t>20,000- 130,000</a:t>
                      </a:r>
                      <a:r>
                        <a:rPr lang="en-US" baseline="0" dirty="0" smtClean="0"/>
                        <a:t> R</a:t>
                      </a:r>
                      <a:r>
                        <a:rPr lang="en-US" dirty="0" smtClean="0"/>
                        <a:t>;</a:t>
                      </a:r>
                      <a:r>
                        <a:rPr lang="en-US" baseline="0" dirty="0" smtClean="0"/>
                        <a:t> (26,000 Rub, the city average )  Euro 500-3200</a:t>
                      </a:r>
                      <a:endParaRPr lang="fi-FI" dirty="0"/>
                    </a:p>
                  </a:txBody>
                  <a:tcPr/>
                </a:tc>
                <a:tc>
                  <a:txBody>
                    <a:bodyPr/>
                    <a:lstStyle/>
                    <a:p>
                      <a:r>
                        <a:rPr lang="en-US" dirty="0" smtClean="0"/>
                        <a:t>20,000-80,000 Rub. Or Euro 500-2000</a:t>
                      </a:r>
                      <a:endParaRPr lang="fi-FI" dirty="0"/>
                    </a:p>
                  </a:txBody>
                  <a:tcPr/>
                </a:tc>
              </a:tr>
              <a:tr h="382806">
                <a:tc>
                  <a:txBody>
                    <a:bodyPr/>
                    <a:lstStyle/>
                    <a:p>
                      <a:r>
                        <a:rPr lang="en-US" dirty="0" smtClean="0"/>
                        <a:t>Second</a:t>
                      </a:r>
                      <a:r>
                        <a:rPr lang="en-US" baseline="0" dirty="0" smtClean="0"/>
                        <a:t> job</a:t>
                      </a:r>
                      <a:endParaRPr lang="fi-FI" dirty="0"/>
                    </a:p>
                  </a:txBody>
                  <a:tcPr/>
                </a:tc>
                <a:tc>
                  <a:txBody>
                    <a:bodyPr/>
                    <a:lstStyle/>
                    <a:p>
                      <a:r>
                        <a:rPr lang="en-US" baseline="0" dirty="0" smtClean="0"/>
                        <a:t>13 – yes, 8 – no  </a:t>
                      </a:r>
                      <a:endParaRPr lang="fi-FI" dirty="0"/>
                    </a:p>
                  </a:txBody>
                  <a:tcPr/>
                </a:tc>
                <a:tc>
                  <a:txBody>
                    <a:bodyPr/>
                    <a:lstStyle/>
                    <a:p>
                      <a:r>
                        <a:rPr lang="en-US" dirty="0" smtClean="0"/>
                        <a:t>11 –yes, 9– no </a:t>
                      </a:r>
                      <a:endParaRPr lang="fi-FI" dirty="0"/>
                    </a:p>
                  </a:txBody>
                  <a:tcPr/>
                </a:tc>
              </a:tr>
              <a:tr h="3828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Membership</a:t>
                      </a:r>
                      <a:r>
                        <a:rPr lang="en-US" baseline="0" dirty="0" smtClean="0"/>
                        <a:t> Union of J.</a:t>
                      </a:r>
                      <a:endParaRPr lang="fi-FI" dirty="0"/>
                    </a:p>
                  </a:txBody>
                  <a:tcPr/>
                </a:tc>
                <a:tc>
                  <a:txBody>
                    <a:bodyPr/>
                    <a:lstStyle/>
                    <a:p>
                      <a:r>
                        <a:rPr lang="en-US" dirty="0" smtClean="0"/>
                        <a:t>4 – yes, 19 – no   </a:t>
                      </a:r>
                      <a:endParaRPr lang="fi-FI" dirty="0"/>
                    </a:p>
                  </a:txBody>
                  <a:tcPr/>
                </a:tc>
                <a:tc>
                  <a:txBody>
                    <a:bodyPr/>
                    <a:lstStyle/>
                    <a:p>
                      <a:r>
                        <a:rPr lang="en-US" dirty="0" smtClean="0"/>
                        <a:t>8 – yes, 18 – no  </a:t>
                      </a:r>
                      <a:endParaRPr lang="fi-FI" dirty="0"/>
                    </a:p>
                  </a:txBody>
                  <a:tcPr/>
                </a:tc>
              </a:tr>
              <a:tr h="66073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Party/NGO</a:t>
                      </a:r>
                      <a:r>
                        <a:rPr lang="en-US" baseline="0" dirty="0" smtClean="0"/>
                        <a:t> membership </a:t>
                      </a:r>
                      <a:endParaRPr lang="fi-FI" dirty="0" smtClean="0"/>
                    </a:p>
                    <a:p>
                      <a:endParaRPr lang="fi-FI" dirty="0"/>
                    </a:p>
                  </a:txBody>
                  <a:tcPr/>
                </a:tc>
                <a:tc>
                  <a:txBody>
                    <a:bodyPr/>
                    <a:lstStyle/>
                    <a:p>
                      <a:r>
                        <a:rPr lang="en-US" dirty="0" smtClean="0"/>
                        <a:t>Nobody in party and NGO (4)</a:t>
                      </a:r>
                      <a:endParaRPr lang="fi-FI" dirty="0"/>
                    </a:p>
                  </a:txBody>
                  <a:tcPr/>
                </a:tc>
                <a:tc>
                  <a:txBody>
                    <a:bodyPr/>
                    <a:lstStyle/>
                    <a:p>
                      <a:r>
                        <a:rPr lang="en-US" dirty="0" smtClean="0"/>
                        <a:t>Nobody in party and NGO (5)</a:t>
                      </a:r>
                      <a:endParaRPr lang="fi-FI" dirty="0"/>
                    </a:p>
                  </a:txBody>
                  <a:tcPr/>
                </a:tc>
              </a:tr>
            </a:tbl>
          </a:graphicData>
        </a:graphic>
      </p:graphicFrame>
      <p:sp>
        <p:nvSpPr>
          <p:cNvPr id="5" name="Title 4"/>
          <p:cNvSpPr>
            <a:spLocks noGrp="1"/>
          </p:cNvSpPr>
          <p:nvPr>
            <p:ph type="title"/>
          </p:nvPr>
        </p:nvSpPr>
        <p:spPr>
          <a:xfrm>
            <a:off x="716692" y="291114"/>
            <a:ext cx="10865708" cy="1018703"/>
          </a:xfrm>
        </p:spPr>
        <p:txBody>
          <a:bodyPr>
            <a:normAutofit fontScale="90000"/>
          </a:bodyPr>
          <a:lstStyle/>
          <a:p>
            <a:r>
              <a:rPr lang="en-US" dirty="0" smtClean="0">
                <a:latin typeface="Baskerville Old Face" panose="02020602080505020303" pitchFamily="18" charset="0"/>
              </a:rPr>
              <a:t/>
            </a:r>
            <a:br>
              <a:rPr lang="en-US" dirty="0" smtClean="0">
                <a:latin typeface="Baskerville Old Face" panose="02020602080505020303" pitchFamily="18" charset="0"/>
              </a:rPr>
            </a:br>
            <a:r>
              <a:rPr lang="en-US" sz="4900" dirty="0" smtClean="0">
                <a:latin typeface="Baskerville Old Face" panose="02020602080505020303" pitchFamily="18" charset="0"/>
              </a:rPr>
              <a:t>Profile of </a:t>
            </a:r>
            <a:r>
              <a:rPr lang="en-US" sz="4900" dirty="0" smtClean="0">
                <a:latin typeface="Baskerville Old Face" panose="02020602080505020303" pitchFamily="18" charset="0"/>
              </a:rPr>
              <a:t>journalists (49)</a:t>
            </a:r>
            <a:r>
              <a:rPr lang="en-US" sz="4900" dirty="0" smtClean="0">
                <a:latin typeface="Baskerville Old Face" panose="02020602080505020303" pitchFamily="18" charset="0"/>
              </a:rPr>
              <a:t/>
            </a:r>
            <a:br>
              <a:rPr lang="en-US" sz="4900" dirty="0" smtClean="0">
                <a:latin typeface="Baskerville Old Face" panose="02020602080505020303" pitchFamily="18" charset="0"/>
              </a:rPr>
            </a:br>
            <a:endParaRPr lang="fi-FI" sz="4900" dirty="0">
              <a:latin typeface="Baskerville Old Face" panose="02020602080505020303" pitchFamily="18" charset="0"/>
            </a:endParaRPr>
          </a:p>
        </p:txBody>
      </p:sp>
      <p:sp>
        <p:nvSpPr>
          <p:cNvPr id="2" name="Slide Number Placeholder 1"/>
          <p:cNvSpPr>
            <a:spLocks noGrp="1"/>
          </p:cNvSpPr>
          <p:nvPr>
            <p:ph type="sldNum" sz="quarter" idx="12"/>
          </p:nvPr>
        </p:nvSpPr>
        <p:spPr/>
        <p:txBody>
          <a:bodyPr/>
          <a:lstStyle/>
          <a:p>
            <a:fld id="{1C43998A-5FBC-42E0-AFB7-5F8439B89D9B}" type="slidenum">
              <a:rPr lang="fi-FI" smtClean="0"/>
              <a:t>17</a:t>
            </a:fld>
            <a:endParaRPr lang="fi-FI"/>
          </a:p>
        </p:txBody>
      </p:sp>
    </p:spTree>
    <p:extLst>
      <p:ext uri="{BB962C8B-B14F-4D97-AF65-F5344CB8AC3E}">
        <p14:creationId xmlns:p14="http://schemas.microsoft.com/office/powerpoint/2010/main" val="11952514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1981200" y="704850"/>
            <a:ext cx="8229600" cy="851942"/>
          </a:xfrm>
        </p:spPr>
        <p:txBody>
          <a:bodyPr/>
          <a:lstStyle/>
          <a:p>
            <a:pPr algn="ctr"/>
            <a:r>
              <a:rPr lang="en-US" dirty="0" smtClean="0">
                <a:latin typeface="Baskerville Old Face" panose="02020602080505020303" pitchFamily="18" charset="0"/>
              </a:rPr>
              <a:t>Self-portrait of online </a:t>
            </a:r>
            <a:r>
              <a:rPr lang="en-US" dirty="0">
                <a:latin typeface="Baskerville Old Face" panose="02020602080505020303" pitchFamily="18" charset="0"/>
              </a:rPr>
              <a:t>journalists  </a:t>
            </a:r>
            <a:endParaRPr lang="ru-RU" dirty="0"/>
          </a:p>
        </p:txBody>
      </p:sp>
      <p:sp>
        <p:nvSpPr>
          <p:cNvPr id="24579" name="Content Placeholder 2"/>
          <p:cNvSpPr>
            <a:spLocks noGrp="1"/>
          </p:cNvSpPr>
          <p:nvPr>
            <p:ph idx="1"/>
          </p:nvPr>
        </p:nvSpPr>
        <p:spPr/>
        <p:txBody>
          <a:bodyPr/>
          <a:lstStyle/>
          <a:p>
            <a:r>
              <a:rPr lang="en-US" dirty="0"/>
              <a:t>Q: </a:t>
            </a:r>
            <a:r>
              <a:rPr lang="en-US" i="1" dirty="0"/>
              <a:t>What is difference between you, journalists online, and those in old media?</a:t>
            </a:r>
          </a:p>
          <a:p>
            <a:r>
              <a:rPr lang="en-US" dirty="0" smtClean="0"/>
              <a:t>“We are younger” (20 under 31) </a:t>
            </a:r>
            <a:endParaRPr lang="en-US" dirty="0"/>
          </a:p>
          <a:p>
            <a:r>
              <a:rPr lang="en-US" dirty="0" smtClean="0"/>
              <a:t>“We are faster” (Speed </a:t>
            </a:r>
            <a:r>
              <a:rPr lang="en-US" dirty="0"/>
              <a:t>of perception, reaction, </a:t>
            </a:r>
            <a:r>
              <a:rPr lang="en-US" dirty="0" smtClean="0"/>
              <a:t>work) </a:t>
            </a:r>
            <a:endParaRPr lang="en-US" dirty="0"/>
          </a:p>
          <a:p>
            <a:r>
              <a:rPr lang="en-US" dirty="0" smtClean="0"/>
              <a:t>“Internet </a:t>
            </a:r>
            <a:r>
              <a:rPr lang="en-US" dirty="0"/>
              <a:t>media like news </a:t>
            </a:r>
            <a:r>
              <a:rPr lang="en-US" dirty="0" smtClean="0"/>
              <a:t>agency”</a:t>
            </a:r>
            <a:endParaRPr lang="en-US" dirty="0"/>
          </a:p>
          <a:p>
            <a:r>
              <a:rPr lang="en-US" dirty="0" smtClean="0"/>
              <a:t>“Long </a:t>
            </a:r>
            <a:r>
              <a:rPr lang="en-US" dirty="0"/>
              <a:t>working hours, </a:t>
            </a:r>
            <a:r>
              <a:rPr lang="en-US" dirty="0" smtClean="0"/>
              <a:t>we are </a:t>
            </a:r>
            <a:r>
              <a:rPr lang="en-US" dirty="0"/>
              <a:t>available </a:t>
            </a:r>
            <a:r>
              <a:rPr lang="en-US" dirty="0" smtClean="0"/>
              <a:t>24/7”</a:t>
            </a:r>
            <a:endParaRPr lang="en-US" dirty="0"/>
          </a:p>
          <a:p>
            <a:r>
              <a:rPr lang="en-US" dirty="0" smtClean="0"/>
              <a:t>“No </a:t>
            </a:r>
            <a:r>
              <a:rPr lang="en-US" dirty="0"/>
              <a:t>border between work and private </a:t>
            </a:r>
            <a:r>
              <a:rPr lang="en-US" dirty="0" smtClean="0"/>
              <a:t>life”</a:t>
            </a:r>
            <a:endParaRPr lang="en-US" dirty="0"/>
          </a:p>
          <a:p>
            <a:endParaRPr lang="en-US" sz="2800" dirty="0"/>
          </a:p>
          <a:p>
            <a:endParaRPr lang="ru-RU" sz="2800" dirty="0"/>
          </a:p>
          <a:p>
            <a:endParaRPr lang="en-US" dirty="0" smtClean="0"/>
          </a:p>
          <a:p>
            <a:endParaRPr lang="ru-RU" dirty="0" smtClean="0"/>
          </a:p>
          <a:p>
            <a:endParaRPr lang="ru-RU" dirty="0" smtClean="0"/>
          </a:p>
        </p:txBody>
      </p:sp>
      <p:sp>
        <p:nvSpPr>
          <p:cNvPr id="4" name="Slide Number Placeholder 3"/>
          <p:cNvSpPr>
            <a:spLocks noGrp="1"/>
          </p:cNvSpPr>
          <p:nvPr>
            <p:ph type="sldNum" sz="quarter" idx="12"/>
          </p:nvPr>
        </p:nvSpPr>
        <p:spPr/>
        <p:txBody>
          <a:bodyPr/>
          <a:lstStyle/>
          <a:p>
            <a:pPr>
              <a:defRPr/>
            </a:pPr>
            <a:fld id="{91B2D6DA-FA2E-4A04-8BD5-1CC1EA1B15DE}" type="slidenum">
              <a:rPr lang="ru-RU" smtClean="0"/>
              <a:pPr>
                <a:defRPr/>
              </a:pPr>
              <a:t>18</a:t>
            </a:fld>
            <a:endParaRPr lang="ru-RU"/>
          </a:p>
        </p:txBody>
      </p:sp>
    </p:spTree>
    <p:extLst>
      <p:ext uri="{BB962C8B-B14F-4D97-AF65-F5344CB8AC3E}">
        <p14:creationId xmlns:p14="http://schemas.microsoft.com/office/powerpoint/2010/main" val="4479428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1981200" y="704850"/>
            <a:ext cx="8229600" cy="995958"/>
          </a:xfrm>
        </p:spPr>
        <p:txBody>
          <a:bodyPr/>
          <a:lstStyle/>
          <a:p>
            <a:pPr algn="ctr"/>
            <a:r>
              <a:rPr lang="en-US" dirty="0" smtClean="0">
                <a:latin typeface="Baskerville Old Face" panose="02020602080505020303" pitchFamily="18" charset="0"/>
              </a:rPr>
              <a:t>Self-portrait of online </a:t>
            </a:r>
            <a:r>
              <a:rPr lang="en-US" dirty="0">
                <a:latin typeface="Baskerville Old Face" panose="02020602080505020303" pitchFamily="18" charset="0"/>
              </a:rPr>
              <a:t>journalists </a:t>
            </a:r>
            <a:endParaRPr lang="ru-RU" dirty="0"/>
          </a:p>
        </p:txBody>
      </p:sp>
      <p:sp>
        <p:nvSpPr>
          <p:cNvPr id="25603" name="Content Placeholder 2"/>
          <p:cNvSpPr>
            <a:spLocks noGrp="1"/>
          </p:cNvSpPr>
          <p:nvPr>
            <p:ph idx="1"/>
          </p:nvPr>
        </p:nvSpPr>
        <p:spPr>
          <a:xfrm>
            <a:off x="1981200" y="1935164"/>
            <a:ext cx="8229600" cy="4734197"/>
          </a:xfrm>
        </p:spPr>
        <p:txBody>
          <a:bodyPr/>
          <a:lstStyle/>
          <a:p>
            <a:r>
              <a:rPr lang="en-US" sz="2800" i="1" dirty="0"/>
              <a:t>Multi-platform</a:t>
            </a:r>
            <a:r>
              <a:rPr lang="en-US" sz="2800" dirty="0"/>
              <a:t>: </a:t>
            </a:r>
          </a:p>
          <a:p>
            <a:r>
              <a:rPr lang="en-US" sz="2800" dirty="0" smtClean="0"/>
              <a:t>New </a:t>
            </a:r>
            <a:r>
              <a:rPr lang="en-US" sz="2800" dirty="0"/>
              <a:t>media often combines TV, newspaper and news agency. It works against a journalist: lost depth, quality, no idea, often bloopers</a:t>
            </a:r>
            <a:endParaRPr lang="ru-RU" sz="2800" dirty="0"/>
          </a:p>
          <a:p>
            <a:r>
              <a:rPr lang="en-US" sz="2800" i="1" dirty="0"/>
              <a:t>Multi-functionality</a:t>
            </a:r>
            <a:r>
              <a:rPr lang="en-US" sz="2800" dirty="0"/>
              <a:t>:</a:t>
            </a:r>
          </a:p>
          <a:p>
            <a:r>
              <a:rPr lang="en-US" sz="2800" dirty="0"/>
              <a:t>Managing editor of online daily + working with social networks: their content and communication with subscribers + anchorperson + news editor of online radio. “No matter how many tasks you do, it is important, how do you do it” (from interview)</a:t>
            </a:r>
          </a:p>
          <a:p>
            <a:endParaRPr lang="en-US" dirty="0" smtClean="0"/>
          </a:p>
          <a:p>
            <a:endParaRPr lang="ru-RU" dirty="0" smtClean="0"/>
          </a:p>
          <a:p>
            <a:endParaRPr lang="en-US" dirty="0" smtClean="0"/>
          </a:p>
        </p:txBody>
      </p:sp>
      <p:sp>
        <p:nvSpPr>
          <p:cNvPr id="4" name="Slide Number Placeholder 3"/>
          <p:cNvSpPr>
            <a:spLocks noGrp="1"/>
          </p:cNvSpPr>
          <p:nvPr>
            <p:ph type="sldNum" sz="quarter" idx="12"/>
          </p:nvPr>
        </p:nvSpPr>
        <p:spPr/>
        <p:txBody>
          <a:bodyPr/>
          <a:lstStyle/>
          <a:p>
            <a:pPr>
              <a:defRPr/>
            </a:pPr>
            <a:fld id="{7E0C144F-6515-423C-BDDE-4EC3ACAA4C94}" type="slidenum">
              <a:rPr lang="ru-RU" smtClean="0"/>
              <a:pPr>
                <a:defRPr/>
              </a:pPr>
              <a:t>19</a:t>
            </a:fld>
            <a:endParaRPr lang="ru-RU"/>
          </a:p>
        </p:txBody>
      </p:sp>
    </p:spTree>
    <p:extLst>
      <p:ext uri="{BB962C8B-B14F-4D97-AF65-F5344CB8AC3E}">
        <p14:creationId xmlns:p14="http://schemas.microsoft.com/office/powerpoint/2010/main" val="672687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7"/>
            <a:ext cx="10972800" cy="1325563"/>
          </a:xfrm>
        </p:spPr>
        <p:txBody>
          <a:bodyPr>
            <a:normAutofit fontScale="90000"/>
          </a:bodyPr>
          <a:lstStyle/>
          <a:p>
            <a:r>
              <a:rPr lang="en-US" sz="4900" dirty="0">
                <a:latin typeface="Baskerville Old Face" panose="02020602080505020303" pitchFamily="18" charset="0"/>
              </a:rPr>
              <a:t/>
            </a:r>
            <a:br>
              <a:rPr lang="en-US" sz="4900" dirty="0">
                <a:latin typeface="Baskerville Old Face" panose="02020602080505020303" pitchFamily="18" charset="0"/>
              </a:rPr>
            </a:br>
            <a:r>
              <a:rPr lang="en-US" sz="4900" dirty="0" smtClean="0">
                <a:latin typeface="Baskerville Old Face" panose="02020602080505020303" pitchFamily="18" charset="0"/>
              </a:rPr>
              <a:t>New media: Research focus of the BRICS study </a:t>
            </a:r>
            <a:br>
              <a:rPr lang="en-US" sz="4900" dirty="0" smtClean="0">
                <a:latin typeface="Baskerville Old Face" panose="02020602080505020303" pitchFamily="18" charset="0"/>
              </a:rPr>
            </a:br>
            <a:r>
              <a:rPr lang="en-US" sz="4900" dirty="0" smtClean="0">
                <a:latin typeface="Baskerville Old Face" panose="02020602080505020303" pitchFamily="18" charset="0"/>
              </a:rPr>
              <a:t> </a:t>
            </a:r>
            <a:r>
              <a:rPr lang="en-US" sz="3600" dirty="0" smtClean="0">
                <a:latin typeface="Baskerville Old Face" panose="02020602080505020303" pitchFamily="18" charset="0"/>
              </a:rPr>
              <a:t/>
            </a:r>
            <a:br>
              <a:rPr lang="en-US" sz="3600" dirty="0" smtClean="0">
                <a:latin typeface="Baskerville Old Face" panose="02020602080505020303" pitchFamily="18" charset="0"/>
              </a:rPr>
            </a:br>
            <a:r>
              <a:rPr lang="en-US" sz="3600" dirty="0" smtClean="0">
                <a:latin typeface="Baskerville Old Face" panose="02020602080505020303" pitchFamily="18" charset="0"/>
              </a:rPr>
              <a:t>  </a:t>
            </a:r>
            <a:endParaRPr lang="ru-RU" sz="3600" dirty="0"/>
          </a:p>
        </p:txBody>
      </p:sp>
      <p:sp>
        <p:nvSpPr>
          <p:cNvPr id="3" name="Content Placeholder 2"/>
          <p:cNvSpPr>
            <a:spLocks noGrp="1"/>
          </p:cNvSpPr>
          <p:nvPr>
            <p:ph idx="1"/>
          </p:nvPr>
        </p:nvSpPr>
        <p:spPr/>
        <p:txBody>
          <a:bodyPr>
            <a:noAutofit/>
          </a:bodyPr>
          <a:lstStyle/>
          <a:p>
            <a:r>
              <a:rPr lang="en-US" dirty="0" smtClean="0">
                <a:solidFill>
                  <a:prstClr val="black"/>
                </a:solidFill>
              </a:rPr>
              <a:t>In </a:t>
            </a:r>
            <a:r>
              <a:rPr lang="en-US" dirty="0">
                <a:solidFill>
                  <a:prstClr val="black"/>
                </a:solidFill>
              </a:rPr>
              <a:t>mainstream comparative research, </a:t>
            </a:r>
            <a:r>
              <a:rPr lang="en-US" dirty="0" smtClean="0">
                <a:solidFill>
                  <a:prstClr val="black"/>
                </a:solidFill>
              </a:rPr>
              <a:t>online </a:t>
            </a:r>
            <a:r>
              <a:rPr lang="en-US" dirty="0" smtClean="0">
                <a:solidFill>
                  <a:prstClr val="black"/>
                </a:solidFill>
              </a:rPr>
              <a:t>media </a:t>
            </a:r>
            <a:r>
              <a:rPr lang="en-US" dirty="0" smtClean="0">
                <a:solidFill>
                  <a:prstClr val="black"/>
                </a:solidFill>
              </a:rPr>
              <a:t>have received </a:t>
            </a:r>
            <a:r>
              <a:rPr lang="en-US" dirty="0">
                <a:solidFill>
                  <a:prstClr val="black"/>
                </a:solidFill>
              </a:rPr>
              <a:t>little </a:t>
            </a:r>
            <a:r>
              <a:rPr lang="en-US" dirty="0" smtClean="0">
                <a:solidFill>
                  <a:prstClr val="black"/>
                </a:solidFill>
              </a:rPr>
              <a:t>attention</a:t>
            </a:r>
          </a:p>
          <a:p>
            <a:r>
              <a:rPr lang="en-US" dirty="0">
                <a:solidFill>
                  <a:prstClr val="black"/>
                </a:solidFill>
              </a:rPr>
              <a:t> </a:t>
            </a:r>
            <a:r>
              <a:rPr lang="en-US" dirty="0" smtClean="0"/>
              <a:t>Number </a:t>
            </a:r>
            <a:r>
              <a:rPr lang="en-US" dirty="0"/>
              <a:t>of online media continue to increase</a:t>
            </a:r>
          </a:p>
          <a:p>
            <a:r>
              <a:rPr lang="en-US" dirty="0" smtClean="0"/>
              <a:t> The </a:t>
            </a:r>
            <a:r>
              <a:rPr lang="en-US" dirty="0"/>
              <a:t>definition of new media is </a:t>
            </a:r>
            <a:r>
              <a:rPr lang="en-US" dirty="0" smtClean="0"/>
              <a:t>unclear</a:t>
            </a:r>
          </a:p>
          <a:p>
            <a:r>
              <a:rPr lang="en-US" dirty="0" smtClean="0">
                <a:solidFill>
                  <a:prstClr val="black"/>
                </a:solidFill>
              </a:rPr>
              <a:t>BRICS project defines </a:t>
            </a:r>
            <a:r>
              <a:rPr lang="en-US" dirty="0">
                <a:solidFill>
                  <a:prstClr val="black"/>
                </a:solidFill>
              </a:rPr>
              <a:t>new online news media as separately </a:t>
            </a:r>
            <a:r>
              <a:rPr lang="en-US" dirty="0" smtClean="0">
                <a:solidFill>
                  <a:prstClr val="black"/>
                </a:solidFill>
              </a:rPr>
              <a:t>established and </a:t>
            </a:r>
            <a:r>
              <a:rPr lang="en-US" dirty="0">
                <a:solidFill>
                  <a:prstClr val="black"/>
                </a:solidFill>
              </a:rPr>
              <a:t>independent internet media </a:t>
            </a:r>
            <a:r>
              <a:rPr lang="en-US" dirty="0" smtClean="0">
                <a:solidFill>
                  <a:prstClr val="black"/>
                </a:solidFill>
              </a:rPr>
              <a:t>organizations They are </a:t>
            </a:r>
            <a:r>
              <a:rPr lang="en-US" dirty="0">
                <a:solidFill>
                  <a:prstClr val="black"/>
                </a:solidFill>
              </a:rPr>
              <a:t>not </a:t>
            </a:r>
            <a:r>
              <a:rPr lang="en-US" dirty="0" smtClean="0">
                <a:solidFill>
                  <a:prstClr val="black"/>
                </a:solidFill>
              </a:rPr>
              <a:t>just digital </a:t>
            </a:r>
            <a:r>
              <a:rPr lang="en-US" dirty="0">
                <a:solidFill>
                  <a:prstClr val="black"/>
                </a:solidFill>
              </a:rPr>
              <a:t>newsrooms or online versions of </a:t>
            </a:r>
            <a:r>
              <a:rPr lang="en-US" dirty="0" smtClean="0">
                <a:solidFill>
                  <a:prstClr val="black"/>
                </a:solidFill>
              </a:rPr>
              <a:t>newspapers</a:t>
            </a:r>
            <a:r>
              <a:rPr lang="en-US" dirty="0">
                <a:solidFill>
                  <a:prstClr val="black"/>
                </a:solidFill>
              </a:rPr>
              <a:t>, magazines or radio-television stations  </a:t>
            </a:r>
            <a:endParaRPr lang="ru-RU" dirty="0">
              <a:solidFill>
                <a:prstClr val="black"/>
              </a:solidFill>
            </a:endParaRPr>
          </a:p>
          <a:p>
            <a:pPr marL="0" lvl="0" indent="0">
              <a:buNone/>
            </a:pPr>
            <a:r>
              <a:rPr lang="en-US" dirty="0" smtClean="0">
                <a:solidFill>
                  <a:prstClr val="black"/>
                </a:solidFill>
              </a:rPr>
              <a:t> </a:t>
            </a:r>
          </a:p>
          <a:p>
            <a:pPr lvl="0"/>
            <a:endParaRPr lang="en-US" dirty="0">
              <a:solidFill>
                <a:prstClr val="black"/>
              </a:solidFill>
            </a:endParaRPr>
          </a:p>
          <a:p>
            <a:endParaRPr lang="en-US" dirty="0" smtClean="0"/>
          </a:p>
          <a:p>
            <a:endParaRPr lang="en-US" dirty="0" smtClean="0"/>
          </a:p>
          <a:p>
            <a:endParaRPr lang="en-US" dirty="0"/>
          </a:p>
          <a:p>
            <a:pPr lvl="0"/>
            <a:endParaRPr lang="en-US" dirty="0" smtClean="0">
              <a:solidFill>
                <a:prstClr val="black"/>
              </a:solidFill>
            </a:endParaRPr>
          </a:p>
          <a:p>
            <a:pPr marL="0" indent="0">
              <a:buNone/>
            </a:pPr>
            <a:r>
              <a:rPr lang="en-US" dirty="0" smtClean="0">
                <a:solidFill>
                  <a:prstClr val="black"/>
                </a:solidFill>
              </a:rPr>
              <a:t>     </a:t>
            </a:r>
            <a:endParaRPr lang="ru-RU" dirty="0">
              <a:solidFill>
                <a:prstClr val="black"/>
              </a:solidFill>
            </a:endParaRPr>
          </a:p>
        </p:txBody>
      </p:sp>
      <p:sp>
        <p:nvSpPr>
          <p:cNvPr id="4" name="Slide Number Placeholder 3"/>
          <p:cNvSpPr>
            <a:spLocks noGrp="1"/>
          </p:cNvSpPr>
          <p:nvPr>
            <p:ph type="sldNum" sz="quarter" idx="12"/>
          </p:nvPr>
        </p:nvSpPr>
        <p:spPr/>
        <p:txBody>
          <a:bodyPr/>
          <a:lstStyle/>
          <a:p>
            <a:pPr>
              <a:defRPr/>
            </a:pPr>
            <a:fld id="{4464DABF-F985-4BAD-986C-439D6FAD71F9}" type="slidenum">
              <a:rPr lang="ru-RU" smtClean="0">
                <a:solidFill>
                  <a:prstClr val="black">
                    <a:tint val="75000"/>
                  </a:prstClr>
                </a:solidFill>
              </a:rPr>
              <a:pPr>
                <a:defRPr/>
              </a:pPr>
              <a:t>2</a:t>
            </a:fld>
            <a:endParaRPr lang="ru-RU">
              <a:solidFill>
                <a:prstClr val="black">
                  <a:tint val="75000"/>
                </a:prstClr>
              </a:solidFill>
            </a:endParaRPr>
          </a:p>
        </p:txBody>
      </p:sp>
    </p:spTree>
    <p:extLst>
      <p:ext uri="{BB962C8B-B14F-4D97-AF65-F5344CB8AC3E}">
        <p14:creationId xmlns:p14="http://schemas.microsoft.com/office/powerpoint/2010/main" val="281957619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631504" y="704850"/>
            <a:ext cx="8784976" cy="779934"/>
          </a:xfrm>
        </p:spPr>
        <p:txBody>
          <a:bodyPr/>
          <a:lstStyle/>
          <a:p>
            <a:pPr algn="ctr"/>
            <a:r>
              <a:rPr lang="en-US" dirty="0" smtClean="0">
                <a:latin typeface="Baskerville Old Face" panose="02020602080505020303" pitchFamily="18" charset="0"/>
              </a:rPr>
              <a:t>New </a:t>
            </a:r>
            <a:r>
              <a:rPr lang="en-US" dirty="0">
                <a:latin typeface="Baskerville Old Face" panose="02020602080505020303" pitchFamily="18" charset="0"/>
              </a:rPr>
              <a:t>media: Young, healthy, multi- </a:t>
            </a:r>
            <a:endParaRPr lang="ru-RU" dirty="0"/>
          </a:p>
        </p:txBody>
      </p:sp>
      <p:sp>
        <p:nvSpPr>
          <p:cNvPr id="31747" name="Content Placeholder 2"/>
          <p:cNvSpPr>
            <a:spLocks noGrp="1"/>
          </p:cNvSpPr>
          <p:nvPr>
            <p:ph idx="1"/>
          </p:nvPr>
        </p:nvSpPr>
        <p:spPr>
          <a:xfrm>
            <a:off x="1703512" y="1556793"/>
            <a:ext cx="8712968" cy="5040559"/>
          </a:xfrm>
        </p:spPr>
        <p:txBody>
          <a:bodyPr/>
          <a:lstStyle/>
          <a:p>
            <a:r>
              <a:rPr lang="en-US" sz="2800" dirty="0"/>
              <a:t>All young: Established during the 2000s</a:t>
            </a:r>
          </a:p>
          <a:p>
            <a:r>
              <a:rPr lang="en-US" sz="2800" dirty="0"/>
              <a:t>Healthy media economy</a:t>
            </a:r>
          </a:p>
          <a:p>
            <a:r>
              <a:rPr lang="en-US" sz="2800" dirty="0"/>
              <a:t>Small-scale organizations in comparison with the conventional media (on average 6-7 journalists)</a:t>
            </a:r>
          </a:p>
          <a:p>
            <a:r>
              <a:rPr lang="en-US" sz="2800" dirty="0"/>
              <a:t>Most successful with multi-platform strategy: </a:t>
            </a:r>
          </a:p>
          <a:p>
            <a:r>
              <a:rPr lang="en-US" sz="2800" i="1" dirty="0" err="1"/>
              <a:t>Fontanka</a:t>
            </a:r>
            <a:r>
              <a:rPr lang="en-US" sz="2800" i="1" dirty="0"/>
              <a:t>, </a:t>
            </a:r>
            <a:r>
              <a:rPr lang="en-US" sz="2800" dirty="0"/>
              <a:t>first</a:t>
            </a:r>
            <a:r>
              <a:rPr lang="en-US" sz="2800" i="1" dirty="0"/>
              <a:t> </a:t>
            </a:r>
            <a:r>
              <a:rPr lang="en-US" sz="2800" dirty="0"/>
              <a:t>internet daily in the city established: </a:t>
            </a:r>
            <a:r>
              <a:rPr lang="en-US" sz="2800" i="1" dirty="0" err="1"/>
              <a:t>Fontanka.Fi</a:t>
            </a:r>
            <a:r>
              <a:rPr lang="en-US" sz="2800" i="1" dirty="0"/>
              <a:t>, </a:t>
            </a:r>
            <a:r>
              <a:rPr lang="en-US" sz="2800" i="1" dirty="0" err="1"/>
              <a:t>Voditel</a:t>
            </a:r>
            <a:r>
              <a:rPr lang="en-US" sz="2800" i="1" dirty="0"/>
              <a:t> </a:t>
            </a:r>
            <a:r>
              <a:rPr lang="en-US" sz="2800" i="1" dirty="0" err="1"/>
              <a:t>Peterburga</a:t>
            </a:r>
            <a:r>
              <a:rPr lang="en-US" sz="2800" i="1" dirty="0"/>
              <a:t>, </a:t>
            </a:r>
            <a:r>
              <a:rPr lang="en-US" sz="2800" i="1" dirty="0" err="1"/>
              <a:t>Doktor</a:t>
            </a:r>
            <a:r>
              <a:rPr lang="en-US" sz="2800" i="1" dirty="0"/>
              <a:t> </a:t>
            </a:r>
            <a:r>
              <a:rPr lang="en-US" sz="2800" i="1" dirty="0" err="1"/>
              <a:t>Piter</a:t>
            </a:r>
            <a:r>
              <a:rPr lang="en-US" sz="2800" i="1" dirty="0"/>
              <a:t>, </a:t>
            </a:r>
            <a:r>
              <a:rPr lang="en-US" sz="2800" i="1" dirty="0" err="1"/>
              <a:t>Kvadrat.Ru</a:t>
            </a:r>
            <a:r>
              <a:rPr lang="en-US" sz="2800" i="1" dirty="0"/>
              <a:t>, radio </a:t>
            </a:r>
            <a:r>
              <a:rPr lang="en-US" sz="2800" i="1" dirty="0" err="1"/>
              <a:t>Fontanka</a:t>
            </a:r>
            <a:r>
              <a:rPr lang="en-US" sz="2800" i="1" dirty="0"/>
              <a:t> FM </a:t>
            </a:r>
          </a:p>
          <a:p>
            <a:r>
              <a:rPr lang="en-US" sz="2800" dirty="0"/>
              <a:t>Specialization and expertize, target audiences</a:t>
            </a:r>
          </a:p>
          <a:p>
            <a:r>
              <a:rPr lang="en-US" sz="2800" dirty="0"/>
              <a:t>Interactivity with audience and interactive advertising            </a:t>
            </a:r>
            <a:endParaRPr lang="ru-RU" sz="2800" dirty="0"/>
          </a:p>
        </p:txBody>
      </p:sp>
      <p:sp>
        <p:nvSpPr>
          <p:cNvPr id="4" name="Slide Number Placeholder 3"/>
          <p:cNvSpPr>
            <a:spLocks noGrp="1"/>
          </p:cNvSpPr>
          <p:nvPr>
            <p:ph type="sldNum" sz="quarter" idx="12"/>
          </p:nvPr>
        </p:nvSpPr>
        <p:spPr/>
        <p:txBody>
          <a:bodyPr/>
          <a:lstStyle/>
          <a:p>
            <a:pPr>
              <a:defRPr/>
            </a:pPr>
            <a:fld id="{9C62778C-C813-4BBD-8B3C-709DD5C62C75}" type="slidenum">
              <a:rPr lang="ru-RU" smtClean="0"/>
              <a:pPr>
                <a:defRPr/>
              </a:pPr>
              <a:t>20</a:t>
            </a:fld>
            <a:endParaRPr lang="ru-RU"/>
          </a:p>
        </p:txBody>
      </p:sp>
    </p:spTree>
    <p:extLst>
      <p:ext uri="{BB962C8B-B14F-4D97-AF65-F5344CB8AC3E}">
        <p14:creationId xmlns:p14="http://schemas.microsoft.com/office/powerpoint/2010/main" val="33944247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askerville Old Face" panose="02020602080505020303" pitchFamily="18" charset="0"/>
              </a:rPr>
              <a:t>Yekaterinburg –the </a:t>
            </a:r>
            <a:r>
              <a:rPr lang="en-US" dirty="0" smtClean="0">
                <a:latin typeface="Baskerville Old Face" panose="02020602080505020303" pitchFamily="18" charset="0"/>
              </a:rPr>
              <a:t>capital of Urals </a:t>
            </a:r>
            <a:endParaRPr lang="fi-FI" dirty="0">
              <a:latin typeface="Baskerville Old Face" panose="02020602080505020303" pitchFamily="18" charset="0"/>
            </a:endParaRPr>
          </a:p>
        </p:txBody>
      </p:sp>
      <p:sp>
        <p:nvSpPr>
          <p:cNvPr id="4" name="Slide Number Placeholder 3"/>
          <p:cNvSpPr>
            <a:spLocks noGrp="1"/>
          </p:cNvSpPr>
          <p:nvPr>
            <p:ph type="sldNum" sz="quarter" idx="12"/>
          </p:nvPr>
        </p:nvSpPr>
        <p:spPr/>
        <p:txBody>
          <a:bodyPr/>
          <a:lstStyle/>
          <a:p>
            <a:fld id="{1C43998A-5FBC-42E0-AFB7-5F8439B89D9B}" type="slidenum">
              <a:rPr lang="fi-FI" smtClean="0"/>
              <a:t>21</a:t>
            </a:fld>
            <a:endParaRPr lang="fi-FI"/>
          </a:p>
        </p:txBody>
      </p:sp>
      <p:pic>
        <p:nvPicPr>
          <p:cNvPr id="1026" name="Picture 2" descr="http://www.ekaterinburg.tv/images/images_city/em52.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41405" y="1690688"/>
            <a:ext cx="10799805"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03127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askerville Old Face" panose="02020602080505020303" pitchFamily="18" charset="0"/>
              </a:rPr>
              <a:t>Yekaterinburg: </a:t>
            </a:r>
            <a:r>
              <a:rPr lang="en-US" dirty="0" smtClean="0">
                <a:latin typeface="Baskerville Old Face" panose="02020602080505020303" pitchFamily="18" charset="0"/>
              </a:rPr>
              <a:t>4th </a:t>
            </a:r>
            <a:r>
              <a:rPr lang="en-US" dirty="0">
                <a:latin typeface="Baskerville Old Face" panose="02020602080505020303" pitchFamily="18" charset="0"/>
              </a:rPr>
              <a:t>largest city in Russia </a:t>
            </a:r>
            <a:endParaRPr lang="fi-FI" dirty="0">
              <a:latin typeface="Baskerville Old Face" panose="02020602080505020303" pitchFamily="18" charset="0"/>
            </a:endParaRPr>
          </a:p>
        </p:txBody>
      </p:sp>
      <p:sp>
        <p:nvSpPr>
          <p:cNvPr id="3" name="Content Placeholder 2"/>
          <p:cNvSpPr>
            <a:spLocks noGrp="1"/>
          </p:cNvSpPr>
          <p:nvPr>
            <p:ph idx="1"/>
          </p:nvPr>
        </p:nvSpPr>
        <p:spPr/>
        <p:txBody>
          <a:bodyPr>
            <a:normAutofit lnSpcReduction="10000"/>
          </a:bodyPr>
          <a:lstStyle/>
          <a:p>
            <a:pPr marL="0" indent="0">
              <a:buNone/>
            </a:pPr>
            <a:r>
              <a:rPr lang="en-US" dirty="0" smtClean="0"/>
              <a:t>Founded </a:t>
            </a:r>
            <a:r>
              <a:rPr lang="en-US" dirty="0"/>
              <a:t>in 1723 by the order of Peter the Great as the metallurgical factory </a:t>
            </a:r>
            <a:endParaRPr lang="en-US" dirty="0" smtClean="0"/>
          </a:p>
          <a:p>
            <a:pPr marL="0" indent="0">
              <a:buNone/>
            </a:pPr>
            <a:r>
              <a:rPr lang="en-US" dirty="0" smtClean="0"/>
              <a:t>By </a:t>
            </a:r>
            <a:r>
              <a:rPr lang="en-US" dirty="0"/>
              <a:t>the 20th century it had become one of Russia's largest and most important financial, industrial and cultural centers</a:t>
            </a:r>
            <a:r>
              <a:rPr lang="en-US" dirty="0" smtClean="0"/>
              <a:t>.</a:t>
            </a:r>
          </a:p>
          <a:p>
            <a:pPr marL="0" indent="0">
              <a:buNone/>
            </a:pPr>
            <a:r>
              <a:rPr lang="en-US" dirty="0" smtClean="0"/>
              <a:t>Between </a:t>
            </a:r>
            <a:r>
              <a:rPr lang="en-US" dirty="0"/>
              <a:t>1924 and 1991, the town was known as </a:t>
            </a:r>
            <a:r>
              <a:rPr lang="en-US" b="1" dirty="0" smtClean="0"/>
              <a:t>Sverdlovsk</a:t>
            </a:r>
            <a:r>
              <a:rPr lang="en-US" dirty="0" smtClean="0"/>
              <a:t>. </a:t>
            </a:r>
            <a:r>
              <a:rPr lang="en-US" dirty="0"/>
              <a:t>The city is often said to be situated on the border of Europe and Asia (on the Asian side) </a:t>
            </a:r>
            <a:endParaRPr lang="en-US" dirty="0" smtClean="0"/>
          </a:p>
          <a:p>
            <a:pPr marL="0" indent="0">
              <a:buNone/>
            </a:pPr>
            <a:r>
              <a:rPr lang="en-US" dirty="0" smtClean="0"/>
              <a:t>Population is about 1.5million of people: Russians, </a:t>
            </a:r>
            <a:r>
              <a:rPr lang="en-US" dirty="0"/>
              <a:t>Tatars, </a:t>
            </a:r>
            <a:r>
              <a:rPr lang="en-US" dirty="0" err="1"/>
              <a:t>Bashkirs</a:t>
            </a:r>
            <a:r>
              <a:rPr lang="en-US" dirty="0"/>
              <a:t>, Ukrainians</a:t>
            </a:r>
            <a:endParaRPr lang="fi-FI" dirty="0"/>
          </a:p>
          <a:p>
            <a:pPr marL="0" indent="0">
              <a:buNone/>
            </a:pPr>
            <a:endParaRPr lang="fi-FI" dirty="0"/>
          </a:p>
        </p:txBody>
      </p:sp>
      <p:sp>
        <p:nvSpPr>
          <p:cNvPr id="4" name="Slide Number Placeholder 3"/>
          <p:cNvSpPr>
            <a:spLocks noGrp="1"/>
          </p:cNvSpPr>
          <p:nvPr>
            <p:ph type="sldNum" sz="quarter" idx="12"/>
          </p:nvPr>
        </p:nvSpPr>
        <p:spPr/>
        <p:txBody>
          <a:bodyPr/>
          <a:lstStyle/>
          <a:p>
            <a:fld id="{1C43998A-5FBC-42E0-AFB7-5F8439B89D9B}" type="slidenum">
              <a:rPr lang="fi-FI" smtClean="0"/>
              <a:t>22</a:t>
            </a:fld>
            <a:endParaRPr lang="fi-FI"/>
          </a:p>
        </p:txBody>
      </p:sp>
    </p:spTree>
    <p:extLst>
      <p:ext uri="{BB962C8B-B14F-4D97-AF65-F5344CB8AC3E}">
        <p14:creationId xmlns:p14="http://schemas.microsoft.com/office/powerpoint/2010/main" val="4146367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House </a:t>
            </a:r>
            <a:r>
              <a:rPr lang="en-US" dirty="0" err="1" smtClean="0"/>
              <a:t>Ipatjeva</a:t>
            </a:r>
            <a:r>
              <a:rPr lang="en-US" dirty="0" smtClean="0"/>
              <a:t>, where the </a:t>
            </a:r>
            <a:r>
              <a:rPr lang="en-US" dirty="0" err="1" smtClean="0"/>
              <a:t>Tzar</a:t>
            </a:r>
            <a:r>
              <a:rPr lang="en-US" dirty="0" smtClean="0"/>
              <a:t> family was shot at night on 16-17 July 1918  </a:t>
            </a:r>
            <a:endParaRPr lang="fi-FI" dirty="0"/>
          </a:p>
        </p:txBody>
      </p:sp>
      <p:sp>
        <p:nvSpPr>
          <p:cNvPr id="4" name="Slide Number Placeholder 3"/>
          <p:cNvSpPr>
            <a:spLocks noGrp="1"/>
          </p:cNvSpPr>
          <p:nvPr>
            <p:ph type="sldNum" sz="quarter" idx="12"/>
          </p:nvPr>
        </p:nvSpPr>
        <p:spPr/>
        <p:txBody>
          <a:bodyPr/>
          <a:lstStyle/>
          <a:p>
            <a:fld id="{1C43998A-5FBC-42E0-AFB7-5F8439B89D9B}" type="slidenum">
              <a:rPr lang="fi-FI" smtClean="0"/>
              <a:t>23</a:t>
            </a:fld>
            <a:endParaRPr lang="fi-FI"/>
          </a:p>
        </p:txBody>
      </p:sp>
      <p:pic>
        <p:nvPicPr>
          <p:cNvPr id="5122" name="Picture 2" descr="http://upload.wikimedia.org/wikipedia/commons/thumb/e/eb/Ipatjew-Haus2.jpg/300px-Ipatjew-Haus2.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38201" y="1841457"/>
            <a:ext cx="10515600" cy="43641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28615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051654"/>
          </a:xfrm>
        </p:spPr>
        <p:txBody>
          <a:bodyPr/>
          <a:lstStyle/>
          <a:p>
            <a:r>
              <a:rPr lang="fi-FI" dirty="0" smtClean="0">
                <a:latin typeface="Baskerville Old Face" panose="02020602080505020303" pitchFamily="18" charset="0"/>
              </a:rPr>
              <a:t>Media </a:t>
            </a:r>
            <a:r>
              <a:rPr lang="fi-FI" dirty="0" err="1" smtClean="0">
                <a:latin typeface="Baskerville Old Face" panose="02020602080505020303" pitchFamily="18" charset="0"/>
              </a:rPr>
              <a:t>sample</a:t>
            </a:r>
            <a:r>
              <a:rPr lang="en-US" dirty="0" smtClean="0">
                <a:latin typeface="Baskerville Old Face" panose="02020602080505020303" pitchFamily="18" charset="0"/>
              </a:rPr>
              <a:t>: 6 </a:t>
            </a:r>
            <a:r>
              <a:rPr lang="en-US" dirty="0" smtClean="0">
                <a:latin typeface="Baskerville Old Face" panose="02020602080505020303" pitchFamily="18" charset="0"/>
              </a:rPr>
              <a:t>new </a:t>
            </a:r>
            <a:r>
              <a:rPr lang="en-US" dirty="0" smtClean="0">
                <a:latin typeface="Baskerville Old Face" panose="02020602080505020303" pitchFamily="18" charset="0"/>
              </a:rPr>
              <a:t>+ 6 </a:t>
            </a:r>
            <a:r>
              <a:rPr lang="en-US" dirty="0">
                <a:latin typeface="Baskerville Old Face" panose="02020602080505020303" pitchFamily="18" charset="0"/>
              </a:rPr>
              <a:t>o</a:t>
            </a:r>
            <a:r>
              <a:rPr lang="en-US" dirty="0" smtClean="0">
                <a:latin typeface="Baskerville Old Face" panose="02020602080505020303" pitchFamily="18" charset="0"/>
              </a:rPr>
              <a:t>ld</a:t>
            </a:r>
            <a:endParaRPr lang="fi-FI" dirty="0">
              <a:latin typeface="Baskerville Old Face" panose="02020602080505020303"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73046740"/>
              </p:ext>
            </p:extLst>
          </p:nvPr>
        </p:nvGraphicFramePr>
        <p:xfrm>
          <a:off x="988540" y="1297458"/>
          <a:ext cx="10365260" cy="5380617"/>
        </p:xfrm>
        <a:graphic>
          <a:graphicData uri="http://schemas.openxmlformats.org/drawingml/2006/table">
            <a:tbl>
              <a:tblPr firstRow="1" bandRow="1">
                <a:tableStyleId>{5C22544A-7EE6-4342-B048-85BDC9FD1C3A}</a:tableStyleId>
              </a:tblPr>
              <a:tblGrid>
                <a:gridCol w="2681417"/>
                <a:gridCol w="2501213"/>
                <a:gridCol w="2591315"/>
                <a:gridCol w="2591315"/>
              </a:tblGrid>
              <a:tr h="392448">
                <a:tc>
                  <a:txBody>
                    <a:bodyPr/>
                    <a:lstStyle/>
                    <a:p>
                      <a:r>
                        <a:rPr lang="fi-FI" dirty="0" smtClean="0"/>
                        <a:t>Media</a:t>
                      </a:r>
                      <a:endParaRPr lang="fi-FI" dirty="0"/>
                    </a:p>
                  </a:txBody>
                  <a:tcPr/>
                </a:tc>
                <a:tc>
                  <a:txBody>
                    <a:bodyPr/>
                    <a:lstStyle/>
                    <a:p>
                      <a:r>
                        <a:rPr lang="fi-FI" dirty="0" err="1" smtClean="0"/>
                        <a:t>type</a:t>
                      </a:r>
                      <a:endParaRPr lang="fi-FI" dirty="0"/>
                    </a:p>
                  </a:txBody>
                  <a:tcPr/>
                </a:tc>
                <a:tc>
                  <a:txBody>
                    <a:bodyPr/>
                    <a:lstStyle/>
                    <a:p>
                      <a:r>
                        <a:rPr lang="fi-FI" dirty="0" err="1" smtClean="0"/>
                        <a:t>ownership</a:t>
                      </a:r>
                      <a:r>
                        <a:rPr lang="en-US" dirty="0" smtClean="0"/>
                        <a:t>/founders</a:t>
                      </a:r>
                      <a:endParaRPr lang="fi-FI" dirty="0"/>
                    </a:p>
                  </a:txBody>
                  <a:tcPr/>
                </a:tc>
                <a:tc>
                  <a:txBody>
                    <a:bodyPr/>
                    <a:lstStyle/>
                    <a:p>
                      <a:r>
                        <a:rPr lang="en-US" dirty="0" smtClean="0"/>
                        <a:t>Size</a:t>
                      </a:r>
                      <a:r>
                        <a:rPr lang="en-US" baseline="0" dirty="0" smtClean="0"/>
                        <a:t> of medium</a:t>
                      </a:r>
                      <a:endParaRPr lang="fi-FI" dirty="0"/>
                    </a:p>
                  </a:txBody>
                  <a:tcPr/>
                </a:tc>
              </a:tr>
              <a:tr h="392448">
                <a:tc>
                  <a:txBody>
                    <a:bodyPr/>
                    <a:lstStyle/>
                    <a:p>
                      <a:r>
                        <a:rPr lang="en-US" dirty="0" smtClean="0">
                          <a:latin typeface="Baskerville Old Face" panose="02020602080505020303" pitchFamily="18" charset="0"/>
                        </a:rPr>
                        <a:t>1. Znak.com</a:t>
                      </a:r>
                      <a:endParaRPr lang="fi-FI" dirty="0">
                        <a:latin typeface="Baskerville Old Face" panose="02020602080505020303" pitchFamily="18" charset="0"/>
                      </a:endParaRPr>
                    </a:p>
                  </a:txBody>
                  <a:tcPr/>
                </a:tc>
                <a:tc>
                  <a:txBody>
                    <a:bodyPr/>
                    <a:lstStyle/>
                    <a:p>
                      <a:r>
                        <a:rPr lang="en-US" dirty="0" smtClean="0">
                          <a:latin typeface="Baskerville Old Face" panose="02020602080505020303" pitchFamily="18" charset="0"/>
                        </a:rPr>
                        <a:t>Online/news agency</a:t>
                      </a:r>
                      <a:endParaRPr lang="fi-FI" dirty="0">
                        <a:latin typeface="Baskerville Old Face" panose="02020602080505020303" pitchFamily="18" charset="0"/>
                      </a:endParaRPr>
                    </a:p>
                  </a:txBody>
                  <a:tcPr/>
                </a:tc>
                <a:tc>
                  <a:txBody>
                    <a:bodyPr/>
                    <a:lstStyle/>
                    <a:p>
                      <a:r>
                        <a:rPr lang="en-US" dirty="0" smtClean="0">
                          <a:latin typeface="Baskerville Old Face" panose="02020602080505020303" pitchFamily="18" charset="0"/>
                        </a:rPr>
                        <a:t>Journalistic start-up</a:t>
                      </a:r>
                      <a:endParaRPr lang="fi-FI" dirty="0">
                        <a:latin typeface="Baskerville Old Face" panose="02020602080505020303" pitchFamily="18" charset="0"/>
                      </a:endParaRPr>
                    </a:p>
                  </a:txBody>
                  <a:tcPr/>
                </a:tc>
                <a:tc>
                  <a:txBody>
                    <a:bodyPr/>
                    <a:lstStyle/>
                    <a:p>
                      <a:r>
                        <a:rPr lang="en-US" dirty="0" smtClean="0">
                          <a:latin typeface="Baskerville Old Face" panose="02020602080505020303" pitchFamily="18" charset="0"/>
                        </a:rPr>
                        <a:t>24</a:t>
                      </a:r>
                      <a:r>
                        <a:rPr lang="en-US" baseline="0" dirty="0" smtClean="0">
                          <a:latin typeface="Baskerville Old Face" panose="02020602080505020303" pitchFamily="18" charset="0"/>
                        </a:rPr>
                        <a:t> journalists</a:t>
                      </a:r>
                      <a:endParaRPr lang="fi-FI" dirty="0">
                        <a:latin typeface="Baskerville Old Face" panose="02020602080505020303" pitchFamily="18" charset="0"/>
                      </a:endParaRPr>
                    </a:p>
                  </a:txBody>
                  <a:tcPr/>
                </a:tc>
              </a:tr>
              <a:tr h="392448">
                <a:tc>
                  <a:txBody>
                    <a:bodyPr/>
                    <a:lstStyle/>
                    <a:p>
                      <a:r>
                        <a:rPr lang="en-US" dirty="0" smtClean="0">
                          <a:latin typeface="Baskerville Old Face" panose="02020602080505020303" pitchFamily="18" charset="0"/>
                        </a:rPr>
                        <a:t>2. EAN (</a:t>
                      </a:r>
                      <a:r>
                        <a:rPr lang="en-US" dirty="0" err="1" smtClean="0">
                          <a:latin typeface="Baskerville Old Face" panose="02020602080505020303" pitchFamily="18" charset="0"/>
                        </a:rPr>
                        <a:t>Euarasian</a:t>
                      </a:r>
                      <a:r>
                        <a:rPr lang="en-US" dirty="0" smtClean="0">
                          <a:latin typeface="Baskerville Old Face" panose="02020602080505020303" pitchFamily="18" charset="0"/>
                        </a:rPr>
                        <a:t>) </a:t>
                      </a:r>
                      <a:endParaRPr lang="fi-FI" dirty="0">
                        <a:latin typeface="Baskerville Old Face" panose="02020602080505020303" pitchFamily="18" charset="0"/>
                      </a:endParaRPr>
                    </a:p>
                  </a:txBody>
                  <a:tcPr/>
                </a:tc>
                <a:tc>
                  <a:txBody>
                    <a:bodyPr/>
                    <a:lstStyle/>
                    <a:p>
                      <a:r>
                        <a:rPr lang="en-US" dirty="0" smtClean="0">
                          <a:latin typeface="Baskerville Old Face" panose="02020602080505020303" pitchFamily="18" charset="0"/>
                        </a:rPr>
                        <a:t>Online/news</a:t>
                      </a:r>
                      <a:r>
                        <a:rPr lang="en-US" baseline="0" dirty="0" smtClean="0">
                          <a:latin typeface="Baskerville Old Face" panose="02020602080505020303" pitchFamily="18" charset="0"/>
                        </a:rPr>
                        <a:t> agency</a:t>
                      </a:r>
                      <a:endParaRPr lang="fi-FI" dirty="0">
                        <a:latin typeface="Baskerville Old Face" panose="02020602080505020303" pitchFamily="18" charset="0"/>
                      </a:endParaRPr>
                    </a:p>
                  </a:txBody>
                  <a:tcPr/>
                </a:tc>
                <a:tc>
                  <a:txBody>
                    <a:bodyPr/>
                    <a:lstStyle/>
                    <a:p>
                      <a:r>
                        <a:rPr lang="en-US" dirty="0" smtClean="0">
                          <a:latin typeface="Baskerville Old Face" panose="02020602080505020303" pitchFamily="18" charset="0"/>
                        </a:rPr>
                        <a:t>Private/ A. </a:t>
                      </a:r>
                      <a:r>
                        <a:rPr lang="en-US" dirty="0" err="1" smtClean="0">
                          <a:latin typeface="Baskerville Old Face" panose="02020602080505020303" pitchFamily="18" charset="0"/>
                        </a:rPr>
                        <a:t>Eroshevsky</a:t>
                      </a:r>
                      <a:endParaRPr lang="fi-FI" dirty="0">
                        <a:latin typeface="Baskerville Old Face" panose="02020602080505020303" pitchFamily="18" charset="0"/>
                      </a:endParaRPr>
                    </a:p>
                  </a:txBody>
                  <a:tcPr/>
                </a:tc>
                <a:tc>
                  <a:txBody>
                    <a:bodyPr/>
                    <a:lstStyle/>
                    <a:p>
                      <a:r>
                        <a:rPr lang="en-US" dirty="0" smtClean="0">
                          <a:latin typeface="Baskerville Old Face" panose="02020602080505020303" pitchFamily="18" charset="0"/>
                        </a:rPr>
                        <a:t>5</a:t>
                      </a:r>
                      <a:r>
                        <a:rPr lang="en-US" baseline="0" dirty="0" smtClean="0">
                          <a:latin typeface="Baskerville Old Face" panose="02020602080505020303" pitchFamily="18" charset="0"/>
                        </a:rPr>
                        <a:t> journalists</a:t>
                      </a:r>
                      <a:endParaRPr lang="fi-FI" dirty="0">
                        <a:latin typeface="Baskerville Old Face" panose="02020602080505020303" pitchFamily="18" charset="0"/>
                      </a:endParaRPr>
                    </a:p>
                  </a:txBody>
                  <a:tcPr/>
                </a:tc>
              </a:tr>
              <a:tr h="392448">
                <a:tc>
                  <a:txBody>
                    <a:bodyPr/>
                    <a:lstStyle/>
                    <a:p>
                      <a:r>
                        <a:rPr lang="en-US" dirty="0" smtClean="0">
                          <a:latin typeface="Baskerville Old Face" panose="02020602080505020303" pitchFamily="18" charset="0"/>
                        </a:rPr>
                        <a:t>3. New</a:t>
                      </a:r>
                      <a:r>
                        <a:rPr lang="en-US" baseline="0" dirty="0" smtClean="0">
                          <a:latin typeface="Baskerville Old Face" panose="02020602080505020303" pitchFamily="18" charset="0"/>
                        </a:rPr>
                        <a:t> region</a:t>
                      </a:r>
                      <a:endParaRPr lang="fi-FI" dirty="0">
                        <a:latin typeface="Baskerville Old Face" panose="02020602080505020303" pitchFamily="18" charset="0"/>
                      </a:endParaRPr>
                    </a:p>
                  </a:txBody>
                  <a:tcPr/>
                </a:tc>
                <a:tc>
                  <a:txBody>
                    <a:bodyPr/>
                    <a:lstStyle/>
                    <a:p>
                      <a:r>
                        <a:rPr lang="en-US" dirty="0" smtClean="0">
                          <a:latin typeface="Baskerville Old Face" panose="02020602080505020303" pitchFamily="18" charset="0"/>
                        </a:rPr>
                        <a:t>Online/news</a:t>
                      </a:r>
                      <a:r>
                        <a:rPr lang="en-US" baseline="0" dirty="0" smtClean="0">
                          <a:latin typeface="Baskerville Old Face" panose="02020602080505020303" pitchFamily="18" charset="0"/>
                        </a:rPr>
                        <a:t> agency</a:t>
                      </a:r>
                      <a:endParaRPr lang="fi-FI" dirty="0">
                        <a:latin typeface="Baskerville Old Face" panose="02020602080505020303" pitchFamily="18" charset="0"/>
                      </a:endParaRPr>
                    </a:p>
                  </a:txBody>
                  <a:tcPr/>
                </a:tc>
                <a:tc>
                  <a:txBody>
                    <a:bodyPr/>
                    <a:lstStyle/>
                    <a:p>
                      <a:r>
                        <a:rPr lang="en-US" dirty="0" smtClean="0">
                          <a:latin typeface="Baskerville Old Face" panose="02020602080505020303" pitchFamily="18" charset="0"/>
                        </a:rPr>
                        <a:t>Private/</a:t>
                      </a:r>
                      <a:r>
                        <a:rPr lang="en-US" dirty="0" err="1" smtClean="0">
                          <a:latin typeface="Baskerville Old Face" panose="02020602080505020303" pitchFamily="18" charset="0"/>
                        </a:rPr>
                        <a:t>A.Shchetinin</a:t>
                      </a:r>
                      <a:endParaRPr lang="fi-FI" dirty="0">
                        <a:latin typeface="Baskerville Old Face" panose="02020602080505020303" pitchFamily="18" charset="0"/>
                      </a:endParaRPr>
                    </a:p>
                  </a:txBody>
                  <a:tcPr/>
                </a:tc>
                <a:tc>
                  <a:txBody>
                    <a:bodyPr/>
                    <a:lstStyle/>
                    <a:p>
                      <a:r>
                        <a:rPr lang="fi-FI" dirty="0" smtClean="0">
                          <a:latin typeface="Baskerville Old Face" panose="02020602080505020303" pitchFamily="18" charset="0"/>
                        </a:rPr>
                        <a:t>12 </a:t>
                      </a:r>
                      <a:r>
                        <a:rPr lang="fi-FI" dirty="0" err="1" smtClean="0">
                          <a:latin typeface="Baskerville Old Face" panose="02020602080505020303" pitchFamily="18" charset="0"/>
                        </a:rPr>
                        <a:t>journalists</a:t>
                      </a:r>
                      <a:endParaRPr lang="fi-FI" dirty="0">
                        <a:latin typeface="Baskerville Old Face" panose="02020602080505020303" pitchFamily="18" charset="0"/>
                      </a:endParaRPr>
                    </a:p>
                  </a:txBody>
                  <a:tcPr/>
                </a:tc>
              </a:tr>
              <a:tr h="392448">
                <a:tc>
                  <a:txBody>
                    <a:bodyPr/>
                    <a:lstStyle/>
                    <a:p>
                      <a:r>
                        <a:rPr lang="en-US" dirty="0" smtClean="0">
                          <a:latin typeface="Baskerville Old Face" panose="02020602080505020303" pitchFamily="18" charset="0"/>
                        </a:rPr>
                        <a:t>4. Just</a:t>
                      </a:r>
                      <a:r>
                        <a:rPr lang="en-US" baseline="0" dirty="0" smtClean="0">
                          <a:latin typeface="Baskerville Old Face" panose="02020602080505020303" pitchFamily="18" charset="0"/>
                        </a:rPr>
                        <a:t> media</a:t>
                      </a:r>
                      <a:endParaRPr lang="fi-FI" dirty="0">
                        <a:latin typeface="Baskerville Old Face" panose="02020602080505020303" pitchFamily="18" charset="0"/>
                      </a:endParaRPr>
                    </a:p>
                  </a:txBody>
                  <a:tcPr/>
                </a:tc>
                <a:tc>
                  <a:txBody>
                    <a:bodyPr/>
                    <a:lstStyle/>
                    <a:p>
                      <a:r>
                        <a:rPr lang="en-US" dirty="0" smtClean="0">
                          <a:latin typeface="Baskerville Old Face" panose="02020602080505020303" pitchFamily="18" charset="0"/>
                        </a:rPr>
                        <a:t> Online/news</a:t>
                      </a:r>
                      <a:r>
                        <a:rPr lang="en-US" baseline="0" dirty="0" smtClean="0">
                          <a:latin typeface="Baskerville Old Face" panose="02020602080505020303" pitchFamily="18" charset="0"/>
                        </a:rPr>
                        <a:t> agency</a:t>
                      </a:r>
                      <a:endParaRPr lang="fi-FI" dirty="0">
                        <a:latin typeface="Baskerville Old Face" panose="02020602080505020303" pitchFamily="18" charset="0"/>
                      </a:endParaRPr>
                    </a:p>
                  </a:txBody>
                  <a:tcPr/>
                </a:tc>
                <a:tc>
                  <a:txBody>
                    <a:bodyPr/>
                    <a:lstStyle/>
                    <a:p>
                      <a:r>
                        <a:rPr lang="en-US" dirty="0" smtClean="0">
                          <a:latin typeface="Baskerville Old Face" panose="02020602080505020303" pitchFamily="18" charset="0"/>
                        </a:rPr>
                        <a:t>Private/ Y. </a:t>
                      </a:r>
                      <a:r>
                        <a:rPr lang="en-US" dirty="0" err="1" smtClean="0">
                          <a:latin typeface="Baskerville Old Face" panose="02020602080505020303" pitchFamily="18" charset="0"/>
                        </a:rPr>
                        <a:t>Elfimova</a:t>
                      </a:r>
                      <a:endParaRPr lang="fi-FI" dirty="0">
                        <a:latin typeface="Baskerville Old Face" panose="02020602080505020303" pitchFamily="18" charset="0"/>
                      </a:endParaRPr>
                    </a:p>
                  </a:txBody>
                  <a:tcPr/>
                </a:tc>
                <a:tc>
                  <a:txBody>
                    <a:bodyPr/>
                    <a:lstStyle/>
                    <a:p>
                      <a:r>
                        <a:rPr lang="fi-FI" dirty="0" smtClean="0">
                          <a:latin typeface="Baskerville Old Face" panose="02020602080505020303" pitchFamily="18" charset="0"/>
                        </a:rPr>
                        <a:t>5 </a:t>
                      </a:r>
                      <a:r>
                        <a:rPr lang="fi-FI" dirty="0" err="1" smtClean="0">
                          <a:latin typeface="Baskerville Old Face" panose="02020602080505020303" pitchFamily="18" charset="0"/>
                        </a:rPr>
                        <a:t>journalists</a:t>
                      </a:r>
                      <a:endParaRPr lang="fi-FI" dirty="0">
                        <a:latin typeface="Baskerville Old Face" panose="02020602080505020303" pitchFamily="18" charset="0"/>
                      </a:endParaRPr>
                    </a:p>
                  </a:txBody>
                  <a:tcPr/>
                </a:tc>
              </a:tr>
              <a:tr h="392448">
                <a:tc>
                  <a:txBody>
                    <a:bodyPr/>
                    <a:lstStyle/>
                    <a:p>
                      <a:r>
                        <a:rPr lang="en-US" dirty="0" smtClean="0">
                          <a:latin typeface="Baskerville Old Face" panose="02020602080505020303" pitchFamily="18" charset="0"/>
                        </a:rPr>
                        <a:t>5. Ura.ru</a:t>
                      </a:r>
                      <a:endParaRPr lang="fi-FI" dirty="0">
                        <a:latin typeface="Baskerville Old Face" panose="02020602080505020303" pitchFamily="18" charset="0"/>
                      </a:endParaRPr>
                    </a:p>
                  </a:txBody>
                  <a:tcPr/>
                </a:tc>
                <a:tc>
                  <a:txBody>
                    <a:bodyPr/>
                    <a:lstStyle/>
                    <a:p>
                      <a:r>
                        <a:rPr lang="en-US" dirty="0" smtClean="0">
                          <a:latin typeface="Baskerville Old Face" panose="02020602080505020303" pitchFamily="18" charset="0"/>
                        </a:rPr>
                        <a:t>Online/news agency</a:t>
                      </a:r>
                      <a:endParaRPr lang="fi-FI" dirty="0">
                        <a:latin typeface="Baskerville Old Face" panose="02020602080505020303" pitchFamily="18" charset="0"/>
                      </a:endParaRPr>
                    </a:p>
                  </a:txBody>
                  <a:tcPr/>
                </a:tc>
                <a:tc>
                  <a:txBody>
                    <a:bodyPr/>
                    <a:lstStyle/>
                    <a:p>
                      <a:r>
                        <a:rPr lang="en-US" dirty="0" smtClean="0">
                          <a:latin typeface="Baskerville Old Face" panose="02020602080505020303" pitchFamily="18" charset="0"/>
                        </a:rPr>
                        <a:t>Journalistic start-up</a:t>
                      </a:r>
                      <a:endParaRPr lang="fi-FI" dirty="0">
                        <a:latin typeface="Baskerville Old Face" panose="02020602080505020303"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Baskerville Old Face" panose="02020602080505020303" pitchFamily="18" charset="0"/>
                        </a:rPr>
                        <a:t>50</a:t>
                      </a:r>
                      <a:r>
                        <a:rPr lang="en-US" baseline="0" dirty="0" smtClean="0">
                          <a:latin typeface="Baskerville Old Face" panose="02020602080505020303" pitchFamily="18" charset="0"/>
                        </a:rPr>
                        <a:t> jour-</a:t>
                      </a:r>
                      <a:r>
                        <a:rPr lang="en-US" baseline="0" dirty="0" err="1" smtClean="0">
                          <a:latin typeface="Baskerville Old Face" panose="02020602080505020303" pitchFamily="18" charset="0"/>
                        </a:rPr>
                        <a:t>ts</a:t>
                      </a:r>
                      <a:r>
                        <a:rPr lang="en-US" baseline="0" dirty="0" smtClean="0">
                          <a:latin typeface="Baskerville Old Face" panose="02020602080505020303" pitchFamily="18" charset="0"/>
                        </a:rPr>
                        <a:t> (15 in the city)</a:t>
                      </a:r>
                      <a:endParaRPr lang="fi-FI" dirty="0">
                        <a:latin typeface="Baskerville Old Face" panose="02020602080505020303" pitchFamily="18" charset="0"/>
                      </a:endParaRPr>
                    </a:p>
                  </a:txBody>
                  <a:tcPr/>
                </a:tc>
              </a:tr>
              <a:tr h="450297">
                <a:tc>
                  <a:txBody>
                    <a:bodyPr/>
                    <a:lstStyle/>
                    <a:p>
                      <a:r>
                        <a:rPr lang="en-US" dirty="0" smtClean="0">
                          <a:latin typeface="Baskerville Old Face" panose="02020602080505020303" pitchFamily="18" charset="0"/>
                        </a:rPr>
                        <a:t>6. Internet TV</a:t>
                      </a:r>
                      <a:r>
                        <a:rPr lang="en-US" baseline="0" dirty="0" smtClean="0">
                          <a:latin typeface="Baskerville Old Face" panose="02020602080505020303" pitchFamily="18" charset="0"/>
                        </a:rPr>
                        <a:t> </a:t>
                      </a:r>
                      <a:r>
                        <a:rPr lang="en-US" baseline="0" dirty="0" err="1" smtClean="0">
                          <a:latin typeface="Baskerville Old Face" panose="02020602080505020303" pitchFamily="18" charset="0"/>
                        </a:rPr>
                        <a:t>Malina</a:t>
                      </a:r>
                      <a:endParaRPr lang="fi-FI" dirty="0">
                        <a:latin typeface="Baskerville Old Face" panose="02020602080505020303" pitchFamily="18" charset="0"/>
                      </a:endParaRPr>
                    </a:p>
                  </a:txBody>
                  <a:tcPr/>
                </a:tc>
                <a:tc>
                  <a:txBody>
                    <a:bodyPr/>
                    <a:lstStyle/>
                    <a:p>
                      <a:r>
                        <a:rPr lang="en-US" dirty="0" smtClean="0">
                          <a:latin typeface="Baskerville Old Face" panose="02020602080505020303" pitchFamily="18" charset="0"/>
                        </a:rPr>
                        <a:t>Online/private</a:t>
                      </a:r>
                      <a:endParaRPr lang="fi-FI" dirty="0">
                        <a:latin typeface="Baskerville Old Face" panose="02020602080505020303"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Baskerville Old Face" panose="02020602080505020303" pitchFamily="18" charset="0"/>
                        </a:rPr>
                        <a:t>State-Private/region. g</a:t>
                      </a:r>
                    </a:p>
                  </a:txBody>
                  <a:tcPr/>
                </a:tc>
                <a:tc>
                  <a:txBody>
                    <a:bodyPr/>
                    <a:lstStyle/>
                    <a:p>
                      <a:r>
                        <a:rPr lang="en-US" dirty="0" smtClean="0">
                          <a:latin typeface="Baskerville Old Face" panose="02020602080505020303" pitchFamily="18" charset="0"/>
                        </a:rPr>
                        <a:t>9</a:t>
                      </a:r>
                      <a:r>
                        <a:rPr lang="en-US" baseline="0" dirty="0" smtClean="0">
                          <a:latin typeface="Baskerville Old Face" panose="02020602080505020303" pitchFamily="18" charset="0"/>
                        </a:rPr>
                        <a:t> journalists</a:t>
                      </a:r>
                      <a:endParaRPr lang="fi-FI" dirty="0">
                        <a:latin typeface="Baskerville Old Face" panose="02020602080505020303" pitchFamily="18" charset="0"/>
                      </a:endParaRPr>
                    </a:p>
                  </a:txBody>
                  <a:tcPr/>
                </a:tc>
              </a:tr>
              <a:tr h="392448">
                <a:tc>
                  <a:txBody>
                    <a:bodyPr/>
                    <a:lstStyle/>
                    <a:p>
                      <a:r>
                        <a:rPr lang="en-US" dirty="0" smtClean="0"/>
                        <a:t>7.Oblastnaya </a:t>
                      </a:r>
                      <a:r>
                        <a:rPr lang="en-US" dirty="0" err="1" smtClean="0"/>
                        <a:t>gazeta</a:t>
                      </a:r>
                      <a:endParaRPr lang="fi-FI" dirty="0"/>
                    </a:p>
                  </a:txBody>
                  <a:tcPr/>
                </a:tc>
                <a:tc>
                  <a:txBody>
                    <a:bodyPr/>
                    <a:lstStyle/>
                    <a:p>
                      <a:r>
                        <a:rPr lang="en-US" baseline="0" dirty="0" smtClean="0"/>
                        <a:t>Daily, from 1990 </a:t>
                      </a:r>
                      <a:endParaRPr lang="fi-FI" dirty="0"/>
                    </a:p>
                  </a:txBody>
                  <a:tcPr/>
                </a:tc>
                <a:tc>
                  <a:txBody>
                    <a:bodyPr/>
                    <a:lstStyle/>
                    <a:p>
                      <a:r>
                        <a:rPr lang="en-US" dirty="0" smtClean="0"/>
                        <a:t>Regional government</a:t>
                      </a:r>
                      <a:r>
                        <a:rPr lang="en-US" baseline="0" dirty="0" smtClean="0"/>
                        <a:t> and  parliament</a:t>
                      </a:r>
                      <a:endParaRPr lang="fi-FI" dirty="0"/>
                    </a:p>
                  </a:txBody>
                  <a:tcPr/>
                </a:tc>
                <a:tc>
                  <a:txBody>
                    <a:bodyPr/>
                    <a:lstStyle/>
                    <a:p>
                      <a:r>
                        <a:rPr lang="fi-FI" dirty="0" smtClean="0"/>
                        <a:t>100 </a:t>
                      </a:r>
                      <a:r>
                        <a:rPr lang="fi-FI" dirty="0" err="1" smtClean="0"/>
                        <a:t>workers</a:t>
                      </a:r>
                      <a:r>
                        <a:rPr lang="fi-FI" dirty="0" smtClean="0"/>
                        <a:t> (50 j.)</a:t>
                      </a:r>
                      <a:endParaRPr lang="fi-FI" dirty="0"/>
                    </a:p>
                  </a:txBody>
                  <a:tcPr/>
                </a:tc>
              </a:tr>
              <a:tr h="392448">
                <a:tc>
                  <a:txBody>
                    <a:bodyPr/>
                    <a:lstStyle/>
                    <a:p>
                      <a:r>
                        <a:rPr lang="en-US" dirty="0" smtClean="0"/>
                        <a:t>8. Radio</a:t>
                      </a:r>
                      <a:r>
                        <a:rPr lang="en-US" baseline="0" dirty="0" smtClean="0"/>
                        <a:t> </a:t>
                      </a:r>
                      <a:r>
                        <a:rPr lang="en-US" baseline="0" dirty="0" err="1" smtClean="0"/>
                        <a:t>Eho</a:t>
                      </a:r>
                      <a:r>
                        <a:rPr lang="en-US" baseline="0" dirty="0" smtClean="0"/>
                        <a:t> </a:t>
                      </a:r>
                      <a:r>
                        <a:rPr lang="en-US" baseline="0" dirty="0" err="1" smtClean="0"/>
                        <a:t>Moskvy</a:t>
                      </a:r>
                      <a:r>
                        <a:rPr lang="en-US" baseline="0" dirty="0" smtClean="0"/>
                        <a:t> Ural</a:t>
                      </a:r>
                      <a:endParaRPr lang="fi-FI" dirty="0"/>
                    </a:p>
                  </a:txBody>
                  <a:tcPr/>
                </a:tc>
                <a:tc>
                  <a:txBody>
                    <a:bodyPr/>
                    <a:lstStyle/>
                    <a:p>
                      <a:r>
                        <a:rPr lang="en-US" dirty="0" smtClean="0"/>
                        <a:t>Regional radio</a:t>
                      </a:r>
                      <a:endParaRPr lang="fi-FI" dirty="0"/>
                    </a:p>
                  </a:txBody>
                  <a:tcPr/>
                </a:tc>
                <a:tc>
                  <a:txBody>
                    <a:bodyPr/>
                    <a:lstStyle/>
                    <a:p>
                      <a:r>
                        <a:rPr lang="en-US" dirty="0" smtClean="0"/>
                        <a:t>Gazprom media holding</a:t>
                      </a:r>
                      <a:endParaRPr lang="fi-FI" dirty="0"/>
                    </a:p>
                  </a:txBody>
                  <a:tcPr/>
                </a:tc>
                <a:tc>
                  <a:txBody>
                    <a:bodyPr/>
                    <a:lstStyle/>
                    <a:p>
                      <a:r>
                        <a:rPr lang="en-US" dirty="0" smtClean="0"/>
                        <a:t>6</a:t>
                      </a:r>
                      <a:r>
                        <a:rPr lang="en-US" baseline="0" dirty="0" smtClean="0"/>
                        <a:t> journalists</a:t>
                      </a:r>
                      <a:endParaRPr lang="fi-FI" dirty="0"/>
                    </a:p>
                  </a:txBody>
                  <a:tcPr/>
                </a:tc>
              </a:tr>
              <a:tr h="392448">
                <a:tc>
                  <a:txBody>
                    <a:bodyPr/>
                    <a:lstStyle/>
                    <a:p>
                      <a:r>
                        <a:rPr lang="en-US" dirty="0" smtClean="0"/>
                        <a:t>9.TV</a:t>
                      </a:r>
                      <a:r>
                        <a:rPr lang="en-US" baseline="0" dirty="0" smtClean="0"/>
                        <a:t> 4 </a:t>
                      </a:r>
                      <a:endParaRPr lang="fi-FI" dirty="0"/>
                    </a:p>
                  </a:txBody>
                  <a:tcPr/>
                </a:tc>
                <a:tc>
                  <a:txBody>
                    <a:bodyPr/>
                    <a:lstStyle/>
                    <a:p>
                      <a:r>
                        <a:rPr lang="en-US" dirty="0" smtClean="0"/>
                        <a:t>TV </a:t>
                      </a:r>
                      <a:endParaRPr lang="fi-FI" dirty="0"/>
                    </a:p>
                  </a:txBody>
                  <a:tcPr/>
                </a:tc>
                <a:tc>
                  <a:txBody>
                    <a:bodyPr/>
                    <a:lstStyle/>
                    <a:p>
                      <a:r>
                        <a:rPr lang="en-US" dirty="0" smtClean="0"/>
                        <a:t>Regional government</a:t>
                      </a:r>
                      <a:endParaRPr lang="fi-FI" dirty="0"/>
                    </a:p>
                  </a:txBody>
                  <a:tcPr/>
                </a:tc>
                <a:tc>
                  <a:txBody>
                    <a:bodyPr/>
                    <a:lstStyle/>
                    <a:p>
                      <a:r>
                        <a:rPr lang="en-US" dirty="0" smtClean="0"/>
                        <a:t>150</a:t>
                      </a:r>
                      <a:r>
                        <a:rPr lang="en-US" baseline="0" dirty="0" smtClean="0"/>
                        <a:t> workers (100 j.)</a:t>
                      </a:r>
                      <a:endParaRPr lang="fi-FI" dirty="0"/>
                    </a:p>
                  </a:txBody>
                  <a:tcPr/>
                </a:tc>
              </a:tr>
              <a:tr h="392448">
                <a:tc>
                  <a:txBody>
                    <a:bodyPr/>
                    <a:lstStyle/>
                    <a:p>
                      <a:r>
                        <a:rPr lang="en-US" dirty="0" smtClean="0"/>
                        <a:t>10. TV 41 </a:t>
                      </a:r>
                      <a:r>
                        <a:rPr lang="en-US" dirty="0" err="1" smtClean="0"/>
                        <a:t>Domashnyi</a:t>
                      </a:r>
                      <a:r>
                        <a:rPr lang="en-US" dirty="0" smtClean="0"/>
                        <a:t>  </a:t>
                      </a:r>
                      <a:endParaRPr lang="fi-FI" dirty="0"/>
                    </a:p>
                  </a:txBody>
                  <a:tcPr/>
                </a:tc>
                <a:tc>
                  <a:txBody>
                    <a:bodyPr/>
                    <a:lstStyle/>
                    <a:p>
                      <a:r>
                        <a:rPr lang="en-US" dirty="0" smtClean="0"/>
                        <a:t>TV</a:t>
                      </a:r>
                      <a:endParaRPr lang="fi-FI" dirty="0"/>
                    </a:p>
                  </a:txBody>
                  <a:tcPr/>
                </a:tc>
                <a:tc>
                  <a:txBody>
                    <a:bodyPr/>
                    <a:lstStyle/>
                    <a:p>
                      <a:r>
                        <a:rPr lang="en-US" dirty="0" smtClean="0"/>
                        <a:t>Private/V.A. </a:t>
                      </a:r>
                      <a:r>
                        <a:rPr lang="en-US" dirty="0" err="1" smtClean="0"/>
                        <a:t>Zlokazov</a:t>
                      </a:r>
                      <a:endParaRPr lang="fi-FI" dirty="0"/>
                    </a:p>
                  </a:txBody>
                  <a:tcPr/>
                </a:tc>
                <a:tc>
                  <a:txBody>
                    <a:bodyPr/>
                    <a:lstStyle/>
                    <a:p>
                      <a:r>
                        <a:rPr lang="en-US" dirty="0" smtClean="0"/>
                        <a:t>100</a:t>
                      </a:r>
                      <a:r>
                        <a:rPr lang="en-US" baseline="0" dirty="0" smtClean="0"/>
                        <a:t> workers (30 j.)</a:t>
                      </a:r>
                      <a:endParaRPr lang="fi-FI" dirty="0"/>
                    </a:p>
                  </a:txBody>
                  <a:tcPr/>
                </a:tc>
              </a:tr>
              <a:tr h="392448">
                <a:tc>
                  <a:txBody>
                    <a:bodyPr/>
                    <a:lstStyle/>
                    <a:p>
                      <a:r>
                        <a:rPr lang="en-US" dirty="0" smtClean="0"/>
                        <a:t>11.Ekspert Ural</a:t>
                      </a:r>
                      <a:endParaRPr lang="fi-FI" dirty="0"/>
                    </a:p>
                  </a:txBody>
                  <a:tcPr/>
                </a:tc>
                <a:tc>
                  <a:txBody>
                    <a:bodyPr/>
                    <a:lstStyle/>
                    <a:p>
                      <a:r>
                        <a:rPr lang="en-US" dirty="0" smtClean="0"/>
                        <a:t> magazine weekly</a:t>
                      </a:r>
                      <a:endParaRPr lang="fi-FI" dirty="0"/>
                    </a:p>
                  </a:txBody>
                  <a:tcPr/>
                </a:tc>
                <a:tc>
                  <a:txBody>
                    <a:bodyPr/>
                    <a:lstStyle/>
                    <a:p>
                      <a:r>
                        <a:rPr lang="en-US" dirty="0" smtClean="0"/>
                        <a:t>Media holding Expert</a:t>
                      </a:r>
                      <a:endParaRPr lang="fi-FI" dirty="0"/>
                    </a:p>
                  </a:txBody>
                  <a:tcPr/>
                </a:tc>
                <a:tc>
                  <a:txBody>
                    <a:bodyPr/>
                    <a:lstStyle/>
                    <a:p>
                      <a:r>
                        <a:rPr lang="en-US" dirty="0" smtClean="0"/>
                        <a:t>15</a:t>
                      </a:r>
                      <a:r>
                        <a:rPr lang="en-US" baseline="0" dirty="0" smtClean="0"/>
                        <a:t> journalists</a:t>
                      </a:r>
                      <a:endParaRPr lang="fi-FI" dirty="0"/>
                    </a:p>
                  </a:txBody>
                  <a:tcPr/>
                </a:tc>
              </a:tr>
              <a:tr h="356168">
                <a:tc>
                  <a:txBody>
                    <a:bodyPr/>
                    <a:lstStyle/>
                    <a:p>
                      <a:r>
                        <a:rPr lang="en-US" dirty="0" smtClean="0"/>
                        <a:t>12.Bizness</a:t>
                      </a:r>
                      <a:r>
                        <a:rPr lang="en-US" baseline="0" dirty="0" smtClean="0"/>
                        <a:t> I </a:t>
                      </a:r>
                      <a:r>
                        <a:rPr lang="en-US" baseline="0" dirty="0" err="1" smtClean="0"/>
                        <a:t>zhiznj</a:t>
                      </a:r>
                      <a:endParaRPr lang="fi-FI" dirty="0"/>
                    </a:p>
                  </a:txBody>
                  <a:tcPr/>
                </a:tc>
                <a:tc>
                  <a:txBody>
                    <a:bodyPr/>
                    <a:lstStyle/>
                    <a:p>
                      <a:r>
                        <a:rPr lang="en-US" dirty="0" smtClean="0"/>
                        <a:t>Business magazine</a:t>
                      </a:r>
                      <a:endParaRPr lang="fi-FI" dirty="0"/>
                    </a:p>
                  </a:txBody>
                  <a:tcPr/>
                </a:tc>
                <a:tc>
                  <a:txBody>
                    <a:bodyPr/>
                    <a:lstStyle/>
                    <a:p>
                      <a:r>
                        <a:rPr lang="en-US" dirty="0" err="1" smtClean="0"/>
                        <a:t>Abak</a:t>
                      </a:r>
                      <a:r>
                        <a:rPr lang="en-US" dirty="0" smtClean="0"/>
                        <a:t>-press media holding</a:t>
                      </a:r>
                      <a:endParaRPr lang="fi-FI" dirty="0"/>
                    </a:p>
                  </a:txBody>
                  <a:tcPr/>
                </a:tc>
                <a:tc>
                  <a:txBody>
                    <a:bodyPr/>
                    <a:lstStyle/>
                    <a:p>
                      <a:r>
                        <a:rPr lang="en-US" dirty="0" smtClean="0"/>
                        <a:t>4</a:t>
                      </a:r>
                      <a:r>
                        <a:rPr lang="en-US" baseline="0" dirty="0" smtClean="0"/>
                        <a:t> journalists</a:t>
                      </a:r>
                      <a:endParaRPr lang="fi-FI" dirty="0"/>
                    </a:p>
                  </a:txBody>
                  <a:tcPr/>
                </a:tc>
              </a:tr>
            </a:tbl>
          </a:graphicData>
        </a:graphic>
      </p:graphicFrame>
      <p:sp>
        <p:nvSpPr>
          <p:cNvPr id="3" name="Slide Number Placeholder 2"/>
          <p:cNvSpPr>
            <a:spLocks noGrp="1"/>
          </p:cNvSpPr>
          <p:nvPr>
            <p:ph type="sldNum" sz="quarter" idx="12"/>
          </p:nvPr>
        </p:nvSpPr>
        <p:spPr/>
        <p:txBody>
          <a:bodyPr/>
          <a:lstStyle/>
          <a:p>
            <a:fld id="{1C43998A-5FBC-42E0-AFB7-5F8439B89D9B}" type="slidenum">
              <a:rPr lang="fi-FI" smtClean="0"/>
              <a:t>24</a:t>
            </a:fld>
            <a:endParaRPr lang="fi-FI"/>
          </a:p>
        </p:txBody>
      </p:sp>
    </p:spTree>
    <p:extLst>
      <p:ext uri="{BB962C8B-B14F-4D97-AF65-F5344CB8AC3E}">
        <p14:creationId xmlns:p14="http://schemas.microsoft.com/office/powerpoint/2010/main" val="13136971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algn="ctr"/>
            <a:r>
              <a:rPr lang="en-US" dirty="0">
                <a:latin typeface="Baskerville Old Face" panose="02020602080505020303" pitchFamily="18" charset="0"/>
              </a:rPr>
              <a:t>Findings: Online media: 3 types </a:t>
            </a:r>
            <a:endParaRPr lang="ru-RU" dirty="0"/>
          </a:p>
        </p:txBody>
      </p:sp>
      <p:sp>
        <p:nvSpPr>
          <p:cNvPr id="30723" name="Content Placeholder 2"/>
          <p:cNvSpPr>
            <a:spLocks noGrp="1"/>
          </p:cNvSpPr>
          <p:nvPr>
            <p:ph idx="1"/>
          </p:nvPr>
        </p:nvSpPr>
        <p:spPr>
          <a:xfrm>
            <a:off x="1816443" y="1878227"/>
            <a:ext cx="8695037" cy="4273379"/>
          </a:xfrm>
        </p:spPr>
        <p:txBody>
          <a:bodyPr/>
          <a:lstStyle/>
          <a:p>
            <a:r>
              <a:rPr lang="en-US" dirty="0"/>
              <a:t>Independent initiatives by journalists: </a:t>
            </a:r>
            <a:r>
              <a:rPr lang="en-US" i="1" dirty="0" smtClean="0"/>
              <a:t>Znak.com, Ura.ru, </a:t>
            </a:r>
            <a:r>
              <a:rPr lang="en-US" dirty="0" smtClean="0"/>
              <a:t>  </a:t>
            </a:r>
            <a:endParaRPr lang="en-US" dirty="0"/>
          </a:p>
          <a:p>
            <a:r>
              <a:rPr lang="en-US" dirty="0" smtClean="0"/>
              <a:t>Private capital (</a:t>
            </a:r>
            <a:r>
              <a:rPr lang="en-US" i="1" dirty="0" smtClean="0"/>
              <a:t>EAN</a:t>
            </a:r>
            <a:r>
              <a:rPr lang="en-US" dirty="0" smtClean="0"/>
              <a:t> (Eurasian news agency), </a:t>
            </a:r>
            <a:r>
              <a:rPr lang="en-US" i="1" dirty="0" smtClean="0"/>
              <a:t>New region, Just media</a:t>
            </a:r>
            <a:endParaRPr lang="en-US" i="1" dirty="0"/>
          </a:p>
          <a:p>
            <a:r>
              <a:rPr lang="en-US" dirty="0" smtClean="0"/>
              <a:t>Regional government together with private capital: Internet TV </a:t>
            </a:r>
            <a:r>
              <a:rPr lang="en-US" i="1" dirty="0" err="1" smtClean="0"/>
              <a:t>Malina</a:t>
            </a:r>
            <a:r>
              <a:rPr lang="en-US" i="1" dirty="0" smtClean="0"/>
              <a:t> </a:t>
            </a:r>
            <a:r>
              <a:rPr lang="en-US" dirty="0" smtClean="0"/>
              <a:t> </a:t>
            </a:r>
            <a:endParaRPr lang="en-US" dirty="0"/>
          </a:p>
          <a:p>
            <a:endParaRPr lang="ru-RU" dirty="0" smtClean="0"/>
          </a:p>
        </p:txBody>
      </p:sp>
      <p:sp>
        <p:nvSpPr>
          <p:cNvPr id="4" name="Slide Number Placeholder 3"/>
          <p:cNvSpPr>
            <a:spLocks noGrp="1"/>
          </p:cNvSpPr>
          <p:nvPr>
            <p:ph type="sldNum" sz="quarter" idx="12"/>
          </p:nvPr>
        </p:nvSpPr>
        <p:spPr/>
        <p:txBody>
          <a:bodyPr/>
          <a:lstStyle/>
          <a:p>
            <a:pPr>
              <a:defRPr/>
            </a:pPr>
            <a:fld id="{B4008C78-EECE-410C-BA47-B5743208435F}" type="slidenum">
              <a:rPr lang="ru-RU" smtClean="0"/>
              <a:pPr>
                <a:defRPr/>
              </a:pPr>
              <a:t>25</a:t>
            </a:fld>
            <a:endParaRPr lang="ru-RU"/>
          </a:p>
        </p:txBody>
      </p:sp>
    </p:spTree>
    <p:extLst>
      <p:ext uri="{BB962C8B-B14F-4D97-AF65-F5344CB8AC3E}">
        <p14:creationId xmlns:p14="http://schemas.microsoft.com/office/powerpoint/2010/main" val="415998105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media vs. Old media</a:t>
            </a:r>
            <a:endParaRPr lang="fi-FI" dirty="0"/>
          </a:p>
        </p:txBody>
      </p:sp>
      <p:sp>
        <p:nvSpPr>
          <p:cNvPr id="3" name="Content Placeholder 2"/>
          <p:cNvSpPr>
            <a:spLocks noGrp="1"/>
          </p:cNvSpPr>
          <p:nvPr>
            <p:ph idx="1"/>
          </p:nvPr>
        </p:nvSpPr>
        <p:spPr/>
        <p:txBody>
          <a:bodyPr/>
          <a:lstStyle/>
          <a:p>
            <a:r>
              <a:rPr lang="en-US" u="sng" dirty="0" smtClean="0"/>
              <a:t>Ownership</a:t>
            </a:r>
            <a:r>
              <a:rPr lang="en-US" dirty="0" smtClean="0"/>
              <a:t>: New media – part of media holdings and journalistic start-ups. Founders: Local business and </a:t>
            </a:r>
            <a:r>
              <a:rPr lang="en-US" i="1" dirty="0" smtClean="0"/>
              <a:t>local journalists,</a:t>
            </a:r>
            <a:r>
              <a:rPr lang="en-US" dirty="0" smtClean="0"/>
              <a:t> but also the regional government together with the business. The old media run by the regional government and parliament, the local and Moscow capital (Gazprom, Oleg </a:t>
            </a:r>
            <a:r>
              <a:rPr lang="en-US" dirty="0" err="1" smtClean="0"/>
              <a:t>Deribaska</a:t>
            </a:r>
            <a:r>
              <a:rPr lang="en-US" dirty="0" smtClean="0"/>
              <a:t>). No foreigners  in this media market       </a:t>
            </a:r>
          </a:p>
          <a:p>
            <a:r>
              <a:rPr lang="en-US" dirty="0" smtClean="0"/>
              <a:t>Size of medium: New media – mostly small (5-50) and the old media big (100-150), especially the state-run media      </a:t>
            </a:r>
            <a:endParaRPr lang="fi-FI" dirty="0"/>
          </a:p>
        </p:txBody>
      </p:sp>
      <p:sp>
        <p:nvSpPr>
          <p:cNvPr id="4" name="Slide Number Placeholder 3"/>
          <p:cNvSpPr>
            <a:spLocks noGrp="1"/>
          </p:cNvSpPr>
          <p:nvPr>
            <p:ph type="sldNum" sz="quarter" idx="12"/>
          </p:nvPr>
        </p:nvSpPr>
        <p:spPr/>
        <p:txBody>
          <a:bodyPr/>
          <a:lstStyle/>
          <a:p>
            <a:fld id="{8AD91A45-84D9-49DC-AD34-B56BE3CAB189}" type="slidenum">
              <a:rPr lang="ru-RU" smtClean="0">
                <a:solidFill>
                  <a:prstClr val="black">
                    <a:tint val="75000"/>
                  </a:prstClr>
                </a:solidFill>
              </a:rPr>
              <a:pPr/>
              <a:t>26</a:t>
            </a:fld>
            <a:endParaRPr lang="ru-RU">
              <a:solidFill>
                <a:prstClr val="black">
                  <a:tint val="75000"/>
                </a:prstClr>
              </a:solidFill>
            </a:endParaRPr>
          </a:p>
        </p:txBody>
      </p:sp>
    </p:spTree>
    <p:extLst>
      <p:ext uri="{BB962C8B-B14F-4D97-AF65-F5344CB8AC3E}">
        <p14:creationId xmlns:p14="http://schemas.microsoft.com/office/powerpoint/2010/main" val="8020578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nvPr>
        </p:nvGraphicFramePr>
        <p:xfrm>
          <a:off x="838200" y="1825625"/>
          <a:ext cx="10515600" cy="4348480"/>
        </p:xfrm>
        <a:graphic>
          <a:graphicData uri="http://schemas.openxmlformats.org/drawingml/2006/table">
            <a:tbl>
              <a:tblPr firstRow="1" bandRow="1">
                <a:tableStyleId>{5C22544A-7EE6-4342-B048-85BDC9FD1C3A}</a:tableStyleId>
              </a:tblPr>
              <a:tblGrid>
                <a:gridCol w="3313670"/>
                <a:gridCol w="3509319"/>
                <a:gridCol w="3692611"/>
              </a:tblGrid>
              <a:tr h="370840">
                <a:tc>
                  <a:txBody>
                    <a:bodyPr/>
                    <a:lstStyle/>
                    <a:p>
                      <a:endParaRPr lang="fi-FI" dirty="0"/>
                    </a:p>
                  </a:txBody>
                  <a:tcPr/>
                </a:tc>
                <a:tc>
                  <a:txBody>
                    <a:bodyPr/>
                    <a:lstStyle/>
                    <a:p>
                      <a:r>
                        <a:rPr lang="en-US" dirty="0" smtClean="0"/>
                        <a:t>Online media (11 journalists)</a:t>
                      </a:r>
                      <a:endParaRPr lang="fi-FI" dirty="0"/>
                    </a:p>
                  </a:txBody>
                  <a:tcPr/>
                </a:tc>
                <a:tc>
                  <a:txBody>
                    <a:bodyPr/>
                    <a:lstStyle/>
                    <a:p>
                      <a:r>
                        <a:rPr lang="en-US" dirty="0" smtClean="0"/>
                        <a:t>Traditional media (12 journalists)</a:t>
                      </a:r>
                      <a:endParaRPr lang="fi-FI" dirty="0"/>
                    </a:p>
                  </a:txBody>
                  <a:tcPr/>
                </a:tc>
              </a:tr>
              <a:tr h="370840">
                <a:tc>
                  <a:txBody>
                    <a:bodyPr/>
                    <a:lstStyle/>
                    <a:p>
                      <a:r>
                        <a:rPr lang="en-US" dirty="0" smtClean="0"/>
                        <a:t>Age</a:t>
                      </a:r>
                      <a:endParaRPr lang="fi-FI" dirty="0"/>
                    </a:p>
                  </a:txBody>
                  <a:tcPr>
                    <a:lnL w="12700" cap="flat" cmpd="sng" algn="ctr">
                      <a:solidFill>
                        <a:schemeClr val="tx1"/>
                      </a:solidFill>
                      <a:prstDash val="solid"/>
                      <a:round/>
                      <a:headEnd type="none" w="med" len="med"/>
                      <a:tailEnd type="none" w="med" len="med"/>
                    </a:lnL>
                  </a:tcPr>
                </a:tc>
                <a:tc>
                  <a:txBody>
                    <a:bodyPr/>
                    <a:lstStyle/>
                    <a:p>
                      <a:r>
                        <a:rPr lang="en-US" dirty="0" smtClean="0"/>
                        <a:t>9 (&gt;29); 3</a:t>
                      </a:r>
                      <a:r>
                        <a:rPr lang="en-US" baseline="0" dirty="0" smtClean="0"/>
                        <a:t> (</a:t>
                      </a:r>
                      <a:r>
                        <a:rPr lang="fi-FI" baseline="0" dirty="0" smtClean="0"/>
                        <a:t>&gt;</a:t>
                      </a:r>
                      <a:r>
                        <a:rPr lang="en-US" dirty="0" smtClean="0"/>
                        <a:t>39)</a:t>
                      </a:r>
                      <a:endParaRPr lang="fi-FI" dirty="0"/>
                    </a:p>
                  </a:txBody>
                  <a:tcPr/>
                </a:tc>
                <a:tc>
                  <a:txBody>
                    <a:bodyPr/>
                    <a:lstStyle/>
                    <a:p>
                      <a:r>
                        <a:rPr lang="en-US" dirty="0" smtClean="0"/>
                        <a:t>6 (</a:t>
                      </a:r>
                      <a:r>
                        <a:rPr lang="fi-FI" dirty="0" smtClean="0"/>
                        <a:t>&gt;</a:t>
                      </a:r>
                      <a:r>
                        <a:rPr lang="en-US" dirty="0" smtClean="0"/>
                        <a:t>29); 3 (&gt; 39); 2 (&gt;49);</a:t>
                      </a:r>
                      <a:r>
                        <a:rPr lang="en-US" baseline="0" dirty="0" smtClean="0"/>
                        <a:t> 1(&gt;59)</a:t>
                      </a:r>
                      <a:endParaRPr lang="fi-FI" dirty="0"/>
                    </a:p>
                  </a:txBody>
                  <a:tcPr/>
                </a:tc>
              </a:tr>
              <a:tr h="370840">
                <a:tc>
                  <a:txBody>
                    <a:bodyPr/>
                    <a:lstStyle/>
                    <a:p>
                      <a:r>
                        <a:rPr lang="en-US" dirty="0" smtClean="0"/>
                        <a:t>Gender</a:t>
                      </a:r>
                      <a:endParaRPr lang="fi-FI" dirty="0"/>
                    </a:p>
                  </a:txBody>
                  <a:tcPr/>
                </a:tc>
                <a:tc>
                  <a:txBody>
                    <a:bodyPr/>
                    <a:lstStyle/>
                    <a:p>
                      <a:r>
                        <a:rPr lang="en-US" dirty="0" smtClean="0"/>
                        <a:t>6 female, 6 male</a:t>
                      </a:r>
                      <a:endParaRPr lang="fi-FI" dirty="0"/>
                    </a:p>
                  </a:txBody>
                  <a:tcPr/>
                </a:tc>
                <a:tc>
                  <a:txBody>
                    <a:bodyPr/>
                    <a:lstStyle/>
                    <a:p>
                      <a:r>
                        <a:rPr lang="en-US" dirty="0" smtClean="0"/>
                        <a:t>6 female, 6 male</a:t>
                      </a:r>
                      <a:r>
                        <a:rPr lang="en-US" baseline="0" dirty="0" smtClean="0"/>
                        <a:t> </a:t>
                      </a:r>
                      <a:endParaRPr lang="fi-FI" dirty="0"/>
                    </a:p>
                  </a:txBody>
                  <a:tcPr/>
                </a:tc>
              </a:tr>
              <a:tr h="370840">
                <a:tc>
                  <a:txBody>
                    <a:bodyPr/>
                    <a:lstStyle/>
                    <a:p>
                      <a:r>
                        <a:rPr lang="en-US" dirty="0" smtClean="0"/>
                        <a:t>Education</a:t>
                      </a:r>
                      <a:endParaRPr lang="fi-FI" dirty="0"/>
                    </a:p>
                  </a:txBody>
                  <a:tcPr/>
                </a:tc>
                <a:tc>
                  <a:txBody>
                    <a:bodyPr/>
                    <a:lstStyle/>
                    <a:p>
                      <a:r>
                        <a:rPr lang="fi-FI" dirty="0" err="1" smtClean="0"/>
                        <a:t>All</a:t>
                      </a:r>
                      <a:r>
                        <a:rPr lang="fi-FI" baseline="0" dirty="0" smtClean="0"/>
                        <a:t> - </a:t>
                      </a:r>
                      <a:r>
                        <a:rPr lang="fi-FI" baseline="0" dirty="0" err="1" smtClean="0"/>
                        <a:t>university</a:t>
                      </a:r>
                      <a:r>
                        <a:rPr lang="fi-FI" baseline="0" dirty="0" smtClean="0"/>
                        <a:t> </a:t>
                      </a:r>
                      <a:r>
                        <a:rPr lang="fi-FI" baseline="0" dirty="0" err="1" smtClean="0"/>
                        <a:t>diploma</a:t>
                      </a:r>
                      <a:r>
                        <a:rPr lang="fi-FI" baseline="0" dirty="0" smtClean="0"/>
                        <a:t>, 8 – jour-</a:t>
                      </a:r>
                      <a:r>
                        <a:rPr lang="en-US" baseline="0" dirty="0" smtClean="0"/>
                        <a:t>m</a:t>
                      </a:r>
                      <a:r>
                        <a:rPr lang="fi-FI" baseline="0" dirty="0" smtClean="0"/>
                        <a:t> </a:t>
                      </a:r>
                      <a:endParaRPr lang="fi-FI"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dirty="0" err="1" smtClean="0"/>
                        <a:t>All</a:t>
                      </a:r>
                      <a:r>
                        <a:rPr lang="fi-FI" baseline="0" dirty="0" smtClean="0"/>
                        <a:t> - </a:t>
                      </a:r>
                      <a:r>
                        <a:rPr lang="fi-FI" baseline="0" dirty="0" err="1" smtClean="0"/>
                        <a:t>university</a:t>
                      </a:r>
                      <a:r>
                        <a:rPr lang="fi-FI" baseline="0" dirty="0" smtClean="0"/>
                        <a:t> </a:t>
                      </a:r>
                      <a:r>
                        <a:rPr lang="fi-FI" baseline="0" dirty="0" err="1" smtClean="0"/>
                        <a:t>diploma</a:t>
                      </a:r>
                      <a:r>
                        <a:rPr lang="fi-FI" baseline="0" dirty="0" smtClean="0"/>
                        <a:t>, 9 – jour-</a:t>
                      </a:r>
                      <a:r>
                        <a:rPr lang="en-US" baseline="0" dirty="0" smtClean="0"/>
                        <a:t>m</a:t>
                      </a:r>
                      <a:r>
                        <a:rPr lang="fi-FI" baseline="0" dirty="0" smtClean="0"/>
                        <a:t> </a:t>
                      </a:r>
                      <a:endParaRPr lang="fi-FI" dirty="0"/>
                    </a:p>
                  </a:txBody>
                  <a:tcPr/>
                </a:tc>
              </a:tr>
              <a:tr h="370840">
                <a:tc>
                  <a:txBody>
                    <a:bodyPr/>
                    <a:lstStyle/>
                    <a:p>
                      <a:r>
                        <a:rPr lang="en-US" dirty="0" smtClean="0"/>
                        <a:t>Social class</a:t>
                      </a:r>
                      <a:endParaRPr lang="fi-FI"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from specialists, from jour-</a:t>
                      </a:r>
                      <a:r>
                        <a:rPr lang="en-US" dirty="0" err="1" smtClean="0"/>
                        <a:t>sts</a:t>
                      </a:r>
                      <a:r>
                        <a:rPr lang="en-US" dirty="0" smtClean="0"/>
                        <a:t> 18%</a:t>
                      </a:r>
                      <a:endParaRPr lang="fi-FI" dirty="0"/>
                    </a:p>
                  </a:txBody>
                  <a:tcPr/>
                </a:tc>
                <a:tc>
                  <a:txBody>
                    <a:bodyPr/>
                    <a:lstStyle/>
                    <a:p>
                      <a:r>
                        <a:rPr lang="en-US" dirty="0" smtClean="0"/>
                        <a:t>from specialists, from jour-</a:t>
                      </a:r>
                      <a:r>
                        <a:rPr lang="en-US" dirty="0" err="1" smtClean="0"/>
                        <a:t>sts</a:t>
                      </a:r>
                      <a:r>
                        <a:rPr lang="en-US" dirty="0" smtClean="0"/>
                        <a:t> 25%</a:t>
                      </a:r>
                      <a:endParaRPr lang="fi-FI" dirty="0"/>
                    </a:p>
                  </a:txBody>
                  <a:tcPr/>
                </a:tc>
              </a:tr>
              <a:tr h="370840">
                <a:tc>
                  <a:txBody>
                    <a:bodyPr/>
                    <a:lstStyle/>
                    <a:p>
                      <a:r>
                        <a:rPr lang="en-US" dirty="0" smtClean="0"/>
                        <a:t>Generation</a:t>
                      </a:r>
                      <a:r>
                        <a:rPr lang="en-US" baseline="0" dirty="0" smtClean="0"/>
                        <a:t> in profession</a:t>
                      </a:r>
                      <a:endParaRPr lang="fi-FI" dirty="0"/>
                    </a:p>
                  </a:txBody>
                  <a:tcPr/>
                </a:tc>
                <a:tc>
                  <a:txBody>
                    <a:bodyPr/>
                    <a:lstStyle/>
                    <a:p>
                      <a:r>
                        <a:rPr lang="en-US" dirty="0" smtClean="0"/>
                        <a:t>0 (</a:t>
                      </a:r>
                      <a:r>
                        <a:rPr lang="fi-FI" dirty="0" smtClean="0"/>
                        <a:t>&gt;</a:t>
                      </a:r>
                      <a:r>
                        <a:rPr lang="en-US" dirty="0" smtClean="0"/>
                        <a:t>1990);</a:t>
                      </a:r>
                      <a:r>
                        <a:rPr lang="en-US" baseline="0" dirty="0" smtClean="0"/>
                        <a:t> 5 (1991-2000), 7 (</a:t>
                      </a:r>
                      <a:r>
                        <a:rPr lang="fi-FI" baseline="0" dirty="0" smtClean="0"/>
                        <a:t>&lt;</a:t>
                      </a:r>
                      <a:r>
                        <a:rPr lang="en-US" baseline="0" dirty="0" smtClean="0"/>
                        <a:t>2000) </a:t>
                      </a:r>
                      <a:endParaRPr lang="fi-FI"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3 (</a:t>
                      </a:r>
                      <a:r>
                        <a:rPr lang="fi-FI" dirty="0" smtClean="0"/>
                        <a:t>&gt;</a:t>
                      </a:r>
                      <a:r>
                        <a:rPr lang="en-US" dirty="0" smtClean="0"/>
                        <a:t>1990);</a:t>
                      </a:r>
                      <a:r>
                        <a:rPr lang="en-US" baseline="0" dirty="0" smtClean="0"/>
                        <a:t> 3 (1991-2000), 6(</a:t>
                      </a:r>
                      <a:r>
                        <a:rPr lang="fi-FI" baseline="0" dirty="0" smtClean="0"/>
                        <a:t>&lt;</a:t>
                      </a:r>
                      <a:r>
                        <a:rPr lang="en-US" baseline="0" dirty="0" smtClean="0"/>
                        <a:t>2000)</a:t>
                      </a:r>
                      <a:endParaRPr lang="fi-FI" dirty="0"/>
                    </a:p>
                  </a:txBody>
                  <a:tcPr/>
                </a:tc>
              </a:tr>
              <a:tr h="370840">
                <a:tc>
                  <a:txBody>
                    <a:bodyPr/>
                    <a:lstStyle/>
                    <a:p>
                      <a:r>
                        <a:rPr lang="en-US" dirty="0" smtClean="0"/>
                        <a:t>Employment/earlier</a:t>
                      </a:r>
                      <a:r>
                        <a:rPr lang="en-US" baseline="0" dirty="0" smtClean="0"/>
                        <a:t> job places</a:t>
                      </a:r>
                      <a:endParaRPr lang="fi-FI" dirty="0"/>
                    </a:p>
                  </a:txBody>
                  <a:tcPr/>
                </a:tc>
                <a:tc>
                  <a:txBody>
                    <a:bodyPr/>
                    <a:lstStyle/>
                    <a:p>
                      <a:r>
                        <a:rPr lang="en-US" dirty="0" smtClean="0"/>
                        <a:t>12 on staff;</a:t>
                      </a:r>
                      <a:r>
                        <a:rPr lang="en-US" baseline="0" dirty="0" smtClean="0"/>
                        <a:t> </a:t>
                      </a:r>
                      <a:r>
                        <a:rPr lang="en-US" dirty="0" smtClean="0"/>
                        <a:t>11 had 2-4, </a:t>
                      </a:r>
                      <a:r>
                        <a:rPr lang="fi-FI" baseline="0" dirty="0" smtClean="0"/>
                        <a:t>&lt;</a:t>
                      </a:r>
                      <a:r>
                        <a:rPr lang="en-US" dirty="0" smtClean="0"/>
                        <a:t>5 job p.</a:t>
                      </a:r>
                      <a:endParaRPr lang="fi-FI" dirty="0"/>
                    </a:p>
                  </a:txBody>
                  <a:tcPr/>
                </a:tc>
                <a:tc>
                  <a:txBody>
                    <a:bodyPr/>
                    <a:lstStyle/>
                    <a:p>
                      <a:r>
                        <a:rPr lang="en-US" dirty="0" smtClean="0"/>
                        <a:t>11 on staff;</a:t>
                      </a:r>
                      <a:r>
                        <a:rPr lang="en-US" baseline="0" dirty="0" smtClean="0"/>
                        <a:t> 11 had 2-4, </a:t>
                      </a:r>
                      <a:r>
                        <a:rPr lang="fi-FI" baseline="0" dirty="0" smtClean="0"/>
                        <a:t>&lt;</a:t>
                      </a:r>
                      <a:r>
                        <a:rPr lang="en-US" baseline="0" dirty="0" smtClean="0"/>
                        <a:t>5 job places </a:t>
                      </a:r>
                      <a:endParaRPr lang="fi-FI" dirty="0"/>
                    </a:p>
                  </a:txBody>
                  <a:tcPr/>
                </a:tc>
              </a:tr>
              <a:tr h="370840">
                <a:tc>
                  <a:txBody>
                    <a:bodyPr/>
                    <a:lstStyle/>
                    <a:p>
                      <a:r>
                        <a:rPr lang="en-US" dirty="0" smtClean="0"/>
                        <a:t>Income (including</a:t>
                      </a:r>
                      <a:r>
                        <a:rPr lang="en-US" baseline="0" dirty="0" smtClean="0"/>
                        <a:t> second job)</a:t>
                      </a:r>
                      <a:endParaRPr lang="fi-FI" dirty="0"/>
                    </a:p>
                  </a:txBody>
                  <a:tcPr/>
                </a:tc>
                <a:tc>
                  <a:txBody>
                    <a:bodyPr/>
                    <a:lstStyle/>
                    <a:p>
                      <a:r>
                        <a:rPr lang="en-US" dirty="0" smtClean="0"/>
                        <a:t>700- 4000</a:t>
                      </a:r>
                      <a:r>
                        <a:rPr lang="en-US" baseline="0" dirty="0" smtClean="0"/>
                        <a:t> e</a:t>
                      </a:r>
                      <a:r>
                        <a:rPr lang="en-US" dirty="0" smtClean="0"/>
                        <a:t>;</a:t>
                      </a:r>
                      <a:r>
                        <a:rPr lang="en-US" baseline="0" dirty="0" smtClean="0"/>
                        <a:t> (540 e region average)</a:t>
                      </a:r>
                      <a:endParaRPr lang="fi-FI" dirty="0"/>
                    </a:p>
                  </a:txBody>
                  <a:tcPr/>
                </a:tc>
                <a:tc>
                  <a:txBody>
                    <a:bodyPr/>
                    <a:lstStyle/>
                    <a:p>
                      <a:r>
                        <a:rPr lang="en-US" dirty="0" smtClean="0"/>
                        <a:t>500-4000 e</a:t>
                      </a:r>
                      <a:endParaRPr lang="fi-FI" dirty="0"/>
                    </a:p>
                  </a:txBody>
                  <a:tcPr/>
                </a:tc>
              </a:tr>
              <a:tr h="370840">
                <a:tc>
                  <a:txBody>
                    <a:bodyPr/>
                    <a:lstStyle/>
                    <a:p>
                      <a:r>
                        <a:rPr lang="en-US" dirty="0" smtClean="0"/>
                        <a:t>Second</a:t>
                      </a:r>
                      <a:r>
                        <a:rPr lang="en-US" baseline="0" dirty="0" smtClean="0"/>
                        <a:t> job</a:t>
                      </a:r>
                      <a:endParaRPr lang="fi-FI" dirty="0"/>
                    </a:p>
                  </a:txBody>
                  <a:tcPr/>
                </a:tc>
                <a:tc>
                  <a:txBody>
                    <a:bodyPr/>
                    <a:lstStyle/>
                    <a:p>
                      <a:r>
                        <a:rPr lang="en-US" baseline="0" dirty="0" smtClean="0"/>
                        <a:t>4 – yes, 1 – no  </a:t>
                      </a:r>
                      <a:endParaRPr lang="fi-FI" dirty="0"/>
                    </a:p>
                  </a:txBody>
                  <a:tcPr/>
                </a:tc>
                <a:tc>
                  <a:txBody>
                    <a:bodyPr/>
                    <a:lstStyle/>
                    <a:p>
                      <a:r>
                        <a:rPr lang="en-US" dirty="0" smtClean="0"/>
                        <a:t>7</a:t>
                      </a:r>
                      <a:r>
                        <a:rPr lang="en-US" smtClean="0"/>
                        <a:t> </a:t>
                      </a:r>
                      <a:r>
                        <a:rPr lang="en-US" dirty="0" smtClean="0"/>
                        <a:t>–yes</a:t>
                      </a:r>
                      <a:r>
                        <a:rPr lang="en-US" smtClean="0"/>
                        <a:t>, 5– </a:t>
                      </a:r>
                      <a:r>
                        <a:rPr lang="en-US" dirty="0" smtClean="0"/>
                        <a:t>no </a:t>
                      </a:r>
                      <a:endParaRPr lang="fi-FI"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Membership</a:t>
                      </a:r>
                      <a:r>
                        <a:rPr lang="en-US" baseline="0" dirty="0" smtClean="0"/>
                        <a:t> in Union of J.</a:t>
                      </a:r>
                      <a:endParaRPr lang="fi-FI" dirty="0"/>
                    </a:p>
                  </a:txBody>
                  <a:tcPr/>
                </a:tc>
                <a:tc>
                  <a:txBody>
                    <a:bodyPr/>
                    <a:lstStyle/>
                    <a:p>
                      <a:r>
                        <a:rPr lang="en-US" dirty="0" smtClean="0"/>
                        <a:t>1 – yes, 10 – no   </a:t>
                      </a:r>
                      <a:endParaRPr lang="fi-FI" dirty="0"/>
                    </a:p>
                  </a:txBody>
                  <a:tcPr/>
                </a:tc>
                <a:tc>
                  <a:txBody>
                    <a:bodyPr/>
                    <a:lstStyle/>
                    <a:p>
                      <a:r>
                        <a:rPr lang="en-US" dirty="0" smtClean="0"/>
                        <a:t>2 – yes, 8 – no  </a:t>
                      </a:r>
                      <a:endParaRPr lang="fi-FI"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Party/NGO</a:t>
                      </a:r>
                      <a:r>
                        <a:rPr lang="en-US" baseline="0" dirty="0" smtClean="0"/>
                        <a:t> membership </a:t>
                      </a:r>
                      <a:endParaRPr lang="fi-FI" dirty="0" smtClean="0"/>
                    </a:p>
                    <a:p>
                      <a:endParaRPr lang="fi-FI" dirty="0"/>
                    </a:p>
                  </a:txBody>
                  <a:tcPr/>
                </a:tc>
                <a:tc>
                  <a:txBody>
                    <a:bodyPr/>
                    <a:lstStyle/>
                    <a:p>
                      <a:r>
                        <a:rPr lang="en-US" dirty="0" smtClean="0"/>
                        <a:t>Nobody in party and NGO </a:t>
                      </a:r>
                      <a:endParaRPr lang="fi-FI" dirty="0"/>
                    </a:p>
                  </a:txBody>
                  <a:tcPr/>
                </a:tc>
                <a:tc>
                  <a:txBody>
                    <a:bodyPr/>
                    <a:lstStyle/>
                    <a:p>
                      <a:r>
                        <a:rPr lang="en-US" dirty="0" smtClean="0"/>
                        <a:t>Nobody in party and NGO (1)</a:t>
                      </a:r>
                      <a:endParaRPr lang="fi-FI" dirty="0"/>
                    </a:p>
                  </a:txBody>
                  <a:tcPr/>
                </a:tc>
              </a:tr>
            </a:tbl>
          </a:graphicData>
        </a:graphic>
      </p:graphicFrame>
      <p:sp>
        <p:nvSpPr>
          <p:cNvPr id="5" name="Title 4"/>
          <p:cNvSpPr>
            <a:spLocks noGrp="1"/>
          </p:cNvSpPr>
          <p:nvPr>
            <p:ph type="title"/>
          </p:nvPr>
        </p:nvSpPr>
        <p:spPr/>
        <p:txBody>
          <a:bodyPr>
            <a:normAutofit fontScale="90000"/>
          </a:bodyPr>
          <a:lstStyle/>
          <a:p>
            <a:r>
              <a:rPr lang="en-US" dirty="0" smtClean="0">
                <a:latin typeface="Baskerville Old Face" panose="02020602080505020303" pitchFamily="18" charset="0"/>
              </a:rPr>
              <a:t/>
            </a:r>
            <a:br>
              <a:rPr lang="en-US" dirty="0" smtClean="0">
                <a:latin typeface="Baskerville Old Face" panose="02020602080505020303" pitchFamily="18" charset="0"/>
              </a:rPr>
            </a:br>
            <a:r>
              <a:rPr lang="en-US" sz="5300" dirty="0" smtClean="0">
                <a:latin typeface="Baskerville Old Face" panose="02020602080505020303" pitchFamily="18" charset="0"/>
              </a:rPr>
              <a:t>Profile </a:t>
            </a:r>
            <a:r>
              <a:rPr lang="en-US" sz="5300" dirty="0" smtClean="0">
                <a:latin typeface="Baskerville Old Face" panose="02020602080505020303" pitchFamily="18" charset="0"/>
              </a:rPr>
              <a:t>of </a:t>
            </a:r>
            <a:r>
              <a:rPr lang="en-US" sz="5300" dirty="0" smtClean="0">
                <a:latin typeface="Baskerville Old Face" panose="02020602080505020303" pitchFamily="18" charset="0"/>
              </a:rPr>
              <a:t>journalists (24)</a:t>
            </a:r>
            <a:r>
              <a:rPr lang="en-US" sz="5300" dirty="0" smtClean="0">
                <a:latin typeface="Baskerville Old Face" panose="02020602080505020303" pitchFamily="18" charset="0"/>
              </a:rPr>
              <a:t/>
            </a:r>
            <a:br>
              <a:rPr lang="en-US" sz="5300" dirty="0" smtClean="0">
                <a:latin typeface="Baskerville Old Face" panose="02020602080505020303" pitchFamily="18" charset="0"/>
              </a:rPr>
            </a:br>
            <a:r>
              <a:rPr lang="en-US" dirty="0" smtClean="0">
                <a:latin typeface="Baskerville Old Face" panose="02020602080505020303" pitchFamily="18" charset="0"/>
              </a:rPr>
              <a:t> </a:t>
            </a:r>
            <a:endParaRPr lang="fi-FI" dirty="0">
              <a:latin typeface="Baskerville Old Face" panose="02020602080505020303" pitchFamily="18" charset="0"/>
            </a:endParaRPr>
          </a:p>
        </p:txBody>
      </p:sp>
      <p:sp>
        <p:nvSpPr>
          <p:cNvPr id="2" name="Slide Number Placeholder 1"/>
          <p:cNvSpPr>
            <a:spLocks noGrp="1"/>
          </p:cNvSpPr>
          <p:nvPr>
            <p:ph type="sldNum" sz="quarter" idx="12"/>
          </p:nvPr>
        </p:nvSpPr>
        <p:spPr/>
        <p:txBody>
          <a:bodyPr/>
          <a:lstStyle/>
          <a:p>
            <a:fld id="{1C43998A-5FBC-42E0-AFB7-5F8439B89D9B}" type="slidenum">
              <a:rPr lang="fi-FI" smtClean="0"/>
              <a:t>27</a:t>
            </a:fld>
            <a:endParaRPr lang="fi-FI"/>
          </a:p>
        </p:txBody>
      </p:sp>
    </p:spTree>
    <p:extLst>
      <p:ext uri="{BB962C8B-B14F-4D97-AF65-F5344CB8AC3E}">
        <p14:creationId xmlns:p14="http://schemas.microsoft.com/office/powerpoint/2010/main" val="17671343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Journalists of New media (vs) Old media </a:t>
            </a:r>
            <a:endParaRPr lang="fi-FI" dirty="0"/>
          </a:p>
        </p:txBody>
      </p:sp>
      <p:sp>
        <p:nvSpPr>
          <p:cNvPr id="3" name="Content Placeholder 2"/>
          <p:cNvSpPr>
            <a:spLocks noGrp="1"/>
          </p:cNvSpPr>
          <p:nvPr>
            <p:ph idx="1"/>
          </p:nvPr>
        </p:nvSpPr>
        <p:spPr/>
        <p:txBody>
          <a:bodyPr>
            <a:normAutofit lnSpcReduction="10000"/>
          </a:bodyPr>
          <a:lstStyle/>
          <a:p>
            <a:r>
              <a:rPr lang="en-US" dirty="0" smtClean="0"/>
              <a:t>Younger under 30 (75%); in old media (50%)</a:t>
            </a:r>
          </a:p>
          <a:p>
            <a:r>
              <a:rPr lang="en-US" dirty="0" smtClean="0"/>
              <a:t>Post-Soviet generations: 2000s and 1990s; in old media +</a:t>
            </a:r>
            <a:r>
              <a:rPr lang="en-US" dirty="0" err="1" smtClean="0"/>
              <a:t>Sov.g</a:t>
            </a:r>
            <a:r>
              <a:rPr lang="en-US" dirty="0" smtClean="0"/>
              <a:t>.</a:t>
            </a:r>
          </a:p>
          <a:p>
            <a:r>
              <a:rPr lang="en-US" dirty="0" smtClean="0"/>
              <a:t>Gender balanced, every journalist with university diploma, from middle class, on staff, no membership in new and old media</a:t>
            </a:r>
          </a:p>
          <a:p>
            <a:r>
              <a:rPr lang="en-US" dirty="0" smtClean="0"/>
              <a:t>High occupational mobility in new media (2 years in one job place), but also in the old media. But they prefer not </a:t>
            </a:r>
            <a:r>
              <a:rPr lang="en-US" dirty="0"/>
              <a:t>to switch from online to offline, or vice versa</a:t>
            </a:r>
            <a:endParaRPr lang="fi-FI" dirty="0"/>
          </a:p>
          <a:p>
            <a:r>
              <a:rPr lang="en-US" dirty="0" smtClean="0"/>
              <a:t>Better income in new media, a second job accepted in both           </a:t>
            </a:r>
            <a:endParaRPr lang="fi-FI" dirty="0"/>
          </a:p>
        </p:txBody>
      </p:sp>
      <p:sp>
        <p:nvSpPr>
          <p:cNvPr id="4" name="Slide Number Placeholder 3"/>
          <p:cNvSpPr>
            <a:spLocks noGrp="1"/>
          </p:cNvSpPr>
          <p:nvPr>
            <p:ph type="sldNum" sz="quarter" idx="12"/>
          </p:nvPr>
        </p:nvSpPr>
        <p:spPr/>
        <p:txBody>
          <a:bodyPr/>
          <a:lstStyle/>
          <a:p>
            <a:fld id="{8AD91A45-84D9-49DC-AD34-B56BE3CAB189}" type="slidenum">
              <a:rPr lang="ru-RU" smtClean="0">
                <a:solidFill>
                  <a:prstClr val="black">
                    <a:tint val="75000"/>
                  </a:prstClr>
                </a:solidFill>
              </a:rPr>
              <a:pPr/>
              <a:t>28</a:t>
            </a:fld>
            <a:endParaRPr lang="ru-RU">
              <a:solidFill>
                <a:prstClr val="black">
                  <a:tint val="75000"/>
                </a:prstClr>
              </a:solidFill>
            </a:endParaRPr>
          </a:p>
        </p:txBody>
      </p:sp>
    </p:spTree>
    <p:extLst>
      <p:ext uri="{BB962C8B-B14F-4D97-AF65-F5344CB8AC3E}">
        <p14:creationId xmlns:p14="http://schemas.microsoft.com/office/powerpoint/2010/main" val="18531671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askerville Old Face" panose="02020602080505020303" pitchFamily="18" charset="0"/>
              </a:rPr>
              <a:t>Petrozavodsk: Statue of Fishman on </a:t>
            </a:r>
            <a:r>
              <a:rPr lang="en-US" dirty="0" err="1" smtClean="0">
                <a:latin typeface="Baskerville Old Face" panose="02020602080505020303" pitchFamily="18" charset="0"/>
              </a:rPr>
              <a:t>Onego</a:t>
            </a:r>
            <a:r>
              <a:rPr lang="en-US" dirty="0" smtClean="0">
                <a:latin typeface="Baskerville Old Face" panose="02020602080505020303" pitchFamily="18" charset="0"/>
              </a:rPr>
              <a:t> lake   </a:t>
            </a:r>
            <a:endParaRPr lang="fi-FI" dirty="0">
              <a:latin typeface="Baskerville Old Face" panose="02020602080505020303" pitchFamily="18"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72497" y="1940011"/>
            <a:ext cx="8847438" cy="4015945"/>
          </a:xfrm>
        </p:spPr>
      </p:pic>
      <p:sp>
        <p:nvSpPr>
          <p:cNvPr id="3" name="Slide Number Placeholder 2"/>
          <p:cNvSpPr>
            <a:spLocks noGrp="1"/>
          </p:cNvSpPr>
          <p:nvPr>
            <p:ph type="sldNum" sz="quarter" idx="12"/>
          </p:nvPr>
        </p:nvSpPr>
        <p:spPr/>
        <p:txBody>
          <a:bodyPr/>
          <a:lstStyle/>
          <a:p>
            <a:fld id="{1C43998A-5FBC-42E0-AFB7-5F8439B89D9B}" type="slidenum">
              <a:rPr lang="fi-FI" smtClean="0"/>
              <a:t>29</a:t>
            </a:fld>
            <a:endParaRPr lang="fi-FI"/>
          </a:p>
        </p:txBody>
      </p:sp>
    </p:spTree>
    <p:extLst>
      <p:ext uri="{BB962C8B-B14F-4D97-AF65-F5344CB8AC3E}">
        <p14:creationId xmlns:p14="http://schemas.microsoft.com/office/powerpoint/2010/main" val="3627066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Picture 2" descr="C:\Users\Daya\Pictures\Teaching material\top202011.png"/>
          <p:cNvPicPr>
            <a:picLocks noGrp="1" noChangeAspect="1" noChangeArrowheads="1"/>
          </p:cNvPicPr>
          <p:nvPr>
            <p:ph idx="1"/>
          </p:nvPr>
        </p:nvPicPr>
        <p:blipFill>
          <a:blip r:embed="rId2"/>
          <a:srcRect t="6625" b="52155"/>
          <a:stretch>
            <a:fillRect/>
          </a:stretch>
        </p:blipFill>
        <p:spPr>
          <a:xfrm>
            <a:off x="1589904" y="1428750"/>
            <a:ext cx="9992496" cy="4643438"/>
          </a:xfrm>
        </p:spPr>
      </p:pic>
      <p:sp>
        <p:nvSpPr>
          <p:cNvPr id="18434" name="Title 1"/>
          <p:cNvSpPr>
            <a:spLocks noGrp="1"/>
          </p:cNvSpPr>
          <p:nvPr>
            <p:ph type="title"/>
          </p:nvPr>
        </p:nvSpPr>
        <p:spPr/>
        <p:txBody>
          <a:bodyPr>
            <a:normAutofit/>
          </a:bodyPr>
          <a:lstStyle/>
          <a:p>
            <a:pPr eaLnBrk="1" hangingPunct="1"/>
            <a:r>
              <a:rPr lang="en-US" dirty="0">
                <a:latin typeface="Baskerville Old Face" panose="02020602080505020303" pitchFamily="18" charset="0"/>
              </a:rPr>
              <a:t>Top ten Internet users, in millions</a:t>
            </a:r>
          </a:p>
        </p:txBody>
      </p:sp>
    </p:spTree>
    <p:extLst>
      <p:ext uri="{BB962C8B-B14F-4D97-AF65-F5344CB8AC3E}">
        <p14:creationId xmlns:p14="http://schemas.microsoft.com/office/powerpoint/2010/main" val="182848028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err="1" smtClean="0">
                <a:latin typeface="Baskerville Old Face" panose="02020602080505020303" pitchFamily="18" charset="0"/>
              </a:rPr>
              <a:t>Petrozavodsk</a:t>
            </a:r>
            <a:r>
              <a:rPr lang="fi-FI" dirty="0" smtClean="0">
                <a:latin typeface="Baskerville Old Face" panose="02020602080505020303" pitchFamily="18" charset="0"/>
              </a:rPr>
              <a:t>: </a:t>
            </a:r>
            <a:r>
              <a:rPr lang="fi-FI" dirty="0" smtClean="0">
                <a:latin typeface="Baskerville Old Face" panose="02020602080505020303" pitchFamily="18" charset="0"/>
              </a:rPr>
              <a:t>capital </a:t>
            </a:r>
            <a:r>
              <a:rPr lang="fi-FI" dirty="0" smtClean="0">
                <a:latin typeface="Baskerville Old Face" panose="02020602080505020303" pitchFamily="18" charset="0"/>
              </a:rPr>
              <a:t>of Karelia </a:t>
            </a:r>
            <a:r>
              <a:rPr lang="fi-FI" dirty="0" err="1" smtClean="0">
                <a:latin typeface="Baskerville Old Face" panose="02020602080505020303" pitchFamily="18" charset="0"/>
              </a:rPr>
              <a:t>Republic</a:t>
            </a:r>
            <a:r>
              <a:rPr lang="fi-FI" dirty="0" smtClean="0">
                <a:latin typeface="Baskerville Old Face" panose="02020602080505020303" pitchFamily="18" charset="0"/>
              </a:rPr>
              <a:t> </a:t>
            </a:r>
            <a:endParaRPr lang="fi-FI" dirty="0">
              <a:latin typeface="Baskerville Old Face" panose="02020602080505020303" pitchFamily="18" charset="0"/>
            </a:endParaRPr>
          </a:p>
        </p:txBody>
      </p:sp>
      <p:sp>
        <p:nvSpPr>
          <p:cNvPr id="3" name="Content Placeholder 2"/>
          <p:cNvSpPr>
            <a:spLocks noGrp="1"/>
          </p:cNvSpPr>
          <p:nvPr>
            <p:ph idx="1"/>
          </p:nvPr>
        </p:nvSpPr>
        <p:spPr/>
        <p:txBody>
          <a:bodyPr>
            <a:normAutofit fontScale="92500" lnSpcReduction="20000"/>
          </a:bodyPr>
          <a:lstStyle/>
          <a:p>
            <a:r>
              <a:rPr lang="en-US" dirty="0" smtClean="0"/>
              <a:t>A </a:t>
            </a:r>
            <a:r>
              <a:rPr lang="en-US" dirty="0"/>
              <a:t>city in the north-western part of Russia, the capital and the largest city of </a:t>
            </a:r>
            <a:r>
              <a:rPr lang="en-US" dirty="0" smtClean="0"/>
              <a:t>the Republic of Karelia. </a:t>
            </a:r>
            <a:r>
              <a:rPr lang="en-US" dirty="0"/>
              <a:t>It is standing on the banks of Petrozavodsk bay, Onega Lake. There are 31 ancient settlements the oldest of which is 8000 years old on the territory of the city.</a:t>
            </a:r>
          </a:p>
          <a:p>
            <a:r>
              <a:rPr lang="en-US" dirty="0"/>
              <a:t>Petrozavodsk population is 265,000 (2012); land area - 135 sq. km</a:t>
            </a:r>
            <a:r>
              <a:rPr lang="en-US" dirty="0" smtClean="0"/>
              <a:t>.</a:t>
            </a:r>
          </a:p>
          <a:p>
            <a:r>
              <a:rPr lang="en-US" dirty="0"/>
              <a:t>Petrozavodsk started with the gun plant, founded near the river </a:t>
            </a:r>
            <a:r>
              <a:rPr lang="en-US" dirty="0" err="1"/>
              <a:t>Lososinka</a:t>
            </a:r>
            <a:r>
              <a:rPr lang="en-US" dirty="0"/>
              <a:t>, the same year as the northern capital, </a:t>
            </a:r>
            <a:r>
              <a:rPr lang="en-US" dirty="0" smtClean="0"/>
              <a:t>Saint-Petersburg, 1703</a:t>
            </a:r>
          </a:p>
          <a:p>
            <a:r>
              <a:rPr lang="en-US" dirty="0"/>
              <a:t>In 1956-1991, Petrozavodsk was the capital of Karelian Autonomous Republic of the Russian Federation of the Soviet Union. Since 1991, the city is the capital </a:t>
            </a:r>
            <a:r>
              <a:rPr lang="en-US" dirty="0" smtClean="0"/>
              <a:t>of Karelia Republic</a:t>
            </a:r>
            <a:endParaRPr lang="en-US" dirty="0"/>
          </a:p>
          <a:p>
            <a:endParaRPr lang="en-US" dirty="0"/>
          </a:p>
          <a:p>
            <a:endParaRPr lang="fi-FI" dirty="0"/>
          </a:p>
        </p:txBody>
      </p:sp>
      <p:sp>
        <p:nvSpPr>
          <p:cNvPr id="4" name="Slide Number Placeholder 3"/>
          <p:cNvSpPr>
            <a:spLocks noGrp="1"/>
          </p:cNvSpPr>
          <p:nvPr>
            <p:ph type="sldNum" sz="quarter" idx="12"/>
          </p:nvPr>
        </p:nvSpPr>
        <p:spPr/>
        <p:txBody>
          <a:bodyPr/>
          <a:lstStyle/>
          <a:p>
            <a:fld id="{1C43998A-5FBC-42E0-AFB7-5F8439B89D9B}" type="slidenum">
              <a:rPr lang="fi-FI" smtClean="0"/>
              <a:t>30</a:t>
            </a:fld>
            <a:endParaRPr lang="fi-FI"/>
          </a:p>
        </p:txBody>
      </p:sp>
    </p:spTree>
    <p:extLst>
      <p:ext uri="{BB962C8B-B14F-4D97-AF65-F5344CB8AC3E}">
        <p14:creationId xmlns:p14="http://schemas.microsoft.com/office/powerpoint/2010/main" val="13060835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latin typeface="Baskerville Old Face" panose="02020602080505020303" pitchFamily="18" charset="0"/>
              </a:rPr>
              <a:t>Media </a:t>
            </a:r>
            <a:r>
              <a:rPr lang="fi-FI" dirty="0" err="1" smtClean="0">
                <a:latin typeface="Baskerville Old Face" panose="02020602080505020303" pitchFamily="18" charset="0"/>
              </a:rPr>
              <a:t>sample</a:t>
            </a:r>
            <a:r>
              <a:rPr lang="en-US" dirty="0" smtClean="0">
                <a:latin typeface="Baskerville Old Face" panose="02020602080505020303" pitchFamily="18" charset="0"/>
              </a:rPr>
              <a:t>: 6 </a:t>
            </a:r>
            <a:r>
              <a:rPr lang="en-US" dirty="0" smtClean="0">
                <a:latin typeface="Baskerville Old Face" panose="02020602080505020303" pitchFamily="18" charset="0"/>
              </a:rPr>
              <a:t>new </a:t>
            </a:r>
            <a:r>
              <a:rPr lang="en-US" dirty="0" smtClean="0">
                <a:latin typeface="Baskerville Old Face" panose="02020602080505020303" pitchFamily="18" charset="0"/>
              </a:rPr>
              <a:t>+ 6 </a:t>
            </a:r>
            <a:r>
              <a:rPr lang="en-US" dirty="0" smtClean="0">
                <a:latin typeface="Baskerville Old Face" panose="02020602080505020303" pitchFamily="18" charset="0"/>
              </a:rPr>
              <a:t>old</a:t>
            </a:r>
            <a:endParaRPr lang="fi-FI" dirty="0">
              <a:latin typeface="Baskerville Old Face" panose="02020602080505020303"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64049264"/>
              </p:ext>
            </p:extLst>
          </p:nvPr>
        </p:nvGraphicFramePr>
        <p:xfrm>
          <a:off x="988540" y="1297458"/>
          <a:ext cx="10365260" cy="5360065"/>
        </p:xfrm>
        <a:graphic>
          <a:graphicData uri="http://schemas.openxmlformats.org/drawingml/2006/table">
            <a:tbl>
              <a:tblPr firstRow="1" bandRow="1">
                <a:tableStyleId>{5C22544A-7EE6-4342-B048-85BDC9FD1C3A}</a:tableStyleId>
              </a:tblPr>
              <a:tblGrid>
                <a:gridCol w="2681417"/>
                <a:gridCol w="2501213"/>
                <a:gridCol w="2591315"/>
                <a:gridCol w="2591315"/>
              </a:tblGrid>
              <a:tr h="392448">
                <a:tc>
                  <a:txBody>
                    <a:bodyPr/>
                    <a:lstStyle/>
                    <a:p>
                      <a:r>
                        <a:rPr lang="fi-FI" dirty="0" smtClean="0"/>
                        <a:t>Media</a:t>
                      </a:r>
                      <a:endParaRPr lang="fi-FI" dirty="0"/>
                    </a:p>
                  </a:txBody>
                  <a:tcPr/>
                </a:tc>
                <a:tc>
                  <a:txBody>
                    <a:bodyPr/>
                    <a:lstStyle/>
                    <a:p>
                      <a:r>
                        <a:rPr lang="fi-FI" dirty="0" err="1" smtClean="0"/>
                        <a:t>type</a:t>
                      </a:r>
                      <a:endParaRPr lang="fi-FI" dirty="0"/>
                    </a:p>
                  </a:txBody>
                  <a:tcPr/>
                </a:tc>
                <a:tc>
                  <a:txBody>
                    <a:bodyPr/>
                    <a:lstStyle/>
                    <a:p>
                      <a:r>
                        <a:rPr lang="fi-FI" dirty="0" err="1" smtClean="0"/>
                        <a:t>ownership</a:t>
                      </a:r>
                      <a:r>
                        <a:rPr lang="en-US" dirty="0" smtClean="0"/>
                        <a:t>/founders</a:t>
                      </a:r>
                      <a:endParaRPr lang="fi-FI" dirty="0"/>
                    </a:p>
                  </a:txBody>
                  <a:tcPr/>
                </a:tc>
                <a:tc>
                  <a:txBody>
                    <a:bodyPr/>
                    <a:lstStyle/>
                    <a:p>
                      <a:r>
                        <a:rPr lang="en-US" dirty="0" smtClean="0"/>
                        <a:t>Size</a:t>
                      </a:r>
                      <a:r>
                        <a:rPr lang="en-US" baseline="0" dirty="0" smtClean="0"/>
                        <a:t> of medium</a:t>
                      </a:r>
                      <a:endParaRPr lang="fi-FI" dirty="0"/>
                    </a:p>
                  </a:txBody>
                  <a:tcPr/>
                </a:tc>
              </a:tr>
              <a:tr h="392448">
                <a:tc>
                  <a:txBody>
                    <a:bodyPr/>
                    <a:lstStyle/>
                    <a:p>
                      <a:r>
                        <a:rPr lang="en-US" dirty="0" smtClean="0">
                          <a:latin typeface="Baskerville Old Face" panose="02020602080505020303" pitchFamily="18" charset="0"/>
                        </a:rPr>
                        <a:t>1. </a:t>
                      </a:r>
                      <a:r>
                        <a:rPr lang="en-US" dirty="0" err="1" smtClean="0">
                          <a:latin typeface="Baskerville Old Face" panose="02020602080505020303" pitchFamily="18" charset="0"/>
                        </a:rPr>
                        <a:t>Litsei</a:t>
                      </a:r>
                      <a:r>
                        <a:rPr lang="en-US" dirty="0" smtClean="0">
                          <a:latin typeface="Baskerville Old Face" panose="02020602080505020303" pitchFamily="18" charset="0"/>
                        </a:rPr>
                        <a:t> (</a:t>
                      </a:r>
                      <a:r>
                        <a:rPr lang="en-US" dirty="0" err="1" smtClean="0">
                          <a:latin typeface="Baskerville Old Face" panose="02020602080505020303" pitchFamily="18" charset="0"/>
                        </a:rPr>
                        <a:t>Lycée</a:t>
                      </a:r>
                      <a:r>
                        <a:rPr lang="en-US" dirty="0" smtClean="0">
                          <a:latin typeface="Baskerville Old Face" panose="02020602080505020303" pitchFamily="18" charset="0"/>
                        </a:rPr>
                        <a:t>)</a:t>
                      </a:r>
                      <a:endParaRPr lang="fi-FI" dirty="0">
                        <a:latin typeface="Baskerville Old Face" panose="02020602080505020303" pitchFamily="18" charset="0"/>
                      </a:endParaRPr>
                    </a:p>
                  </a:txBody>
                  <a:tcPr/>
                </a:tc>
                <a:tc>
                  <a:txBody>
                    <a:bodyPr/>
                    <a:lstStyle/>
                    <a:p>
                      <a:r>
                        <a:rPr lang="en-US" dirty="0" smtClean="0">
                          <a:latin typeface="Baskerville Old Face" panose="02020602080505020303" pitchFamily="18" charset="0"/>
                        </a:rPr>
                        <a:t>Online/ Internet journal</a:t>
                      </a:r>
                      <a:endParaRPr lang="fi-FI" dirty="0">
                        <a:latin typeface="Baskerville Old Face" panose="02020602080505020303" pitchFamily="18" charset="0"/>
                      </a:endParaRPr>
                    </a:p>
                  </a:txBody>
                  <a:tcPr/>
                </a:tc>
                <a:tc>
                  <a:txBody>
                    <a:bodyPr/>
                    <a:lstStyle/>
                    <a:p>
                      <a:r>
                        <a:rPr lang="en-US" dirty="0" smtClean="0">
                          <a:latin typeface="Baskerville Old Face" panose="02020602080505020303" pitchFamily="18" charset="0"/>
                        </a:rPr>
                        <a:t>Journalistic start-up</a:t>
                      </a:r>
                      <a:endParaRPr lang="fi-FI" dirty="0">
                        <a:latin typeface="Baskerville Old Face" panose="02020602080505020303" pitchFamily="18" charset="0"/>
                      </a:endParaRPr>
                    </a:p>
                  </a:txBody>
                  <a:tcPr/>
                </a:tc>
                <a:tc>
                  <a:txBody>
                    <a:bodyPr/>
                    <a:lstStyle/>
                    <a:p>
                      <a:r>
                        <a:rPr lang="en-US" baseline="0" dirty="0" smtClean="0">
                          <a:latin typeface="Baskerville Old Face" panose="02020602080505020303" pitchFamily="18" charset="0"/>
                        </a:rPr>
                        <a:t> 5</a:t>
                      </a:r>
                      <a:endParaRPr lang="fi-FI" dirty="0">
                        <a:latin typeface="Baskerville Old Face" panose="02020602080505020303" pitchFamily="18" charset="0"/>
                      </a:endParaRPr>
                    </a:p>
                  </a:txBody>
                  <a:tcPr/>
                </a:tc>
              </a:tr>
              <a:tr h="392448">
                <a:tc>
                  <a:txBody>
                    <a:bodyPr/>
                    <a:lstStyle/>
                    <a:p>
                      <a:r>
                        <a:rPr lang="en-US" dirty="0" smtClean="0">
                          <a:latin typeface="Baskerville Old Face" panose="02020602080505020303" pitchFamily="18" charset="0"/>
                        </a:rPr>
                        <a:t>2. </a:t>
                      </a:r>
                      <a:r>
                        <a:rPr lang="en-US" dirty="0" err="1" smtClean="0">
                          <a:latin typeface="Baskerville Old Face" panose="02020602080505020303" pitchFamily="18" charset="0"/>
                        </a:rPr>
                        <a:t>Vesti</a:t>
                      </a:r>
                      <a:r>
                        <a:rPr lang="en-US" dirty="0" smtClean="0">
                          <a:latin typeface="Baskerville Old Face" panose="02020602080505020303" pitchFamily="18" charset="0"/>
                        </a:rPr>
                        <a:t> Karelia</a:t>
                      </a:r>
                      <a:endParaRPr lang="fi-FI" dirty="0">
                        <a:latin typeface="Baskerville Old Face" panose="02020602080505020303" pitchFamily="18" charset="0"/>
                      </a:endParaRPr>
                    </a:p>
                  </a:txBody>
                  <a:tcPr/>
                </a:tc>
                <a:tc>
                  <a:txBody>
                    <a:bodyPr/>
                    <a:lstStyle/>
                    <a:p>
                      <a:r>
                        <a:rPr lang="en-US" dirty="0" smtClean="0">
                          <a:latin typeface="Baskerville Old Face" panose="02020602080505020303" pitchFamily="18" charset="0"/>
                        </a:rPr>
                        <a:t>Online/newspaper</a:t>
                      </a:r>
                      <a:endParaRPr lang="fi-FI" dirty="0">
                        <a:latin typeface="Baskerville Old Face" panose="02020602080505020303" pitchFamily="18" charset="0"/>
                      </a:endParaRPr>
                    </a:p>
                  </a:txBody>
                  <a:tcPr/>
                </a:tc>
                <a:tc>
                  <a:txBody>
                    <a:bodyPr/>
                    <a:lstStyle/>
                    <a:p>
                      <a:r>
                        <a:rPr lang="en-US" dirty="0" smtClean="0">
                          <a:latin typeface="Baskerville Old Face" panose="02020602080505020303" pitchFamily="18" charset="0"/>
                        </a:rPr>
                        <a:t>private</a:t>
                      </a:r>
                      <a:endParaRPr lang="fi-FI" dirty="0">
                        <a:latin typeface="Baskerville Old Face" panose="02020602080505020303" pitchFamily="18" charset="0"/>
                      </a:endParaRPr>
                    </a:p>
                  </a:txBody>
                  <a:tcPr/>
                </a:tc>
                <a:tc>
                  <a:txBody>
                    <a:bodyPr/>
                    <a:lstStyle/>
                    <a:p>
                      <a:r>
                        <a:rPr lang="fi-FI" dirty="0" err="1" smtClean="0">
                          <a:latin typeface="Baskerville Old Face" panose="02020602080505020303" pitchFamily="18" charset="0"/>
                        </a:rPr>
                        <a:t>Up</a:t>
                      </a:r>
                      <a:r>
                        <a:rPr lang="fi-FI" dirty="0" smtClean="0">
                          <a:latin typeface="Baskerville Old Face" panose="02020602080505020303" pitchFamily="18" charset="0"/>
                        </a:rPr>
                        <a:t> to 20</a:t>
                      </a:r>
                      <a:endParaRPr lang="fi-FI" dirty="0">
                        <a:latin typeface="Baskerville Old Face" panose="02020602080505020303" pitchFamily="18" charset="0"/>
                      </a:endParaRPr>
                    </a:p>
                  </a:txBody>
                  <a:tcPr/>
                </a:tc>
              </a:tr>
              <a:tr h="392448">
                <a:tc>
                  <a:txBody>
                    <a:bodyPr/>
                    <a:lstStyle/>
                    <a:p>
                      <a:r>
                        <a:rPr lang="en-US" dirty="0" smtClean="0">
                          <a:latin typeface="Baskerville Old Face" panose="02020602080505020303" pitchFamily="18" charset="0"/>
                        </a:rPr>
                        <a:t>3. </a:t>
                      </a:r>
                      <a:r>
                        <a:rPr lang="en-US" dirty="0" err="1" smtClean="0">
                          <a:latin typeface="Baskerville Old Face" panose="02020602080505020303" pitchFamily="18" charset="0"/>
                        </a:rPr>
                        <a:t>Stolitsa</a:t>
                      </a:r>
                      <a:r>
                        <a:rPr lang="en-US" dirty="0" smtClean="0">
                          <a:latin typeface="Baskerville Old Face" panose="02020602080505020303" pitchFamily="18" charset="0"/>
                        </a:rPr>
                        <a:t> </a:t>
                      </a:r>
                      <a:r>
                        <a:rPr lang="en-US" dirty="0" err="1" smtClean="0">
                          <a:latin typeface="Baskerville Old Face" panose="02020602080505020303" pitchFamily="18" charset="0"/>
                        </a:rPr>
                        <a:t>na</a:t>
                      </a:r>
                      <a:r>
                        <a:rPr lang="en-US" dirty="0" smtClean="0">
                          <a:latin typeface="Baskerville Old Face" panose="02020602080505020303" pitchFamily="18" charset="0"/>
                        </a:rPr>
                        <a:t> </a:t>
                      </a:r>
                      <a:r>
                        <a:rPr lang="en-US" dirty="0" err="1" smtClean="0">
                          <a:latin typeface="Baskerville Old Face" panose="02020602080505020303" pitchFamily="18" charset="0"/>
                        </a:rPr>
                        <a:t>Onego</a:t>
                      </a:r>
                      <a:endParaRPr lang="fi-FI" dirty="0">
                        <a:latin typeface="Baskerville Old Face" panose="02020602080505020303" pitchFamily="18" charset="0"/>
                      </a:endParaRPr>
                    </a:p>
                  </a:txBody>
                  <a:tcPr/>
                </a:tc>
                <a:tc>
                  <a:txBody>
                    <a:bodyPr/>
                    <a:lstStyle/>
                    <a:p>
                      <a:r>
                        <a:rPr lang="en-US" dirty="0" smtClean="0">
                          <a:latin typeface="Baskerville Old Face" panose="02020602080505020303" pitchFamily="18" charset="0"/>
                        </a:rPr>
                        <a:t>Online/newspaper</a:t>
                      </a:r>
                      <a:endParaRPr lang="fi-FI" dirty="0">
                        <a:latin typeface="Baskerville Old Face" panose="02020602080505020303" pitchFamily="18" charset="0"/>
                      </a:endParaRPr>
                    </a:p>
                  </a:txBody>
                  <a:tcPr/>
                </a:tc>
                <a:tc>
                  <a:txBody>
                    <a:bodyPr/>
                    <a:lstStyle/>
                    <a:p>
                      <a:r>
                        <a:rPr lang="en-US" dirty="0" smtClean="0">
                          <a:latin typeface="Baskerville Old Face" panose="02020602080505020303" pitchFamily="18" charset="0"/>
                        </a:rPr>
                        <a:t>private</a:t>
                      </a:r>
                      <a:endParaRPr lang="fi-FI" dirty="0">
                        <a:latin typeface="Baskerville Old Face" panose="02020602080505020303" pitchFamily="18" charset="0"/>
                      </a:endParaRPr>
                    </a:p>
                  </a:txBody>
                  <a:tcPr/>
                </a:tc>
                <a:tc>
                  <a:txBody>
                    <a:bodyPr/>
                    <a:lstStyle/>
                    <a:p>
                      <a:r>
                        <a:rPr lang="fi-FI" dirty="0" err="1" smtClean="0">
                          <a:latin typeface="Baskerville Old Face" panose="02020602080505020303" pitchFamily="18" charset="0"/>
                        </a:rPr>
                        <a:t>Up</a:t>
                      </a:r>
                      <a:r>
                        <a:rPr lang="fi-FI" dirty="0" smtClean="0">
                          <a:latin typeface="Baskerville Old Face" panose="02020602080505020303" pitchFamily="18" charset="0"/>
                        </a:rPr>
                        <a:t> to 20</a:t>
                      </a:r>
                      <a:endParaRPr lang="fi-FI" dirty="0">
                        <a:latin typeface="Baskerville Old Face" panose="02020602080505020303" pitchFamily="18" charset="0"/>
                      </a:endParaRPr>
                    </a:p>
                  </a:txBody>
                  <a:tcPr/>
                </a:tc>
              </a:tr>
              <a:tr h="392448">
                <a:tc>
                  <a:txBody>
                    <a:bodyPr/>
                    <a:lstStyle/>
                    <a:p>
                      <a:r>
                        <a:rPr lang="en-US" dirty="0" smtClean="0">
                          <a:latin typeface="Baskerville Old Face" panose="02020602080505020303" pitchFamily="18" charset="0"/>
                        </a:rPr>
                        <a:t>4. </a:t>
                      </a:r>
                      <a:r>
                        <a:rPr lang="en-US" dirty="0" err="1" smtClean="0">
                          <a:latin typeface="Baskerville Old Face" panose="02020602080505020303" pitchFamily="18" charset="0"/>
                        </a:rPr>
                        <a:t>Vedomosti</a:t>
                      </a:r>
                      <a:r>
                        <a:rPr lang="en-US" dirty="0" smtClean="0">
                          <a:latin typeface="Baskerville Old Face" panose="02020602080505020303" pitchFamily="18" charset="0"/>
                        </a:rPr>
                        <a:t> Karelia</a:t>
                      </a:r>
                      <a:endParaRPr lang="fi-FI" dirty="0">
                        <a:latin typeface="Baskerville Old Face" panose="02020602080505020303" pitchFamily="18" charset="0"/>
                      </a:endParaRPr>
                    </a:p>
                  </a:txBody>
                  <a:tcPr/>
                </a:tc>
                <a:tc>
                  <a:txBody>
                    <a:bodyPr/>
                    <a:lstStyle/>
                    <a:p>
                      <a:r>
                        <a:rPr lang="en-US" dirty="0" smtClean="0">
                          <a:latin typeface="Baskerville Old Face" panose="02020602080505020303" pitchFamily="18" charset="0"/>
                        </a:rPr>
                        <a:t> Online/newspaper</a:t>
                      </a:r>
                      <a:endParaRPr lang="fi-FI" dirty="0">
                        <a:latin typeface="Baskerville Old Face" panose="02020602080505020303" pitchFamily="18" charset="0"/>
                      </a:endParaRPr>
                    </a:p>
                  </a:txBody>
                  <a:tcPr/>
                </a:tc>
                <a:tc>
                  <a:txBody>
                    <a:bodyPr/>
                    <a:lstStyle/>
                    <a:p>
                      <a:r>
                        <a:rPr lang="en-US" dirty="0" smtClean="0">
                          <a:latin typeface="Baskerville Old Face" panose="02020602080505020303" pitchFamily="18" charset="0"/>
                        </a:rPr>
                        <a:t>Private/</a:t>
                      </a:r>
                      <a:r>
                        <a:rPr lang="en-US" dirty="0" err="1" smtClean="0">
                          <a:latin typeface="Baskerville Old Face" panose="02020602080505020303" pitchFamily="18" charset="0"/>
                        </a:rPr>
                        <a:t>Mazurovsky</a:t>
                      </a:r>
                      <a:endParaRPr lang="fi-FI" dirty="0">
                        <a:latin typeface="Baskerville Old Face" panose="02020602080505020303" pitchFamily="18" charset="0"/>
                      </a:endParaRPr>
                    </a:p>
                  </a:txBody>
                  <a:tcPr/>
                </a:tc>
                <a:tc>
                  <a:txBody>
                    <a:bodyPr/>
                    <a:lstStyle/>
                    <a:p>
                      <a:r>
                        <a:rPr lang="fi-FI" dirty="0" err="1" smtClean="0">
                          <a:latin typeface="Baskerville Old Face" panose="02020602080505020303" pitchFamily="18" charset="0"/>
                        </a:rPr>
                        <a:t>Up</a:t>
                      </a:r>
                      <a:r>
                        <a:rPr lang="fi-FI" dirty="0" smtClean="0">
                          <a:latin typeface="Baskerville Old Face" panose="02020602080505020303" pitchFamily="18" charset="0"/>
                        </a:rPr>
                        <a:t> to 20</a:t>
                      </a:r>
                      <a:endParaRPr lang="fi-FI" dirty="0">
                        <a:latin typeface="Baskerville Old Face" panose="02020602080505020303" pitchFamily="18" charset="0"/>
                      </a:endParaRPr>
                    </a:p>
                  </a:txBody>
                  <a:tcPr/>
                </a:tc>
              </a:tr>
              <a:tr h="392448">
                <a:tc>
                  <a:txBody>
                    <a:bodyPr/>
                    <a:lstStyle/>
                    <a:p>
                      <a:r>
                        <a:rPr lang="en-US" dirty="0" smtClean="0">
                          <a:latin typeface="Baskerville Old Face" panose="02020602080505020303" pitchFamily="18" charset="0"/>
                        </a:rPr>
                        <a:t>5. The Republic of Karelia</a:t>
                      </a:r>
                      <a:endParaRPr lang="fi-FI" dirty="0">
                        <a:latin typeface="Baskerville Old Face" panose="02020602080505020303" pitchFamily="18" charset="0"/>
                      </a:endParaRPr>
                    </a:p>
                  </a:txBody>
                  <a:tcPr/>
                </a:tc>
                <a:tc>
                  <a:txBody>
                    <a:bodyPr/>
                    <a:lstStyle/>
                    <a:p>
                      <a:r>
                        <a:rPr lang="en-US" dirty="0" smtClean="0">
                          <a:latin typeface="Baskerville Old Face" panose="02020602080505020303" pitchFamily="18" charset="0"/>
                        </a:rPr>
                        <a:t>Online/news agency</a:t>
                      </a:r>
                      <a:endParaRPr lang="fi-FI" dirty="0">
                        <a:latin typeface="Baskerville Old Face" panose="02020602080505020303" pitchFamily="18" charset="0"/>
                      </a:endParaRPr>
                    </a:p>
                  </a:txBody>
                  <a:tcPr/>
                </a:tc>
                <a:tc>
                  <a:txBody>
                    <a:bodyPr/>
                    <a:lstStyle/>
                    <a:p>
                      <a:r>
                        <a:rPr lang="en-US" dirty="0" smtClean="0">
                          <a:latin typeface="Baskerville Old Face" panose="02020602080505020303" pitchFamily="18" charset="0"/>
                        </a:rPr>
                        <a:t>Regional government</a:t>
                      </a:r>
                      <a:endParaRPr lang="fi-FI" dirty="0">
                        <a:latin typeface="Baskerville Old Face" panose="02020602080505020303" pitchFamily="18" charset="0"/>
                      </a:endParaRPr>
                    </a:p>
                  </a:txBody>
                  <a:tcPr/>
                </a:tc>
                <a:tc>
                  <a:txBody>
                    <a:bodyPr/>
                    <a:lstStyle/>
                    <a:p>
                      <a:r>
                        <a:rPr lang="fi-FI" dirty="0" err="1" smtClean="0">
                          <a:latin typeface="Baskerville Old Face" panose="02020602080505020303" pitchFamily="18" charset="0"/>
                        </a:rPr>
                        <a:t>Up</a:t>
                      </a:r>
                      <a:r>
                        <a:rPr lang="fi-FI" dirty="0" smtClean="0">
                          <a:latin typeface="Baskerville Old Face" panose="02020602080505020303" pitchFamily="18" charset="0"/>
                        </a:rPr>
                        <a:t> to 20</a:t>
                      </a:r>
                      <a:endParaRPr lang="fi-FI" dirty="0">
                        <a:latin typeface="Baskerville Old Face" panose="02020602080505020303" pitchFamily="18" charset="0"/>
                      </a:endParaRPr>
                    </a:p>
                  </a:txBody>
                  <a:tcPr/>
                </a:tc>
              </a:tr>
              <a:tr h="677377">
                <a:tc>
                  <a:txBody>
                    <a:bodyPr/>
                    <a:lstStyle/>
                    <a:p>
                      <a:r>
                        <a:rPr lang="en-US" dirty="0" smtClean="0">
                          <a:latin typeface="Baskerville Old Face" panose="02020602080505020303" pitchFamily="18" charset="0"/>
                        </a:rPr>
                        <a:t>6.politika-karelia.ru</a:t>
                      </a:r>
                      <a:endParaRPr lang="fi-FI" dirty="0">
                        <a:latin typeface="Baskerville Old Face" panose="02020602080505020303" pitchFamily="18" charset="0"/>
                      </a:endParaRPr>
                    </a:p>
                  </a:txBody>
                  <a:tcPr/>
                </a:tc>
                <a:tc>
                  <a:txBody>
                    <a:bodyPr/>
                    <a:lstStyle/>
                    <a:p>
                      <a:r>
                        <a:rPr lang="en-US" dirty="0" smtClean="0">
                          <a:latin typeface="Baskerville Old Face" panose="02020602080505020303" pitchFamily="18" charset="0"/>
                        </a:rPr>
                        <a:t>Online/Center of polit. and social studies of RK</a:t>
                      </a:r>
                      <a:endParaRPr lang="fi-FI" dirty="0">
                        <a:latin typeface="Baskerville Old Face" panose="02020602080505020303"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Baskerville Old Face" panose="02020602080505020303" pitchFamily="18" charset="0"/>
                        </a:rPr>
                        <a:t>Journalistic start-up</a:t>
                      </a:r>
                      <a:endParaRPr lang="fi-FI" dirty="0" smtClean="0">
                        <a:latin typeface="Baskerville Old Face" panose="02020602080505020303" pitchFamily="18" charset="0"/>
                      </a:endParaRPr>
                    </a:p>
                    <a:p>
                      <a:endParaRPr lang="fi-FI" dirty="0">
                        <a:latin typeface="Baskerville Old Face" panose="02020602080505020303" pitchFamily="18" charset="0"/>
                      </a:endParaRPr>
                    </a:p>
                  </a:txBody>
                  <a:tcPr/>
                </a:tc>
                <a:tc>
                  <a:txBody>
                    <a:bodyPr/>
                    <a:lstStyle/>
                    <a:p>
                      <a:r>
                        <a:rPr lang="fi-FI" dirty="0" smtClean="0">
                          <a:latin typeface="Baskerville Old Face" panose="02020602080505020303" pitchFamily="18" charset="0"/>
                        </a:rPr>
                        <a:t>1</a:t>
                      </a:r>
                      <a:endParaRPr lang="fi-FI" dirty="0">
                        <a:latin typeface="Baskerville Old Face" panose="02020602080505020303" pitchFamily="18" charset="0"/>
                      </a:endParaRPr>
                    </a:p>
                  </a:txBody>
                  <a:tcPr/>
                </a:tc>
              </a:tr>
              <a:tr h="392448">
                <a:tc>
                  <a:txBody>
                    <a:bodyPr/>
                    <a:lstStyle/>
                    <a:p>
                      <a:r>
                        <a:rPr lang="en-US" dirty="0" smtClean="0"/>
                        <a:t>7.TVR Panorama</a:t>
                      </a:r>
                      <a:endParaRPr lang="fi-FI" dirty="0"/>
                    </a:p>
                  </a:txBody>
                  <a:tcPr/>
                </a:tc>
                <a:tc>
                  <a:txBody>
                    <a:bodyPr/>
                    <a:lstStyle/>
                    <a:p>
                      <a:r>
                        <a:rPr lang="en-US" baseline="0" dirty="0" smtClean="0"/>
                        <a:t>Regional  </a:t>
                      </a:r>
                      <a:r>
                        <a:rPr lang="en-US" dirty="0" smtClean="0"/>
                        <a:t>weekly</a:t>
                      </a:r>
                      <a:endParaRPr lang="fi-FI" dirty="0"/>
                    </a:p>
                  </a:txBody>
                  <a:tcPr/>
                </a:tc>
                <a:tc>
                  <a:txBody>
                    <a:bodyPr/>
                    <a:lstStyle/>
                    <a:p>
                      <a:r>
                        <a:rPr lang="en-US" dirty="0" smtClean="0"/>
                        <a:t>State &amp; Private</a:t>
                      </a:r>
                      <a:endParaRPr lang="fi-FI" dirty="0"/>
                    </a:p>
                  </a:txBody>
                  <a:tcPr/>
                </a:tc>
                <a:tc>
                  <a:txBody>
                    <a:bodyPr/>
                    <a:lstStyle/>
                    <a:p>
                      <a:r>
                        <a:rPr lang="fi-FI" dirty="0" err="1" smtClean="0"/>
                        <a:t>Up</a:t>
                      </a:r>
                      <a:r>
                        <a:rPr lang="fi-FI" dirty="0" smtClean="0"/>
                        <a:t> to 20</a:t>
                      </a:r>
                      <a:endParaRPr lang="fi-FI" dirty="0"/>
                    </a:p>
                  </a:txBody>
                  <a:tcPr/>
                </a:tc>
              </a:tr>
              <a:tr h="392448">
                <a:tc>
                  <a:txBody>
                    <a:bodyPr/>
                    <a:lstStyle/>
                    <a:p>
                      <a:r>
                        <a:rPr lang="en-US" dirty="0" smtClean="0"/>
                        <a:t>8. Karelia</a:t>
                      </a:r>
                      <a:endParaRPr lang="fi-FI" dirty="0"/>
                    </a:p>
                  </a:txBody>
                  <a:tcPr/>
                </a:tc>
                <a:tc>
                  <a:txBody>
                    <a:bodyPr/>
                    <a:lstStyle/>
                    <a:p>
                      <a:r>
                        <a:rPr lang="en-US" dirty="0" smtClean="0"/>
                        <a:t>Regional newspaper</a:t>
                      </a:r>
                      <a:endParaRPr lang="fi-FI" dirty="0"/>
                    </a:p>
                  </a:txBody>
                  <a:tcPr/>
                </a:tc>
                <a:tc>
                  <a:txBody>
                    <a:bodyPr/>
                    <a:lstStyle/>
                    <a:p>
                      <a:r>
                        <a:rPr lang="en-US" dirty="0" smtClean="0"/>
                        <a:t>Regional government</a:t>
                      </a:r>
                      <a:endParaRPr lang="fi-FI" dirty="0"/>
                    </a:p>
                  </a:txBody>
                  <a:tcPr/>
                </a:tc>
                <a:tc>
                  <a:txBody>
                    <a:bodyPr/>
                    <a:lstStyle/>
                    <a:p>
                      <a:r>
                        <a:rPr lang="en-US" dirty="0" smtClean="0"/>
                        <a:t>Up</a:t>
                      </a:r>
                      <a:r>
                        <a:rPr lang="en-US" baseline="0" dirty="0" smtClean="0"/>
                        <a:t> to 5</a:t>
                      </a:r>
                      <a:endParaRPr lang="fi-FI" dirty="0"/>
                    </a:p>
                  </a:txBody>
                  <a:tcPr/>
                </a:tc>
              </a:tr>
              <a:tr h="392448">
                <a:tc>
                  <a:txBody>
                    <a:bodyPr/>
                    <a:lstStyle/>
                    <a:p>
                      <a:r>
                        <a:rPr lang="en-US" dirty="0" smtClean="0"/>
                        <a:t>9.My Petrozavodsk</a:t>
                      </a:r>
                      <a:endParaRPr lang="fi-FI" dirty="0"/>
                    </a:p>
                  </a:txBody>
                  <a:tcPr/>
                </a:tc>
                <a:tc>
                  <a:txBody>
                    <a:bodyPr/>
                    <a:lstStyle/>
                    <a:p>
                      <a:r>
                        <a:rPr lang="en-US" dirty="0" smtClean="0"/>
                        <a:t>City newspaper</a:t>
                      </a:r>
                      <a:endParaRPr lang="fi-FI" dirty="0"/>
                    </a:p>
                  </a:txBody>
                  <a:tcPr/>
                </a:tc>
                <a:tc>
                  <a:txBody>
                    <a:bodyPr/>
                    <a:lstStyle/>
                    <a:p>
                      <a:r>
                        <a:rPr lang="en-US" dirty="0" smtClean="0"/>
                        <a:t>Regional government</a:t>
                      </a:r>
                      <a:endParaRPr lang="fi-FI" dirty="0"/>
                    </a:p>
                  </a:txBody>
                  <a:tcPr/>
                </a:tc>
                <a:tc>
                  <a:txBody>
                    <a:bodyPr/>
                    <a:lstStyle/>
                    <a:p>
                      <a:r>
                        <a:rPr lang="en-US" dirty="0" smtClean="0"/>
                        <a:t>Up</a:t>
                      </a:r>
                      <a:r>
                        <a:rPr lang="en-US" baseline="0" dirty="0" smtClean="0"/>
                        <a:t> to 5</a:t>
                      </a:r>
                      <a:fld id="{0DC99283-7CE3-4F69-88CB-C3E499D2D04D}" type="slidenum">
                        <a:rPr lang="en-US" baseline="0" smtClean="0"/>
                        <a:t>31</a:t>
                      </a:fld>
                      <a:endParaRPr lang="fi-FI" dirty="0"/>
                    </a:p>
                  </a:txBody>
                  <a:tcPr/>
                </a:tc>
              </a:tr>
              <a:tr h="392448">
                <a:tc>
                  <a:txBody>
                    <a:bodyPr/>
                    <a:lstStyle/>
                    <a:p>
                      <a:r>
                        <a:rPr lang="en-US" dirty="0" smtClean="0"/>
                        <a:t>10/TV </a:t>
                      </a:r>
                      <a:r>
                        <a:rPr lang="en-US" dirty="0" err="1" smtClean="0"/>
                        <a:t>Nika</a:t>
                      </a:r>
                      <a:endParaRPr lang="fi-FI" dirty="0"/>
                    </a:p>
                  </a:txBody>
                  <a:tcPr/>
                </a:tc>
                <a:tc>
                  <a:txBody>
                    <a:bodyPr/>
                    <a:lstStyle/>
                    <a:p>
                      <a:r>
                        <a:rPr lang="en-US" dirty="0" smtClean="0"/>
                        <a:t>City TV</a:t>
                      </a:r>
                      <a:endParaRPr lang="fi-FI" dirty="0"/>
                    </a:p>
                  </a:txBody>
                  <a:tcPr/>
                </a:tc>
                <a:tc>
                  <a:txBody>
                    <a:bodyPr/>
                    <a:lstStyle/>
                    <a:p>
                      <a:r>
                        <a:rPr lang="en-US" dirty="0" smtClean="0"/>
                        <a:t>Private/</a:t>
                      </a:r>
                      <a:r>
                        <a:rPr lang="en-US" dirty="0" err="1" smtClean="0"/>
                        <a:t>Mazurovsky</a:t>
                      </a:r>
                      <a:endParaRPr lang="fi-FI" dirty="0"/>
                    </a:p>
                  </a:txBody>
                  <a:tcPr/>
                </a:tc>
                <a:tc>
                  <a:txBody>
                    <a:bodyPr/>
                    <a:lstStyle/>
                    <a:p>
                      <a:r>
                        <a:rPr lang="fi-FI" dirty="0" err="1" smtClean="0"/>
                        <a:t>Up</a:t>
                      </a:r>
                      <a:r>
                        <a:rPr lang="fi-FI" dirty="0" smtClean="0"/>
                        <a:t> to 20</a:t>
                      </a:r>
                      <a:endParaRPr lang="fi-FI" dirty="0"/>
                    </a:p>
                  </a:txBody>
                  <a:tcPr/>
                </a:tc>
              </a:tr>
              <a:tr h="392448">
                <a:tc>
                  <a:txBody>
                    <a:bodyPr/>
                    <a:lstStyle/>
                    <a:p>
                      <a:r>
                        <a:rPr lang="en-US" dirty="0" smtClean="0"/>
                        <a:t>11.GTRK </a:t>
                      </a:r>
                      <a:r>
                        <a:rPr lang="en-US" dirty="0" err="1" smtClean="0"/>
                        <a:t>Karelia:TV&amp;Radio</a:t>
                      </a:r>
                      <a:endParaRPr lang="fi-FI" dirty="0"/>
                    </a:p>
                  </a:txBody>
                  <a:tcPr/>
                </a:tc>
                <a:tc>
                  <a:txBody>
                    <a:bodyPr/>
                    <a:lstStyle/>
                    <a:p>
                      <a:r>
                        <a:rPr lang="en-US" dirty="0" smtClean="0"/>
                        <a:t>Republican TV</a:t>
                      </a:r>
                      <a:r>
                        <a:rPr lang="en-US" baseline="0" dirty="0" smtClean="0"/>
                        <a:t> and Radio</a:t>
                      </a:r>
                      <a:endParaRPr lang="fi-FI" dirty="0"/>
                    </a:p>
                  </a:txBody>
                  <a:tcPr/>
                </a:tc>
                <a:tc>
                  <a:txBody>
                    <a:bodyPr/>
                    <a:lstStyle/>
                    <a:p>
                      <a:r>
                        <a:rPr lang="en-US" dirty="0" smtClean="0"/>
                        <a:t>State (branch of VGTRK)</a:t>
                      </a:r>
                      <a:endParaRPr lang="fi-FI" dirty="0"/>
                    </a:p>
                  </a:txBody>
                  <a:tcPr/>
                </a:tc>
                <a:tc>
                  <a:txBody>
                    <a:bodyPr/>
                    <a:lstStyle/>
                    <a:p>
                      <a:r>
                        <a:rPr lang="fi-FI" dirty="0" err="1" smtClean="0"/>
                        <a:t>Up</a:t>
                      </a:r>
                      <a:r>
                        <a:rPr lang="fi-FI" dirty="0" smtClean="0"/>
                        <a:t> to 50</a:t>
                      </a:r>
                      <a:endParaRPr lang="fi-FI" dirty="0"/>
                    </a:p>
                  </a:txBody>
                  <a:tcPr/>
                </a:tc>
              </a:tr>
              <a:tr h="356168">
                <a:tc>
                  <a:txBody>
                    <a:bodyPr/>
                    <a:lstStyle/>
                    <a:p>
                      <a:r>
                        <a:rPr lang="en-US" dirty="0" smtClean="0"/>
                        <a:t>12.TV </a:t>
                      </a:r>
                      <a:r>
                        <a:rPr lang="en-US" dirty="0" err="1" smtClean="0"/>
                        <a:t>Sampo</a:t>
                      </a:r>
                      <a:endParaRPr lang="fi-FI" dirty="0"/>
                    </a:p>
                  </a:txBody>
                  <a:tcPr/>
                </a:tc>
                <a:tc>
                  <a:txBody>
                    <a:bodyPr/>
                    <a:lstStyle/>
                    <a:p>
                      <a:r>
                        <a:rPr lang="en-US" dirty="0" smtClean="0"/>
                        <a:t>City TV</a:t>
                      </a:r>
                      <a:endParaRPr lang="fi-FI" dirty="0"/>
                    </a:p>
                  </a:txBody>
                  <a:tcPr/>
                </a:tc>
                <a:tc>
                  <a:txBody>
                    <a:bodyPr/>
                    <a:lstStyle/>
                    <a:p>
                      <a:r>
                        <a:rPr lang="en-US" dirty="0" smtClean="0"/>
                        <a:t>Regional government</a:t>
                      </a:r>
                      <a:endParaRPr lang="fi-FI" dirty="0"/>
                    </a:p>
                  </a:txBody>
                  <a:tcPr/>
                </a:tc>
                <a:tc>
                  <a:txBody>
                    <a:bodyPr/>
                    <a:lstStyle/>
                    <a:p>
                      <a:r>
                        <a:rPr lang="en-US" dirty="0" smtClean="0"/>
                        <a:t>Up</a:t>
                      </a:r>
                      <a:r>
                        <a:rPr lang="en-US" baseline="0" dirty="0" smtClean="0"/>
                        <a:t> to 50</a:t>
                      </a:r>
                      <a:endParaRPr lang="fi-FI" dirty="0"/>
                    </a:p>
                  </a:txBody>
                  <a:tcPr/>
                </a:tc>
              </a:tr>
            </a:tbl>
          </a:graphicData>
        </a:graphic>
      </p:graphicFrame>
      <p:sp>
        <p:nvSpPr>
          <p:cNvPr id="3" name="Slide Number Placeholder 2"/>
          <p:cNvSpPr>
            <a:spLocks noGrp="1"/>
          </p:cNvSpPr>
          <p:nvPr>
            <p:ph type="sldNum" sz="quarter" idx="12"/>
          </p:nvPr>
        </p:nvSpPr>
        <p:spPr/>
        <p:txBody>
          <a:bodyPr/>
          <a:lstStyle/>
          <a:p>
            <a:fld id="{1C43998A-5FBC-42E0-AFB7-5F8439B89D9B}" type="slidenum">
              <a:rPr lang="fi-FI" smtClean="0"/>
              <a:t>31</a:t>
            </a:fld>
            <a:endParaRPr lang="fi-FI"/>
          </a:p>
        </p:txBody>
      </p:sp>
    </p:spTree>
    <p:extLst>
      <p:ext uri="{BB962C8B-B14F-4D97-AF65-F5344CB8AC3E}">
        <p14:creationId xmlns:p14="http://schemas.microsoft.com/office/powerpoint/2010/main" val="400339761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algn="ctr"/>
            <a:r>
              <a:rPr lang="en-US" dirty="0">
                <a:latin typeface="Baskerville Old Face" panose="02020602080505020303" pitchFamily="18" charset="0"/>
              </a:rPr>
              <a:t>Findings: Online media: 3 types </a:t>
            </a:r>
            <a:endParaRPr lang="ru-RU" dirty="0"/>
          </a:p>
        </p:txBody>
      </p:sp>
      <p:sp>
        <p:nvSpPr>
          <p:cNvPr id="30723" name="Content Placeholder 2"/>
          <p:cNvSpPr>
            <a:spLocks noGrp="1"/>
          </p:cNvSpPr>
          <p:nvPr>
            <p:ph idx="1"/>
          </p:nvPr>
        </p:nvSpPr>
        <p:spPr>
          <a:xfrm>
            <a:off x="1816443" y="1878227"/>
            <a:ext cx="8695037" cy="4273379"/>
          </a:xfrm>
        </p:spPr>
        <p:txBody>
          <a:bodyPr/>
          <a:lstStyle/>
          <a:p>
            <a:r>
              <a:rPr lang="en-US" dirty="0"/>
              <a:t>Independent initiatives by journalists: </a:t>
            </a:r>
            <a:endParaRPr lang="en-US" dirty="0" smtClean="0"/>
          </a:p>
          <a:p>
            <a:pPr marL="0" indent="0">
              <a:buNone/>
            </a:pPr>
            <a:r>
              <a:rPr lang="en-US" i="1" dirty="0"/>
              <a:t> </a:t>
            </a:r>
            <a:r>
              <a:rPr lang="en-US" i="1" dirty="0" smtClean="0"/>
              <a:t>  </a:t>
            </a:r>
            <a:r>
              <a:rPr lang="en-US" i="1" dirty="0" err="1" smtClean="0"/>
              <a:t>Litsei</a:t>
            </a:r>
            <a:r>
              <a:rPr lang="en-US" i="1" dirty="0" smtClean="0"/>
              <a:t> (</a:t>
            </a:r>
            <a:r>
              <a:rPr lang="en-US" i="1" dirty="0" err="1" smtClean="0"/>
              <a:t>Lycee</a:t>
            </a:r>
            <a:r>
              <a:rPr lang="en-US" i="1" dirty="0" smtClean="0"/>
              <a:t>),  politika-karelia.ru </a:t>
            </a:r>
            <a:r>
              <a:rPr lang="en-US" dirty="0" smtClean="0"/>
              <a:t>  </a:t>
            </a:r>
            <a:endParaRPr lang="en-US" dirty="0"/>
          </a:p>
          <a:p>
            <a:r>
              <a:rPr lang="en-US" dirty="0" smtClean="0"/>
              <a:t>Private capital: </a:t>
            </a:r>
          </a:p>
          <a:p>
            <a:pPr marL="0" indent="0">
              <a:buNone/>
            </a:pPr>
            <a:r>
              <a:rPr lang="en-US" i="1" dirty="0"/>
              <a:t> </a:t>
            </a:r>
            <a:r>
              <a:rPr lang="en-US" i="1" dirty="0" smtClean="0"/>
              <a:t> </a:t>
            </a:r>
            <a:r>
              <a:rPr lang="en-US" i="1" dirty="0" err="1" smtClean="0"/>
              <a:t>Vesti</a:t>
            </a:r>
            <a:r>
              <a:rPr lang="en-US" i="1" dirty="0" smtClean="0"/>
              <a:t> Karelia</a:t>
            </a:r>
            <a:r>
              <a:rPr lang="en-US" dirty="0" smtClean="0"/>
              <a:t>, </a:t>
            </a:r>
            <a:r>
              <a:rPr lang="en-US" i="1" dirty="0" err="1" smtClean="0"/>
              <a:t>Stolitsa</a:t>
            </a:r>
            <a:r>
              <a:rPr lang="en-US" i="1" dirty="0" smtClean="0"/>
              <a:t> </a:t>
            </a:r>
            <a:r>
              <a:rPr lang="en-US" i="1" dirty="0" err="1" smtClean="0"/>
              <a:t>na</a:t>
            </a:r>
            <a:r>
              <a:rPr lang="en-US" i="1" dirty="0" smtClean="0"/>
              <a:t> </a:t>
            </a:r>
            <a:r>
              <a:rPr lang="en-US" i="1" dirty="0" err="1" smtClean="0"/>
              <a:t>Onego</a:t>
            </a:r>
            <a:r>
              <a:rPr lang="en-US" i="1" dirty="0" smtClean="0"/>
              <a:t>, </a:t>
            </a:r>
            <a:r>
              <a:rPr lang="en-US" i="1" dirty="0" err="1" smtClean="0"/>
              <a:t>Vedomosti</a:t>
            </a:r>
            <a:r>
              <a:rPr lang="en-US" i="1" dirty="0" smtClean="0"/>
              <a:t> Karelia</a:t>
            </a:r>
            <a:endParaRPr lang="en-US" i="1" dirty="0"/>
          </a:p>
          <a:p>
            <a:r>
              <a:rPr lang="en-US" dirty="0" smtClean="0"/>
              <a:t>Regional government: </a:t>
            </a:r>
          </a:p>
          <a:p>
            <a:pPr marL="0" indent="0">
              <a:buNone/>
            </a:pPr>
            <a:r>
              <a:rPr lang="en-US" i="1" dirty="0"/>
              <a:t> </a:t>
            </a:r>
            <a:r>
              <a:rPr lang="en-US" i="1" dirty="0" smtClean="0"/>
              <a:t>  </a:t>
            </a:r>
            <a:r>
              <a:rPr lang="en-US" i="1" dirty="0" err="1" smtClean="0"/>
              <a:t>Respublika</a:t>
            </a:r>
            <a:r>
              <a:rPr lang="en-US" i="1" dirty="0" smtClean="0"/>
              <a:t> Karelia   </a:t>
            </a:r>
            <a:endParaRPr lang="en-US" i="1" dirty="0"/>
          </a:p>
          <a:p>
            <a:endParaRPr lang="ru-RU" dirty="0" smtClean="0"/>
          </a:p>
        </p:txBody>
      </p:sp>
      <p:sp>
        <p:nvSpPr>
          <p:cNvPr id="4" name="Slide Number Placeholder 3"/>
          <p:cNvSpPr>
            <a:spLocks noGrp="1"/>
          </p:cNvSpPr>
          <p:nvPr>
            <p:ph type="sldNum" sz="quarter" idx="12"/>
          </p:nvPr>
        </p:nvSpPr>
        <p:spPr/>
        <p:txBody>
          <a:bodyPr/>
          <a:lstStyle/>
          <a:p>
            <a:pPr>
              <a:defRPr/>
            </a:pPr>
            <a:fld id="{B4008C78-EECE-410C-BA47-B5743208435F}" type="slidenum">
              <a:rPr lang="ru-RU" smtClean="0"/>
              <a:pPr>
                <a:defRPr/>
              </a:pPr>
              <a:t>32</a:t>
            </a:fld>
            <a:endParaRPr lang="ru-RU"/>
          </a:p>
        </p:txBody>
      </p:sp>
    </p:spTree>
    <p:extLst>
      <p:ext uri="{BB962C8B-B14F-4D97-AF65-F5344CB8AC3E}">
        <p14:creationId xmlns:p14="http://schemas.microsoft.com/office/powerpoint/2010/main" val="199822888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media vs. Old media</a:t>
            </a:r>
            <a:endParaRPr lang="fi-FI" dirty="0"/>
          </a:p>
        </p:txBody>
      </p:sp>
      <p:sp>
        <p:nvSpPr>
          <p:cNvPr id="3" name="Content Placeholder 2"/>
          <p:cNvSpPr>
            <a:spLocks noGrp="1"/>
          </p:cNvSpPr>
          <p:nvPr>
            <p:ph idx="1"/>
          </p:nvPr>
        </p:nvSpPr>
        <p:spPr/>
        <p:txBody>
          <a:bodyPr>
            <a:normAutofit/>
          </a:bodyPr>
          <a:lstStyle/>
          <a:p>
            <a:r>
              <a:rPr lang="en-US" u="sng" dirty="0" smtClean="0"/>
              <a:t>Ownership</a:t>
            </a:r>
            <a:r>
              <a:rPr lang="en-US" dirty="0" smtClean="0"/>
              <a:t>: New media –  State, Capital and Journalists.</a:t>
            </a:r>
          </a:p>
          <a:p>
            <a:pPr marL="0" indent="0">
              <a:buNone/>
            </a:pPr>
            <a:r>
              <a:rPr lang="en-US" dirty="0" smtClean="0"/>
              <a:t>Founders: Local business, the regional government and </a:t>
            </a:r>
            <a:r>
              <a:rPr lang="en-US" i="1" dirty="0" smtClean="0"/>
              <a:t>local journalists</a:t>
            </a:r>
            <a:r>
              <a:rPr lang="en-US" dirty="0" smtClean="0"/>
              <a:t>. The old media run by the regional government and parliament, and the local capital. </a:t>
            </a:r>
          </a:p>
          <a:p>
            <a:r>
              <a:rPr lang="en-US" dirty="0" smtClean="0"/>
              <a:t>No foreigners  in this media market       </a:t>
            </a:r>
          </a:p>
          <a:p>
            <a:r>
              <a:rPr lang="en-US" dirty="0" smtClean="0"/>
              <a:t>Size of medium: New media – mostly small (1-20) and the old media bigger (20-50), especially the state-run media      </a:t>
            </a:r>
            <a:endParaRPr lang="fi-FI" dirty="0"/>
          </a:p>
        </p:txBody>
      </p:sp>
      <p:sp>
        <p:nvSpPr>
          <p:cNvPr id="4" name="Slide Number Placeholder 3"/>
          <p:cNvSpPr>
            <a:spLocks noGrp="1"/>
          </p:cNvSpPr>
          <p:nvPr>
            <p:ph type="sldNum" sz="quarter" idx="12"/>
          </p:nvPr>
        </p:nvSpPr>
        <p:spPr/>
        <p:txBody>
          <a:bodyPr/>
          <a:lstStyle/>
          <a:p>
            <a:fld id="{8AD91A45-84D9-49DC-AD34-B56BE3CAB189}" type="slidenum">
              <a:rPr lang="ru-RU" smtClean="0">
                <a:solidFill>
                  <a:prstClr val="black">
                    <a:tint val="75000"/>
                  </a:prstClr>
                </a:solidFill>
              </a:rPr>
              <a:pPr/>
              <a:t>33</a:t>
            </a:fld>
            <a:endParaRPr lang="ru-RU">
              <a:solidFill>
                <a:prstClr val="black">
                  <a:tint val="75000"/>
                </a:prstClr>
              </a:solidFill>
            </a:endParaRPr>
          </a:p>
        </p:txBody>
      </p:sp>
    </p:spTree>
    <p:extLst>
      <p:ext uri="{BB962C8B-B14F-4D97-AF65-F5344CB8AC3E}">
        <p14:creationId xmlns:p14="http://schemas.microsoft.com/office/powerpoint/2010/main" val="30200634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718765235"/>
              </p:ext>
            </p:extLst>
          </p:nvPr>
        </p:nvGraphicFramePr>
        <p:xfrm>
          <a:off x="838200" y="1825625"/>
          <a:ext cx="10515600" cy="4617720"/>
        </p:xfrm>
        <a:graphic>
          <a:graphicData uri="http://schemas.openxmlformats.org/drawingml/2006/table">
            <a:tbl>
              <a:tblPr firstRow="1" bandRow="1">
                <a:tableStyleId>{5C22544A-7EE6-4342-B048-85BDC9FD1C3A}</a:tableStyleId>
              </a:tblPr>
              <a:tblGrid>
                <a:gridCol w="3313670"/>
                <a:gridCol w="3509319"/>
                <a:gridCol w="3692611"/>
              </a:tblGrid>
              <a:tr h="370840">
                <a:tc>
                  <a:txBody>
                    <a:bodyPr/>
                    <a:lstStyle/>
                    <a:p>
                      <a:endParaRPr lang="fi-FI" dirty="0"/>
                    </a:p>
                  </a:txBody>
                  <a:tcPr/>
                </a:tc>
                <a:tc>
                  <a:txBody>
                    <a:bodyPr/>
                    <a:lstStyle/>
                    <a:p>
                      <a:r>
                        <a:rPr lang="en-US" dirty="0" smtClean="0"/>
                        <a:t>Online media (11 journalists)</a:t>
                      </a:r>
                      <a:endParaRPr lang="fi-FI" dirty="0"/>
                    </a:p>
                  </a:txBody>
                  <a:tcPr/>
                </a:tc>
                <a:tc>
                  <a:txBody>
                    <a:bodyPr/>
                    <a:lstStyle/>
                    <a:p>
                      <a:r>
                        <a:rPr lang="en-US" dirty="0" smtClean="0"/>
                        <a:t>Traditional media (12 journalists)</a:t>
                      </a:r>
                      <a:endParaRPr lang="fi-FI" dirty="0"/>
                    </a:p>
                  </a:txBody>
                  <a:tcPr/>
                </a:tc>
              </a:tr>
              <a:tr h="370840">
                <a:tc>
                  <a:txBody>
                    <a:bodyPr/>
                    <a:lstStyle/>
                    <a:p>
                      <a:r>
                        <a:rPr lang="en-US" dirty="0" smtClean="0"/>
                        <a:t>Age</a:t>
                      </a:r>
                      <a:endParaRPr lang="fi-FI" dirty="0"/>
                    </a:p>
                  </a:txBody>
                  <a:tcPr>
                    <a:lnL w="12700" cap="flat" cmpd="sng" algn="ctr">
                      <a:solidFill>
                        <a:schemeClr val="tx1"/>
                      </a:solidFill>
                      <a:prstDash val="solid"/>
                      <a:round/>
                      <a:headEnd type="none" w="med" len="med"/>
                      <a:tailEnd type="none" w="med" len="med"/>
                    </a:lnL>
                  </a:tcPr>
                </a:tc>
                <a:tc>
                  <a:txBody>
                    <a:bodyPr/>
                    <a:lstStyle/>
                    <a:p>
                      <a:r>
                        <a:rPr lang="en-US" dirty="0" smtClean="0"/>
                        <a:t>3 (&gt;29); 4</a:t>
                      </a:r>
                      <a:r>
                        <a:rPr lang="en-US" baseline="0" dirty="0" smtClean="0"/>
                        <a:t> (</a:t>
                      </a:r>
                      <a:r>
                        <a:rPr lang="fi-FI" baseline="0" dirty="0" smtClean="0"/>
                        <a:t>&gt;</a:t>
                      </a:r>
                      <a:r>
                        <a:rPr lang="en-US" dirty="0" smtClean="0"/>
                        <a:t>39); 2 (</a:t>
                      </a:r>
                      <a:r>
                        <a:rPr lang="fi-FI" dirty="0" smtClean="0"/>
                        <a:t>&gt;</a:t>
                      </a:r>
                      <a:r>
                        <a:rPr lang="en-US" dirty="0" smtClean="0"/>
                        <a:t> 49); 2 (</a:t>
                      </a:r>
                      <a:r>
                        <a:rPr lang="fi-FI" dirty="0" smtClean="0"/>
                        <a:t>&gt;</a:t>
                      </a:r>
                      <a:r>
                        <a:rPr lang="en-US" dirty="0" smtClean="0"/>
                        <a:t>59)</a:t>
                      </a:r>
                      <a:endParaRPr lang="fi-FI" dirty="0"/>
                    </a:p>
                  </a:txBody>
                  <a:tcPr/>
                </a:tc>
                <a:tc>
                  <a:txBody>
                    <a:bodyPr/>
                    <a:lstStyle/>
                    <a:p>
                      <a:r>
                        <a:rPr lang="en-US" dirty="0" smtClean="0"/>
                        <a:t>5 (</a:t>
                      </a:r>
                      <a:r>
                        <a:rPr lang="fi-FI" dirty="0" smtClean="0"/>
                        <a:t>&gt;</a:t>
                      </a:r>
                      <a:r>
                        <a:rPr lang="en-US" dirty="0" smtClean="0"/>
                        <a:t>29); 2 (&gt; 39); 3 (&gt;49);</a:t>
                      </a:r>
                      <a:r>
                        <a:rPr lang="en-US" baseline="0" dirty="0" smtClean="0"/>
                        <a:t> 2(&gt;59)</a:t>
                      </a:r>
                      <a:endParaRPr lang="fi-FI" dirty="0"/>
                    </a:p>
                  </a:txBody>
                  <a:tcPr/>
                </a:tc>
              </a:tr>
              <a:tr h="370840">
                <a:tc>
                  <a:txBody>
                    <a:bodyPr/>
                    <a:lstStyle/>
                    <a:p>
                      <a:r>
                        <a:rPr lang="en-US" dirty="0" smtClean="0"/>
                        <a:t>Gender</a:t>
                      </a:r>
                      <a:endParaRPr lang="fi-FI" dirty="0"/>
                    </a:p>
                  </a:txBody>
                  <a:tcPr/>
                </a:tc>
                <a:tc>
                  <a:txBody>
                    <a:bodyPr/>
                    <a:lstStyle/>
                    <a:p>
                      <a:r>
                        <a:rPr lang="en-US" dirty="0" smtClean="0"/>
                        <a:t>6 female, 5 male</a:t>
                      </a:r>
                      <a:endParaRPr lang="fi-FI" dirty="0"/>
                    </a:p>
                  </a:txBody>
                  <a:tcPr/>
                </a:tc>
                <a:tc>
                  <a:txBody>
                    <a:bodyPr/>
                    <a:lstStyle/>
                    <a:p>
                      <a:r>
                        <a:rPr lang="en-US" dirty="0" smtClean="0"/>
                        <a:t>9 female, 3 male</a:t>
                      </a:r>
                      <a:r>
                        <a:rPr lang="en-US" baseline="0" dirty="0" smtClean="0"/>
                        <a:t> </a:t>
                      </a:r>
                      <a:endParaRPr lang="fi-FI" dirty="0"/>
                    </a:p>
                  </a:txBody>
                  <a:tcPr/>
                </a:tc>
              </a:tr>
              <a:tr h="370840">
                <a:tc>
                  <a:txBody>
                    <a:bodyPr/>
                    <a:lstStyle/>
                    <a:p>
                      <a:r>
                        <a:rPr lang="en-US" dirty="0" smtClean="0"/>
                        <a:t>Education</a:t>
                      </a:r>
                      <a:endParaRPr lang="fi-FI" dirty="0"/>
                    </a:p>
                  </a:txBody>
                  <a:tcPr/>
                </a:tc>
                <a:tc>
                  <a:txBody>
                    <a:bodyPr/>
                    <a:lstStyle/>
                    <a:p>
                      <a:r>
                        <a:rPr lang="fi-FI" dirty="0" err="1" smtClean="0"/>
                        <a:t>All</a:t>
                      </a:r>
                      <a:r>
                        <a:rPr lang="fi-FI" baseline="0" dirty="0" smtClean="0"/>
                        <a:t> - </a:t>
                      </a:r>
                      <a:r>
                        <a:rPr lang="fi-FI" baseline="0" dirty="0" err="1" smtClean="0"/>
                        <a:t>university</a:t>
                      </a:r>
                      <a:r>
                        <a:rPr lang="fi-FI" baseline="0" dirty="0" smtClean="0"/>
                        <a:t> </a:t>
                      </a:r>
                      <a:r>
                        <a:rPr lang="fi-FI" baseline="0" dirty="0" err="1" smtClean="0"/>
                        <a:t>diploma</a:t>
                      </a:r>
                      <a:r>
                        <a:rPr lang="fi-FI" baseline="0" dirty="0" smtClean="0"/>
                        <a:t>, 2 – jour-</a:t>
                      </a:r>
                      <a:r>
                        <a:rPr lang="en-US" baseline="0" dirty="0" smtClean="0"/>
                        <a:t>m</a:t>
                      </a:r>
                      <a:r>
                        <a:rPr lang="fi-FI" baseline="0" dirty="0" smtClean="0"/>
                        <a:t> </a:t>
                      </a:r>
                      <a:endParaRPr lang="fi-FI"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dirty="0" err="1" smtClean="0"/>
                        <a:t>All</a:t>
                      </a:r>
                      <a:r>
                        <a:rPr lang="fi-FI" baseline="0" dirty="0" smtClean="0"/>
                        <a:t> - </a:t>
                      </a:r>
                      <a:r>
                        <a:rPr lang="fi-FI" baseline="0" dirty="0" err="1" smtClean="0"/>
                        <a:t>university</a:t>
                      </a:r>
                      <a:r>
                        <a:rPr lang="fi-FI" baseline="0" dirty="0" smtClean="0"/>
                        <a:t> </a:t>
                      </a:r>
                      <a:r>
                        <a:rPr lang="fi-FI" baseline="0" dirty="0" err="1" smtClean="0"/>
                        <a:t>diploma</a:t>
                      </a:r>
                      <a:r>
                        <a:rPr lang="fi-FI" baseline="0" dirty="0" smtClean="0"/>
                        <a:t>, 1 – jour-</a:t>
                      </a:r>
                      <a:r>
                        <a:rPr lang="en-US" baseline="0" dirty="0" smtClean="0"/>
                        <a:t>m</a:t>
                      </a:r>
                      <a:r>
                        <a:rPr lang="fi-FI" baseline="0" dirty="0" smtClean="0"/>
                        <a:t> </a:t>
                      </a:r>
                      <a:endParaRPr lang="fi-FI" dirty="0"/>
                    </a:p>
                  </a:txBody>
                  <a:tcPr/>
                </a:tc>
              </a:tr>
              <a:tr h="370840">
                <a:tc>
                  <a:txBody>
                    <a:bodyPr/>
                    <a:lstStyle/>
                    <a:p>
                      <a:r>
                        <a:rPr lang="en-US" dirty="0" smtClean="0"/>
                        <a:t>Social class</a:t>
                      </a:r>
                      <a:endParaRPr lang="fi-FI"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4 - from workers, 6- from specialists</a:t>
                      </a:r>
                      <a:endParaRPr lang="fi-FI" dirty="0"/>
                    </a:p>
                  </a:txBody>
                  <a:tcPr/>
                </a:tc>
                <a:tc>
                  <a:txBody>
                    <a:bodyPr/>
                    <a:lstStyle/>
                    <a:p>
                      <a:r>
                        <a:rPr lang="en-US" dirty="0" smtClean="0"/>
                        <a:t>4 - from workers, 7- from specialists</a:t>
                      </a:r>
                      <a:endParaRPr lang="fi-FI" dirty="0"/>
                    </a:p>
                  </a:txBody>
                  <a:tcPr/>
                </a:tc>
              </a:tr>
              <a:tr h="370840">
                <a:tc>
                  <a:txBody>
                    <a:bodyPr/>
                    <a:lstStyle/>
                    <a:p>
                      <a:r>
                        <a:rPr lang="en-US" dirty="0" smtClean="0"/>
                        <a:t>Generation</a:t>
                      </a:r>
                      <a:r>
                        <a:rPr lang="en-US" baseline="0" dirty="0" smtClean="0"/>
                        <a:t> in profession</a:t>
                      </a:r>
                      <a:endParaRPr lang="fi-FI" dirty="0"/>
                    </a:p>
                  </a:txBody>
                  <a:tcPr/>
                </a:tc>
                <a:tc>
                  <a:txBody>
                    <a:bodyPr/>
                    <a:lstStyle/>
                    <a:p>
                      <a:r>
                        <a:rPr lang="en-US" dirty="0" smtClean="0"/>
                        <a:t>3 (</a:t>
                      </a:r>
                      <a:r>
                        <a:rPr lang="fi-FI" dirty="0" smtClean="0"/>
                        <a:t>&gt;</a:t>
                      </a:r>
                      <a:r>
                        <a:rPr lang="en-US" dirty="0" smtClean="0"/>
                        <a:t>1990);</a:t>
                      </a:r>
                      <a:r>
                        <a:rPr lang="en-US" baseline="0" dirty="0" smtClean="0"/>
                        <a:t> 3 (1991-2000), 5 (</a:t>
                      </a:r>
                      <a:r>
                        <a:rPr lang="fi-FI" baseline="0" dirty="0" smtClean="0"/>
                        <a:t>&lt;</a:t>
                      </a:r>
                      <a:r>
                        <a:rPr lang="en-US" baseline="0" dirty="0" smtClean="0"/>
                        <a:t>2000) </a:t>
                      </a:r>
                      <a:endParaRPr lang="fi-FI"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 (</a:t>
                      </a:r>
                      <a:r>
                        <a:rPr lang="fi-FI" dirty="0" smtClean="0"/>
                        <a:t>&gt;</a:t>
                      </a:r>
                      <a:r>
                        <a:rPr lang="en-US" dirty="0" smtClean="0"/>
                        <a:t>1990);</a:t>
                      </a:r>
                      <a:r>
                        <a:rPr lang="en-US" baseline="0" dirty="0" smtClean="0"/>
                        <a:t> 4 (1991-2000), 7(</a:t>
                      </a:r>
                      <a:r>
                        <a:rPr lang="fi-FI" baseline="0" dirty="0" smtClean="0"/>
                        <a:t>&lt;</a:t>
                      </a:r>
                      <a:r>
                        <a:rPr lang="en-US" baseline="0" dirty="0" smtClean="0"/>
                        <a:t>2000)</a:t>
                      </a:r>
                      <a:endParaRPr lang="fi-FI" dirty="0"/>
                    </a:p>
                  </a:txBody>
                  <a:tcPr/>
                </a:tc>
              </a:tr>
              <a:tr h="370840">
                <a:tc>
                  <a:txBody>
                    <a:bodyPr/>
                    <a:lstStyle/>
                    <a:p>
                      <a:r>
                        <a:rPr lang="en-US" dirty="0" smtClean="0"/>
                        <a:t>Employment/earlier</a:t>
                      </a:r>
                      <a:r>
                        <a:rPr lang="en-US" baseline="0" dirty="0" smtClean="0"/>
                        <a:t> job places</a:t>
                      </a:r>
                      <a:endParaRPr lang="fi-FI" dirty="0"/>
                    </a:p>
                  </a:txBody>
                  <a:tcPr/>
                </a:tc>
                <a:tc>
                  <a:txBody>
                    <a:bodyPr/>
                    <a:lstStyle/>
                    <a:p>
                      <a:r>
                        <a:rPr lang="en-US" dirty="0" smtClean="0"/>
                        <a:t>10 on staff, 10 had</a:t>
                      </a:r>
                      <a:r>
                        <a:rPr lang="en-US" baseline="0" dirty="0" smtClean="0"/>
                        <a:t> </a:t>
                      </a:r>
                      <a:r>
                        <a:rPr lang="en-US" dirty="0" smtClean="0"/>
                        <a:t>2-4, </a:t>
                      </a:r>
                      <a:r>
                        <a:rPr lang="fi-FI" dirty="0" smtClean="0"/>
                        <a:t>&lt;5</a:t>
                      </a:r>
                      <a:r>
                        <a:rPr lang="en-US" dirty="0" smtClean="0"/>
                        <a:t> job p.</a:t>
                      </a:r>
                      <a:endParaRPr lang="fi-FI" dirty="0"/>
                    </a:p>
                  </a:txBody>
                  <a:tcPr/>
                </a:tc>
                <a:tc>
                  <a:txBody>
                    <a:bodyPr/>
                    <a:lstStyle/>
                    <a:p>
                      <a:r>
                        <a:rPr lang="en-US" dirty="0" smtClean="0"/>
                        <a:t>12 on staff, 12</a:t>
                      </a:r>
                      <a:r>
                        <a:rPr lang="en-US" baseline="0" dirty="0" smtClean="0"/>
                        <a:t> had 2-4, </a:t>
                      </a:r>
                      <a:r>
                        <a:rPr lang="fi-FI" dirty="0" smtClean="0"/>
                        <a:t>&lt;5</a:t>
                      </a:r>
                      <a:r>
                        <a:rPr lang="en-US" baseline="0" dirty="0" smtClean="0"/>
                        <a:t> job places</a:t>
                      </a:r>
                      <a:endParaRPr lang="fi-FI" dirty="0"/>
                    </a:p>
                  </a:txBody>
                  <a:tcPr/>
                </a:tc>
              </a:tr>
              <a:tr h="370840">
                <a:tc>
                  <a:txBody>
                    <a:bodyPr/>
                    <a:lstStyle/>
                    <a:p>
                      <a:r>
                        <a:rPr lang="en-US" dirty="0" smtClean="0"/>
                        <a:t>Income (including</a:t>
                      </a:r>
                      <a:r>
                        <a:rPr lang="en-US" baseline="0" dirty="0" smtClean="0"/>
                        <a:t> second job)</a:t>
                      </a:r>
                      <a:endParaRPr lang="fi-FI" dirty="0"/>
                    </a:p>
                  </a:txBody>
                  <a:tcPr/>
                </a:tc>
                <a:tc>
                  <a:txBody>
                    <a:bodyPr/>
                    <a:lstStyle/>
                    <a:p>
                      <a:r>
                        <a:rPr lang="en-US" dirty="0" smtClean="0"/>
                        <a:t>300-1400 e;</a:t>
                      </a:r>
                      <a:r>
                        <a:rPr lang="en-US" baseline="0" dirty="0" smtClean="0"/>
                        <a:t> a half has  800 e (300e region average).</a:t>
                      </a:r>
                      <a:endParaRPr lang="fi-FI" dirty="0"/>
                    </a:p>
                  </a:txBody>
                  <a:tcPr/>
                </a:tc>
                <a:tc>
                  <a:txBody>
                    <a:bodyPr/>
                    <a:lstStyle/>
                    <a:p>
                      <a:r>
                        <a:rPr lang="en-US" dirty="0" smtClean="0"/>
                        <a:t>400 e (state</a:t>
                      </a:r>
                      <a:r>
                        <a:rPr lang="en-US" baseline="0" dirty="0" smtClean="0"/>
                        <a:t> media), 600e -private</a:t>
                      </a:r>
                      <a:endParaRPr lang="fi-FI" dirty="0"/>
                    </a:p>
                  </a:txBody>
                  <a:tcPr/>
                </a:tc>
              </a:tr>
              <a:tr h="370840">
                <a:tc>
                  <a:txBody>
                    <a:bodyPr/>
                    <a:lstStyle/>
                    <a:p>
                      <a:r>
                        <a:rPr lang="en-US" dirty="0" smtClean="0"/>
                        <a:t>Second</a:t>
                      </a:r>
                      <a:r>
                        <a:rPr lang="en-US" baseline="0" dirty="0" smtClean="0"/>
                        <a:t> job</a:t>
                      </a:r>
                      <a:endParaRPr lang="fi-FI" dirty="0"/>
                    </a:p>
                  </a:txBody>
                  <a:tcPr/>
                </a:tc>
                <a:tc>
                  <a:txBody>
                    <a:bodyPr/>
                    <a:lstStyle/>
                    <a:p>
                      <a:r>
                        <a:rPr lang="en-US" dirty="0" smtClean="0"/>
                        <a:t>9</a:t>
                      </a:r>
                      <a:r>
                        <a:rPr lang="en-US" baseline="0" dirty="0" smtClean="0"/>
                        <a:t> – yes, 1 – no  </a:t>
                      </a:r>
                      <a:endParaRPr lang="fi-FI" dirty="0"/>
                    </a:p>
                  </a:txBody>
                  <a:tcPr/>
                </a:tc>
                <a:tc>
                  <a:txBody>
                    <a:bodyPr/>
                    <a:lstStyle/>
                    <a:p>
                      <a:r>
                        <a:rPr lang="en-US" dirty="0" smtClean="0"/>
                        <a:t>5 –yes, 7 – no </a:t>
                      </a:r>
                      <a:endParaRPr lang="fi-FI"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Membership</a:t>
                      </a:r>
                      <a:r>
                        <a:rPr lang="en-US" baseline="0" dirty="0" smtClean="0"/>
                        <a:t> in Union of J.</a:t>
                      </a:r>
                      <a:endParaRPr lang="fi-FI" dirty="0"/>
                    </a:p>
                  </a:txBody>
                  <a:tcPr/>
                </a:tc>
                <a:tc>
                  <a:txBody>
                    <a:bodyPr/>
                    <a:lstStyle/>
                    <a:p>
                      <a:r>
                        <a:rPr lang="en-US" dirty="0" smtClean="0"/>
                        <a:t>6 – yes, 5 – no   </a:t>
                      </a:r>
                      <a:endParaRPr lang="fi-FI" dirty="0"/>
                    </a:p>
                  </a:txBody>
                  <a:tcPr/>
                </a:tc>
                <a:tc>
                  <a:txBody>
                    <a:bodyPr/>
                    <a:lstStyle/>
                    <a:p>
                      <a:r>
                        <a:rPr lang="en-US" dirty="0" smtClean="0"/>
                        <a:t>8 – yes, 3 – no  </a:t>
                      </a:r>
                      <a:endParaRPr lang="fi-FI"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Party/NGO</a:t>
                      </a:r>
                      <a:r>
                        <a:rPr lang="en-US" baseline="0" dirty="0" smtClean="0"/>
                        <a:t> membership </a:t>
                      </a:r>
                      <a:endParaRPr lang="fi-FI" dirty="0" smtClean="0"/>
                    </a:p>
                    <a:p>
                      <a:endParaRPr lang="fi-FI" dirty="0"/>
                    </a:p>
                  </a:txBody>
                  <a:tcPr/>
                </a:tc>
                <a:tc>
                  <a:txBody>
                    <a:bodyPr/>
                    <a:lstStyle/>
                    <a:p>
                      <a:r>
                        <a:rPr lang="en-US" dirty="0" smtClean="0"/>
                        <a:t>Nobody in party and NGO (3)</a:t>
                      </a:r>
                      <a:endParaRPr lang="fi-FI" dirty="0"/>
                    </a:p>
                  </a:txBody>
                  <a:tcPr/>
                </a:tc>
                <a:tc>
                  <a:txBody>
                    <a:bodyPr/>
                    <a:lstStyle/>
                    <a:p>
                      <a:r>
                        <a:rPr lang="en-US" dirty="0" smtClean="0"/>
                        <a:t>Nobody in party and </a:t>
                      </a:r>
                      <a:r>
                        <a:rPr lang="en-US" smtClean="0"/>
                        <a:t>NGO (2)</a:t>
                      </a:r>
                      <a:endParaRPr lang="fi-FI" dirty="0"/>
                    </a:p>
                  </a:txBody>
                  <a:tcPr/>
                </a:tc>
              </a:tr>
            </a:tbl>
          </a:graphicData>
        </a:graphic>
      </p:graphicFrame>
      <p:sp>
        <p:nvSpPr>
          <p:cNvPr id="5" name="Title 4"/>
          <p:cNvSpPr>
            <a:spLocks noGrp="1"/>
          </p:cNvSpPr>
          <p:nvPr>
            <p:ph type="title"/>
          </p:nvPr>
        </p:nvSpPr>
        <p:spPr/>
        <p:txBody>
          <a:bodyPr/>
          <a:lstStyle/>
          <a:p>
            <a:r>
              <a:rPr lang="en-US" dirty="0" smtClean="0">
                <a:latin typeface="Baskerville Old Face" panose="02020602080505020303" pitchFamily="18" charset="0"/>
              </a:rPr>
              <a:t>Petrozavodsk: Profile of journalists: 23</a:t>
            </a:r>
            <a:endParaRPr lang="fi-FI" dirty="0">
              <a:latin typeface="Baskerville Old Face" panose="02020602080505020303" pitchFamily="18" charset="0"/>
            </a:endParaRPr>
          </a:p>
        </p:txBody>
      </p:sp>
      <p:sp>
        <p:nvSpPr>
          <p:cNvPr id="2" name="Slide Number Placeholder 1"/>
          <p:cNvSpPr>
            <a:spLocks noGrp="1"/>
          </p:cNvSpPr>
          <p:nvPr>
            <p:ph type="sldNum" sz="quarter" idx="12"/>
          </p:nvPr>
        </p:nvSpPr>
        <p:spPr/>
        <p:txBody>
          <a:bodyPr/>
          <a:lstStyle/>
          <a:p>
            <a:fld id="{1C43998A-5FBC-42E0-AFB7-5F8439B89D9B}" type="slidenum">
              <a:rPr lang="fi-FI" smtClean="0"/>
              <a:t>34</a:t>
            </a:fld>
            <a:endParaRPr lang="fi-FI"/>
          </a:p>
        </p:txBody>
      </p:sp>
    </p:spTree>
    <p:extLst>
      <p:ext uri="{BB962C8B-B14F-4D97-AF65-F5344CB8AC3E}">
        <p14:creationId xmlns:p14="http://schemas.microsoft.com/office/powerpoint/2010/main" val="41928766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askerville Old Face" panose="02020602080505020303" pitchFamily="18" charset="0"/>
              </a:rPr>
              <a:t>Journalists of New media </a:t>
            </a:r>
            <a:r>
              <a:rPr lang="en-US" dirty="0">
                <a:latin typeface="Baskerville Old Face" panose="02020602080505020303" pitchFamily="18" charset="0"/>
              </a:rPr>
              <a:t>=</a:t>
            </a:r>
            <a:r>
              <a:rPr lang="en-US" dirty="0" smtClean="0">
                <a:latin typeface="Baskerville Old Face" panose="02020602080505020303" pitchFamily="18" charset="0"/>
              </a:rPr>
              <a:t> Old media </a:t>
            </a:r>
            <a:endParaRPr lang="fi-FI" dirty="0">
              <a:latin typeface="Baskerville Old Face" panose="02020602080505020303" pitchFamily="18" charset="0"/>
            </a:endParaRPr>
          </a:p>
        </p:txBody>
      </p:sp>
      <p:sp>
        <p:nvSpPr>
          <p:cNvPr id="3" name="Content Placeholder 2"/>
          <p:cNvSpPr>
            <a:spLocks noGrp="1"/>
          </p:cNvSpPr>
          <p:nvPr>
            <p:ph idx="1"/>
          </p:nvPr>
        </p:nvSpPr>
        <p:spPr/>
        <p:txBody>
          <a:bodyPr>
            <a:normAutofit fontScale="92500" lnSpcReduction="10000"/>
          </a:bodyPr>
          <a:lstStyle/>
          <a:p>
            <a:r>
              <a:rPr lang="en-US" dirty="0" smtClean="0"/>
              <a:t>Age – no differences </a:t>
            </a:r>
          </a:p>
          <a:p>
            <a:r>
              <a:rPr lang="en-US" dirty="0" smtClean="0"/>
              <a:t>All three generations presented</a:t>
            </a:r>
          </a:p>
          <a:p>
            <a:r>
              <a:rPr lang="en-US" dirty="0" smtClean="0"/>
              <a:t>Every journalist with university diploma, but a few with journalism diploma, one third from working class, on staff, </a:t>
            </a:r>
          </a:p>
          <a:p>
            <a:r>
              <a:rPr lang="en-US" dirty="0" smtClean="0"/>
              <a:t>Membership in the Union - strong union here </a:t>
            </a:r>
          </a:p>
          <a:p>
            <a:r>
              <a:rPr lang="en-US" dirty="0" smtClean="0"/>
              <a:t>High occupational mobility in new media: 10 online and 12 offline  had 2-4 and more than 5  job places before (2 years in one job place). </a:t>
            </a:r>
          </a:p>
          <a:p>
            <a:r>
              <a:rPr lang="en-US" dirty="0" smtClean="0"/>
              <a:t>Better income in new media, a second job accepted in both           </a:t>
            </a:r>
            <a:endParaRPr lang="fi-FI" dirty="0"/>
          </a:p>
        </p:txBody>
      </p:sp>
      <p:sp>
        <p:nvSpPr>
          <p:cNvPr id="4" name="Slide Number Placeholder 3"/>
          <p:cNvSpPr>
            <a:spLocks noGrp="1"/>
          </p:cNvSpPr>
          <p:nvPr>
            <p:ph type="sldNum" sz="quarter" idx="12"/>
          </p:nvPr>
        </p:nvSpPr>
        <p:spPr/>
        <p:txBody>
          <a:bodyPr/>
          <a:lstStyle/>
          <a:p>
            <a:fld id="{8AD91A45-84D9-49DC-AD34-B56BE3CAB189}" type="slidenum">
              <a:rPr lang="ru-RU" smtClean="0">
                <a:solidFill>
                  <a:prstClr val="black">
                    <a:tint val="75000"/>
                  </a:prstClr>
                </a:solidFill>
              </a:rPr>
              <a:pPr/>
              <a:t>35</a:t>
            </a:fld>
            <a:endParaRPr lang="ru-RU">
              <a:solidFill>
                <a:prstClr val="black">
                  <a:tint val="75000"/>
                </a:prstClr>
              </a:solidFill>
            </a:endParaRPr>
          </a:p>
        </p:txBody>
      </p:sp>
    </p:spTree>
    <p:extLst>
      <p:ext uri="{BB962C8B-B14F-4D97-AF65-F5344CB8AC3E}">
        <p14:creationId xmlns:p14="http://schemas.microsoft.com/office/powerpoint/2010/main" val="9587497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7881" y="406443"/>
            <a:ext cx="10972800" cy="1143000"/>
          </a:xfrm>
        </p:spPr>
        <p:txBody>
          <a:bodyPr/>
          <a:lstStyle/>
          <a:p>
            <a:r>
              <a:rPr lang="en-US" dirty="0" smtClean="0"/>
              <a:t>Are you different from </a:t>
            </a:r>
            <a:r>
              <a:rPr lang="en-US" dirty="0" smtClean="0"/>
              <a:t>new/old?</a:t>
            </a:r>
            <a:endParaRPr lang="fi-FI"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314822084"/>
              </p:ext>
            </p:extLst>
          </p:nvPr>
        </p:nvGraphicFramePr>
        <p:xfrm>
          <a:off x="1746421" y="1639326"/>
          <a:ext cx="7858896" cy="4522576"/>
        </p:xfrm>
        <a:graphic>
          <a:graphicData uri="http://schemas.openxmlformats.org/drawingml/2006/table">
            <a:tbl>
              <a:tblPr firstRow="1" bandRow="1">
                <a:tableStyleId>{5C22544A-7EE6-4342-B048-85BDC9FD1C3A}</a:tableStyleId>
              </a:tblPr>
              <a:tblGrid>
                <a:gridCol w="2283392"/>
                <a:gridCol w="2831447"/>
                <a:gridCol w="2523105"/>
                <a:gridCol w="220952"/>
              </a:tblGrid>
              <a:tr h="1211224">
                <a:tc>
                  <a:txBody>
                    <a:bodyPr/>
                    <a:lstStyle/>
                    <a:p>
                      <a:r>
                        <a:rPr lang="en-US" sz="2400" dirty="0" smtClean="0"/>
                        <a:t>City </a:t>
                      </a:r>
                      <a:endParaRPr lang="fi-FI" sz="2400" dirty="0"/>
                    </a:p>
                  </a:txBody>
                  <a:tcPr/>
                </a:tc>
                <a:tc>
                  <a:txBody>
                    <a:bodyPr/>
                    <a:lstStyle/>
                    <a:p>
                      <a:r>
                        <a:rPr lang="en-US" sz="2400" dirty="0" smtClean="0"/>
                        <a:t>Different: number of journalists </a:t>
                      </a:r>
                      <a:endParaRPr lang="fi-FI" sz="2400" dirty="0"/>
                    </a:p>
                  </a:txBody>
                  <a:tcPr/>
                </a:tc>
                <a:tc>
                  <a:txBody>
                    <a:bodyPr/>
                    <a:lstStyle/>
                    <a:p>
                      <a:r>
                        <a:rPr lang="en-US" sz="2400" dirty="0" smtClean="0"/>
                        <a:t>Not different: number of journalists</a:t>
                      </a:r>
                      <a:endParaRPr lang="fi-FI" sz="2400" dirty="0"/>
                    </a:p>
                  </a:txBody>
                  <a:tcPr/>
                </a:tc>
                <a:tc rowSpan="4">
                  <a:txBody>
                    <a:bodyPr/>
                    <a:lstStyle/>
                    <a:p>
                      <a:endParaRPr lang="fi-FI" dirty="0"/>
                    </a:p>
                  </a:txBody>
                  <a:tcPr/>
                </a:tc>
              </a:tr>
              <a:tr h="1103784">
                <a:tc>
                  <a:txBody>
                    <a:bodyPr/>
                    <a:lstStyle/>
                    <a:p>
                      <a:r>
                        <a:rPr lang="en-US" sz="2800" dirty="0" smtClean="0"/>
                        <a:t>St Petersburg </a:t>
                      </a:r>
                      <a:endParaRPr lang="fi-FI" sz="2800" dirty="0"/>
                    </a:p>
                  </a:txBody>
                  <a:tcPr/>
                </a:tc>
                <a:tc>
                  <a:txBody>
                    <a:bodyPr/>
                    <a:lstStyle/>
                    <a:p>
                      <a:r>
                        <a:rPr lang="en-US" sz="2800" dirty="0" smtClean="0"/>
                        <a:t>3 online and 6 offline</a:t>
                      </a:r>
                      <a:endParaRPr lang="fi-FI" sz="2800" dirty="0"/>
                    </a:p>
                  </a:txBody>
                  <a:tcPr/>
                </a:tc>
                <a:tc>
                  <a:txBody>
                    <a:bodyPr/>
                    <a:lstStyle/>
                    <a:p>
                      <a:r>
                        <a:rPr lang="en-US" sz="2800" dirty="0" smtClean="0"/>
                        <a:t>6 online and 6 offline</a:t>
                      </a:r>
                      <a:endParaRPr lang="fi-FI" sz="2800" dirty="0"/>
                    </a:p>
                  </a:txBody>
                  <a:tcPr/>
                </a:tc>
                <a:tc vMerge="1">
                  <a:txBody>
                    <a:bodyPr/>
                    <a:lstStyle/>
                    <a:p>
                      <a:endParaRPr lang="fi-FI"/>
                    </a:p>
                  </a:txBody>
                  <a:tcPr/>
                </a:tc>
              </a:tr>
              <a:tr h="1103784">
                <a:tc>
                  <a:txBody>
                    <a:bodyPr/>
                    <a:lstStyle/>
                    <a:p>
                      <a:r>
                        <a:rPr lang="en-US" sz="2800" dirty="0" smtClean="0"/>
                        <a:t>Yekaterinburg </a:t>
                      </a:r>
                      <a:endParaRPr lang="fi-FI" sz="2800" dirty="0"/>
                    </a:p>
                  </a:txBody>
                  <a:tcPr/>
                </a:tc>
                <a:tc>
                  <a:txBody>
                    <a:bodyPr/>
                    <a:lstStyle/>
                    <a:p>
                      <a:r>
                        <a:rPr lang="en-US" sz="2800" dirty="0" smtClean="0"/>
                        <a:t>7 online and 9 offline</a:t>
                      </a:r>
                      <a:endParaRPr lang="fi-FI" sz="2800" dirty="0"/>
                    </a:p>
                  </a:txBody>
                  <a:tcPr/>
                </a:tc>
                <a:tc>
                  <a:txBody>
                    <a:bodyPr/>
                    <a:lstStyle/>
                    <a:p>
                      <a:r>
                        <a:rPr lang="en-US" sz="2800" dirty="0" smtClean="0"/>
                        <a:t>2 online and 1 offline</a:t>
                      </a:r>
                      <a:endParaRPr lang="fi-FI" sz="2800" dirty="0"/>
                    </a:p>
                  </a:txBody>
                  <a:tcPr/>
                </a:tc>
                <a:tc vMerge="1">
                  <a:txBody>
                    <a:bodyPr/>
                    <a:lstStyle/>
                    <a:p>
                      <a:endParaRPr lang="fi-FI" dirty="0"/>
                    </a:p>
                  </a:txBody>
                  <a:tcPr/>
                </a:tc>
              </a:tr>
              <a:tr h="1103784">
                <a:tc>
                  <a:txBody>
                    <a:bodyPr/>
                    <a:lstStyle/>
                    <a:p>
                      <a:r>
                        <a:rPr lang="en-US" sz="2800" dirty="0" smtClean="0"/>
                        <a:t>Petrozavodsk </a:t>
                      </a:r>
                      <a:endParaRPr lang="fi-FI" sz="2800" dirty="0"/>
                    </a:p>
                  </a:txBody>
                  <a:tcPr/>
                </a:tc>
                <a:tc>
                  <a:txBody>
                    <a:bodyPr/>
                    <a:lstStyle/>
                    <a:p>
                      <a:r>
                        <a:rPr lang="en-US" sz="2800" dirty="0" smtClean="0"/>
                        <a:t>5 online and 9 offline</a:t>
                      </a:r>
                      <a:endParaRPr lang="fi-FI" sz="2800" dirty="0"/>
                    </a:p>
                  </a:txBody>
                  <a:tcPr/>
                </a:tc>
                <a:tc>
                  <a:txBody>
                    <a:bodyPr/>
                    <a:lstStyle/>
                    <a:p>
                      <a:r>
                        <a:rPr lang="en-US" sz="2800" dirty="0" smtClean="0"/>
                        <a:t>2 online and 3 offline</a:t>
                      </a:r>
                      <a:endParaRPr lang="fi-FI" sz="2800" dirty="0"/>
                    </a:p>
                  </a:txBody>
                  <a:tcPr/>
                </a:tc>
                <a:tc vMerge="1">
                  <a:txBody>
                    <a:bodyPr/>
                    <a:lstStyle/>
                    <a:p>
                      <a:endParaRPr lang="fi-FI"/>
                    </a:p>
                  </a:txBody>
                  <a:tcPr/>
                </a:tc>
              </a:tr>
            </a:tbl>
          </a:graphicData>
        </a:graphic>
      </p:graphicFrame>
      <p:sp>
        <p:nvSpPr>
          <p:cNvPr id="4" name="Slide Number Placeholder 3"/>
          <p:cNvSpPr>
            <a:spLocks noGrp="1"/>
          </p:cNvSpPr>
          <p:nvPr>
            <p:ph type="sldNum" sz="quarter" idx="12"/>
          </p:nvPr>
        </p:nvSpPr>
        <p:spPr/>
        <p:txBody>
          <a:bodyPr/>
          <a:lstStyle/>
          <a:p>
            <a:fld id="{8AD91A45-84D9-49DC-AD34-B56BE3CAB189}" type="slidenum">
              <a:rPr lang="ru-RU" smtClean="0">
                <a:solidFill>
                  <a:prstClr val="black">
                    <a:tint val="75000"/>
                  </a:prstClr>
                </a:solidFill>
              </a:rPr>
              <a:pPr/>
              <a:t>36</a:t>
            </a:fld>
            <a:endParaRPr lang="ru-RU">
              <a:solidFill>
                <a:prstClr val="black">
                  <a:tint val="75000"/>
                </a:prstClr>
              </a:solidFill>
            </a:endParaRPr>
          </a:p>
        </p:txBody>
      </p:sp>
    </p:spTree>
    <p:extLst>
      <p:ext uri="{BB962C8B-B14F-4D97-AF65-F5344CB8AC3E}">
        <p14:creationId xmlns:p14="http://schemas.microsoft.com/office/powerpoint/2010/main" val="192030600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Baskerville Old Face" panose="02020602080505020303" pitchFamily="18" charset="0"/>
              </a:rPr>
              <a:t>What common between </a:t>
            </a:r>
            <a:r>
              <a:rPr lang="en-US" dirty="0" smtClean="0">
                <a:latin typeface="Baskerville Old Face" panose="02020602080505020303" pitchFamily="18" charset="0"/>
              </a:rPr>
              <a:t>new </a:t>
            </a:r>
            <a:r>
              <a:rPr lang="en-US" dirty="0" smtClean="0">
                <a:latin typeface="Baskerville Old Face" panose="02020602080505020303" pitchFamily="18" charset="0"/>
              </a:rPr>
              <a:t>and </a:t>
            </a:r>
            <a:r>
              <a:rPr lang="en-US" dirty="0" smtClean="0">
                <a:latin typeface="Baskerville Old Face" panose="02020602080505020303" pitchFamily="18" charset="0"/>
              </a:rPr>
              <a:t>old: </a:t>
            </a:r>
            <a:r>
              <a:rPr lang="en-US" dirty="0" smtClean="0">
                <a:latin typeface="Baskerville Old Face" panose="02020602080505020303" pitchFamily="18" charset="0"/>
              </a:rPr>
              <a:t>Profile</a:t>
            </a:r>
            <a:endParaRPr lang="fi-FI" dirty="0">
              <a:latin typeface="Baskerville Old Face" panose="02020602080505020303" pitchFamily="18" charset="0"/>
            </a:endParaRPr>
          </a:p>
        </p:txBody>
      </p:sp>
      <p:sp>
        <p:nvSpPr>
          <p:cNvPr id="3" name="Content Placeholder 2"/>
          <p:cNvSpPr>
            <a:spLocks noGrp="1"/>
          </p:cNvSpPr>
          <p:nvPr>
            <p:ph idx="1"/>
          </p:nvPr>
        </p:nvSpPr>
        <p:spPr/>
        <p:txBody>
          <a:bodyPr/>
          <a:lstStyle/>
          <a:p>
            <a:r>
              <a:rPr lang="en-US" dirty="0" smtClean="0"/>
              <a:t>Journalists are highly educated </a:t>
            </a:r>
          </a:p>
          <a:p>
            <a:r>
              <a:rPr lang="en-US" dirty="0" smtClean="0"/>
              <a:t>They come from the middle class</a:t>
            </a:r>
          </a:p>
          <a:p>
            <a:r>
              <a:rPr lang="en-US" dirty="0" smtClean="0"/>
              <a:t>They have a second job</a:t>
            </a:r>
          </a:p>
          <a:p>
            <a:r>
              <a:rPr lang="en-US" dirty="0" smtClean="0"/>
              <a:t>They have a good income</a:t>
            </a:r>
          </a:p>
          <a:p>
            <a:r>
              <a:rPr lang="en-US" dirty="0" smtClean="0"/>
              <a:t>They show a high occupational mobility</a:t>
            </a:r>
          </a:p>
          <a:p>
            <a:r>
              <a:rPr lang="en-US" dirty="0" smtClean="0"/>
              <a:t>Majority does not belong to the Union of Journalists, a party  and a NGO</a:t>
            </a:r>
            <a:endParaRPr lang="fi-FI" dirty="0"/>
          </a:p>
        </p:txBody>
      </p:sp>
      <p:sp>
        <p:nvSpPr>
          <p:cNvPr id="4" name="Slide Number Placeholder 3"/>
          <p:cNvSpPr>
            <a:spLocks noGrp="1"/>
          </p:cNvSpPr>
          <p:nvPr>
            <p:ph type="sldNum" sz="quarter" idx="12"/>
          </p:nvPr>
        </p:nvSpPr>
        <p:spPr/>
        <p:txBody>
          <a:bodyPr/>
          <a:lstStyle/>
          <a:p>
            <a:fld id="{8AD91A45-84D9-49DC-AD34-B56BE3CAB189}" type="slidenum">
              <a:rPr lang="ru-RU" smtClean="0">
                <a:solidFill>
                  <a:prstClr val="black">
                    <a:tint val="75000"/>
                  </a:prstClr>
                </a:solidFill>
              </a:rPr>
              <a:pPr/>
              <a:t>37</a:t>
            </a:fld>
            <a:endParaRPr lang="ru-RU">
              <a:solidFill>
                <a:prstClr val="black">
                  <a:tint val="75000"/>
                </a:prstClr>
              </a:solidFill>
            </a:endParaRPr>
          </a:p>
        </p:txBody>
      </p:sp>
    </p:spTree>
    <p:extLst>
      <p:ext uri="{BB962C8B-B14F-4D97-AF65-F5344CB8AC3E}">
        <p14:creationId xmlns:p14="http://schemas.microsoft.com/office/powerpoint/2010/main" val="13473348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askerville Old Face" panose="02020602080505020303" pitchFamily="18" charset="0"/>
              </a:rPr>
              <a:t>What they see to be different?</a:t>
            </a:r>
            <a:endParaRPr lang="fi-FI" dirty="0">
              <a:latin typeface="Baskerville Old Face" panose="02020602080505020303" pitchFamily="18" charset="0"/>
            </a:endParaRPr>
          </a:p>
        </p:txBody>
      </p:sp>
      <p:sp>
        <p:nvSpPr>
          <p:cNvPr id="3" name="Content Placeholder 2"/>
          <p:cNvSpPr>
            <a:spLocks noGrp="1"/>
          </p:cNvSpPr>
          <p:nvPr>
            <p:ph idx="1"/>
          </p:nvPr>
        </p:nvSpPr>
        <p:spPr>
          <a:xfrm>
            <a:off x="716692" y="1417638"/>
            <a:ext cx="10972800" cy="4525963"/>
          </a:xfrm>
        </p:spPr>
        <p:txBody>
          <a:bodyPr>
            <a:normAutofit fontScale="25000" lnSpcReduction="20000"/>
          </a:bodyPr>
          <a:lstStyle/>
          <a:p>
            <a:pPr lvl="0"/>
            <a:r>
              <a:rPr lang="en-US" sz="12300" dirty="0" smtClean="0"/>
              <a:t>Different </a:t>
            </a:r>
            <a:r>
              <a:rPr lang="en-US" sz="12300" dirty="0"/>
              <a:t>tasks, </a:t>
            </a:r>
            <a:r>
              <a:rPr lang="en-US" sz="12300" dirty="0" smtClean="0"/>
              <a:t>approaches: </a:t>
            </a:r>
            <a:r>
              <a:rPr lang="en-US" sz="10800" i="1" dirty="0" smtClean="0">
                <a:solidFill>
                  <a:prstClr val="black"/>
                </a:solidFill>
              </a:rPr>
              <a:t>“</a:t>
            </a:r>
            <a:r>
              <a:rPr lang="en-US" sz="10800" i="1" dirty="0">
                <a:solidFill>
                  <a:prstClr val="black"/>
                </a:solidFill>
              </a:rPr>
              <a:t>Our economic magazine has adopted a deeper approach to the topics that we explore. We, as a rule use some analytical data for the publication, sometimes we conduct our own research for publications. For online media, it is important to convey information faster, whereas for us it is more important to analyze the information, to chew it and give the reader”(</a:t>
            </a:r>
            <a:r>
              <a:rPr lang="en-US" sz="10800" dirty="0">
                <a:solidFill>
                  <a:prstClr val="black"/>
                </a:solidFill>
              </a:rPr>
              <a:t>R.22 Yekaterinburg)</a:t>
            </a:r>
          </a:p>
          <a:p>
            <a:pPr lvl="0"/>
            <a:r>
              <a:rPr lang="en-US" sz="12300" dirty="0" smtClean="0"/>
              <a:t>Speed: h</a:t>
            </a:r>
            <a:r>
              <a:rPr lang="en-US" sz="10800" dirty="0" smtClean="0">
                <a:solidFill>
                  <a:prstClr val="black"/>
                </a:solidFill>
              </a:rPr>
              <a:t>igh </a:t>
            </a:r>
            <a:r>
              <a:rPr lang="en-US" sz="10800" dirty="0">
                <a:solidFill>
                  <a:prstClr val="black"/>
                </a:solidFill>
              </a:rPr>
              <a:t>degree of </a:t>
            </a:r>
            <a:r>
              <a:rPr lang="en-US" sz="10800" i="1" dirty="0">
                <a:solidFill>
                  <a:prstClr val="black"/>
                </a:solidFill>
              </a:rPr>
              <a:t>immediacy</a:t>
            </a:r>
            <a:r>
              <a:rPr lang="en-US" sz="10800" dirty="0">
                <a:solidFill>
                  <a:prstClr val="black"/>
                </a:solidFill>
              </a:rPr>
              <a:t> in providing news: </a:t>
            </a:r>
            <a:r>
              <a:rPr lang="en-US" sz="10800" i="1" dirty="0">
                <a:solidFill>
                  <a:prstClr val="black"/>
                </a:solidFill>
              </a:rPr>
              <a:t>here and now, wider agenda </a:t>
            </a:r>
            <a:r>
              <a:rPr lang="en-US" sz="10800" i="1" dirty="0" smtClean="0">
                <a:solidFill>
                  <a:prstClr val="black"/>
                </a:solidFill>
              </a:rPr>
              <a:t>for online </a:t>
            </a:r>
            <a:endParaRPr lang="en-US" sz="10800" i="1" dirty="0">
              <a:solidFill>
                <a:prstClr val="black"/>
              </a:solidFill>
            </a:endParaRPr>
          </a:p>
          <a:p>
            <a:pPr lvl="0"/>
            <a:r>
              <a:rPr lang="en-US" sz="12300" dirty="0"/>
              <a:t>Universality (online) </a:t>
            </a:r>
            <a:r>
              <a:rPr lang="en-US" sz="12300" dirty="0" smtClean="0"/>
              <a:t>versus specialty </a:t>
            </a:r>
            <a:r>
              <a:rPr lang="en-US" sz="12300" dirty="0"/>
              <a:t>( print</a:t>
            </a:r>
            <a:r>
              <a:rPr lang="en-US" sz="12300" dirty="0" smtClean="0"/>
              <a:t>):</a:t>
            </a:r>
            <a:r>
              <a:rPr lang="en-US" sz="10800" dirty="0">
                <a:solidFill>
                  <a:prstClr val="black"/>
                </a:solidFill>
              </a:rPr>
              <a:t>“</a:t>
            </a:r>
            <a:r>
              <a:rPr lang="en-US" sz="10800" i="1" dirty="0">
                <a:solidFill>
                  <a:prstClr val="black"/>
                </a:solidFill>
              </a:rPr>
              <a:t>Online journalists must be universal, all-rounder</a:t>
            </a:r>
            <a:r>
              <a:rPr lang="en-US" sz="10800" dirty="0">
                <a:solidFill>
                  <a:prstClr val="black"/>
                </a:solidFill>
              </a:rPr>
              <a:t>” (R.2 Petrozavodsk)</a:t>
            </a:r>
            <a:endParaRPr lang="en-US" sz="10800" i="1" dirty="0">
              <a:solidFill>
                <a:prstClr val="black"/>
              </a:solidFill>
            </a:endParaRPr>
          </a:p>
          <a:p>
            <a:r>
              <a:rPr lang="en-US" sz="12300" dirty="0" smtClean="0"/>
              <a:t>Quality </a:t>
            </a:r>
            <a:r>
              <a:rPr lang="en-US" sz="12300" dirty="0"/>
              <a:t>of </a:t>
            </a:r>
            <a:r>
              <a:rPr lang="en-US" sz="12300" dirty="0" smtClean="0"/>
              <a:t>journalism</a:t>
            </a:r>
          </a:p>
          <a:p>
            <a:r>
              <a:rPr lang="en-US" sz="12300" dirty="0" smtClean="0"/>
              <a:t>Degree </a:t>
            </a:r>
            <a:r>
              <a:rPr lang="en-US" sz="12300" dirty="0"/>
              <a:t>of </a:t>
            </a:r>
            <a:r>
              <a:rPr lang="en-US" sz="12300" dirty="0" smtClean="0"/>
              <a:t>responsibility and Ethics </a:t>
            </a:r>
            <a:endParaRPr lang="en-US" sz="12300" dirty="0"/>
          </a:p>
          <a:p>
            <a:endParaRPr lang="en-US" sz="12300" dirty="0"/>
          </a:p>
          <a:p>
            <a:endParaRPr lang="fi-FI" sz="7000" dirty="0"/>
          </a:p>
          <a:p>
            <a:endParaRPr lang="fi-FI" dirty="0"/>
          </a:p>
          <a:p>
            <a:pPr marL="0" indent="0">
              <a:buNone/>
            </a:pPr>
            <a:r>
              <a:rPr lang="en-US" dirty="0" smtClean="0"/>
              <a:t> </a:t>
            </a:r>
            <a:endParaRPr lang="fi-FI" dirty="0"/>
          </a:p>
        </p:txBody>
      </p:sp>
      <p:sp>
        <p:nvSpPr>
          <p:cNvPr id="4" name="Slide Number Placeholder 3"/>
          <p:cNvSpPr>
            <a:spLocks noGrp="1"/>
          </p:cNvSpPr>
          <p:nvPr>
            <p:ph type="sldNum" sz="quarter" idx="12"/>
          </p:nvPr>
        </p:nvSpPr>
        <p:spPr/>
        <p:txBody>
          <a:bodyPr/>
          <a:lstStyle/>
          <a:p>
            <a:fld id="{8AD91A45-84D9-49DC-AD34-B56BE3CAB189}" type="slidenum">
              <a:rPr lang="ru-RU" smtClean="0">
                <a:solidFill>
                  <a:prstClr val="black">
                    <a:tint val="75000"/>
                  </a:prstClr>
                </a:solidFill>
              </a:rPr>
              <a:pPr/>
              <a:t>38</a:t>
            </a:fld>
            <a:endParaRPr lang="ru-RU">
              <a:solidFill>
                <a:prstClr val="black">
                  <a:tint val="75000"/>
                </a:prstClr>
              </a:solidFill>
            </a:endParaRPr>
          </a:p>
        </p:txBody>
      </p:sp>
    </p:spTree>
    <p:extLst>
      <p:ext uri="{BB962C8B-B14F-4D97-AF65-F5344CB8AC3E}">
        <p14:creationId xmlns:p14="http://schemas.microsoft.com/office/powerpoint/2010/main" val="213122869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askerville Old Face" panose="02020602080505020303" pitchFamily="18" charset="0"/>
              </a:rPr>
              <a:t>How different </a:t>
            </a:r>
            <a:r>
              <a:rPr lang="en-US" dirty="0" smtClean="0">
                <a:latin typeface="Baskerville Old Face" panose="02020602080505020303" pitchFamily="18" charset="0"/>
              </a:rPr>
              <a:t>new </a:t>
            </a:r>
            <a:r>
              <a:rPr lang="en-US" dirty="0" smtClean="0">
                <a:latin typeface="Baskerville Old Face" panose="02020602080505020303" pitchFamily="18" charset="0"/>
              </a:rPr>
              <a:t>from </a:t>
            </a:r>
            <a:r>
              <a:rPr lang="en-US" dirty="0" smtClean="0">
                <a:latin typeface="Baskerville Old Face" panose="02020602080505020303" pitchFamily="18" charset="0"/>
              </a:rPr>
              <a:t>old?</a:t>
            </a:r>
            <a:endParaRPr lang="fi-FI" dirty="0">
              <a:latin typeface="Baskerville Old Face" panose="02020602080505020303" pitchFamily="18" charset="0"/>
            </a:endParaRPr>
          </a:p>
        </p:txBody>
      </p:sp>
      <p:sp>
        <p:nvSpPr>
          <p:cNvPr id="3" name="Content Placeholder 2"/>
          <p:cNvSpPr>
            <a:spLocks noGrp="1"/>
          </p:cNvSpPr>
          <p:nvPr>
            <p:ph idx="1"/>
          </p:nvPr>
        </p:nvSpPr>
        <p:spPr/>
        <p:txBody>
          <a:bodyPr>
            <a:normAutofit fontScale="92500"/>
          </a:bodyPr>
          <a:lstStyle/>
          <a:p>
            <a:r>
              <a:rPr lang="en-US" dirty="0" smtClean="0"/>
              <a:t>Possibility to establish independent journalistic start-ups online</a:t>
            </a:r>
          </a:p>
          <a:p>
            <a:r>
              <a:rPr lang="en-US" dirty="0" smtClean="0"/>
              <a:t>Possibility not to register online media as a media</a:t>
            </a:r>
          </a:p>
          <a:p>
            <a:r>
              <a:rPr lang="en-US" dirty="0" smtClean="0"/>
              <a:t>Small media organizations online vs. traditional media</a:t>
            </a:r>
          </a:p>
          <a:p>
            <a:r>
              <a:rPr lang="en-US" dirty="0" smtClean="0"/>
              <a:t> Mostly, post-Soviet generations there</a:t>
            </a:r>
          </a:p>
          <a:p>
            <a:r>
              <a:rPr lang="en-US" dirty="0" smtClean="0"/>
              <a:t>In some online media income is much higher than in the traditional media,</a:t>
            </a:r>
          </a:p>
          <a:p>
            <a:r>
              <a:rPr lang="en-US" dirty="0" smtClean="0"/>
              <a:t>Some journalistic start-ups are unprofitable, work for the sake of some idea and mission (education, ecological and social issues)   </a:t>
            </a:r>
          </a:p>
          <a:p>
            <a:endParaRPr lang="fi-FI" dirty="0"/>
          </a:p>
        </p:txBody>
      </p:sp>
      <p:sp>
        <p:nvSpPr>
          <p:cNvPr id="4" name="Slide Number Placeholder 3"/>
          <p:cNvSpPr>
            <a:spLocks noGrp="1"/>
          </p:cNvSpPr>
          <p:nvPr>
            <p:ph type="sldNum" sz="quarter" idx="12"/>
          </p:nvPr>
        </p:nvSpPr>
        <p:spPr/>
        <p:txBody>
          <a:bodyPr/>
          <a:lstStyle/>
          <a:p>
            <a:fld id="{8AD91A45-84D9-49DC-AD34-B56BE3CAB189}" type="slidenum">
              <a:rPr lang="ru-RU" smtClean="0">
                <a:solidFill>
                  <a:prstClr val="black">
                    <a:tint val="75000"/>
                  </a:prstClr>
                </a:solidFill>
              </a:rPr>
              <a:pPr/>
              <a:t>39</a:t>
            </a:fld>
            <a:endParaRPr lang="ru-RU">
              <a:solidFill>
                <a:prstClr val="black">
                  <a:tint val="75000"/>
                </a:prstClr>
              </a:solidFill>
            </a:endParaRPr>
          </a:p>
        </p:txBody>
      </p:sp>
    </p:spTree>
    <p:extLst>
      <p:ext uri="{BB962C8B-B14F-4D97-AF65-F5344CB8AC3E}">
        <p14:creationId xmlns:p14="http://schemas.microsoft.com/office/powerpoint/2010/main" val="1506950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smtClean="0">
                <a:latin typeface="Baskerville Old Face" panose="02020602080505020303" pitchFamily="18" charset="0"/>
              </a:rPr>
              <a:t/>
            </a:r>
            <a:br>
              <a:rPr lang="en-US" sz="4900" dirty="0" smtClean="0">
                <a:latin typeface="Baskerville Old Face" panose="02020602080505020303" pitchFamily="18" charset="0"/>
              </a:rPr>
            </a:br>
            <a:r>
              <a:rPr lang="en-US" sz="4900" dirty="0" smtClean="0">
                <a:latin typeface="Baskerville Old Face" panose="02020602080505020303" pitchFamily="18" charset="0"/>
              </a:rPr>
              <a:t>Digital </a:t>
            </a:r>
            <a:r>
              <a:rPr lang="en-US" sz="4900" dirty="0" smtClean="0">
                <a:latin typeface="Baskerville Old Face" panose="02020602080505020303" pitchFamily="18" charset="0"/>
              </a:rPr>
              <a:t>world of BRICS</a:t>
            </a:r>
            <a:br>
              <a:rPr lang="en-US" sz="4900" dirty="0" smtClean="0">
                <a:latin typeface="Baskerville Old Face" panose="02020602080505020303" pitchFamily="18" charset="0"/>
              </a:rPr>
            </a:br>
            <a:endParaRPr lang="fi-FI" sz="4900" dirty="0">
              <a:latin typeface="Baskerville Old Face" panose="02020602080505020303"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03921387"/>
              </p:ext>
            </p:extLst>
          </p:nvPr>
        </p:nvGraphicFramePr>
        <p:xfrm>
          <a:off x="749643" y="1598140"/>
          <a:ext cx="10560909" cy="4860537"/>
        </p:xfrm>
        <a:graphic>
          <a:graphicData uri="http://schemas.openxmlformats.org/drawingml/2006/table">
            <a:tbl>
              <a:tblPr firstRow="1" bandRow="1">
                <a:tableStyleId>{5C22544A-7EE6-4342-B048-85BDC9FD1C3A}</a:tableStyleId>
              </a:tblPr>
              <a:tblGrid>
                <a:gridCol w="2611395"/>
                <a:gridCol w="4151870"/>
                <a:gridCol w="3797644"/>
              </a:tblGrid>
              <a:tr h="562022">
                <a:tc>
                  <a:txBody>
                    <a:bodyPr/>
                    <a:lstStyle/>
                    <a:p>
                      <a:r>
                        <a:rPr lang="en-US" sz="2400" dirty="0" smtClean="0"/>
                        <a:t>Countries </a:t>
                      </a:r>
                      <a:endParaRPr lang="fi-FI" sz="2400" dirty="0"/>
                    </a:p>
                  </a:txBody>
                  <a:tcPr/>
                </a:tc>
                <a:tc>
                  <a:txBody>
                    <a:bodyPr/>
                    <a:lstStyle/>
                    <a:p>
                      <a:r>
                        <a:rPr lang="en-US" sz="2400" dirty="0" smtClean="0"/>
                        <a:t>Registered domains/websites</a:t>
                      </a:r>
                      <a:endParaRPr lang="fi-FI" sz="2400" dirty="0"/>
                    </a:p>
                  </a:txBody>
                  <a:tcPr/>
                </a:tc>
                <a:tc>
                  <a:txBody>
                    <a:bodyPr/>
                    <a:lstStyle/>
                    <a:p>
                      <a:r>
                        <a:rPr lang="en-US" sz="2400" dirty="0" smtClean="0"/>
                        <a:t>Accounts in social media </a:t>
                      </a:r>
                      <a:endParaRPr lang="fi-FI" sz="2400" dirty="0"/>
                    </a:p>
                  </a:txBody>
                  <a:tcPr/>
                </a:tc>
              </a:tr>
              <a:tr h="771421">
                <a:tc>
                  <a:txBody>
                    <a:bodyPr/>
                    <a:lstStyle/>
                    <a:p>
                      <a:r>
                        <a:rPr lang="en-US" sz="3600" dirty="0" smtClean="0"/>
                        <a:t>Brazil</a:t>
                      </a:r>
                      <a:endParaRPr lang="fi-FI" sz="3600" dirty="0"/>
                    </a:p>
                  </a:txBody>
                  <a:tcPr/>
                </a:tc>
                <a:tc>
                  <a:txBody>
                    <a:bodyPr/>
                    <a:lstStyle/>
                    <a:p>
                      <a:r>
                        <a:rPr lang="en-US" sz="2400" dirty="0" smtClean="0"/>
                        <a:t>3.05 million: 16 websites per thousand people  </a:t>
                      </a:r>
                      <a:endParaRPr lang="fi-FI" sz="2400" dirty="0"/>
                    </a:p>
                  </a:txBody>
                  <a:tcPr/>
                </a:tc>
                <a:tc>
                  <a:txBody>
                    <a:bodyPr/>
                    <a:lstStyle/>
                    <a:p>
                      <a:r>
                        <a:rPr lang="en-US" sz="2400" dirty="0" smtClean="0"/>
                        <a:t>58.7 million: 69% of online population</a:t>
                      </a:r>
                      <a:endParaRPr lang="fi-FI" sz="2400" dirty="0"/>
                    </a:p>
                  </a:txBody>
                  <a:tcPr/>
                </a:tc>
              </a:tr>
              <a:tr h="771421">
                <a:tc>
                  <a:txBody>
                    <a:bodyPr/>
                    <a:lstStyle/>
                    <a:p>
                      <a:r>
                        <a:rPr lang="en-US" sz="3600" dirty="0" smtClean="0"/>
                        <a:t>Russia</a:t>
                      </a:r>
                      <a:endParaRPr lang="fi-FI" sz="3600" dirty="0"/>
                    </a:p>
                  </a:txBody>
                  <a:tcPr/>
                </a:tc>
                <a:tc>
                  <a:txBody>
                    <a:bodyPr/>
                    <a:lstStyle/>
                    <a:p>
                      <a:r>
                        <a:rPr lang="en-US" sz="2400" dirty="0" smtClean="0"/>
                        <a:t>4.6 million: 31.9 websites per thousand people</a:t>
                      </a:r>
                      <a:endParaRPr lang="fi-FI" sz="2400" dirty="0"/>
                    </a:p>
                  </a:txBody>
                  <a:tcPr/>
                </a:tc>
                <a:tc>
                  <a:txBody>
                    <a:bodyPr/>
                    <a:lstStyle/>
                    <a:p>
                      <a:r>
                        <a:rPr lang="en-US" sz="2400" dirty="0" smtClean="0"/>
                        <a:t>65.8 million” 46% of population</a:t>
                      </a:r>
                      <a:endParaRPr lang="fi-FI" sz="2400" dirty="0"/>
                    </a:p>
                  </a:txBody>
                  <a:tcPr/>
                </a:tc>
              </a:tr>
              <a:tr h="1006675">
                <a:tc>
                  <a:txBody>
                    <a:bodyPr/>
                    <a:lstStyle/>
                    <a:p>
                      <a:r>
                        <a:rPr lang="en-US" sz="3600" dirty="0" smtClean="0"/>
                        <a:t>India</a:t>
                      </a:r>
                      <a:endParaRPr lang="fi-FI" sz="3600" dirty="0"/>
                    </a:p>
                  </a:txBody>
                  <a:tcPr/>
                </a:tc>
                <a:tc>
                  <a:txBody>
                    <a:bodyPr/>
                    <a:lstStyle/>
                    <a:p>
                      <a:r>
                        <a:rPr lang="en-US" sz="2400" dirty="0" smtClean="0"/>
                        <a:t>700.956: 0.579 per thousand people</a:t>
                      </a:r>
                      <a:endParaRPr lang="fi-FI" sz="2400" dirty="0"/>
                    </a:p>
                  </a:txBody>
                  <a:tcPr/>
                </a:tc>
                <a:tc>
                  <a:txBody>
                    <a:bodyPr/>
                    <a:lstStyle/>
                    <a:p>
                      <a:r>
                        <a:rPr lang="en-US" sz="2400" dirty="0" smtClean="0"/>
                        <a:t>60.5 million Facebook users: 74,75% of online population</a:t>
                      </a:r>
                      <a:endParaRPr lang="fi-FI" sz="2400" dirty="0"/>
                    </a:p>
                  </a:txBody>
                  <a:tcPr/>
                </a:tc>
              </a:tr>
              <a:tr h="771421">
                <a:tc>
                  <a:txBody>
                    <a:bodyPr/>
                    <a:lstStyle/>
                    <a:p>
                      <a:r>
                        <a:rPr lang="en-US" sz="3600" dirty="0" smtClean="0"/>
                        <a:t>China</a:t>
                      </a:r>
                      <a:endParaRPr lang="fi-FI" sz="3600" dirty="0"/>
                    </a:p>
                  </a:txBody>
                  <a:tcPr/>
                </a:tc>
                <a:tc>
                  <a:txBody>
                    <a:bodyPr/>
                    <a:lstStyle/>
                    <a:p>
                      <a:r>
                        <a:rPr lang="en-US" sz="2400" dirty="0" smtClean="0"/>
                        <a:t>7.9 million: 5.7 websites per thousand people</a:t>
                      </a:r>
                      <a:endParaRPr lang="fi-FI" sz="2400" dirty="0"/>
                    </a:p>
                  </a:txBody>
                  <a:tcPr/>
                </a:tc>
                <a:tc>
                  <a:txBody>
                    <a:bodyPr/>
                    <a:lstStyle/>
                    <a:p>
                      <a:r>
                        <a:rPr lang="en-US" sz="2400" dirty="0" smtClean="0"/>
                        <a:t>250 million blog accounts: 48,7% of population </a:t>
                      </a:r>
                      <a:endParaRPr lang="fi-FI" sz="2400" dirty="0"/>
                    </a:p>
                  </a:txBody>
                  <a:tcPr/>
                </a:tc>
              </a:tr>
              <a:tr h="771421">
                <a:tc>
                  <a:txBody>
                    <a:bodyPr/>
                    <a:lstStyle/>
                    <a:p>
                      <a:r>
                        <a:rPr lang="en-US" sz="3600" dirty="0" smtClean="0"/>
                        <a:t>South Africa</a:t>
                      </a:r>
                      <a:endParaRPr lang="fi-FI" sz="3600" dirty="0"/>
                    </a:p>
                  </a:txBody>
                  <a:tcPr/>
                </a:tc>
                <a:tc>
                  <a:txBody>
                    <a:bodyPr/>
                    <a:lstStyle/>
                    <a:p>
                      <a:r>
                        <a:rPr lang="en-US" sz="2400" dirty="0" smtClean="0"/>
                        <a:t>869.910: 17.05 websites per thousand people </a:t>
                      </a:r>
                      <a:endParaRPr lang="fi-FI" sz="2400" dirty="0"/>
                    </a:p>
                  </a:txBody>
                  <a:tcPr/>
                </a:tc>
                <a:tc>
                  <a:txBody>
                    <a:bodyPr/>
                    <a:lstStyle/>
                    <a:p>
                      <a:r>
                        <a:rPr lang="en-US" sz="2400" dirty="0" smtClean="0"/>
                        <a:t>23.76 million: 279,52%</a:t>
                      </a:r>
                      <a:r>
                        <a:rPr lang="en-US" sz="2400" baseline="0" dirty="0" smtClean="0"/>
                        <a:t> of online population</a:t>
                      </a:r>
                      <a:endParaRPr lang="fi-FI" sz="2400" dirty="0"/>
                    </a:p>
                  </a:txBody>
                  <a:tcPr/>
                </a:tc>
              </a:tr>
            </a:tbl>
          </a:graphicData>
        </a:graphic>
      </p:graphicFrame>
      <p:sp>
        <p:nvSpPr>
          <p:cNvPr id="6" name="Slide Number Placeholder 5"/>
          <p:cNvSpPr>
            <a:spLocks noGrp="1"/>
          </p:cNvSpPr>
          <p:nvPr>
            <p:ph type="sldNum" sz="quarter" idx="12"/>
          </p:nvPr>
        </p:nvSpPr>
        <p:spPr/>
        <p:txBody>
          <a:bodyPr/>
          <a:lstStyle/>
          <a:p>
            <a:fld id="{8AD91A45-84D9-49DC-AD34-B56BE3CAB189}" type="slidenum">
              <a:rPr lang="ru-RU" smtClean="0"/>
              <a:t>4</a:t>
            </a:fld>
            <a:endParaRPr lang="ru-RU"/>
          </a:p>
        </p:txBody>
      </p:sp>
    </p:spTree>
    <p:extLst>
      <p:ext uri="{BB962C8B-B14F-4D97-AF65-F5344CB8AC3E}">
        <p14:creationId xmlns:p14="http://schemas.microsoft.com/office/powerpoint/2010/main" val="226429500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Baskerville Old Face" panose="02020602080505020303" pitchFamily="18" charset="0"/>
              </a:rPr>
              <a:t>Concluding remarks </a:t>
            </a:r>
            <a:endParaRPr lang="fi-FI" dirty="0"/>
          </a:p>
        </p:txBody>
      </p:sp>
      <p:sp>
        <p:nvSpPr>
          <p:cNvPr id="3" name="Content Placeholder 2"/>
          <p:cNvSpPr>
            <a:spLocks noGrp="1"/>
          </p:cNvSpPr>
          <p:nvPr>
            <p:ph idx="1"/>
          </p:nvPr>
        </p:nvSpPr>
        <p:spPr/>
        <p:txBody>
          <a:bodyPr/>
          <a:lstStyle/>
          <a:p>
            <a:r>
              <a:rPr lang="en-US" dirty="0"/>
              <a:t>The Hypothesis has not been </a:t>
            </a:r>
            <a:r>
              <a:rPr lang="en-US" dirty="0" smtClean="0"/>
              <a:t>confirmed </a:t>
            </a:r>
          </a:p>
          <a:p>
            <a:r>
              <a:rPr lang="en-US" dirty="0" smtClean="0"/>
              <a:t>Professionals work </a:t>
            </a:r>
            <a:r>
              <a:rPr lang="en-US" smtClean="0"/>
              <a:t>in </a:t>
            </a:r>
            <a:r>
              <a:rPr lang="en-US" smtClean="0"/>
              <a:t>new </a:t>
            </a:r>
            <a:r>
              <a:rPr lang="en-US" dirty="0" smtClean="0"/>
              <a:t>media </a:t>
            </a:r>
          </a:p>
          <a:p>
            <a:r>
              <a:rPr lang="en-US" dirty="0" smtClean="0"/>
              <a:t>When professionals go to online media this legitimizes a status of online media in the media system</a:t>
            </a:r>
          </a:p>
          <a:p>
            <a:r>
              <a:rPr lang="en-US" dirty="0" smtClean="0"/>
              <a:t>There are two types of online media: the </a:t>
            </a:r>
            <a:r>
              <a:rPr lang="en-US" u="sng" dirty="0" smtClean="0"/>
              <a:t>business-oriented </a:t>
            </a:r>
            <a:r>
              <a:rPr lang="en-US" dirty="0" smtClean="0"/>
              <a:t> (Profit is most important): </a:t>
            </a:r>
            <a:r>
              <a:rPr lang="en-US" i="1" dirty="0" smtClean="0"/>
              <a:t>Fontanka.ru; Ura.ru; </a:t>
            </a:r>
            <a:r>
              <a:rPr lang="en-US" i="1" dirty="0" err="1" smtClean="0"/>
              <a:t>Vesti</a:t>
            </a:r>
            <a:r>
              <a:rPr lang="en-US" i="1" dirty="0" smtClean="0"/>
              <a:t> Karelia</a:t>
            </a:r>
            <a:r>
              <a:rPr lang="en-US" dirty="0" smtClean="0"/>
              <a:t> and </a:t>
            </a:r>
            <a:r>
              <a:rPr lang="en-US" u="sng" dirty="0" smtClean="0"/>
              <a:t>society-oriented</a:t>
            </a:r>
            <a:r>
              <a:rPr lang="en-US" dirty="0" smtClean="0"/>
              <a:t> (Idea is most important): </a:t>
            </a:r>
            <a:r>
              <a:rPr lang="en-US" i="1" dirty="0" smtClean="0"/>
              <a:t>Bumaga.ru; Karpovka.ru; </a:t>
            </a:r>
            <a:r>
              <a:rPr lang="en-US" i="1" dirty="0" err="1" smtClean="0"/>
              <a:t>Litsei</a:t>
            </a:r>
            <a:r>
              <a:rPr lang="en-US" i="1" dirty="0" smtClean="0"/>
              <a:t>      </a:t>
            </a:r>
            <a:endParaRPr lang="fi-FI" i="1" dirty="0"/>
          </a:p>
          <a:p>
            <a:endParaRPr lang="fi-FI" dirty="0"/>
          </a:p>
        </p:txBody>
      </p:sp>
      <p:sp>
        <p:nvSpPr>
          <p:cNvPr id="4" name="Slide Number Placeholder 3"/>
          <p:cNvSpPr>
            <a:spLocks noGrp="1"/>
          </p:cNvSpPr>
          <p:nvPr>
            <p:ph type="sldNum" sz="quarter" idx="12"/>
          </p:nvPr>
        </p:nvSpPr>
        <p:spPr/>
        <p:txBody>
          <a:bodyPr/>
          <a:lstStyle/>
          <a:p>
            <a:fld id="{8AD91A45-84D9-49DC-AD34-B56BE3CAB189}" type="slidenum">
              <a:rPr lang="ru-RU" smtClean="0">
                <a:solidFill>
                  <a:prstClr val="black">
                    <a:tint val="75000"/>
                  </a:prstClr>
                </a:solidFill>
              </a:rPr>
              <a:pPr/>
              <a:t>40</a:t>
            </a:fld>
            <a:endParaRPr lang="ru-RU">
              <a:solidFill>
                <a:prstClr val="black">
                  <a:tint val="75000"/>
                </a:prstClr>
              </a:solidFill>
            </a:endParaRPr>
          </a:p>
        </p:txBody>
      </p:sp>
    </p:spTree>
    <p:extLst>
      <p:ext uri="{BB962C8B-B14F-4D97-AF65-F5344CB8AC3E}">
        <p14:creationId xmlns:p14="http://schemas.microsoft.com/office/powerpoint/2010/main" val="208979263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1981200" y="704850"/>
            <a:ext cx="8229600" cy="707926"/>
          </a:xfrm>
        </p:spPr>
        <p:txBody>
          <a:bodyPr>
            <a:noAutofit/>
          </a:bodyPr>
          <a:lstStyle/>
          <a:p>
            <a:pPr algn="ctr"/>
            <a:r>
              <a:rPr lang="en-US" dirty="0" smtClean="0">
                <a:latin typeface="Baskerville Old Face" panose="02020602080505020303" pitchFamily="18" charset="0"/>
              </a:rPr>
              <a:t>Concluding remarks  </a:t>
            </a:r>
            <a:endParaRPr lang="ru-RU" dirty="0" smtClean="0"/>
          </a:p>
        </p:txBody>
      </p:sp>
      <p:sp>
        <p:nvSpPr>
          <p:cNvPr id="33795" name="Content Placeholder 2"/>
          <p:cNvSpPr>
            <a:spLocks noGrp="1"/>
          </p:cNvSpPr>
          <p:nvPr>
            <p:ph idx="1"/>
          </p:nvPr>
        </p:nvSpPr>
        <p:spPr>
          <a:xfrm>
            <a:off x="1981200" y="1326292"/>
            <a:ext cx="8820472" cy="5186563"/>
          </a:xfrm>
        </p:spPr>
        <p:txBody>
          <a:bodyPr/>
          <a:lstStyle/>
          <a:p>
            <a:endParaRPr lang="en-US" sz="2800" dirty="0" smtClean="0"/>
          </a:p>
          <a:p>
            <a:r>
              <a:rPr lang="en-US" sz="2800" dirty="0" smtClean="0"/>
              <a:t>With </a:t>
            </a:r>
            <a:r>
              <a:rPr lang="en-US" sz="2800" dirty="0"/>
              <a:t>rise of Internet –rise of independent online media </a:t>
            </a:r>
          </a:p>
          <a:p>
            <a:r>
              <a:rPr lang="en-US" sz="2800" dirty="0"/>
              <a:t>To establish online media </a:t>
            </a:r>
            <a:r>
              <a:rPr lang="en-US" sz="2800" dirty="0" smtClean="0"/>
              <a:t>was </a:t>
            </a:r>
            <a:r>
              <a:rPr lang="en-US" sz="2800" dirty="0"/>
              <a:t>available for anybody  </a:t>
            </a:r>
          </a:p>
          <a:p>
            <a:r>
              <a:rPr lang="en-US" sz="2800" dirty="0"/>
              <a:t>Young professionals go to online for politically independent journalism </a:t>
            </a:r>
          </a:p>
          <a:p>
            <a:r>
              <a:rPr lang="en-US" sz="2800" dirty="0"/>
              <a:t>Online media become influential sources of information and opinion owing to their independence  </a:t>
            </a:r>
          </a:p>
          <a:p>
            <a:r>
              <a:rPr lang="en-US" sz="2800" dirty="0"/>
              <a:t>Politicians, experts, journalists begin a new day with online media, not with the conventional media </a:t>
            </a:r>
          </a:p>
        </p:txBody>
      </p:sp>
      <p:sp>
        <p:nvSpPr>
          <p:cNvPr id="4" name="Slide Number Placeholder 3"/>
          <p:cNvSpPr>
            <a:spLocks noGrp="1"/>
          </p:cNvSpPr>
          <p:nvPr>
            <p:ph type="sldNum" sz="quarter" idx="12"/>
          </p:nvPr>
        </p:nvSpPr>
        <p:spPr/>
        <p:txBody>
          <a:bodyPr/>
          <a:lstStyle/>
          <a:p>
            <a:pPr>
              <a:defRPr/>
            </a:pPr>
            <a:fld id="{8024C1CB-1505-45BA-A47E-323FB9DB6842}" type="slidenum">
              <a:rPr lang="ru-RU" smtClean="0"/>
              <a:pPr>
                <a:defRPr/>
              </a:pPr>
              <a:t>41</a:t>
            </a:fld>
            <a:endParaRPr lang="ru-RU"/>
          </a:p>
        </p:txBody>
      </p:sp>
    </p:spTree>
    <p:extLst>
      <p:ext uri="{BB962C8B-B14F-4D97-AF65-F5344CB8AC3E}">
        <p14:creationId xmlns:p14="http://schemas.microsoft.com/office/powerpoint/2010/main" val="157752563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Title 1"/>
          <p:cNvSpPr>
            <a:spLocks noGrp="1"/>
          </p:cNvSpPr>
          <p:nvPr>
            <p:ph type="title"/>
          </p:nvPr>
        </p:nvSpPr>
        <p:spPr>
          <a:xfrm>
            <a:off x="1847850" y="692151"/>
            <a:ext cx="8229600" cy="1368425"/>
          </a:xfrm>
        </p:spPr>
        <p:txBody>
          <a:bodyPr>
            <a:noAutofit/>
          </a:bodyPr>
          <a:lstStyle/>
          <a:p>
            <a:r>
              <a:rPr lang="en-US" dirty="0" smtClean="0">
                <a:latin typeface="Baskerville Old Face" panose="02020602080505020303" pitchFamily="18" charset="0"/>
              </a:rPr>
              <a:t>Thanks for your attention! </a:t>
            </a:r>
            <a:br>
              <a:rPr lang="en-US" dirty="0" smtClean="0">
                <a:latin typeface="Baskerville Old Face" panose="02020602080505020303" pitchFamily="18" charset="0"/>
              </a:rPr>
            </a:br>
            <a:endParaRPr lang="en-US" dirty="0" smtClean="0">
              <a:latin typeface="Baskerville Old Face" panose="02020602080505020303" pitchFamily="18" charset="0"/>
            </a:endParaRPr>
          </a:p>
        </p:txBody>
      </p:sp>
      <p:sp>
        <p:nvSpPr>
          <p:cNvPr id="87042" name="Content Placeholder 2"/>
          <p:cNvSpPr>
            <a:spLocks noGrp="1"/>
          </p:cNvSpPr>
          <p:nvPr>
            <p:ph idx="1"/>
          </p:nvPr>
        </p:nvSpPr>
        <p:spPr>
          <a:xfrm>
            <a:off x="2566988" y="1773238"/>
            <a:ext cx="6985000" cy="4957762"/>
          </a:xfrm>
        </p:spPr>
        <p:txBody>
          <a:bodyPr/>
          <a:lstStyle/>
          <a:p>
            <a:pPr marL="0" indent="0">
              <a:buNone/>
              <a:defRPr/>
            </a:pPr>
            <a:endParaRPr lang="en-US" dirty="0" smtClean="0"/>
          </a:p>
          <a:p>
            <a:pPr algn="ctr">
              <a:buFont typeface="Arial" charset="0"/>
              <a:buNone/>
              <a:defRPr/>
            </a:pPr>
            <a:endParaRPr lang="en-US" dirty="0" smtClean="0"/>
          </a:p>
          <a:p>
            <a:pPr algn="ctr">
              <a:buFont typeface="Arial" charset="0"/>
              <a:buNone/>
              <a:defRPr/>
            </a:pPr>
            <a:r>
              <a:rPr lang="en-US" dirty="0" smtClean="0">
                <a:hlinkClick r:id="rId2"/>
              </a:rPr>
              <a:t>Svetlana.Pasti@uta.fi</a:t>
            </a:r>
            <a:endParaRPr lang="en-US" dirty="0" smtClean="0"/>
          </a:p>
          <a:p>
            <a:pPr algn="ctr">
              <a:buFont typeface="Arial" charset="0"/>
              <a:buNone/>
              <a:defRPr/>
            </a:pPr>
            <a:r>
              <a:rPr lang="en-US" dirty="0">
                <a:hlinkClick r:id="rId3"/>
              </a:rPr>
              <a:t>http://</a:t>
            </a:r>
            <a:r>
              <a:rPr lang="en-US" dirty="0" smtClean="0">
                <a:hlinkClick r:id="rId3"/>
              </a:rPr>
              <a:t>www.uta.fi/cmt/en/contact/staff/svetlanapasti/index.html</a:t>
            </a:r>
            <a:endParaRPr lang="en-US" dirty="0" smtClean="0"/>
          </a:p>
          <a:p>
            <a:pPr algn="ctr">
              <a:buFont typeface="Arial" charset="0"/>
              <a:buNone/>
              <a:defRPr/>
            </a:pPr>
            <a:endParaRPr lang="en-US" dirty="0" smtClean="0"/>
          </a:p>
          <a:p>
            <a:pPr algn="ctr">
              <a:buFont typeface="Arial" charset="0"/>
              <a:buNone/>
              <a:defRPr/>
            </a:pPr>
            <a:endParaRPr lang="fi-FI" dirty="0" smtClean="0"/>
          </a:p>
        </p:txBody>
      </p:sp>
      <p:sp>
        <p:nvSpPr>
          <p:cNvPr id="4" name="Slide Number Placeholder 3"/>
          <p:cNvSpPr>
            <a:spLocks noGrp="1"/>
          </p:cNvSpPr>
          <p:nvPr>
            <p:ph type="sldNum" sz="quarter" idx="12"/>
          </p:nvPr>
        </p:nvSpPr>
        <p:spPr/>
        <p:txBody>
          <a:bodyPr/>
          <a:lstStyle/>
          <a:p>
            <a:pPr>
              <a:defRPr/>
            </a:pPr>
            <a:fld id="{8DBA9971-B9B8-4958-A308-0C24FAE57D61}" type="slidenum">
              <a:rPr lang="fi-FI" smtClean="0"/>
              <a:pPr>
                <a:defRPr/>
              </a:pPr>
              <a:t>42</a:t>
            </a:fld>
            <a:endParaRPr lang="fi-FI"/>
          </a:p>
        </p:txBody>
      </p:sp>
    </p:spTree>
    <p:extLst>
      <p:ext uri="{BB962C8B-B14F-4D97-AF65-F5344CB8AC3E}">
        <p14:creationId xmlns:p14="http://schemas.microsoft.com/office/powerpoint/2010/main" val="13528843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sz="4900" dirty="0" smtClean="0">
                <a:latin typeface="Baskerville Old Face" panose="02020602080505020303" pitchFamily="18" charset="0"/>
              </a:rPr>
              <a:t>Survey of the BRICS journalists, 2012-2014</a:t>
            </a:r>
            <a:r>
              <a:rPr lang="en-US" sz="4900" dirty="0">
                <a:latin typeface="Baskerville Old Face" panose="02020602080505020303" pitchFamily="18" charset="0"/>
              </a:rPr>
              <a:t/>
            </a:r>
            <a:br>
              <a:rPr lang="en-US" sz="4900" dirty="0">
                <a:latin typeface="Baskerville Old Face" panose="02020602080505020303" pitchFamily="18" charset="0"/>
              </a:rPr>
            </a:br>
            <a:r>
              <a:rPr lang="en-US" dirty="0" smtClean="0">
                <a:latin typeface="Baskerville Old Face" panose="02020602080505020303" pitchFamily="18" charset="0"/>
              </a:rPr>
              <a:t> </a:t>
            </a:r>
            <a:endParaRPr lang="ru-RU" dirty="0"/>
          </a:p>
        </p:txBody>
      </p:sp>
      <p:sp>
        <p:nvSpPr>
          <p:cNvPr id="3" name="Content Placeholder 2"/>
          <p:cNvSpPr>
            <a:spLocks noGrp="1"/>
          </p:cNvSpPr>
          <p:nvPr>
            <p:ph idx="1"/>
          </p:nvPr>
        </p:nvSpPr>
        <p:spPr/>
        <p:txBody>
          <a:bodyPr>
            <a:normAutofit fontScale="25000" lnSpcReduction="20000"/>
          </a:bodyPr>
          <a:lstStyle/>
          <a:p>
            <a:r>
              <a:rPr lang="en-US" sz="14400" dirty="0"/>
              <a:t>In-depth interview of journalists </a:t>
            </a:r>
            <a:r>
              <a:rPr lang="en-GB" sz="14400" dirty="0"/>
              <a:t>face-to-face, using a recorder, in the native language of the interviewee </a:t>
            </a:r>
            <a:endParaRPr lang="ru-RU" sz="14400" dirty="0"/>
          </a:p>
          <a:p>
            <a:r>
              <a:rPr lang="en-US" sz="14400" dirty="0"/>
              <a:t>Two metro cities (capital and 2</a:t>
            </a:r>
            <a:r>
              <a:rPr lang="en-US" sz="14400" baseline="30000" dirty="0"/>
              <a:t>nd</a:t>
            </a:r>
            <a:r>
              <a:rPr lang="en-US" sz="14400" dirty="0"/>
              <a:t> largest): 48 journalists from 24 media    </a:t>
            </a:r>
          </a:p>
          <a:p>
            <a:r>
              <a:rPr lang="en-US" sz="14400" dirty="0"/>
              <a:t>Two provincial cities: 24 journalists from 12 media </a:t>
            </a:r>
            <a:endParaRPr lang="en-US" sz="14400" dirty="0" smtClean="0"/>
          </a:p>
          <a:p>
            <a:pPr lvl="0"/>
            <a:r>
              <a:rPr lang="en-US" sz="14400" dirty="0" smtClean="0"/>
              <a:t>1</a:t>
            </a:r>
            <a:r>
              <a:rPr lang="en-US" sz="14400" dirty="0" smtClean="0">
                <a:solidFill>
                  <a:prstClr val="black"/>
                </a:solidFill>
              </a:rPr>
              <a:t>44 </a:t>
            </a:r>
            <a:r>
              <a:rPr lang="en-US" sz="14400" dirty="0">
                <a:solidFill>
                  <a:prstClr val="black"/>
                </a:solidFill>
              </a:rPr>
              <a:t>journalists per country, total 720 </a:t>
            </a:r>
            <a:endParaRPr lang="ru-RU" sz="14400" dirty="0">
              <a:solidFill>
                <a:prstClr val="black"/>
              </a:solidFill>
            </a:endParaRPr>
          </a:p>
          <a:p>
            <a:r>
              <a:rPr lang="en-US" sz="14400" dirty="0"/>
              <a:t>Sample includes old and online media</a:t>
            </a:r>
          </a:p>
          <a:p>
            <a:endParaRPr lang="en-US" dirty="0" smtClean="0"/>
          </a:p>
          <a:p>
            <a:pPr marL="0" indent="0">
              <a:buNone/>
            </a:pPr>
            <a:r>
              <a:rPr lang="en-US" dirty="0" smtClean="0"/>
              <a:t> </a:t>
            </a:r>
            <a:endParaRPr lang="ru-RU" dirty="0"/>
          </a:p>
        </p:txBody>
      </p:sp>
      <p:sp>
        <p:nvSpPr>
          <p:cNvPr id="4" name="Slide Number Placeholder 3"/>
          <p:cNvSpPr>
            <a:spLocks noGrp="1"/>
          </p:cNvSpPr>
          <p:nvPr>
            <p:ph type="sldNum" sz="quarter" idx="12"/>
          </p:nvPr>
        </p:nvSpPr>
        <p:spPr/>
        <p:txBody>
          <a:bodyPr/>
          <a:lstStyle/>
          <a:p>
            <a:pPr>
              <a:defRPr/>
            </a:pPr>
            <a:fld id="{6ABB51AD-02CB-479B-AD58-95764ED183DB}" type="slidenum">
              <a:rPr lang="fi-FI" smtClean="0">
                <a:solidFill>
                  <a:prstClr val="black">
                    <a:tint val="75000"/>
                  </a:prstClr>
                </a:solidFill>
              </a:rPr>
              <a:pPr>
                <a:defRPr/>
              </a:pPr>
              <a:t>5</a:t>
            </a:fld>
            <a:endParaRPr lang="fi-FI">
              <a:solidFill>
                <a:prstClr val="black">
                  <a:tint val="75000"/>
                </a:prstClr>
              </a:solidFill>
            </a:endParaRPr>
          </a:p>
        </p:txBody>
      </p:sp>
    </p:spTree>
    <p:extLst>
      <p:ext uri="{BB962C8B-B14F-4D97-AF65-F5344CB8AC3E}">
        <p14:creationId xmlns:p14="http://schemas.microsoft.com/office/powerpoint/2010/main" val="39476810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Baskerville Old Face" panose="02020602080505020303" pitchFamily="18" charset="0"/>
              </a:rPr>
              <a:t>Work in progress</a:t>
            </a:r>
            <a:endParaRPr lang="ru-RU" dirty="0"/>
          </a:p>
        </p:txBody>
      </p:sp>
      <p:sp>
        <p:nvSpPr>
          <p:cNvPr id="3" name="Content Placeholder 2"/>
          <p:cNvSpPr>
            <a:spLocks noGrp="1"/>
          </p:cNvSpPr>
          <p:nvPr>
            <p:ph idx="1"/>
          </p:nvPr>
        </p:nvSpPr>
        <p:spPr/>
        <p:txBody>
          <a:bodyPr>
            <a:normAutofit/>
          </a:bodyPr>
          <a:lstStyle/>
          <a:p>
            <a:r>
              <a:rPr lang="en-US" sz="3600" dirty="0"/>
              <a:t>Interviews started in 2012 </a:t>
            </a:r>
          </a:p>
          <a:p>
            <a:r>
              <a:rPr lang="en-US" sz="3600" dirty="0"/>
              <a:t>To be finished in 2014</a:t>
            </a:r>
          </a:p>
          <a:p>
            <a:r>
              <a:rPr lang="en-US" sz="3600" dirty="0"/>
              <a:t>Coding and analysis in 2014</a:t>
            </a:r>
          </a:p>
          <a:p>
            <a:r>
              <a:rPr lang="en-US" sz="3600" dirty="0"/>
              <a:t>Country reports in 2014</a:t>
            </a:r>
          </a:p>
          <a:p>
            <a:r>
              <a:rPr lang="en-US" sz="3600" dirty="0"/>
              <a:t>Comparison and final report in 2015</a:t>
            </a:r>
            <a:endParaRPr lang="ru-RU" sz="3600" dirty="0"/>
          </a:p>
        </p:txBody>
      </p:sp>
      <p:sp>
        <p:nvSpPr>
          <p:cNvPr id="4" name="Slide Number Placeholder 3"/>
          <p:cNvSpPr>
            <a:spLocks noGrp="1"/>
          </p:cNvSpPr>
          <p:nvPr>
            <p:ph type="sldNum" sz="quarter" idx="12"/>
          </p:nvPr>
        </p:nvSpPr>
        <p:spPr/>
        <p:txBody>
          <a:bodyPr/>
          <a:lstStyle/>
          <a:p>
            <a:pPr>
              <a:defRPr/>
            </a:pPr>
            <a:fld id="{4464DABF-F985-4BAD-986C-439D6FAD71F9}" type="slidenum">
              <a:rPr lang="ru-RU" smtClean="0"/>
              <a:pPr>
                <a:defRPr/>
              </a:pPr>
              <a:t>6</a:t>
            </a:fld>
            <a:endParaRPr lang="ru-RU"/>
          </a:p>
        </p:txBody>
      </p:sp>
    </p:spTree>
    <p:extLst>
      <p:ext uri="{BB962C8B-B14F-4D97-AF65-F5344CB8AC3E}">
        <p14:creationId xmlns:p14="http://schemas.microsoft.com/office/powerpoint/2010/main" val="1367755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Baskerville Old Face" panose="02020602080505020303" pitchFamily="18" charset="0"/>
              </a:rPr>
              <a:t>BRICS study </a:t>
            </a:r>
            <a:r>
              <a:rPr lang="en-US" dirty="0">
                <a:latin typeface="Baskerville Old Face" panose="02020602080505020303" pitchFamily="18" charset="0"/>
              </a:rPr>
              <a:t>sample: Cities </a:t>
            </a:r>
            <a:endParaRPr lang="ru-RU" dirty="0"/>
          </a:p>
        </p:txBody>
      </p:sp>
      <p:sp>
        <p:nvSpPr>
          <p:cNvPr id="3" name="Content Placeholder 2"/>
          <p:cNvSpPr>
            <a:spLocks noGrp="1"/>
          </p:cNvSpPr>
          <p:nvPr>
            <p:ph idx="1"/>
          </p:nvPr>
        </p:nvSpPr>
        <p:spPr/>
        <p:txBody>
          <a:bodyPr>
            <a:noAutofit/>
          </a:bodyPr>
          <a:lstStyle/>
          <a:p>
            <a:r>
              <a:rPr lang="en-US" sz="3600" b="1" dirty="0" smtClean="0"/>
              <a:t>Brazil</a:t>
            </a:r>
            <a:r>
              <a:rPr lang="en-US" sz="3600" dirty="0" smtClean="0"/>
              <a:t>: Brasilia, </a:t>
            </a:r>
            <a:r>
              <a:rPr lang="en-US" sz="3600" dirty="0"/>
              <a:t>Rio de </a:t>
            </a:r>
            <a:r>
              <a:rPr lang="en-US" sz="3600" dirty="0" smtClean="0"/>
              <a:t>Janeiro</a:t>
            </a:r>
            <a:r>
              <a:rPr lang="en-US" sz="3600" dirty="0" smtClean="0">
                <a:latin typeface="Calibri"/>
                <a:ea typeface="Calibri"/>
                <a:cs typeface="Times New Roman"/>
              </a:rPr>
              <a:t>,</a:t>
            </a:r>
            <a:r>
              <a:rPr lang="en-US" sz="3600" dirty="0"/>
              <a:t> </a:t>
            </a:r>
            <a:r>
              <a:rPr lang="en-US" sz="3600" dirty="0" smtClean="0"/>
              <a:t>Vitoria, Juiz </a:t>
            </a:r>
            <a:r>
              <a:rPr lang="en-US" sz="3600" dirty="0"/>
              <a:t>de Fora </a:t>
            </a:r>
            <a:endParaRPr lang="en-US" sz="3600" dirty="0" smtClean="0"/>
          </a:p>
          <a:p>
            <a:r>
              <a:rPr lang="en-US" sz="3600" b="1" dirty="0" smtClean="0"/>
              <a:t>Russia</a:t>
            </a:r>
            <a:r>
              <a:rPr lang="en-US" sz="3600" dirty="0" smtClean="0"/>
              <a:t>: Moscow, St </a:t>
            </a:r>
            <a:r>
              <a:rPr lang="en-US" sz="3600" dirty="0"/>
              <a:t>P</a:t>
            </a:r>
            <a:r>
              <a:rPr lang="en-US" sz="3600" dirty="0" smtClean="0"/>
              <a:t>etersburg, Yekaterinburg, Petrozavodsk</a:t>
            </a:r>
          </a:p>
          <a:p>
            <a:r>
              <a:rPr lang="en-US" sz="3600" b="1" dirty="0" smtClean="0"/>
              <a:t>India</a:t>
            </a:r>
            <a:r>
              <a:rPr lang="en-US" sz="3600" dirty="0" smtClean="0"/>
              <a:t>: Delhi, Hyderabad, Kolkata, Pune</a:t>
            </a:r>
          </a:p>
          <a:p>
            <a:r>
              <a:rPr lang="en-US" sz="3600" b="1" dirty="0" smtClean="0"/>
              <a:t>China</a:t>
            </a:r>
            <a:r>
              <a:rPr lang="en-US" sz="3600" dirty="0" smtClean="0"/>
              <a:t>: Beijing, Shanghai, Guangzhou, Wuhan</a:t>
            </a:r>
          </a:p>
          <a:p>
            <a:r>
              <a:rPr lang="en-US" sz="3600" b="1" dirty="0" smtClean="0"/>
              <a:t>South Africa</a:t>
            </a:r>
            <a:r>
              <a:rPr lang="en-US" sz="3600" dirty="0" smtClean="0"/>
              <a:t>: Johannesburg, Cape Town, Durban,  Port Elizabeth</a:t>
            </a:r>
          </a:p>
          <a:p>
            <a:pPr marL="0" indent="0">
              <a:buNone/>
            </a:pPr>
            <a:endParaRPr lang="ru-RU" dirty="0"/>
          </a:p>
        </p:txBody>
      </p:sp>
      <p:sp>
        <p:nvSpPr>
          <p:cNvPr id="4" name="Slide Number Placeholder 3"/>
          <p:cNvSpPr>
            <a:spLocks noGrp="1"/>
          </p:cNvSpPr>
          <p:nvPr>
            <p:ph type="sldNum" sz="quarter" idx="12"/>
          </p:nvPr>
        </p:nvSpPr>
        <p:spPr/>
        <p:txBody>
          <a:bodyPr/>
          <a:lstStyle/>
          <a:p>
            <a:pPr>
              <a:defRPr/>
            </a:pPr>
            <a:fld id="{4464DABF-F985-4BAD-986C-439D6FAD71F9}" type="slidenum">
              <a:rPr lang="ru-RU" smtClean="0"/>
              <a:pPr>
                <a:defRPr/>
              </a:pPr>
              <a:t>7</a:t>
            </a:fld>
            <a:endParaRPr lang="ru-RU"/>
          </a:p>
        </p:txBody>
      </p:sp>
    </p:spTree>
    <p:extLst>
      <p:ext uri="{BB962C8B-B14F-4D97-AF65-F5344CB8AC3E}">
        <p14:creationId xmlns:p14="http://schemas.microsoft.com/office/powerpoint/2010/main" val="224898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sz="5300" dirty="0" smtClean="0">
                <a:latin typeface="Baskerville Old Face" panose="02020602080505020303" pitchFamily="18" charset="0"/>
              </a:rPr>
              <a:t>Three </a:t>
            </a:r>
            <a:r>
              <a:rPr lang="en-US" sz="5300" dirty="0" smtClean="0">
                <a:latin typeface="Baskerville Old Face" panose="02020602080505020303" pitchFamily="18" charset="0"/>
              </a:rPr>
              <a:t>case studies </a:t>
            </a:r>
            <a:br>
              <a:rPr lang="en-US" sz="5300" dirty="0" smtClean="0">
                <a:latin typeface="Baskerville Old Face" panose="02020602080505020303" pitchFamily="18" charset="0"/>
              </a:rPr>
            </a:br>
            <a:endParaRPr lang="fi-FI" sz="5300" dirty="0">
              <a:latin typeface="Baskerville Old Face" panose="02020602080505020303" pitchFamily="18" charset="0"/>
            </a:endParaRPr>
          </a:p>
        </p:txBody>
      </p:sp>
      <p:sp>
        <p:nvSpPr>
          <p:cNvPr id="3" name="Content Placeholder 2"/>
          <p:cNvSpPr>
            <a:spLocks noGrp="1"/>
          </p:cNvSpPr>
          <p:nvPr>
            <p:ph idx="1"/>
          </p:nvPr>
        </p:nvSpPr>
        <p:spPr/>
        <p:txBody>
          <a:bodyPr>
            <a:normAutofit/>
          </a:bodyPr>
          <a:lstStyle/>
          <a:p>
            <a:r>
              <a:rPr lang="en-US" sz="2800" i="1" dirty="0" smtClean="0"/>
              <a:t>St</a:t>
            </a:r>
            <a:r>
              <a:rPr lang="en-US" sz="2800" i="1" dirty="0"/>
              <a:t>. </a:t>
            </a:r>
            <a:r>
              <a:rPr lang="en-US" sz="2800" i="1" dirty="0" smtClean="0"/>
              <a:t>Petersburg study, December 2012- March 2013   </a:t>
            </a:r>
          </a:p>
          <a:p>
            <a:pPr marL="0" indent="0">
              <a:buNone/>
            </a:pPr>
            <a:r>
              <a:rPr lang="en-US" sz="2800" u="sng" dirty="0" smtClean="0"/>
              <a:t>Sample: 49 journalists</a:t>
            </a:r>
            <a:r>
              <a:rPr lang="en-US" sz="2800" dirty="0" smtClean="0"/>
              <a:t>: 24 from 12 new online media and 25 journalists  from 12 traditional media (2 journalists per media)</a:t>
            </a:r>
          </a:p>
          <a:p>
            <a:r>
              <a:rPr lang="en-US" sz="2800" i="1" dirty="0" smtClean="0"/>
              <a:t>Yekaterinburg study, October 2013- January 2014</a:t>
            </a:r>
          </a:p>
          <a:p>
            <a:pPr marL="0" indent="0">
              <a:buNone/>
            </a:pPr>
            <a:r>
              <a:rPr lang="en-US" sz="2800" u="sng" dirty="0" smtClean="0"/>
              <a:t>Sample: 24 journalists</a:t>
            </a:r>
            <a:r>
              <a:rPr lang="en-US" sz="2800" dirty="0" smtClean="0"/>
              <a:t>: 12 journalists from 6 new online media and 12 journalists from 6 traditional media</a:t>
            </a:r>
          </a:p>
          <a:p>
            <a:r>
              <a:rPr lang="en-US" sz="2800" i="1" dirty="0" smtClean="0"/>
              <a:t>Petrozavodsk </a:t>
            </a:r>
            <a:r>
              <a:rPr lang="en-US" sz="2800" i="1" dirty="0"/>
              <a:t>study, December 2013 - March </a:t>
            </a:r>
            <a:r>
              <a:rPr lang="en-US" sz="2800" i="1" dirty="0" smtClean="0"/>
              <a:t>2014</a:t>
            </a:r>
          </a:p>
          <a:p>
            <a:pPr marL="0" indent="0">
              <a:buNone/>
            </a:pPr>
            <a:r>
              <a:rPr lang="en-US" sz="2800" u="sng" dirty="0" smtClean="0"/>
              <a:t>Sample: 23 journalists</a:t>
            </a:r>
            <a:r>
              <a:rPr lang="en-US" sz="2800" dirty="0" smtClean="0"/>
              <a:t>: 11 from </a:t>
            </a:r>
            <a:r>
              <a:rPr lang="en-US" sz="2800" dirty="0"/>
              <a:t>6</a:t>
            </a:r>
            <a:r>
              <a:rPr lang="en-US" sz="2800" dirty="0" smtClean="0"/>
              <a:t> new online media and 12 journalists from 6 traditional media</a:t>
            </a:r>
            <a:endParaRPr lang="fi-FI" sz="2800" dirty="0"/>
          </a:p>
          <a:p>
            <a:endParaRPr lang="en-US" dirty="0" smtClean="0"/>
          </a:p>
          <a:p>
            <a:endParaRPr lang="fi-FI" dirty="0"/>
          </a:p>
        </p:txBody>
      </p:sp>
      <p:sp>
        <p:nvSpPr>
          <p:cNvPr id="4" name="Slide Number Placeholder 3"/>
          <p:cNvSpPr>
            <a:spLocks noGrp="1"/>
          </p:cNvSpPr>
          <p:nvPr>
            <p:ph type="sldNum" sz="quarter" idx="12"/>
          </p:nvPr>
        </p:nvSpPr>
        <p:spPr/>
        <p:txBody>
          <a:bodyPr/>
          <a:lstStyle/>
          <a:p>
            <a:fld id="{8AD91A45-84D9-49DC-AD34-B56BE3CAB189}" type="slidenum">
              <a:rPr lang="ru-RU" smtClean="0">
                <a:solidFill>
                  <a:prstClr val="black">
                    <a:tint val="75000"/>
                  </a:prstClr>
                </a:solidFill>
              </a:rPr>
              <a:pPr/>
              <a:t>8</a:t>
            </a:fld>
            <a:endParaRPr lang="ru-RU">
              <a:solidFill>
                <a:prstClr val="black">
                  <a:tint val="75000"/>
                </a:prstClr>
              </a:solidFill>
            </a:endParaRPr>
          </a:p>
        </p:txBody>
      </p:sp>
    </p:spTree>
    <p:extLst>
      <p:ext uri="{BB962C8B-B14F-4D97-AF65-F5344CB8AC3E}">
        <p14:creationId xmlns:p14="http://schemas.microsoft.com/office/powerpoint/2010/main" val="32075133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i-FI" dirty="0" err="1" smtClean="0">
                <a:latin typeface="Bookman Old Style" panose="02050604050505020204" pitchFamily="18" charset="0"/>
              </a:rPr>
              <a:t>StPetersburg</a:t>
            </a:r>
            <a:r>
              <a:rPr lang="fi-FI" dirty="0" smtClean="0">
                <a:latin typeface="Bookman Old Style" panose="02050604050505020204" pitchFamily="18" charset="0"/>
              </a:rPr>
              <a:t>, </a:t>
            </a:r>
            <a:r>
              <a:rPr lang="fi-FI" dirty="0" err="1" smtClean="0">
                <a:latin typeface="Bookman Old Style" panose="02050604050505020204" pitchFamily="18" charset="0"/>
              </a:rPr>
              <a:t>Yekaterinburg</a:t>
            </a:r>
            <a:r>
              <a:rPr lang="fi-FI" dirty="0" smtClean="0">
                <a:latin typeface="Bookman Old Style" panose="02050604050505020204" pitchFamily="18" charset="0"/>
              </a:rPr>
              <a:t>, </a:t>
            </a:r>
            <a:r>
              <a:rPr lang="fi-FI" dirty="0" err="1" smtClean="0">
                <a:latin typeface="Bookman Old Style" panose="02050604050505020204" pitchFamily="18" charset="0"/>
              </a:rPr>
              <a:t>Petrozavodsk</a:t>
            </a:r>
            <a:r>
              <a:rPr lang="fi-FI" dirty="0" smtClean="0">
                <a:latin typeface="Bookman Old Style" panose="02050604050505020204" pitchFamily="18" charset="0"/>
              </a:rPr>
              <a:t> </a:t>
            </a:r>
            <a:endParaRPr lang="fi-FI" dirty="0">
              <a:latin typeface="Bookman Old Style" panose="02050604050505020204" pitchFamily="18" charset="0"/>
            </a:endParaRPr>
          </a:p>
        </p:txBody>
      </p:sp>
      <p:sp>
        <p:nvSpPr>
          <p:cNvPr id="4" name="Slide Number Placeholder 3"/>
          <p:cNvSpPr>
            <a:spLocks noGrp="1"/>
          </p:cNvSpPr>
          <p:nvPr>
            <p:ph type="sldNum" sz="quarter" idx="12"/>
          </p:nvPr>
        </p:nvSpPr>
        <p:spPr/>
        <p:txBody>
          <a:bodyPr/>
          <a:lstStyle/>
          <a:p>
            <a:fld id="{1C43998A-5FBC-42E0-AFB7-5F8439B89D9B}" type="slidenum">
              <a:rPr lang="fi-FI" smtClean="0"/>
              <a:t>9</a:t>
            </a:fld>
            <a:endParaRPr lang="fi-FI"/>
          </a:p>
        </p:txBody>
      </p:sp>
      <p:pic>
        <p:nvPicPr>
          <p:cNvPr id="3074" name="Picture 2" descr="http://vivlouise.blog.com/files/2013/04/Russia-Map.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68411" y="1690688"/>
            <a:ext cx="10785389" cy="46656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04081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1504</TotalTime>
  <Words>3374</Words>
  <Application>Microsoft Office PowerPoint</Application>
  <PresentationFormat>Widescreen</PresentationFormat>
  <Paragraphs>567</Paragraphs>
  <Slides>42</Slides>
  <Notes>3</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42</vt:i4>
      </vt:variant>
    </vt:vector>
  </HeadingPairs>
  <TitlesOfParts>
    <vt:vector size="52" baseType="lpstr">
      <vt:lpstr>Arial Unicode MS</vt:lpstr>
      <vt:lpstr>Arial</vt:lpstr>
      <vt:lpstr>Baskerville Old Face</vt:lpstr>
      <vt:lpstr>Bookman Old Style</vt:lpstr>
      <vt:lpstr>Calibri</vt:lpstr>
      <vt:lpstr>Calibri Light</vt:lpstr>
      <vt:lpstr>Times New Roman</vt:lpstr>
      <vt:lpstr>Office Theme</vt:lpstr>
      <vt:lpstr>1_Office Theme</vt:lpstr>
      <vt:lpstr>3_Office Theme</vt:lpstr>
      <vt:lpstr>  Who makes new media in Russia? Findings from three case studies   http://uta.fi/cmt/tutkimus/BRICS.html</vt:lpstr>
      <vt:lpstr> New media: Research focus of the BRICS study      </vt:lpstr>
      <vt:lpstr>Top ten Internet users, in millions</vt:lpstr>
      <vt:lpstr> Digital world of BRICS </vt:lpstr>
      <vt:lpstr> Survey of the BRICS journalists, 2012-2014  </vt:lpstr>
      <vt:lpstr>Work in progress</vt:lpstr>
      <vt:lpstr>BRICS study sample: Cities </vt:lpstr>
      <vt:lpstr> Three case studies  </vt:lpstr>
      <vt:lpstr>StPetersburg, Yekaterinburg, Petrozavodsk </vt:lpstr>
      <vt:lpstr>Hypothesis</vt:lpstr>
      <vt:lpstr>St Petersburg - most Western city of Russia</vt:lpstr>
      <vt:lpstr>St Petersburg </vt:lpstr>
      <vt:lpstr>Sample: 12 online media  </vt:lpstr>
      <vt:lpstr>Sample: 13 conventional media  </vt:lpstr>
      <vt:lpstr>Findings: Online media: 3 types </vt:lpstr>
      <vt:lpstr>New media vs. Old media</vt:lpstr>
      <vt:lpstr> Profile of journalists (49) </vt:lpstr>
      <vt:lpstr>Self-portrait of online journalists  </vt:lpstr>
      <vt:lpstr>Self-portrait of online journalists </vt:lpstr>
      <vt:lpstr>New media: Young, healthy, multi- </vt:lpstr>
      <vt:lpstr>Yekaterinburg –the capital of Urals </vt:lpstr>
      <vt:lpstr>Yekaterinburg: 4th largest city in Russia </vt:lpstr>
      <vt:lpstr>House Ipatjeva, where the Tzar family was shot at night on 16-17 July 1918  </vt:lpstr>
      <vt:lpstr>Media sample: 6 new + 6 old</vt:lpstr>
      <vt:lpstr>Findings: Online media: 3 types </vt:lpstr>
      <vt:lpstr>New media vs. Old media</vt:lpstr>
      <vt:lpstr> Profile of journalists (24)  </vt:lpstr>
      <vt:lpstr>Journalists of New media (vs) Old media </vt:lpstr>
      <vt:lpstr>Petrozavodsk: Statue of Fishman on Onego lake   </vt:lpstr>
      <vt:lpstr>Petrozavodsk: capital of Karelia Republic </vt:lpstr>
      <vt:lpstr>Media sample: 6 new + 6 old</vt:lpstr>
      <vt:lpstr>Findings: Online media: 3 types </vt:lpstr>
      <vt:lpstr>New media vs. Old media</vt:lpstr>
      <vt:lpstr>Petrozavodsk: Profile of journalists: 23</vt:lpstr>
      <vt:lpstr>Journalists of New media = Old media </vt:lpstr>
      <vt:lpstr>Are you different from new/old?</vt:lpstr>
      <vt:lpstr>What common between new and old: Profile</vt:lpstr>
      <vt:lpstr>What they see to be different?</vt:lpstr>
      <vt:lpstr>How different new from old?</vt:lpstr>
      <vt:lpstr>Concluding remarks </vt:lpstr>
      <vt:lpstr>Concluding remarks  </vt:lpstr>
      <vt:lpstr>Thanks for your attention!  </vt:lpstr>
    </vt:vector>
  </TitlesOfParts>
  <Company>Tampereen yliopisto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Who makes new media in Russia? Findings from three case studies</dc:title>
  <dc:creator>Svetlana Pasti</dc:creator>
  <cp:lastModifiedBy>Svetlana Pasti</cp:lastModifiedBy>
  <cp:revision>82</cp:revision>
  <cp:lastPrinted>2014-10-13T12:51:21Z</cp:lastPrinted>
  <dcterms:created xsi:type="dcterms:W3CDTF">2014-09-29T11:29:43Z</dcterms:created>
  <dcterms:modified xsi:type="dcterms:W3CDTF">2014-10-17T03:05:19Z</dcterms:modified>
</cp:coreProperties>
</file>