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</p:sldMasterIdLst>
  <p:notesMasterIdLst>
    <p:notesMasterId r:id="rId12"/>
  </p:notesMasterIdLst>
  <p:sldIdLst>
    <p:sldId id="268" r:id="rId3"/>
    <p:sldId id="259" r:id="rId4"/>
    <p:sldId id="260" r:id="rId5"/>
    <p:sldId id="261" r:id="rId6"/>
    <p:sldId id="262" r:id="rId7"/>
    <p:sldId id="263" r:id="rId8"/>
    <p:sldId id="265" r:id="rId9"/>
    <p:sldId id="264" r:id="rId10"/>
    <p:sldId id="266" r:id="rId11"/>
  </p:sldIdLst>
  <p:sldSz cx="12192000" cy="6858000"/>
  <p:notesSz cx="6794500" cy="99314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E243FD-F205-4422-8DC8-96AF86A0A856}" type="datetimeFigureOut">
              <a:rPr lang="fi-FI" smtClean="0"/>
              <a:pPr/>
              <a:t>20.4.2016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41320B-1111-4B44-9853-F07556BCA85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3548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i-FI" altLang="fi-FI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8DDD283-BAC1-44D8-9462-89BB943A954B}" type="slidenum">
              <a:rPr lang="en-US" altLang="fi-FI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2</a:t>
            </a:fld>
            <a:endParaRPr lang="en-US" altLang="fi-FI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35735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i-FI" altLang="fi-FI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8DDD283-BAC1-44D8-9462-89BB943A954B}" type="slidenum">
              <a:rPr lang="en-US" altLang="fi-FI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3</a:t>
            </a:fld>
            <a:endParaRPr lang="en-US" altLang="fi-FI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5179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i-FI" altLang="fi-FI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8DDD283-BAC1-44D8-9462-89BB943A954B}" type="slidenum">
              <a:rPr lang="en-US" altLang="fi-FI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4</a:t>
            </a:fld>
            <a:endParaRPr lang="en-US" altLang="fi-FI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7452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i-FI" altLang="fi-FI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8DDD283-BAC1-44D8-9462-89BB943A954B}" type="slidenum">
              <a:rPr lang="en-US" altLang="fi-FI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5</a:t>
            </a:fld>
            <a:endParaRPr lang="en-US" altLang="fi-FI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2315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i-FI" altLang="fi-FI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8DDD283-BAC1-44D8-9462-89BB943A954B}" type="slidenum">
              <a:rPr lang="en-US" altLang="fi-FI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6</a:t>
            </a:fld>
            <a:endParaRPr lang="en-US" altLang="fi-FI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0913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i-FI" altLang="fi-FI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8DDD283-BAC1-44D8-9462-89BB943A954B}" type="slidenum">
              <a:rPr lang="en-US" altLang="fi-FI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7</a:t>
            </a:fld>
            <a:endParaRPr lang="en-US" altLang="fi-FI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1091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i-FI" altLang="fi-FI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8DDD283-BAC1-44D8-9462-89BB943A954B}" type="slidenum">
              <a:rPr lang="en-US" altLang="fi-FI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8</a:t>
            </a:fld>
            <a:endParaRPr lang="en-US" altLang="fi-FI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9485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i-FI" altLang="fi-FI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8DDD283-BAC1-44D8-9462-89BB943A954B}" type="slidenum">
              <a:rPr lang="en-US" altLang="fi-FI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9</a:t>
            </a:fld>
            <a:endParaRPr lang="en-US" altLang="fi-FI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122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FADEA-8D0A-4CA3-A2A3-4B6FCC689002}" type="slidenum">
              <a:rPr lang="en-US" altLang="fi-FI"/>
              <a:pPr>
                <a:defRPr/>
              </a:pPr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118305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B30B6-341F-45EF-9316-C3520D5B2EF9}" type="slidenum">
              <a:rPr lang="en-US" altLang="fi-FI"/>
              <a:pPr>
                <a:defRPr/>
              </a:pPr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3344541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58AC3-5350-4D3A-9A1D-C2AE4E262FFE}" type="slidenum">
              <a:rPr lang="en-US" altLang="fi-FI"/>
              <a:pPr>
                <a:defRPr/>
              </a:pPr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2556613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B6C364-DC38-43E1-B8DE-086408EB0B2C}" type="slidenum">
              <a:rPr lang="en-US" altLang="fi-FI">
                <a:solidFill>
                  <a:srgbClr val="000000"/>
                </a:solidFill>
              </a:rPr>
              <a:pPr/>
              <a:t>‹#›</a:t>
            </a:fld>
            <a:endParaRPr lang="en-US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194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0CBA83-1607-4BED-AA0C-69DD64C3B23A}" type="slidenum">
              <a:rPr lang="en-US" altLang="fi-FI">
                <a:solidFill>
                  <a:srgbClr val="000000"/>
                </a:solidFill>
              </a:rPr>
              <a:pPr/>
              <a:t>‹#›</a:t>
            </a:fld>
            <a:endParaRPr lang="en-US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3361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F5FE24-6512-407F-98E4-187C1100FD96}" type="slidenum">
              <a:rPr lang="en-US" altLang="fi-FI">
                <a:solidFill>
                  <a:srgbClr val="000000"/>
                </a:solidFill>
              </a:rPr>
              <a:pPr/>
              <a:t>‹#›</a:t>
            </a:fld>
            <a:endParaRPr lang="en-US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255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327256-9E6C-461C-B1E4-569C11F6C1CB}" type="slidenum">
              <a:rPr lang="en-US" altLang="fi-FI">
                <a:solidFill>
                  <a:srgbClr val="000000"/>
                </a:solidFill>
              </a:rPr>
              <a:pPr/>
              <a:t>‹#›</a:t>
            </a:fld>
            <a:endParaRPr lang="en-US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8545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17866C-FF43-4B8C-A9AA-1E26D71E281E}" type="slidenum">
              <a:rPr lang="en-US" altLang="fi-FI">
                <a:solidFill>
                  <a:srgbClr val="000000"/>
                </a:solidFill>
              </a:rPr>
              <a:pPr/>
              <a:t>‹#›</a:t>
            </a:fld>
            <a:endParaRPr lang="en-US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3754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11D6C3-35F9-46F4-8E47-6EBE21DB989C}" type="slidenum">
              <a:rPr lang="en-US" altLang="fi-FI">
                <a:solidFill>
                  <a:srgbClr val="000000"/>
                </a:solidFill>
              </a:rPr>
              <a:pPr/>
              <a:t>‹#›</a:t>
            </a:fld>
            <a:endParaRPr lang="en-US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7694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95E054-9882-4D14-BB05-EDEF62F687C6}" type="slidenum">
              <a:rPr lang="en-US" altLang="fi-FI">
                <a:solidFill>
                  <a:srgbClr val="000000"/>
                </a:solidFill>
              </a:rPr>
              <a:pPr/>
              <a:t>‹#›</a:t>
            </a:fld>
            <a:endParaRPr lang="en-US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5701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67D9C9-D095-46D4-AFBE-5DEADA053294}" type="slidenum">
              <a:rPr lang="en-US" altLang="fi-FI">
                <a:solidFill>
                  <a:srgbClr val="000000"/>
                </a:solidFill>
              </a:rPr>
              <a:pPr/>
              <a:t>‹#›</a:t>
            </a:fld>
            <a:endParaRPr lang="en-US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488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A6FD3-BE64-49DD-BD3D-92E14C9AC496}" type="slidenum">
              <a:rPr lang="en-US" altLang="fi-FI"/>
              <a:pPr>
                <a:defRPr/>
              </a:pPr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40797702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B30696-5BEF-49DB-8E11-405B84D0F40B}" type="slidenum">
              <a:rPr lang="en-US" altLang="fi-FI">
                <a:solidFill>
                  <a:srgbClr val="000000"/>
                </a:solidFill>
              </a:rPr>
              <a:pPr/>
              <a:t>‹#›</a:t>
            </a:fld>
            <a:endParaRPr lang="en-US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8302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D37011-D958-4A9D-9D5E-91E0900D69B4}" type="slidenum">
              <a:rPr lang="en-US" altLang="fi-FI">
                <a:solidFill>
                  <a:srgbClr val="000000"/>
                </a:solidFill>
              </a:rPr>
              <a:pPr/>
              <a:t>‹#›</a:t>
            </a:fld>
            <a:endParaRPr lang="en-US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2315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70D5E-AE75-4EBF-81BB-69B2318F4B6F}" type="slidenum">
              <a:rPr lang="en-US" altLang="fi-FI">
                <a:solidFill>
                  <a:srgbClr val="000000"/>
                </a:solidFill>
              </a:rPr>
              <a:pPr/>
              <a:t>‹#›</a:t>
            </a:fld>
            <a:endParaRPr lang="en-US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232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39544-A01F-4467-B441-420234FB7EED}" type="slidenum">
              <a:rPr lang="en-US" altLang="fi-FI"/>
              <a:pPr>
                <a:defRPr/>
              </a:pPr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2890420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5DE42-25E5-41F8-889E-C19CCAF60E3E}" type="slidenum">
              <a:rPr lang="en-US" altLang="fi-FI"/>
              <a:pPr>
                <a:defRPr/>
              </a:pPr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1867168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64A99-CCC9-476B-A5B0-AE9BE884240F}" type="slidenum">
              <a:rPr lang="en-US" altLang="fi-FI"/>
              <a:pPr>
                <a:defRPr/>
              </a:pPr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2759046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89D17-E284-43E6-881F-8D11700079C3}" type="slidenum">
              <a:rPr lang="en-US" altLang="fi-FI"/>
              <a:pPr>
                <a:defRPr/>
              </a:pPr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2079570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84D2C-6DA4-4059-BC14-216291E7401D}" type="slidenum">
              <a:rPr lang="en-US" altLang="fi-FI"/>
              <a:pPr>
                <a:defRPr/>
              </a:pPr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144734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A27C3-62D8-4D6D-A522-60600FA3936A}" type="slidenum">
              <a:rPr lang="en-US" altLang="fi-FI"/>
              <a:pPr>
                <a:defRPr/>
              </a:pPr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797965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28667-1FE1-472B-B238-5C41CC48957F}" type="slidenum">
              <a:rPr lang="en-US" altLang="fi-FI"/>
              <a:pPr>
                <a:defRPr/>
              </a:pPr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3860707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 smtClean="0"/>
              <a:t>Click to edit Master text styles</a:t>
            </a:r>
          </a:p>
          <a:p>
            <a:pPr lvl="1"/>
            <a:r>
              <a:rPr lang="en-US" altLang="fi-FI" smtClean="0"/>
              <a:t>Second level</a:t>
            </a:r>
          </a:p>
          <a:p>
            <a:pPr lvl="2"/>
            <a:r>
              <a:rPr lang="en-US" altLang="fi-FI" smtClean="0"/>
              <a:t>Third level</a:t>
            </a:r>
          </a:p>
          <a:p>
            <a:pPr lvl="3"/>
            <a:r>
              <a:rPr lang="en-US" altLang="fi-FI" smtClean="0"/>
              <a:t>Fourth level</a:t>
            </a:r>
          </a:p>
          <a:p>
            <a:pPr lvl="4"/>
            <a:r>
              <a:rPr lang="en-US" altLang="fi-FI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ea typeface="ＭＳ Ｐゴシック" panose="020B0600070205080204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26874D-9B34-4137-8BAA-4CAE3F6A6765}" type="slidenum">
              <a:rPr lang="en-US" altLang="fi-FI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840289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 smtClean="0"/>
              <a:t>Click to edit Master text styles</a:t>
            </a:r>
          </a:p>
          <a:p>
            <a:pPr lvl="1"/>
            <a:r>
              <a:rPr lang="en-US" altLang="fi-FI" smtClean="0"/>
              <a:t>Second level</a:t>
            </a:r>
          </a:p>
          <a:p>
            <a:pPr lvl="2"/>
            <a:r>
              <a:rPr lang="en-US" altLang="fi-FI" smtClean="0"/>
              <a:t>Third level</a:t>
            </a:r>
          </a:p>
          <a:p>
            <a:pPr lvl="3"/>
            <a:r>
              <a:rPr lang="en-US" altLang="fi-FI" smtClean="0"/>
              <a:t>Fourth level</a:t>
            </a:r>
          </a:p>
          <a:p>
            <a:pPr lvl="4"/>
            <a:r>
              <a:rPr lang="en-US" altLang="fi-FI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fi-FI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fi-FI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2D244E2-61C7-4E25-A2D1-F19CF9D085A0}" type="slidenum">
              <a:rPr lang="en-US" altLang="fi-FI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fi-FI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20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esa.sirkkunen@uta.fi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virtual.vtt.fi/virtual/nextmedia/Deliverables-2011/D3.2.1.2.B_Hyperlocal_Trends_In%20Data_Journalism.pdf" TargetMode="External"/><Relationship Id="rId4" Type="http://schemas.openxmlformats.org/officeDocument/2006/relationships/hyperlink" Target="http://www.journalism.columbia.edu/system/documents/1001/original/teachingdata16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omet_logo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275"/>
          <a:stretch>
            <a:fillRect/>
          </a:stretch>
        </p:blipFill>
        <p:spPr bwMode="auto">
          <a:xfrm>
            <a:off x="1774825" y="2166939"/>
            <a:ext cx="4389438" cy="457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313" r="77777" b="18639"/>
          <a:stretch>
            <a:fillRect/>
          </a:stretch>
        </p:blipFill>
        <p:spPr bwMode="auto">
          <a:xfrm>
            <a:off x="1847850" y="333375"/>
            <a:ext cx="1944688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 descr="come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500" y="188914"/>
            <a:ext cx="3240088" cy="1081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1847851" y="1412875"/>
            <a:ext cx="8424863" cy="0"/>
          </a:xfrm>
          <a:prstGeom prst="line">
            <a:avLst/>
          </a:prstGeom>
          <a:noFill/>
          <a:ln w="38100">
            <a:solidFill>
              <a:srgbClr val="66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7967664" y="5876926"/>
            <a:ext cx="22320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66CCFF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altLang="fi-FI" sz="1000">
              <a:solidFill>
                <a:srgbClr val="006699"/>
              </a:solidFill>
              <a:latin typeface="Verdana" panose="020B0604030504040204" pitchFamily="34" charset="0"/>
            </a:endParaRPr>
          </a:p>
        </p:txBody>
      </p:sp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53" r="4224" b="3595"/>
          <a:stretch>
            <a:fillRect/>
          </a:stretch>
        </p:blipFill>
        <p:spPr bwMode="auto">
          <a:xfrm>
            <a:off x="1847851" y="260350"/>
            <a:ext cx="2016125" cy="865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2263" y="1555751"/>
            <a:ext cx="9144000" cy="2245518"/>
          </a:xfrm>
        </p:spPr>
        <p:txBody>
          <a:bodyPr/>
          <a:lstStyle/>
          <a:p>
            <a:r>
              <a:rPr lang="fi-FI" altLang="fi-FI" sz="2900" dirty="0">
                <a:solidFill>
                  <a:srgbClr val="006699"/>
                </a:solidFill>
                <a:latin typeface="Calibri Light"/>
              </a:rPr>
              <a:t>Data </a:t>
            </a:r>
            <a:r>
              <a:rPr lang="fi-FI" altLang="fi-FI" sz="2900" dirty="0" err="1">
                <a:solidFill>
                  <a:srgbClr val="006699"/>
                </a:solidFill>
                <a:latin typeface="Calibri Light"/>
              </a:rPr>
              <a:t>journalism</a:t>
            </a:r>
            <a:r>
              <a:rPr lang="fi-FI" altLang="fi-FI" sz="2900" dirty="0">
                <a:solidFill>
                  <a:srgbClr val="006699"/>
                </a:solidFill>
                <a:latin typeface="Calibri Light"/>
              </a:rPr>
              <a:t> </a:t>
            </a:r>
            <a:r>
              <a:rPr lang="fi-FI" altLang="fi-FI" sz="2900" dirty="0" err="1">
                <a:solidFill>
                  <a:srgbClr val="006699"/>
                </a:solidFill>
                <a:latin typeface="Calibri Light"/>
              </a:rPr>
              <a:t>education</a:t>
            </a:r>
            <a:r>
              <a:rPr lang="fi-FI" altLang="fi-FI" sz="2900" dirty="0">
                <a:solidFill>
                  <a:srgbClr val="006699"/>
                </a:solidFill>
                <a:latin typeface="Calibri Light"/>
              </a:rPr>
              <a:t> in Finland</a:t>
            </a:r>
            <a:br>
              <a:rPr lang="fi-FI" altLang="fi-FI" sz="2900" dirty="0">
                <a:solidFill>
                  <a:srgbClr val="006699"/>
                </a:solidFill>
                <a:latin typeface="Calibri Light"/>
              </a:rPr>
            </a:br>
            <a:r>
              <a:rPr lang="fi-FI" altLang="fi-FI" sz="2900" dirty="0">
                <a:solidFill>
                  <a:srgbClr val="006699"/>
                </a:solidFill>
                <a:latin typeface="Calibri Light"/>
              </a:rPr>
              <a:t/>
            </a:r>
            <a:br>
              <a:rPr lang="fi-FI" altLang="fi-FI" sz="2900" dirty="0">
                <a:solidFill>
                  <a:srgbClr val="006699"/>
                </a:solidFill>
                <a:latin typeface="Calibri Light"/>
              </a:rPr>
            </a:br>
            <a:r>
              <a:rPr lang="fi-FI" altLang="fi-FI" sz="4800" b="1" dirty="0">
                <a:solidFill>
                  <a:srgbClr val="006699"/>
                </a:solidFill>
                <a:latin typeface="Calibri Light"/>
              </a:rPr>
              <a:t>A Rocky Road</a:t>
            </a:r>
            <a:endParaRPr lang="fi-FI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0650" y="4231482"/>
            <a:ext cx="7562335" cy="1645444"/>
          </a:xfrm>
        </p:spPr>
        <p:txBody>
          <a:bodyPr/>
          <a:lstStyle/>
          <a:p>
            <a:pPr lvl="0" algn="r" fontAlgn="auto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</a:pPr>
            <a:r>
              <a:rPr lang="fi-FI" altLang="fi-FI" dirty="0">
                <a:solidFill>
                  <a:srgbClr val="006699"/>
                </a:solidFill>
                <a:latin typeface="Calibri"/>
              </a:rPr>
              <a:t>Esa Sirkkunen</a:t>
            </a:r>
          </a:p>
          <a:p>
            <a:pPr lvl="0" algn="r" fontAlgn="auto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</a:pPr>
            <a:r>
              <a:rPr lang="fi-FI" altLang="fi-FI" dirty="0">
                <a:solidFill>
                  <a:srgbClr val="006699"/>
                </a:solidFill>
                <a:latin typeface="Calibri"/>
              </a:rPr>
              <a:t>COMET / </a:t>
            </a:r>
            <a:r>
              <a:rPr lang="fi-FI" altLang="fi-FI" dirty="0" err="1">
                <a:solidFill>
                  <a:srgbClr val="006699"/>
                </a:solidFill>
                <a:latin typeface="Calibri"/>
              </a:rPr>
              <a:t>University</a:t>
            </a:r>
            <a:r>
              <a:rPr lang="fi-FI" altLang="fi-FI" dirty="0">
                <a:solidFill>
                  <a:srgbClr val="006699"/>
                </a:solidFill>
                <a:latin typeface="Calibri"/>
              </a:rPr>
              <a:t> of Tampere</a:t>
            </a:r>
          </a:p>
          <a:p>
            <a:pPr lvl="0" algn="r" fontAlgn="auto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</a:pPr>
            <a:r>
              <a:rPr lang="fi-FI" altLang="fi-FI" dirty="0">
                <a:solidFill>
                  <a:srgbClr val="006699"/>
                </a:solidFill>
                <a:latin typeface="Calibri"/>
              </a:rPr>
              <a:t>21.4.2016; NODA16 </a:t>
            </a:r>
            <a:r>
              <a:rPr lang="fi-FI" altLang="fi-FI" dirty="0" err="1">
                <a:solidFill>
                  <a:srgbClr val="006699"/>
                </a:solidFill>
                <a:latin typeface="Calibri"/>
              </a:rPr>
              <a:t>Academic</a:t>
            </a:r>
            <a:r>
              <a:rPr lang="fi-FI" altLang="fi-FI" dirty="0">
                <a:solidFill>
                  <a:srgbClr val="006699"/>
                </a:solidFill>
                <a:latin typeface="Calibri"/>
              </a:rPr>
              <a:t> </a:t>
            </a:r>
            <a:r>
              <a:rPr lang="fi-FI" altLang="fi-FI" dirty="0" err="1">
                <a:solidFill>
                  <a:srgbClr val="006699"/>
                </a:solidFill>
                <a:latin typeface="Calibri"/>
              </a:rPr>
              <a:t>Pre</a:t>
            </a:r>
            <a:r>
              <a:rPr lang="fi-FI" altLang="fi-FI" dirty="0">
                <a:solidFill>
                  <a:srgbClr val="006699"/>
                </a:solidFill>
                <a:latin typeface="Calibri"/>
              </a:rPr>
              <a:t>-Conference, Helsinki</a:t>
            </a:r>
            <a:endParaRPr lang="en-US" altLang="fi-FI" dirty="0">
              <a:solidFill>
                <a:srgbClr val="006699"/>
              </a:solidFill>
              <a:latin typeface="Calibri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9033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comet_logo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275"/>
          <a:stretch>
            <a:fillRect/>
          </a:stretch>
        </p:blipFill>
        <p:spPr bwMode="auto">
          <a:xfrm>
            <a:off x="1774825" y="2166939"/>
            <a:ext cx="4389438" cy="457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1774825" y="1527175"/>
            <a:ext cx="864235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 marL="3635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endParaRPr lang="fi-FI" altLang="fi-FI" sz="2400" dirty="0">
              <a:solidFill>
                <a:srgbClr val="006699"/>
              </a:solidFill>
              <a:latin typeface="Verdana" panose="020B0604030504040204" pitchFamily="34" charset="0"/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endParaRPr lang="fi-FI" altLang="fi-FI" sz="2400" dirty="0">
              <a:solidFill>
                <a:srgbClr val="006699"/>
              </a:solidFill>
              <a:latin typeface="Verdana" panose="020B0604030504040204" pitchFamily="34" charset="0"/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endParaRPr lang="en-US" altLang="fi-FI" sz="2400" dirty="0">
              <a:solidFill>
                <a:srgbClr val="006699"/>
              </a:solidFill>
              <a:latin typeface="Verdana" panose="020B0604030504040204" pitchFamily="34" charset="0"/>
            </a:endParaRPr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 flipV="1">
            <a:off x="749643" y="1412874"/>
            <a:ext cx="9523071" cy="4763"/>
          </a:xfrm>
          <a:prstGeom prst="line">
            <a:avLst/>
          </a:prstGeom>
          <a:noFill/>
          <a:ln w="38100">
            <a:solidFill>
              <a:srgbClr val="66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 dirty="0">
              <a:solidFill>
                <a:srgbClr val="000000"/>
              </a:solidFill>
              <a:ea typeface="MS PGothic" panose="020B0600070205080204" pitchFamily="34" charset="-128"/>
            </a:endParaRP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fi-FI" sz="4800" b="1" dirty="0" smtClean="0">
                <a:solidFill>
                  <a:srgbClr val="006699"/>
                </a:solidFill>
                <a:latin typeface="Calibri Light" panose="020F0302020204030204" pitchFamily="34" charset="0"/>
              </a:rPr>
              <a:t>First, enthusiasm </a:t>
            </a:r>
            <a:endParaRPr lang="en-US" altLang="fi-FI" sz="4800" b="1" dirty="0">
              <a:solidFill>
                <a:srgbClr val="006699"/>
              </a:solidFill>
              <a:latin typeface="Calibri Light" panose="020F0302020204030204" pitchFamily="34" charset="0"/>
            </a:endParaRPr>
          </a:p>
        </p:txBody>
      </p:sp>
      <p:sp>
        <p:nvSpPr>
          <p:cNvPr id="37894" name="Content Placeholder 1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899453"/>
          </a:xfrm>
        </p:spPr>
        <p:txBody>
          <a:bodyPr/>
          <a:lstStyle/>
          <a:p>
            <a:r>
              <a:rPr lang="en-US" altLang="fi-FI" sz="2400" dirty="0">
                <a:solidFill>
                  <a:srgbClr val="0070C0"/>
                </a:solidFill>
              </a:rPr>
              <a:t>Around 2010- 2011 data journalism was a </a:t>
            </a:r>
            <a:r>
              <a:rPr lang="fi-FI" altLang="fi-FI" sz="2400" dirty="0" err="1" smtClean="0">
                <a:solidFill>
                  <a:srgbClr val="0070C0"/>
                </a:solidFill>
              </a:rPr>
              <a:t>buzz</a:t>
            </a:r>
            <a:r>
              <a:rPr lang="fi-FI" altLang="fi-FI" sz="2400" dirty="0" smtClean="0">
                <a:solidFill>
                  <a:srgbClr val="0070C0"/>
                </a:solidFill>
              </a:rPr>
              <a:t> </a:t>
            </a:r>
            <a:r>
              <a:rPr lang="fi-FI" altLang="fi-FI" sz="2400" dirty="0" err="1" smtClean="0">
                <a:solidFill>
                  <a:srgbClr val="0070C0"/>
                </a:solidFill>
              </a:rPr>
              <a:t>concept</a:t>
            </a:r>
            <a:r>
              <a:rPr lang="en-US" altLang="fi-FI" sz="2400" dirty="0" smtClean="0">
                <a:solidFill>
                  <a:srgbClr val="0070C0"/>
                </a:solidFill>
              </a:rPr>
              <a:t> which </a:t>
            </a:r>
            <a:r>
              <a:rPr lang="en-US" altLang="fi-FI" sz="2400" dirty="0">
                <a:solidFill>
                  <a:srgbClr val="0070C0"/>
                </a:solidFill>
              </a:rPr>
              <a:t>raised discussion among journalists, </a:t>
            </a:r>
            <a:r>
              <a:rPr lang="en-US" altLang="fi-FI" sz="2400" dirty="0" smtClean="0">
                <a:solidFill>
                  <a:srgbClr val="0070C0"/>
                </a:solidFill>
              </a:rPr>
              <a:t>researchers and </a:t>
            </a:r>
            <a:r>
              <a:rPr lang="en-US" altLang="fi-FI" sz="2400" dirty="0">
                <a:solidFill>
                  <a:srgbClr val="0070C0"/>
                </a:solidFill>
              </a:rPr>
              <a:t>media </a:t>
            </a:r>
            <a:r>
              <a:rPr lang="en-US" altLang="fi-FI" sz="2400" dirty="0" smtClean="0">
                <a:solidFill>
                  <a:srgbClr val="0070C0"/>
                </a:solidFill>
              </a:rPr>
              <a:t>executives</a:t>
            </a:r>
          </a:p>
          <a:p>
            <a:r>
              <a:rPr lang="en-US" altLang="fi-FI" sz="2400" dirty="0" smtClean="0">
                <a:solidFill>
                  <a:srgbClr val="0070C0"/>
                </a:solidFill>
              </a:rPr>
              <a:t>The Guardian</a:t>
            </a:r>
            <a:r>
              <a:rPr lang="en-US" altLang="fi-FI" sz="2400" dirty="0">
                <a:solidFill>
                  <a:srgbClr val="0070C0"/>
                </a:solidFill>
              </a:rPr>
              <a:t>, The New York </a:t>
            </a:r>
            <a:r>
              <a:rPr lang="en-US" altLang="fi-FI" sz="2400" dirty="0" smtClean="0">
                <a:solidFill>
                  <a:srgbClr val="0070C0"/>
                </a:solidFill>
              </a:rPr>
              <a:t>Times were showing the way </a:t>
            </a:r>
            <a:endParaRPr lang="en-US" altLang="fi-FI" sz="2400" dirty="0">
              <a:solidFill>
                <a:srgbClr val="0070C0"/>
              </a:solidFill>
            </a:endParaRPr>
          </a:p>
          <a:p>
            <a:r>
              <a:rPr lang="en-US" altLang="fi-FI" sz="2400" dirty="0">
                <a:solidFill>
                  <a:srgbClr val="0070C0"/>
                </a:solidFill>
              </a:rPr>
              <a:t>In Finland </a:t>
            </a:r>
            <a:r>
              <a:rPr lang="en-US" altLang="fi-FI" sz="2400" dirty="0" smtClean="0">
                <a:solidFill>
                  <a:srgbClr val="0070C0"/>
                </a:solidFill>
              </a:rPr>
              <a:t>also data </a:t>
            </a:r>
            <a:r>
              <a:rPr lang="en-US" altLang="fi-FI" sz="2400" dirty="0">
                <a:solidFill>
                  <a:srgbClr val="0070C0"/>
                </a:solidFill>
              </a:rPr>
              <a:t>activists in close relation to Open Knowledge </a:t>
            </a:r>
            <a:r>
              <a:rPr lang="en-US" altLang="fi-FI" sz="2400" dirty="0" smtClean="0">
                <a:solidFill>
                  <a:srgbClr val="0070C0"/>
                </a:solidFill>
              </a:rPr>
              <a:t>movement were spreading the word on the possibilities of open data </a:t>
            </a:r>
            <a:endParaRPr lang="en-US" altLang="fi-FI" sz="2400" dirty="0">
              <a:solidFill>
                <a:srgbClr val="0070C0"/>
              </a:solidFill>
            </a:endParaRPr>
          </a:p>
          <a:p>
            <a:r>
              <a:rPr lang="en-US" altLang="fi-FI" sz="2400" dirty="0">
                <a:solidFill>
                  <a:srgbClr val="0070C0"/>
                </a:solidFill>
              </a:rPr>
              <a:t>The </a:t>
            </a:r>
            <a:r>
              <a:rPr lang="en-US" altLang="fi-FI" sz="2400" dirty="0" smtClean="0">
                <a:solidFill>
                  <a:srgbClr val="0070C0"/>
                </a:solidFill>
              </a:rPr>
              <a:t>Finnish government </a:t>
            </a:r>
            <a:r>
              <a:rPr lang="en-US" altLang="fi-FI" sz="2400" dirty="0">
                <a:solidFill>
                  <a:srgbClr val="0070C0"/>
                </a:solidFill>
              </a:rPr>
              <a:t>was campaigning for opening the publicly owned data sources</a:t>
            </a:r>
          </a:p>
          <a:p>
            <a:r>
              <a:rPr lang="en-US" altLang="fi-FI" sz="2400" dirty="0">
                <a:solidFill>
                  <a:srgbClr val="0070C0"/>
                </a:solidFill>
              </a:rPr>
              <a:t>The big </a:t>
            </a:r>
            <a:r>
              <a:rPr lang="en-US" altLang="fi-FI" sz="2400" dirty="0" smtClean="0">
                <a:solidFill>
                  <a:srgbClr val="0070C0"/>
                </a:solidFill>
              </a:rPr>
              <a:t>institutions, Yleisradio </a:t>
            </a:r>
            <a:r>
              <a:rPr lang="en-US" altLang="fi-FI" sz="2400" dirty="0">
                <a:solidFill>
                  <a:srgbClr val="0070C0"/>
                </a:solidFill>
              </a:rPr>
              <a:t>and Helsingin Sanomat were starting to experiment with data journalism; first </a:t>
            </a:r>
            <a:r>
              <a:rPr lang="en-US" altLang="fi-FI" sz="2400" dirty="0" smtClean="0">
                <a:solidFill>
                  <a:srgbClr val="0070C0"/>
                </a:solidFill>
              </a:rPr>
              <a:t>hackathons were arranged, data news desks </a:t>
            </a:r>
            <a:r>
              <a:rPr lang="en-US" altLang="fi-FI" sz="2400" dirty="0">
                <a:solidFill>
                  <a:srgbClr val="0070C0"/>
                </a:solidFill>
              </a:rPr>
              <a:t>or </a:t>
            </a:r>
            <a:r>
              <a:rPr lang="en-US" altLang="fi-FI" sz="2400" dirty="0" smtClean="0">
                <a:solidFill>
                  <a:srgbClr val="0070C0"/>
                </a:solidFill>
              </a:rPr>
              <a:t>newsrooms were planned</a:t>
            </a:r>
            <a:endParaRPr lang="en-US" altLang="fi-FI" sz="2400" dirty="0">
              <a:solidFill>
                <a:srgbClr val="0070C0"/>
              </a:solidFill>
            </a:endParaRPr>
          </a:p>
          <a:p>
            <a:r>
              <a:rPr lang="en-US" altLang="fi-FI" sz="2400" dirty="0">
                <a:solidFill>
                  <a:srgbClr val="0070C0"/>
                </a:solidFill>
              </a:rPr>
              <a:t>First introductory courses in data journalism were arranged in universities and some other </a:t>
            </a:r>
            <a:r>
              <a:rPr lang="en-US" altLang="fi-FI" sz="2400" dirty="0" smtClean="0">
                <a:solidFill>
                  <a:srgbClr val="0070C0"/>
                </a:solidFill>
              </a:rPr>
              <a:t>institutions</a:t>
            </a:r>
            <a:endParaRPr lang="en-US" altLang="fi-FI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4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comet_logo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275"/>
          <a:stretch>
            <a:fillRect/>
          </a:stretch>
        </p:blipFill>
        <p:spPr bwMode="auto">
          <a:xfrm>
            <a:off x="1774825" y="2166939"/>
            <a:ext cx="4389438" cy="457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1774825" y="1527175"/>
            <a:ext cx="864235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 marL="3635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endParaRPr lang="fi-FI" altLang="fi-FI" sz="2400" dirty="0">
              <a:solidFill>
                <a:srgbClr val="006699"/>
              </a:solidFill>
              <a:latin typeface="Verdana" panose="020B0604030504040204" pitchFamily="34" charset="0"/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endParaRPr lang="fi-FI" altLang="fi-FI" sz="2400" dirty="0">
              <a:solidFill>
                <a:srgbClr val="006699"/>
              </a:solidFill>
              <a:latin typeface="Verdana" panose="020B0604030504040204" pitchFamily="34" charset="0"/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endParaRPr lang="en-US" altLang="fi-FI" sz="2400" dirty="0">
              <a:solidFill>
                <a:srgbClr val="006699"/>
              </a:solidFill>
              <a:latin typeface="Verdana" panose="020B0604030504040204" pitchFamily="34" charset="0"/>
            </a:endParaRPr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 flipV="1">
            <a:off x="749643" y="1412874"/>
            <a:ext cx="9523071" cy="4763"/>
          </a:xfrm>
          <a:prstGeom prst="line">
            <a:avLst/>
          </a:prstGeom>
          <a:noFill/>
          <a:ln w="38100">
            <a:solidFill>
              <a:srgbClr val="66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 dirty="0">
              <a:solidFill>
                <a:srgbClr val="000000"/>
              </a:solidFill>
              <a:ea typeface="MS PGothic" panose="020B0600070205080204" pitchFamily="34" charset="-128"/>
            </a:endParaRP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fi-FI" sz="4800" b="1" dirty="0" smtClean="0">
                <a:solidFill>
                  <a:srgbClr val="006699"/>
                </a:solidFill>
                <a:latin typeface="Calibri Light" panose="020F0302020204030204" pitchFamily="34" charset="0"/>
              </a:rPr>
              <a:t>Then, stagnation</a:t>
            </a:r>
            <a:endParaRPr lang="en-US" altLang="fi-FI" sz="4800" b="1" dirty="0">
              <a:solidFill>
                <a:srgbClr val="006699"/>
              </a:solidFill>
              <a:latin typeface="Calibri Light" panose="020F0302020204030204" pitchFamily="34" charset="0"/>
            </a:endParaRPr>
          </a:p>
        </p:txBody>
      </p:sp>
      <p:sp>
        <p:nvSpPr>
          <p:cNvPr id="37894" name="Content Placeholder 1"/>
          <p:cNvSpPr>
            <a:spLocks noGrp="1"/>
          </p:cNvSpPr>
          <p:nvPr>
            <p:ph idx="1"/>
          </p:nvPr>
        </p:nvSpPr>
        <p:spPr>
          <a:xfrm>
            <a:off x="609600" y="1527174"/>
            <a:ext cx="10972800" cy="4906577"/>
          </a:xfrm>
        </p:spPr>
        <p:txBody>
          <a:bodyPr/>
          <a:lstStyle/>
          <a:p>
            <a:r>
              <a:rPr lang="en-US" altLang="fi-FI" sz="2000" dirty="0" smtClean="0">
                <a:solidFill>
                  <a:srgbClr val="0070C0"/>
                </a:solidFill>
              </a:rPr>
              <a:t>Data </a:t>
            </a:r>
            <a:r>
              <a:rPr lang="en-US" altLang="fi-FI" sz="2000" dirty="0">
                <a:solidFill>
                  <a:srgbClr val="0070C0"/>
                </a:solidFill>
              </a:rPr>
              <a:t>journalism has not spread </a:t>
            </a:r>
            <a:r>
              <a:rPr lang="en-US" altLang="fi-FI" sz="2000" dirty="0" smtClean="0">
                <a:solidFill>
                  <a:srgbClr val="0070C0"/>
                </a:solidFill>
              </a:rPr>
              <a:t>as </a:t>
            </a:r>
            <a:r>
              <a:rPr lang="en-US" altLang="fi-FI" sz="2000" dirty="0">
                <a:solidFill>
                  <a:srgbClr val="0070C0"/>
                </a:solidFill>
              </a:rPr>
              <a:t>was </a:t>
            </a:r>
            <a:r>
              <a:rPr lang="en-US" altLang="fi-FI" sz="2000" dirty="0" smtClean="0">
                <a:solidFill>
                  <a:srgbClr val="0070C0"/>
                </a:solidFill>
              </a:rPr>
              <a:t>expected, YLE and HS are still the main producers of DJ</a:t>
            </a:r>
          </a:p>
          <a:p>
            <a:r>
              <a:rPr lang="en-US" altLang="fi-FI" sz="2000" dirty="0" smtClean="0">
                <a:solidFill>
                  <a:srgbClr val="0070C0"/>
                </a:solidFill>
              </a:rPr>
              <a:t>Economy: The </a:t>
            </a:r>
            <a:r>
              <a:rPr lang="en-US" altLang="fi-FI" sz="2000" dirty="0">
                <a:solidFill>
                  <a:srgbClr val="0070C0"/>
                </a:solidFill>
              </a:rPr>
              <a:t>changing </a:t>
            </a:r>
            <a:r>
              <a:rPr lang="en-US" altLang="fi-FI" sz="2000" dirty="0" smtClean="0">
                <a:solidFill>
                  <a:srgbClr val="0070C0"/>
                </a:solidFill>
              </a:rPr>
              <a:t>structures, </a:t>
            </a:r>
            <a:r>
              <a:rPr lang="en-US" altLang="fi-FI" sz="2000" dirty="0">
                <a:solidFill>
                  <a:srgbClr val="0070C0"/>
                </a:solidFill>
              </a:rPr>
              <a:t>cutting costs, constant lay-offs, </a:t>
            </a:r>
            <a:r>
              <a:rPr lang="en-US" altLang="fi-FI" sz="2000" dirty="0" smtClean="0">
                <a:solidFill>
                  <a:srgbClr val="0070C0"/>
                </a:solidFill>
              </a:rPr>
              <a:t>streamlined work processes </a:t>
            </a:r>
            <a:endParaRPr lang="en-US" altLang="fi-FI" sz="2000" dirty="0">
              <a:solidFill>
                <a:srgbClr val="0070C0"/>
              </a:solidFill>
            </a:endParaRPr>
          </a:p>
          <a:p>
            <a:r>
              <a:rPr lang="en-US" altLang="fi-FI" sz="2000" dirty="0" smtClean="0">
                <a:solidFill>
                  <a:srgbClr val="0070C0"/>
                </a:solidFill>
              </a:rPr>
              <a:t>Culture: The emphasis </a:t>
            </a:r>
            <a:r>
              <a:rPr lang="en-US" altLang="fi-FI" sz="2000" dirty="0">
                <a:solidFill>
                  <a:srgbClr val="0070C0"/>
                </a:solidFill>
              </a:rPr>
              <a:t>on verbal narrative is still prevalent, visual and numerical </a:t>
            </a:r>
            <a:r>
              <a:rPr lang="en-US" altLang="fi-FI" sz="2000" dirty="0" smtClean="0">
                <a:solidFill>
                  <a:srgbClr val="0070C0"/>
                </a:solidFill>
              </a:rPr>
              <a:t>storytelling </a:t>
            </a:r>
            <a:r>
              <a:rPr lang="en-US" altLang="fi-FI" sz="2000" dirty="0">
                <a:solidFill>
                  <a:srgbClr val="0070C0"/>
                </a:solidFill>
              </a:rPr>
              <a:t>is still </a:t>
            </a:r>
            <a:r>
              <a:rPr lang="en-US" altLang="fi-FI" sz="2000" dirty="0" smtClean="0">
                <a:solidFill>
                  <a:srgbClr val="0070C0"/>
                </a:solidFill>
              </a:rPr>
              <a:t>“on </a:t>
            </a:r>
            <a:r>
              <a:rPr lang="en-US" altLang="fi-FI" sz="2000" dirty="0">
                <a:solidFill>
                  <a:srgbClr val="0070C0"/>
                </a:solidFill>
              </a:rPr>
              <a:t>its </a:t>
            </a:r>
            <a:r>
              <a:rPr lang="en-US" altLang="fi-FI" sz="2000" dirty="0" smtClean="0">
                <a:solidFill>
                  <a:srgbClr val="0070C0"/>
                </a:solidFill>
              </a:rPr>
              <a:t>way” in newsrooms, power hierarchies in newsrooms and educational institutions often slow down new experiments</a:t>
            </a:r>
          </a:p>
          <a:p>
            <a:r>
              <a:rPr lang="en-US" altLang="fi-FI" sz="2000" dirty="0" smtClean="0">
                <a:solidFill>
                  <a:srgbClr val="0070C0"/>
                </a:solidFill>
              </a:rPr>
              <a:t>Education: </a:t>
            </a:r>
            <a:r>
              <a:rPr lang="en-US" altLang="fi-FI" sz="2000" dirty="0">
                <a:solidFill>
                  <a:srgbClr val="0070C0"/>
                </a:solidFill>
              </a:rPr>
              <a:t>mostly </a:t>
            </a:r>
            <a:r>
              <a:rPr lang="en-US" altLang="fi-FI" sz="2000" dirty="0" smtClean="0">
                <a:solidFill>
                  <a:srgbClr val="0070C0"/>
                </a:solidFill>
              </a:rPr>
              <a:t>short </a:t>
            </a:r>
            <a:r>
              <a:rPr lang="en-US" altLang="fi-FI" sz="2000" dirty="0">
                <a:solidFill>
                  <a:srgbClr val="0070C0"/>
                </a:solidFill>
              </a:rPr>
              <a:t>introductory </a:t>
            </a:r>
            <a:r>
              <a:rPr lang="en-US" altLang="fi-FI" sz="2000" dirty="0" smtClean="0">
                <a:solidFill>
                  <a:srgbClr val="0070C0"/>
                </a:solidFill>
              </a:rPr>
              <a:t>courses in the universities, </a:t>
            </a:r>
            <a:r>
              <a:rPr lang="en-US" altLang="fi-FI" sz="2000" dirty="0">
                <a:solidFill>
                  <a:srgbClr val="0070C0"/>
                </a:solidFill>
              </a:rPr>
              <a:t>only few </a:t>
            </a:r>
            <a:r>
              <a:rPr lang="en-US" altLang="fi-FI" sz="2000" dirty="0" smtClean="0">
                <a:solidFill>
                  <a:srgbClr val="0070C0"/>
                </a:solidFill>
              </a:rPr>
              <a:t>attempts </a:t>
            </a:r>
            <a:r>
              <a:rPr lang="en-US" altLang="fi-FI" sz="2000" dirty="0">
                <a:solidFill>
                  <a:srgbClr val="0070C0"/>
                </a:solidFill>
              </a:rPr>
              <a:t>to integrate data analysis into higher courses of </a:t>
            </a:r>
            <a:r>
              <a:rPr lang="en-US" altLang="fi-FI" sz="2000" dirty="0" smtClean="0">
                <a:solidFill>
                  <a:srgbClr val="0070C0"/>
                </a:solidFill>
              </a:rPr>
              <a:t>journalism, in vocational training and on the media companies some </a:t>
            </a:r>
            <a:r>
              <a:rPr lang="en-US" altLang="fi-FI" sz="2000" dirty="0">
                <a:solidFill>
                  <a:srgbClr val="0070C0"/>
                </a:solidFill>
              </a:rPr>
              <a:t>courses now and </a:t>
            </a:r>
            <a:r>
              <a:rPr lang="en-US" altLang="fi-FI" sz="2000" dirty="0" smtClean="0">
                <a:solidFill>
                  <a:srgbClr val="0070C0"/>
                </a:solidFill>
              </a:rPr>
              <a:t>then</a:t>
            </a:r>
            <a:endParaRPr lang="en-US" altLang="fi-FI" sz="2000" dirty="0">
              <a:solidFill>
                <a:srgbClr val="0070C0"/>
              </a:solidFill>
            </a:endParaRPr>
          </a:p>
          <a:p>
            <a:pPr lvl="0"/>
            <a:r>
              <a:rPr lang="en-US" altLang="fi-FI" sz="2000" dirty="0">
                <a:solidFill>
                  <a:srgbClr val="0070C0"/>
                </a:solidFill>
              </a:rPr>
              <a:t>“A perfect balance </a:t>
            </a:r>
            <a:r>
              <a:rPr lang="en-US" altLang="fi-FI" sz="2000" dirty="0" smtClean="0">
                <a:solidFill>
                  <a:srgbClr val="0070C0"/>
                </a:solidFill>
              </a:rPr>
              <a:t>between the </a:t>
            </a:r>
            <a:r>
              <a:rPr lang="en-US" altLang="fi-FI" sz="2000" dirty="0">
                <a:solidFill>
                  <a:srgbClr val="0070C0"/>
                </a:solidFill>
              </a:rPr>
              <a:t>demand and supply of DJ in </a:t>
            </a:r>
            <a:r>
              <a:rPr lang="en-US" altLang="fi-FI" sz="2000" dirty="0" smtClean="0">
                <a:solidFill>
                  <a:srgbClr val="0070C0"/>
                </a:solidFill>
              </a:rPr>
              <a:t>Finland. There are either - </a:t>
            </a:r>
            <a:r>
              <a:rPr lang="en-US" altLang="fi-FI" sz="2000" b="1" dirty="0" smtClean="0">
                <a:solidFill>
                  <a:srgbClr val="0070C0"/>
                </a:solidFill>
              </a:rPr>
              <a:t>no </a:t>
            </a:r>
            <a:r>
              <a:rPr lang="en-US" altLang="fi-FI" sz="2000" b="1" dirty="0">
                <a:solidFill>
                  <a:srgbClr val="0070C0"/>
                </a:solidFill>
              </a:rPr>
              <a:t>demand and no </a:t>
            </a:r>
            <a:r>
              <a:rPr lang="en-US" altLang="fi-FI" sz="2000" b="1" dirty="0" smtClean="0">
                <a:solidFill>
                  <a:srgbClr val="0070C0"/>
                </a:solidFill>
              </a:rPr>
              <a:t>supply</a:t>
            </a:r>
            <a:r>
              <a:rPr lang="en-US" altLang="fi-FI" sz="2000" dirty="0" smtClean="0">
                <a:solidFill>
                  <a:srgbClr val="0070C0"/>
                </a:solidFill>
              </a:rPr>
              <a:t>.” (A frustrated data journalist to Johanna Vehkoo in </a:t>
            </a:r>
            <a:r>
              <a:rPr lang="en-US" altLang="fi-FI" sz="2000" dirty="0" err="1" smtClean="0">
                <a:solidFill>
                  <a:srgbClr val="0070C0"/>
                </a:solidFill>
              </a:rPr>
              <a:t>Uskali</a:t>
            </a:r>
            <a:r>
              <a:rPr lang="en-US" altLang="fi-FI" sz="2000" dirty="0" smtClean="0">
                <a:solidFill>
                  <a:srgbClr val="0070C0"/>
                </a:solidFill>
              </a:rPr>
              <a:t> &amp; </a:t>
            </a:r>
            <a:r>
              <a:rPr lang="en-US" altLang="fi-FI" sz="2000" dirty="0" err="1" smtClean="0">
                <a:solidFill>
                  <a:srgbClr val="0070C0"/>
                </a:solidFill>
              </a:rPr>
              <a:t>Kuutti</a:t>
            </a:r>
            <a:r>
              <a:rPr lang="en-US" altLang="fi-FI" sz="2000" dirty="0" smtClean="0">
                <a:solidFill>
                  <a:srgbClr val="0070C0"/>
                </a:solidFill>
              </a:rPr>
              <a:t> 2016)</a:t>
            </a:r>
            <a:endParaRPr lang="en-US" altLang="fi-FI" sz="2000" dirty="0">
              <a:solidFill>
                <a:srgbClr val="0070C0"/>
              </a:solidFill>
            </a:endParaRPr>
          </a:p>
          <a:p>
            <a:endParaRPr lang="fi-FI" altLang="fi-FI" sz="3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24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comet_logo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275"/>
          <a:stretch>
            <a:fillRect/>
          </a:stretch>
        </p:blipFill>
        <p:spPr bwMode="auto">
          <a:xfrm>
            <a:off x="1774825" y="2166939"/>
            <a:ext cx="4389438" cy="457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1774825" y="1527175"/>
            <a:ext cx="864235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 marL="3635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endParaRPr lang="fi-FI" altLang="fi-FI" sz="2400" dirty="0">
              <a:solidFill>
                <a:srgbClr val="006699"/>
              </a:solidFill>
              <a:latin typeface="Verdana" panose="020B0604030504040204" pitchFamily="34" charset="0"/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endParaRPr lang="fi-FI" altLang="fi-FI" sz="2400" dirty="0">
              <a:solidFill>
                <a:srgbClr val="006699"/>
              </a:solidFill>
              <a:latin typeface="Verdana" panose="020B0604030504040204" pitchFamily="34" charset="0"/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endParaRPr lang="en-US" altLang="fi-FI" sz="2400" dirty="0">
              <a:solidFill>
                <a:srgbClr val="006699"/>
              </a:solidFill>
              <a:latin typeface="Verdana" panose="020B0604030504040204" pitchFamily="34" charset="0"/>
            </a:endParaRPr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 flipV="1">
            <a:off x="749643" y="1412874"/>
            <a:ext cx="9523071" cy="4763"/>
          </a:xfrm>
          <a:prstGeom prst="line">
            <a:avLst/>
          </a:prstGeom>
          <a:noFill/>
          <a:ln w="38100">
            <a:solidFill>
              <a:srgbClr val="66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 dirty="0">
              <a:solidFill>
                <a:srgbClr val="000000"/>
              </a:solidFill>
              <a:ea typeface="MS PGothic" panose="020B0600070205080204" pitchFamily="34" charset="-128"/>
            </a:endParaRP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fi-FI" sz="4800" b="1" dirty="0" smtClean="0">
                <a:solidFill>
                  <a:srgbClr val="006699"/>
                </a:solidFill>
                <a:latin typeface="Calibri Light" panose="020F0302020204030204" pitchFamily="34" charset="0"/>
              </a:rPr>
              <a:t>7 interviews with DJ educators</a:t>
            </a:r>
            <a:endParaRPr lang="en-US" altLang="fi-FI" sz="4800" b="1" dirty="0">
              <a:solidFill>
                <a:srgbClr val="006699"/>
              </a:solidFill>
              <a:latin typeface="Calibri Light" panose="020F0302020204030204" pitchFamily="34" charset="0"/>
            </a:endParaRPr>
          </a:p>
        </p:txBody>
      </p:sp>
      <p:sp>
        <p:nvSpPr>
          <p:cNvPr id="3789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altLang="fi-FI" sz="2400" dirty="0">
                <a:solidFill>
                  <a:srgbClr val="0070C0"/>
                </a:solidFill>
              </a:rPr>
              <a:t>3</a:t>
            </a:r>
            <a:r>
              <a:rPr lang="fi-FI" altLang="fi-FI" sz="2400" dirty="0" smtClean="0">
                <a:solidFill>
                  <a:srgbClr val="0070C0"/>
                </a:solidFill>
              </a:rPr>
              <a:t> teachers</a:t>
            </a:r>
            <a:r>
              <a:rPr lang="fi-FI" altLang="fi-FI" sz="2400" dirty="0">
                <a:solidFill>
                  <a:srgbClr val="0070C0"/>
                </a:solidFill>
              </a:rPr>
              <a:t> </a:t>
            </a:r>
            <a:r>
              <a:rPr lang="fi-FI" altLang="fi-FI" sz="2400" dirty="0" smtClean="0">
                <a:solidFill>
                  <a:srgbClr val="0070C0"/>
                </a:solidFill>
              </a:rPr>
              <a:t> from journalism studies, 1 </a:t>
            </a:r>
            <a:r>
              <a:rPr lang="en-US" altLang="fi-FI" sz="2400" dirty="0" smtClean="0">
                <a:solidFill>
                  <a:srgbClr val="0070C0"/>
                </a:solidFill>
              </a:rPr>
              <a:t>from</a:t>
            </a:r>
            <a:r>
              <a:rPr lang="fi-FI" altLang="fi-FI" sz="2400" dirty="0" smtClean="0">
                <a:solidFill>
                  <a:srgbClr val="0070C0"/>
                </a:solidFill>
              </a:rPr>
              <a:t> technical </a:t>
            </a:r>
            <a:r>
              <a:rPr lang="fi-FI" altLang="fi-FI" sz="2400" dirty="0" err="1" smtClean="0">
                <a:solidFill>
                  <a:srgbClr val="0070C0"/>
                </a:solidFill>
              </a:rPr>
              <a:t>university</a:t>
            </a:r>
            <a:r>
              <a:rPr lang="fi-FI" altLang="fi-FI" sz="2400" dirty="0" smtClean="0">
                <a:solidFill>
                  <a:srgbClr val="0070C0"/>
                </a:solidFill>
              </a:rPr>
              <a:t>,  2 journalists from media companies, 1 data-</a:t>
            </a:r>
            <a:r>
              <a:rPr lang="fi-FI" altLang="fi-FI" sz="2400" dirty="0" err="1" smtClean="0">
                <a:solidFill>
                  <a:srgbClr val="0070C0"/>
                </a:solidFill>
              </a:rPr>
              <a:t>activist</a:t>
            </a:r>
            <a:r>
              <a:rPr lang="fi-FI" altLang="fi-FI" sz="2400" dirty="0" smtClean="0">
                <a:solidFill>
                  <a:srgbClr val="0070C0"/>
                </a:solidFill>
              </a:rPr>
              <a:t>-</a:t>
            </a:r>
            <a:r>
              <a:rPr lang="fi-FI" altLang="fi-FI" sz="2400" dirty="0" err="1" smtClean="0">
                <a:solidFill>
                  <a:srgbClr val="0070C0"/>
                </a:solidFill>
              </a:rPr>
              <a:t>developer-researcher</a:t>
            </a:r>
            <a:r>
              <a:rPr lang="fi-FI" altLang="fi-FI" sz="2400" dirty="0" smtClean="0">
                <a:solidFill>
                  <a:srgbClr val="0070C0"/>
                </a:solidFill>
              </a:rPr>
              <a:t> </a:t>
            </a:r>
          </a:p>
          <a:p>
            <a:r>
              <a:rPr lang="fi-FI" altLang="fi-FI" sz="2400" dirty="0" smtClean="0">
                <a:solidFill>
                  <a:srgbClr val="0070C0"/>
                </a:solidFill>
              </a:rPr>
              <a:t>6 men and 1 woman</a:t>
            </a:r>
          </a:p>
          <a:p>
            <a:r>
              <a:rPr lang="fi-FI" altLang="fi-FI" sz="2400" dirty="0" smtClean="0">
                <a:solidFill>
                  <a:srgbClr val="0070C0"/>
                </a:solidFill>
              </a:rPr>
              <a:t>Half-structured interviews, conducted in Spring 2016</a:t>
            </a:r>
          </a:p>
          <a:p>
            <a:r>
              <a:rPr lang="fi-FI" altLang="fi-FI" sz="2400" dirty="0" smtClean="0">
                <a:solidFill>
                  <a:srgbClr val="0070C0"/>
                </a:solidFill>
              </a:rPr>
              <a:t>What is their relationship to DJ; </a:t>
            </a:r>
            <a:r>
              <a:rPr lang="fi-FI" altLang="fi-FI" sz="2400" dirty="0" err="1" smtClean="0">
                <a:solidFill>
                  <a:srgbClr val="0070C0"/>
                </a:solidFill>
              </a:rPr>
              <a:t>previous</a:t>
            </a:r>
            <a:r>
              <a:rPr lang="fi-FI" altLang="fi-FI" sz="2400" dirty="0" smtClean="0">
                <a:solidFill>
                  <a:srgbClr val="0070C0"/>
                </a:solidFill>
              </a:rPr>
              <a:t> </a:t>
            </a:r>
            <a:r>
              <a:rPr lang="fi-FI" altLang="fi-FI" sz="2400" dirty="0" err="1" smtClean="0">
                <a:solidFill>
                  <a:srgbClr val="0070C0"/>
                </a:solidFill>
              </a:rPr>
              <a:t>experiences</a:t>
            </a:r>
            <a:r>
              <a:rPr lang="fi-FI" altLang="fi-FI" sz="2400" dirty="0" smtClean="0">
                <a:solidFill>
                  <a:srgbClr val="0070C0"/>
                </a:solidFill>
              </a:rPr>
              <a:t> of </a:t>
            </a:r>
            <a:r>
              <a:rPr lang="fi-FI" altLang="fi-FI" sz="2400" dirty="0" err="1" smtClean="0">
                <a:solidFill>
                  <a:srgbClr val="0070C0"/>
                </a:solidFill>
              </a:rPr>
              <a:t>doing</a:t>
            </a:r>
            <a:r>
              <a:rPr lang="fi-FI" altLang="fi-FI" sz="2400" dirty="0" smtClean="0">
                <a:solidFill>
                  <a:srgbClr val="0070C0"/>
                </a:solidFill>
              </a:rPr>
              <a:t> and </a:t>
            </a:r>
            <a:r>
              <a:rPr lang="fi-FI" altLang="fi-FI" sz="2400" dirty="0" err="1" smtClean="0">
                <a:solidFill>
                  <a:srgbClr val="0070C0"/>
                </a:solidFill>
              </a:rPr>
              <a:t>teaching</a:t>
            </a:r>
            <a:r>
              <a:rPr lang="fi-FI" altLang="fi-FI" sz="2400" dirty="0" smtClean="0">
                <a:solidFill>
                  <a:srgbClr val="0070C0"/>
                </a:solidFill>
              </a:rPr>
              <a:t> DJ; the structure of their courses</a:t>
            </a:r>
            <a:r>
              <a:rPr lang="fi-FI" altLang="fi-FI" sz="2400" dirty="0">
                <a:solidFill>
                  <a:srgbClr val="0070C0"/>
                </a:solidFill>
              </a:rPr>
              <a:t>;</a:t>
            </a:r>
            <a:r>
              <a:rPr lang="fi-FI" altLang="fi-FI" sz="2400" dirty="0" smtClean="0">
                <a:solidFill>
                  <a:srgbClr val="0070C0"/>
                </a:solidFill>
              </a:rPr>
              <a:t> evaluations on what works and what not</a:t>
            </a:r>
            <a:r>
              <a:rPr lang="fi-FI" altLang="fi-FI" sz="2400" dirty="0">
                <a:solidFill>
                  <a:srgbClr val="0070C0"/>
                </a:solidFill>
              </a:rPr>
              <a:t>;</a:t>
            </a:r>
            <a:r>
              <a:rPr lang="fi-FI" altLang="fi-FI" sz="2400" dirty="0" smtClean="0">
                <a:solidFill>
                  <a:srgbClr val="0070C0"/>
                </a:solidFill>
              </a:rPr>
              <a:t> how DJ should be teached</a:t>
            </a:r>
            <a:r>
              <a:rPr lang="fi-FI" altLang="fi-FI" sz="2400" dirty="0">
                <a:solidFill>
                  <a:srgbClr val="0070C0"/>
                </a:solidFill>
              </a:rPr>
              <a:t>;</a:t>
            </a:r>
            <a:r>
              <a:rPr lang="fi-FI" altLang="fi-FI" sz="2400" dirty="0" smtClean="0">
                <a:solidFill>
                  <a:srgbClr val="0070C0"/>
                </a:solidFill>
              </a:rPr>
              <a:t> what is the role of (mobile) data journalism in the future</a:t>
            </a:r>
            <a:endParaRPr lang="fi-FI" altLang="fi-FI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33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comet_logo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275"/>
          <a:stretch>
            <a:fillRect/>
          </a:stretch>
        </p:blipFill>
        <p:spPr bwMode="auto">
          <a:xfrm>
            <a:off x="1774825" y="2166939"/>
            <a:ext cx="4389438" cy="457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1774825" y="1527175"/>
            <a:ext cx="864235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 marL="3635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endParaRPr lang="fi-FI" altLang="fi-FI" sz="2400" dirty="0">
              <a:solidFill>
                <a:srgbClr val="006699"/>
              </a:solidFill>
              <a:latin typeface="Verdana" panose="020B0604030504040204" pitchFamily="34" charset="0"/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endParaRPr lang="fi-FI" altLang="fi-FI" sz="2400" dirty="0">
              <a:solidFill>
                <a:srgbClr val="006699"/>
              </a:solidFill>
              <a:latin typeface="Verdana" panose="020B0604030504040204" pitchFamily="34" charset="0"/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endParaRPr lang="en-US" altLang="fi-FI" sz="2400" dirty="0">
              <a:solidFill>
                <a:srgbClr val="006699"/>
              </a:solidFill>
              <a:latin typeface="Verdana" panose="020B0604030504040204" pitchFamily="34" charset="0"/>
            </a:endParaRPr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 flipV="1">
            <a:off x="749643" y="1412874"/>
            <a:ext cx="9523071" cy="4763"/>
          </a:xfrm>
          <a:prstGeom prst="line">
            <a:avLst/>
          </a:prstGeom>
          <a:noFill/>
          <a:ln w="38100">
            <a:solidFill>
              <a:srgbClr val="66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 dirty="0">
              <a:solidFill>
                <a:srgbClr val="000000"/>
              </a:solidFill>
              <a:ea typeface="MS PGothic" panose="020B0600070205080204" pitchFamily="34" charset="-128"/>
            </a:endParaRP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fi-FI" sz="4800" b="1" dirty="0" smtClean="0">
                <a:solidFill>
                  <a:srgbClr val="006699"/>
                </a:solidFill>
                <a:latin typeface="Calibri Light" panose="020F0302020204030204" pitchFamily="34" charset="0"/>
              </a:rPr>
              <a:t>Teachers: Problems</a:t>
            </a:r>
            <a:endParaRPr lang="en-US" altLang="fi-FI" sz="4800" b="1" dirty="0">
              <a:solidFill>
                <a:srgbClr val="006699"/>
              </a:solidFill>
              <a:latin typeface="Calibri Light" panose="020F0302020204030204" pitchFamily="34" charset="0"/>
            </a:endParaRPr>
          </a:p>
        </p:txBody>
      </p:sp>
      <p:sp>
        <p:nvSpPr>
          <p:cNvPr id="37894" name="Content Placeholder 1"/>
          <p:cNvSpPr>
            <a:spLocks noGrp="1"/>
          </p:cNvSpPr>
          <p:nvPr>
            <p:ph idx="1"/>
          </p:nvPr>
        </p:nvSpPr>
        <p:spPr>
          <a:xfrm>
            <a:off x="600657" y="1546535"/>
            <a:ext cx="10972800" cy="4803879"/>
          </a:xfrm>
        </p:spPr>
        <p:txBody>
          <a:bodyPr/>
          <a:lstStyle/>
          <a:p>
            <a:r>
              <a:rPr lang="fi-FI" altLang="fi-FI" sz="2400" dirty="0" err="1" smtClean="0">
                <a:solidFill>
                  <a:srgbClr val="0070C0"/>
                </a:solidFill>
              </a:rPr>
              <a:t>The</a:t>
            </a:r>
            <a:r>
              <a:rPr lang="fi-FI" altLang="fi-FI" sz="2400" dirty="0" smtClean="0">
                <a:solidFill>
                  <a:srgbClr val="0070C0"/>
                </a:solidFill>
              </a:rPr>
              <a:t> </a:t>
            </a:r>
            <a:r>
              <a:rPr lang="fi-FI" altLang="fi-FI" sz="2400" dirty="0" err="1" smtClean="0">
                <a:solidFill>
                  <a:srgbClr val="0070C0"/>
                </a:solidFill>
              </a:rPr>
              <a:t>journalism</a:t>
            </a:r>
            <a:r>
              <a:rPr lang="fi-FI" altLang="fi-FI" sz="2400" dirty="0" smtClean="0">
                <a:solidFill>
                  <a:srgbClr val="0070C0"/>
                </a:solidFill>
              </a:rPr>
              <a:t> </a:t>
            </a:r>
            <a:r>
              <a:rPr lang="fi-FI" altLang="fi-FI" sz="2400" dirty="0" err="1" smtClean="0">
                <a:solidFill>
                  <a:srgbClr val="0070C0"/>
                </a:solidFill>
              </a:rPr>
              <a:t>education</a:t>
            </a:r>
            <a:r>
              <a:rPr lang="fi-FI" altLang="fi-FI" sz="2400" dirty="0" smtClean="0">
                <a:solidFill>
                  <a:srgbClr val="0070C0"/>
                </a:solidFill>
              </a:rPr>
              <a:t> is </a:t>
            </a:r>
            <a:r>
              <a:rPr lang="fi-FI" altLang="fi-FI" sz="2400" dirty="0" err="1" smtClean="0">
                <a:solidFill>
                  <a:srgbClr val="0070C0"/>
                </a:solidFill>
              </a:rPr>
              <a:t>still</a:t>
            </a:r>
            <a:r>
              <a:rPr lang="fi-FI" altLang="fi-FI" sz="2400" dirty="0" smtClean="0">
                <a:solidFill>
                  <a:srgbClr val="0070C0"/>
                </a:solidFill>
              </a:rPr>
              <a:t> </a:t>
            </a:r>
            <a:r>
              <a:rPr lang="fi-FI" altLang="fi-FI" sz="2400" dirty="0" err="1" smtClean="0">
                <a:solidFill>
                  <a:srgbClr val="0070C0"/>
                </a:solidFill>
              </a:rPr>
              <a:t>based</a:t>
            </a:r>
            <a:r>
              <a:rPr lang="fi-FI" altLang="fi-FI" sz="2400" dirty="0" smtClean="0">
                <a:solidFill>
                  <a:srgbClr val="0070C0"/>
                </a:solidFill>
              </a:rPr>
              <a:t> on </a:t>
            </a:r>
            <a:r>
              <a:rPr lang="fi-FI" altLang="fi-FI" sz="2400" dirty="0" err="1" smtClean="0">
                <a:solidFill>
                  <a:srgbClr val="0070C0"/>
                </a:solidFill>
              </a:rPr>
              <a:t>the</a:t>
            </a:r>
            <a:r>
              <a:rPr lang="fi-FI" altLang="fi-FI" sz="2400" dirty="0" smtClean="0">
                <a:solidFill>
                  <a:srgbClr val="0070C0"/>
                </a:solidFill>
              </a:rPr>
              <a:t> </a:t>
            </a:r>
            <a:r>
              <a:rPr lang="fi-FI" altLang="fi-FI" sz="2400" dirty="0" err="1" smtClean="0">
                <a:solidFill>
                  <a:srgbClr val="0070C0"/>
                </a:solidFill>
              </a:rPr>
              <a:t>traditional</a:t>
            </a:r>
            <a:r>
              <a:rPr lang="fi-FI" altLang="fi-FI" sz="2400" dirty="0" smtClean="0">
                <a:solidFill>
                  <a:srgbClr val="0070C0"/>
                </a:solidFill>
              </a:rPr>
              <a:t> </a:t>
            </a:r>
            <a:r>
              <a:rPr lang="fi-FI" altLang="fi-FI" sz="2400" dirty="0" err="1" smtClean="0">
                <a:solidFill>
                  <a:srgbClr val="0070C0"/>
                </a:solidFill>
              </a:rPr>
              <a:t>mindset</a:t>
            </a:r>
            <a:r>
              <a:rPr lang="fi-FI" altLang="fi-FI" sz="2400" dirty="0" smtClean="0">
                <a:solidFill>
                  <a:srgbClr val="0070C0"/>
                </a:solidFill>
              </a:rPr>
              <a:t> </a:t>
            </a:r>
            <a:r>
              <a:rPr lang="fi-FI" altLang="fi-FI" sz="2400" dirty="0">
                <a:solidFill>
                  <a:srgbClr val="0070C0"/>
                </a:solidFill>
              </a:rPr>
              <a:t>(</a:t>
            </a:r>
            <a:r>
              <a:rPr lang="fi-FI" altLang="fi-FI" sz="2400" dirty="0" err="1" smtClean="0">
                <a:solidFill>
                  <a:srgbClr val="0070C0"/>
                </a:solidFill>
              </a:rPr>
              <a:t>making</a:t>
            </a:r>
            <a:r>
              <a:rPr lang="fi-FI" altLang="fi-FI" sz="2400" dirty="0" smtClean="0">
                <a:solidFill>
                  <a:srgbClr val="0070C0"/>
                </a:solidFill>
              </a:rPr>
              <a:t> </a:t>
            </a:r>
            <a:r>
              <a:rPr lang="fi-FI" altLang="fi-FI" sz="2400" dirty="0" err="1" smtClean="0">
                <a:solidFill>
                  <a:srgbClr val="0070C0"/>
                </a:solidFill>
              </a:rPr>
              <a:t>print</a:t>
            </a:r>
            <a:r>
              <a:rPr lang="fi-FI" altLang="fi-FI" sz="2400" dirty="0" smtClean="0">
                <a:solidFill>
                  <a:srgbClr val="0070C0"/>
                </a:solidFill>
              </a:rPr>
              <a:t> </a:t>
            </a:r>
            <a:r>
              <a:rPr lang="fi-FI" altLang="fi-FI" sz="2400" dirty="0" err="1" smtClean="0">
                <a:solidFill>
                  <a:srgbClr val="0070C0"/>
                </a:solidFill>
              </a:rPr>
              <a:t>or</a:t>
            </a:r>
            <a:r>
              <a:rPr lang="fi-FI" altLang="fi-FI" sz="2400" dirty="0" smtClean="0">
                <a:solidFill>
                  <a:srgbClr val="0070C0"/>
                </a:solidFill>
              </a:rPr>
              <a:t> TV), </a:t>
            </a:r>
            <a:r>
              <a:rPr lang="fi-FI" altLang="fi-FI" sz="2400" dirty="0" err="1" smtClean="0">
                <a:solidFill>
                  <a:srgbClr val="0070C0"/>
                </a:solidFill>
              </a:rPr>
              <a:t>not</a:t>
            </a:r>
            <a:r>
              <a:rPr lang="fi-FI" altLang="fi-FI" sz="2400" dirty="0" smtClean="0">
                <a:solidFill>
                  <a:srgbClr val="0070C0"/>
                </a:solidFill>
              </a:rPr>
              <a:t> on </a:t>
            </a:r>
            <a:r>
              <a:rPr lang="fi-FI" altLang="fi-FI" sz="2400" dirty="0" err="1" smtClean="0">
                <a:solidFill>
                  <a:srgbClr val="0070C0"/>
                </a:solidFill>
              </a:rPr>
              <a:t>making</a:t>
            </a:r>
            <a:r>
              <a:rPr lang="fi-FI" altLang="fi-FI" sz="2400" dirty="0" smtClean="0">
                <a:solidFill>
                  <a:srgbClr val="0070C0"/>
                </a:solidFill>
              </a:rPr>
              <a:t> </a:t>
            </a:r>
            <a:r>
              <a:rPr lang="fi-FI" altLang="fi-FI" sz="2400" dirty="0" err="1" smtClean="0">
                <a:solidFill>
                  <a:srgbClr val="0070C0"/>
                </a:solidFill>
              </a:rPr>
              <a:t>interactive</a:t>
            </a:r>
            <a:r>
              <a:rPr lang="fi-FI" altLang="fi-FI" sz="2400" dirty="0" smtClean="0">
                <a:solidFill>
                  <a:srgbClr val="0070C0"/>
                </a:solidFill>
              </a:rPr>
              <a:t> </a:t>
            </a:r>
            <a:r>
              <a:rPr lang="fi-FI" altLang="fi-FI" sz="2400" dirty="0" err="1" smtClean="0">
                <a:solidFill>
                  <a:srgbClr val="0070C0"/>
                </a:solidFill>
              </a:rPr>
              <a:t>journalism</a:t>
            </a:r>
            <a:r>
              <a:rPr lang="fi-FI" altLang="fi-FI" sz="2400" dirty="0" smtClean="0">
                <a:solidFill>
                  <a:srgbClr val="0070C0"/>
                </a:solidFill>
              </a:rPr>
              <a:t> out of data </a:t>
            </a:r>
            <a:r>
              <a:rPr lang="fi-FI" altLang="fi-FI" sz="2400" dirty="0" err="1" smtClean="0">
                <a:solidFill>
                  <a:srgbClr val="0070C0"/>
                </a:solidFill>
              </a:rPr>
              <a:t>sources</a:t>
            </a:r>
            <a:endParaRPr lang="fi-FI" altLang="fi-FI" sz="2400" dirty="0" smtClean="0">
              <a:solidFill>
                <a:srgbClr val="0070C0"/>
              </a:solidFill>
            </a:endParaRPr>
          </a:p>
          <a:p>
            <a:r>
              <a:rPr lang="fi-FI" altLang="fi-FI" sz="2400" dirty="0" err="1" smtClean="0">
                <a:solidFill>
                  <a:srgbClr val="0070C0"/>
                </a:solidFill>
              </a:rPr>
              <a:t>Myths</a:t>
            </a:r>
            <a:r>
              <a:rPr lang="fi-FI" altLang="fi-FI" sz="2400" dirty="0" smtClean="0">
                <a:solidFill>
                  <a:srgbClr val="0070C0"/>
                </a:solidFill>
              </a:rPr>
              <a:t> </a:t>
            </a:r>
            <a:r>
              <a:rPr lang="fi-FI" altLang="fi-FI" sz="2400" dirty="0" err="1" smtClean="0">
                <a:solidFill>
                  <a:srgbClr val="0070C0"/>
                </a:solidFill>
              </a:rPr>
              <a:t>about</a:t>
            </a:r>
            <a:r>
              <a:rPr lang="fi-FI" altLang="fi-FI" sz="2400" dirty="0" smtClean="0">
                <a:solidFill>
                  <a:srgbClr val="0070C0"/>
                </a:solidFill>
              </a:rPr>
              <a:t> the </a:t>
            </a:r>
            <a:r>
              <a:rPr lang="fi-FI" altLang="fi-FI" sz="2400" dirty="0" err="1" smtClean="0">
                <a:solidFill>
                  <a:srgbClr val="0070C0"/>
                </a:solidFill>
              </a:rPr>
              <a:t>difficulties</a:t>
            </a:r>
            <a:r>
              <a:rPr lang="fi-FI" altLang="fi-FI" sz="2400" dirty="0" smtClean="0">
                <a:solidFill>
                  <a:srgbClr val="0070C0"/>
                </a:solidFill>
              </a:rPr>
              <a:t> of </a:t>
            </a:r>
            <a:r>
              <a:rPr lang="fi-FI" altLang="fi-FI" sz="2400" dirty="0" err="1" smtClean="0">
                <a:solidFill>
                  <a:srgbClr val="0070C0"/>
                </a:solidFill>
              </a:rPr>
              <a:t>making</a:t>
            </a:r>
            <a:r>
              <a:rPr lang="fi-FI" altLang="fi-FI" sz="2400" dirty="0" smtClean="0">
                <a:solidFill>
                  <a:srgbClr val="0070C0"/>
                </a:solidFill>
              </a:rPr>
              <a:t> data </a:t>
            </a:r>
            <a:r>
              <a:rPr lang="fi-FI" altLang="fi-FI" sz="2400" dirty="0" err="1" smtClean="0">
                <a:solidFill>
                  <a:srgbClr val="0070C0"/>
                </a:solidFill>
              </a:rPr>
              <a:t>journalism</a:t>
            </a:r>
            <a:r>
              <a:rPr lang="fi-FI" altLang="fi-FI" sz="2400" dirty="0" smtClean="0">
                <a:solidFill>
                  <a:srgbClr val="0070C0"/>
                </a:solidFill>
              </a:rPr>
              <a:t> </a:t>
            </a:r>
            <a:r>
              <a:rPr lang="fi-FI" altLang="fi-FI" sz="2400" dirty="0" err="1" smtClean="0">
                <a:solidFill>
                  <a:srgbClr val="0070C0"/>
                </a:solidFill>
              </a:rPr>
              <a:t>last</a:t>
            </a:r>
            <a:r>
              <a:rPr lang="fi-FI" altLang="fi-FI" sz="2400" dirty="0" smtClean="0">
                <a:solidFill>
                  <a:srgbClr val="0070C0"/>
                </a:solidFill>
              </a:rPr>
              <a:t> long</a:t>
            </a:r>
          </a:p>
          <a:p>
            <a:r>
              <a:rPr lang="fi-FI" altLang="fi-FI" sz="2400" dirty="0" err="1" smtClean="0">
                <a:solidFill>
                  <a:srgbClr val="0070C0"/>
                </a:solidFill>
              </a:rPr>
              <a:t>Introductions</a:t>
            </a:r>
            <a:r>
              <a:rPr lang="fi-FI" altLang="fi-FI" sz="2400" dirty="0" smtClean="0">
                <a:solidFill>
                  <a:srgbClr val="0070C0"/>
                </a:solidFill>
              </a:rPr>
              <a:t> </a:t>
            </a:r>
            <a:r>
              <a:rPr lang="fi-FI" altLang="fi-FI" sz="2400" dirty="0" err="1" smtClean="0">
                <a:solidFill>
                  <a:srgbClr val="0070C0"/>
                </a:solidFill>
              </a:rPr>
              <a:t>are</a:t>
            </a:r>
            <a:r>
              <a:rPr lang="fi-FI" altLang="fi-FI" sz="2400" dirty="0" smtClean="0">
                <a:solidFill>
                  <a:srgbClr val="0070C0"/>
                </a:solidFill>
              </a:rPr>
              <a:t> </a:t>
            </a:r>
            <a:r>
              <a:rPr lang="fi-FI" altLang="fi-FI" sz="2400" dirty="0" err="1" smtClean="0">
                <a:solidFill>
                  <a:srgbClr val="0070C0"/>
                </a:solidFill>
              </a:rPr>
              <a:t>not</a:t>
            </a:r>
            <a:r>
              <a:rPr lang="fi-FI" altLang="fi-FI" sz="2400" dirty="0" smtClean="0">
                <a:solidFill>
                  <a:srgbClr val="0070C0"/>
                </a:solidFill>
              </a:rPr>
              <a:t> </a:t>
            </a:r>
            <a:r>
              <a:rPr lang="fi-FI" altLang="fi-FI" sz="2400" dirty="0" err="1" smtClean="0">
                <a:solidFill>
                  <a:srgbClr val="0070C0"/>
                </a:solidFill>
              </a:rPr>
              <a:t>enough</a:t>
            </a:r>
            <a:r>
              <a:rPr lang="fi-FI" altLang="fi-FI" sz="2400" dirty="0" smtClean="0">
                <a:solidFill>
                  <a:srgbClr val="0070C0"/>
                </a:solidFill>
              </a:rPr>
              <a:t>, the </a:t>
            </a:r>
            <a:r>
              <a:rPr lang="fi-FI" altLang="fi-FI" sz="2400" dirty="0" err="1" smtClean="0">
                <a:solidFill>
                  <a:srgbClr val="0070C0"/>
                </a:solidFill>
              </a:rPr>
              <a:t>teaching</a:t>
            </a:r>
            <a:r>
              <a:rPr lang="fi-FI" altLang="fi-FI" sz="2400" dirty="0" smtClean="0">
                <a:solidFill>
                  <a:srgbClr val="0070C0"/>
                </a:solidFill>
              </a:rPr>
              <a:t> of DJ </a:t>
            </a:r>
            <a:r>
              <a:rPr lang="fi-FI" altLang="fi-FI" sz="2400" dirty="0" err="1" smtClean="0">
                <a:solidFill>
                  <a:srgbClr val="0070C0"/>
                </a:solidFill>
              </a:rPr>
              <a:t>should</a:t>
            </a:r>
            <a:r>
              <a:rPr lang="fi-FI" altLang="fi-FI" sz="2400" dirty="0" smtClean="0">
                <a:solidFill>
                  <a:srgbClr val="0070C0"/>
                </a:solidFill>
              </a:rPr>
              <a:t> </a:t>
            </a:r>
            <a:r>
              <a:rPr lang="fi-FI" altLang="fi-FI" sz="2400" dirty="0" err="1" smtClean="0">
                <a:solidFill>
                  <a:srgbClr val="0070C0"/>
                </a:solidFill>
              </a:rPr>
              <a:t>be</a:t>
            </a:r>
            <a:r>
              <a:rPr lang="fi-FI" altLang="fi-FI" sz="2400" dirty="0" smtClean="0">
                <a:solidFill>
                  <a:srgbClr val="0070C0"/>
                </a:solidFill>
              </a:rPr>
              <a:t> </a:t>
            </a:r>
            <a:r>
              <a:rPr lang="fi-FI" altLang="fi-FI" sz="2400" dirty="0" err="1" smtClean="0">
                <a:solidFill>
                  <a:srgbClr val="0070C0"/>
                </a:solidFill>
              </a:rPr>
              <a:t>integrated</a:t>
            </a:r>
            <a:r>
              <a:rPr lang="fi-FI" altLang="fi-FI" sz="2400" dirty="0" smtClean="0">
                <a:solidFill>
                  <a:srgbClr val="0070C0"/>
                </a:solidFill>
              </a:rPr>
              <a:t> into </a:t>
            </a:r>
            <a:r>
              <a:rPr lang="fi-FI" altLang="fi-FI" sz="2400" dirty="0" err="1" smtClean="0">
                <a:solidFill>
                  <a:srgbClr val="0070C0"/>
                </a:solidFill>
              </a:rPr>
              <a:t>other</a:t>
            </a:r>
            <a:r>
              <a:rPr lang="fi-FI" altLang="fi-FI" sz="2400" dirty="0" smtClean="0">
                <a:solidFill>
                  <a:srgbClr val="0070C0"/>
                </a:solidFill>
              </a:rPr>
              <a:t> </a:t>
            </a:r>
            <a:r>
              <a:rPr lang="fi-FI" altLang="fi-FI" sz="2400" dirty="0" err="1" smtClean="0">
                <a:solidFill>
                  <a:srgbClr val="0070C0"/>
                </a:solidFill>
              </a:rPr>
              <a:t>levels</a:t>
            </a:r>
            <a:r>
              <a:rPr lang="fi-FI" altLang="fi-FI" sz="2400" dirty="0" smtClean="0">
                <a:solidFill>
                  <a:srgbClr val="0070C0"/>
                </a:solidFill>
              </a:rPr>
              <a:t> of </a:t>
            </a:r>
            <a:r>
              <a:rPr lang="fi-FI" altLang="fi-FI" sz="2400" dirty="0" err="1" smtClean="0">
                <a:solidFill>
                  <a:srgbClr val="0070C0"/>
                </a:solidFill>
              </a:rPr>
              <a:t>journalism</a:t>
            </a:r>
            <a:r>
              <a:rPr lang="fi-FI" altLang="fi-FI" sz="2400" dirty="0" smtClean="0">
                <a:solidFill>
                  <a:srgbClr val="0070C0"/>
                </a:solidFill>
              </a:rPr>
              <a:t> </a:t>
            </a:r>
            <a:r>
              <a:rPr lang="fi-FI" altLang="fi-FI" sz="2400" dirty="0" err="1" smtClean="0">
                <a:solidFill>
                  <a:srgbClr val="0070C0"/>
                </a:solidFill>
              </a:rPr>
              <a:t>education</a:t>
            </a:r>
            <a:r>
              <a:rPr lang="fi-FI" altLang="fi-FI" sz="2400" dirty="0" smtClean="0">
                <a:solidFill>
                  <a:srgbClr val="0070C0"/>
                </a:solidFill>
              </a:rPr>
              <a:t>  (</a:t>
            </a:r>
            <a:r>
              <a:rPr lang="fi-FI" altLang="fi-FI" sz="2400" dirty="0" err="1" smtClean="0">
                <a:solidFill>
                  <a:srgbClr val="0070C0"/>
                </a:solidFill>
              </a:rPr>
              <a:t>Griffin</a:t>
            </a:r>
            <a:r>
              <a:rPr lang="fi-FI" altLang="fi-FI" sz="2400" dirty="0" smtClean="0">
                <a:solidFill>
                  <a:srgbClr val="0070C0"/>
                </a:solidFill>
              </a:rPr>
              <a:t> &amp; </a:t>
            </a:r>
            <a:r>
              <a:rPr lang="fi-FI" altLang="fi-FI" sz="2400" dirty="0" err="1" smtClean="0">
                <a:solidFill>
                  <a:srgbClr val="0070C0"/>
                </a:solidFill>
              </a:rPr>
              <a:t>Dunwoody</a:t>
            </a:r>
            <a:r>
              <a:rPr lang="fi-FI" altLang="fi-FI" sz="2400" dirty="0" smtClean="0">
                <a:solidFill>
                  <a:srgbClr val="0070C0"/>
                </a:solidFill>
              </a:rPr>
              <a:t> 2016)</a:t>
            </a:r>
          </a:p>
          <a:p>
            <a:r>
              <a:rPr lang="fi-FI" altLang="fi-FI" sz="2400" dirty="0" smtClean="0">
                <a:solidFill>
                  <a:srgbClr val="0070C0"/>
                </a:solidFill>
              </a:rPr>
              <a:t>On </a:t>
            </a:r>
            <a:r>
              <a:rPr lang="fi-FI" altLang="fi-FI" sz="2400" dirty="0" err="1" smtClean="0">
                <a:solidFill>
                  <a:srgbClr val="0070C0"/>
                </a:solidFill>
              </a:rPr>
              <a:t>short</a:t>
            </a:r>
            <a:r>
              <a:rPr lang="fi-FI" altLang="fi-FI" sz="2400" dirty="0" smtClean="0">
                <a:solidFill>
                  <a:srgbClr val="0070C0"/>
                </a:solidFill>
              </a:rPr>
              <a:t> </a:t>
            </a:r>
            <a:r>
              <a:rPr lang="fi-FI" altLang="fi-FI" sz="2400" dirty="0" err="1" smtClean="0">
                <a:solidFill>
                  <a:srgbClr val="0070C0"/>
                </a:solidFill>
              </a:rPr>
              <a:t>courses</a:t>
            </a:r>
            <a:r>
              <a:rPr lang="fi-FI" altLang="fi-FI" sz="2400" dirty="0" smtClean="0">
                <a:solidFill>
                  <a:srgbClr val="0070C0"/>
                </a:solidFill>
              </a:rPr>
              <a:t> </a:t>
            </a:r>
            <a:r>
              <a:rPr lang="fi-FI" altLang="fi-FI" sz="2400" dirty="0" err="1" smtClean="0">
                <a:solidFill>
                  <a:srgbClr val="0070C0"/>
                </a:solidFill>
              </a:rPr>
              <a:t>students</a:t>
            </a:r>
            <a:r>
              <a:rPr lang="fi-FI" altLang="fi-FI" sz="2400" dirty="0" smtClean="0">
                <a:solidFill>
                  <a:srgbClr val="0070C0"/>
                </a:solidFill>
              </a:rPr>
              <a:t> go </a:t>
            </a:r>
            <a:r>
              <a:rPr lang="fi-FI" altLang="fi-FI" sz="2400" dirty="0" err="1" smtClean="0">
                <a:solidFill>
                  <a:srgbClr val="0070C0"/>
                </a:solidFill>
              </a:rPr>
              <a:t>often</a:t>
            </a:r>
            <a:r>
              <a:rPr lang="fi-FI" altLang="fi-FI" sz="2400" dirty="0" smtClean="0">
                <a:solidFill>
                  <a:srgbClr val="0070C0"/>
                </a:solidFill>
              </a:rPr>
              <a:t> into </a:t>
            </a:r>
            <a:r>
              <a:rPr lang="fi-FI" altLang="fi-FI" sz="2400" dirty="0" err="1" smtClean="0">
                <a:solidFill>
                  <a:srgbClr val="0070C0"/>
                </a:solidFill>
              </a:rPr>
              <a:t>robot-mode</a:t>
            </a:r>
            <a:r>
              <a:rPr lang="fi-FI" altLang="fi-FI" sz="2400" dirty="0" smtClean="0">
                <a:solidFill>
                  <a:srgbClr val="0070C0"/>
                </a:solidFill>
              </a:rPr>
              <a:t> </a:t>
            </a:r>
            <a:r>
              <a:rPr lang="fi-FI" altLang="fi-FI" sz="2400" dirty="0" err="1" smtClean="0">
                <a:solidFill>
                  <a:srgbClr val="0070C0"/>
                </a:solidFill>
              </a:rPr>
              <a:t>following</a:t>
            </a:r>
            <a:r>
              <a:rPr lang="fi-FI" altLang="fi-FI" sz="2400" dirty="0" smtClean="0">
                <a:solidFill>
                  <a:srgbClr val="0070C0"/>
                </a:solidFill>
              </a:rPr>
              <a:t> </a:t>
            </a:r>
            <a:r>
              <a:rPr lang="fi-FI" altLang="fi-FI" sz="2400" dirty="0" err="1" smtClean="0">
                <a:solidFill>
                  <a:srgbClr val="0070C0"/>
                </a:solidFill>
              </a:rPr>
              <a:t>the</a:t>
            </a:r>
            <a:r>
              <a:rPr lang="fi-FI" altLang="fi-FI" sz="2400" dirty="0" smtClean="0">
                <a:solidFill>
                  <a:srgbClr val="0070C0"/>
                </a:solidFill>
              </a:rPr>
              <a:t> </a:t>
            </a:r>
            <a:r>
              <a:rPr lang="fi-FI" altLang="fi-FI" sz="2400" dirty="0" err="1" smtClean="0">
                <a:solidFill>
                  <a:srgbClr val="0070C0"/>
                </a:solidFill>
              </a:rPr>
              <a:t>tutorials</a:t>
            </a:r>
            <a:r>
              <a:rPr lang="fi-FI" altLang="fi-FI" sz="2400" dirty="0" smtClean="0">
                <a:solidFill>
                  <a:srgbClr val="0070C0"/>
                </a:solidFill>
              </a:rPr>
              <a:t> </a:t>
            </a:r>
            <a:r>
              <a:rPr lang="fi-FI" altLang="fi-FI" sz="2400" dirty="0" err="1" smtClean="0">
                <a:solidFill>
                  <a:srgbClr val="0070C0"/>
                </a:solidFill>
              </a:rPr>
              <a:t>without</a:t>
            </a:r>
            <a:r>
              <a:rPr lang="fi-FI" altLang="fi-FI" sz="2400" dirty="0" smtClean="0">
                <a:solidFill>
                  <a:srgbClr val="0070C0"/>
                </a:solidFill>
              </a:rPr>
              <a:t> </a:t>
            </a:r>
            <a:r>
              <a:rPr lang="fi-FI" altLang="fi-FI" sz="2400" dirty="0" err="1" smtClean="0">
                <a:solidFill>
                  <a:srgbClr val="0070C0"/>
                </a:solidFill>
              </a:rPr>
              <a:t>internalizing</a:t>
            </a:r>
            <a:r>
              <a:rPr lang="fi-FI" altLang="fi-FI" sz="2400" dirty="0" smtClean="0">
                <a:solidFill>
                  <a:srgbClr val="0070C0"/>
                </a:solidFill>
              </a:rPr>
              <a:t> </a:t>
            </a:r>
            <a:r>
              <a:rPr lang="fi-FI" altLang="fi-FI" sz="2400" dirty="0" err="1" smtClean="0">
                <a:solidFill>
                  <a:srgbClr val="0070C0"/>
                </a:solidFill>
              </a:rPr>
              <a:t>the</a:t>
            </a:r>
            <a:r>
              <a:rPr lang="fi-FI" altLang="fi-FI" sz="2400" dirty="0" smtClean="0">
                <a:solidFill>
                  <a:srgbClr val="0070C0"/>
                </a:solidFill>
              </a:rPr>
              <a:t> </a:t>
            </a:r>
            <a:r>
              <a:rPr lang="fi-FI" altLang="fi-FI" sz="2400" dirty="0" err="1" smtClean="0">
                <a:solidFill>
                  <a:srgbClr val="0070C0"/>
                </a:solidFill>
              </a:rPr>
              <a:t>lessons</a:t>
            </a:r>
            <a:r>
              <a:rPr lang="fi-FI" altLang="fi-FI" sz="2400" dirty="0" smtClean="0">
                <a:solidFill>
                  <a:srgbClr val="0070C0"/>
                </a:solidFill>
              </a:rPr>
              <a:t> </a:t>
            </a:r>
            <a:r>
              <a:rPr lang="fi-FI" altLang="fi-FI" sz="2400" dirty="0" err="1" smtClean="0">
                <a:solidFill>
                  <a:srgbClr val="0070C0"/>
                </a:solidFill>
              </a:rPr>
              <a:t>learned</a:t>
            </a:r>
            <a:endParaRPr lang="fi-FI" altLang="fi-FI" sz="2400" dirty="0" smtClean="0">
              <a:solidFill>
                <a:srgbClr val="0070C0"/>
              </a:solidFill>
            </a:endParaRPr>
          </a:p>
          <a:p>
            <a:r>
              <a:rPr lang="fi-FI" altLang="fi-FI" sz="2400" dirty="0">
                <a:solidFill>
                  <a:srgbClr val="0070C0"/>
                </a:solidFill>
              </a:rPr>
              <a:t>P</a:t>
            </a:r>
            <a:r>
              <a:rPr lang="fi-FI" altLang="fi-FI" sz="2400" dirty="0" smtClean="0">
                <a:solidFill>
                  <a:srgbClr val="0070C0"/>
                </a:solidFill>
              </a:rPr>
              <a:t>rogramming </a:t>
            </a:r>
            <a:r>
              <a:rPr lang="fi-FI" altLang="fi-FI" sz="2400" dirty="0" err="1" smtClean="0">
                <a:solidFill>
                  <a:srgbClr val="0070C0"/>
                </a:solidFill>
              </a:rPr>
              <a:t>should</a:t>
            </a:r>
            <a:r>
              <a:rPr lang="fi-FI" altLang="fi-FI" sz="2400" dirty="0" smtClean="0">
                <a:solidFill>
                  <a:srgbClr val="0070C0"/>
                </a:solidFill>
              </a:rPr>
              <a:t> </a:t>
            </a:r>
            <a:r>
              <a:rPr lang="fi-FI" altLang="fi-FI" sz="2400" dirty="0" err="1" smtClean="0">
                <a:solidFill>
                  <a:srgbClr val="0070C0"/>
                </a:solidFill>
              </a:rPr>
              <a:t>be</a:t>
            </a:r>
            <a:r>
              <a:rPr lang="fi-FI" altLang="fi-FI" sz="2400" dirty="0" smtClean="0">
                <a:solidFill>
                  <a:srgbClr val="0070C0"/>
                </a:solidFill>
              </a:rPr>
              <a:t> </a:t>
            </a:r>
            <a:r>
              <a:rPr lang="fi-FI" altLang="fi-FI" sz="2400" dirty="0" err="1" smtClean="0">
                <a:solidFill>
                  <a:srgbClr val="0070C0"/>
                </a:solidFill>
              </a:rPr>
              <a:t>taught</a:t>
            </a:r>
            <a:r>
              <a:rPr lang="fi-FI" altLang="fi-FI" sz="2400" dirty="0" smtClean="0">
                <a:solidFill>
                  <a:srgbClr val="0070C0"/>
                </a:solidFill>
              </a:rPr>
              <a:t> to </a:t>
            </a:r>
            <a:r>
              <a:rPr lang="fi-FI" altLang="fi-FI" sz="2400" dirty="0" err="1" smtClean="0">
                <a:solidFill>
                  <a:srgbClr val="0070C0"/>
                </a:solidFill>
              </a:rPr>
              <a:t>journalists</a:t>
            </a:r>
            <a:r>
              <a:rPr lang="fi-FI" altLang="fi-FI" sz="2400" dirty="0" smtClean="0">
                <a:solidFill>
                  <a:srgbClr val="0070C0"/>
                </a:solidFill>
              </a:rPr>
              <a:t> </a:t>
            </a:r>
            <a:r>
              <a:rPr lang="fi-FI" altLang="fi-FI" sz="2400" dirty="0" err="1" smtClean="0">
                <a:solidFill>
                  <a:srgbClr val="0070C0"/>
                </a:solidFill>
              </a:rPr>
              <a:t>but</a:t>
            </a:r>
            <a:r>
              <a:rPr lang="fi-FI" altLang="fi-FI" sz="2400" dirty="0">
                <a:solidFill>
                  <a:srgbClr val="0070C0"/>
                </a:solidFill>
              </a:rPr>
              <a:t> </a:t>
            </a:r>
            <a:r>
              <a:rPr lang="fi-FI" altLang="fi-FI" sz="2400" dirty="0" err="1" smtClean="0">
                <a:solidFill>
                  <a:srgbClr val="0070C0"/>
                </a:solidFill>
              </a:rPr>
              <a:t>there</a:t>
            </a:r>
            <a:r>
              <a:rPr lang="fi-FI" altLang="fi-FI" sz="2400" dirty="0" smtClean="0">
                <a:solidFill>
                  <a:srgbClr val="0070C0"/>
                </a:solidFill>
              </a:rPr>
              <a:t> </a:t>
            </a:r>
            <a:r>
              <a:rPr lang="fi-FI" altLang="fi-FI" sz="2400" dirty="0" err="1" smtClean="0">
                <a:solidFill>
                  <a:srgbClr val="0070C0"/>
                </a:solidFill>
              </a:rPr>
              <a:t>are</a:t>
            </a:r>
            <a:r>
              <a:rPr lang="fi-FI" altLang="fi-FI" sz="2400" dirty="0" smtClean="0">
                <a:solidFill>
                  <a:srgbClr val="0070C0"/>
                </a:solidFill>
              </a:rPr>
              <a:t> no </a:t>
            </a:r>
            <a:r>
              <a:rPr lang="fi-FI" altLang="fi-FI" sz="2400" dirty="0" err="1" smtClean="0">
                <a:solidFill>
                  <a:srgbClr val="0070C0"/>
                </a:solidFill>
              </a:rPr>
              <a:t>time</a:t>
            </a:r>
            <a:r>
              <a:rPr lang="fi-FI" altLang="fi-FI" sz="2400" dirty="0" smtClean="0">
                <a:solidFill>
                  <a:srgbClr val="0070C0"/>
                </a:solidFill>
              </a:rPr>
              <a:t> for </a:t>
            </a:r>
            <a:r>
              <a:rPr lang="fi-FI" altLang="fi-FI" sz="2400" dirty="0" err="1" smtClean="0">
                <a:solidFill>
                  <a:srgbClr val="0070C0"/>
                </a:solidFill>
              </a:rPr>
              <a:t>that</a:t>
            </a:r>
            <a:r>
              <a:rPr lang="fi-FI" altLang="fi-FI" sz="2400" dirty="0" smtClean="0">
                <a:solidFill>
                  <a:srgbClr val="0070C0"/>
                </a:solidFill>
              </a:rPr>
              <a:t> </a:t>
            </a:r>
            <a:r>
              <a:rPr lang="fi-FI" altLang="fi-FI" sz="2400" dirty="0" err="1" smtClean="0">
                <a:solidFill>
                  <a:srgbClr val="0070C0"/>
                </a:solidFill>
              </a:rPr>
              <a:t>during</a:t>
            </a:r>
            <a:r>
              <a:rPr lang="fi-FI" altLang="fi-FI" sz="2400" dirty="0" smtClean="0">
                <a:solidFill>
                  <a:srgbClr val="0070C0"/>
                </a:solidFill>
              </a:rPr>
              <a:t> the </a:t>
            </a:r>
            <a:r>
              <a:rPr lang="fi-FI" altLang="fi-FI" sz="2400" dirty="0" err="1" smtClean="0">
                <a:solidFill>
                  <a:srgbClr val="0070C0"/>
                </a:solidFill>
              </a:rPr>
              <a:t>short</a:t>
            </a:r>
            <a:r>
              <a:rPr lang="fi-FI" altLang="fi-FI" sz="2400" dirty="0" smtClean="0">
                <a:solidFill>
                  <a:srgbClr val="0070C0"/>
                </a:solidFill>
              </a:rPr>
              <a:t> </a:t>
            </a:r>
            <a:r>
              <a:rPr lang="fi-FI" altLang="fi-FI" sz="2400" dirty="0" err="1" smtClean="0">
                <a:solidFill>
                  <a:srgbClr val="0070C0"/>
                </a:solidFill>
              </a:rPr>
              <a:t>introductory</a:t>
            </a:r>
            <a:r>
              <a:rPr lang="fi-FI" altLang="fi-FI" sz="2400" dirty="0" smtClean="0">
                <a:solidFill>
                  <a:srgbClr val="0070C0"/>
                </a:solidFill>
              </a:rPr>
              <a:t> </a:t>
            </a:r>
            <a:r>
              <a:rPr lang="fi-FI" altLang="fi-FI" sz="2400" dirty="0" err="1" smtClean="0">
                <a:solidFill>
                  <a:srgbClr val="0070C0"/>
                </a:solidFill>
              </a:rPr>
              <a:t>courses</a:t>
            </a:r>
            <a:endParaRPr lang="fi-FI" altLang="fi-FI" sz="2400" dirty="0" smtClean="0">
              <a:solidFill>
                <a:srgbClr val="0070C0"/>
              </a:solidFill>
            </a:endParaRPr>
          </a:p>
          <a:p>
            <a:r>
              <a:rPr lang="fi-FI" altLang="fi-FI" sz="2400" dirty="0" smtClean="0">
                <a:solidFill>
                  <a:srgbClr val="0070C0"/>
                </a:solidFill>
              </a:rPr>
              <a:t>The </a:t>
            </a:r>
            <a:r>
              <a:rPr lang="fi-FI" altLang="fi-FI" sz="2400" dirty="0" err="1" smtClean="0">
                <a:solidFill>
                  <a:srgbClr val="0070C0"/>
                </a:solidFill>
              </a:rPr>
              <a:t>interdicplinary</a:t>
            </a:r>
            <a:r>
              <a:rPr lang="fi-FI" altLang="fi-FI" sz="2400" dirty="0" smtClean="0">
                <a:solidFill>
                  <a:srgbClr val="0070C0"/>
                </a:solidFill>
              </a:rPr>
              <a:t> </a:t>
            </a:r>
            <a:r>
              <a:rPr lang="fi-FI" altLang="fi-FI" sz="2400" dirty="0" err="1" smtClean="0">
                <a:solidFill>
                  <a:srgbClr val="0070C0"/>
                </a:solidFill>
              </a:rPr>
              <a:t>courses</a:t>
            </a:r>
            <a:r>
              <a:rPr lang="fi-FI" altLang="fi-FI" sz="2400" dirty="0" smtClean="0">
                <a:solidFill>
                  <a:srgbClr val="0070C0"/>
                </a:solidFill>
              </a:rPr>
              <a:t> in UTA </a:t>
            </a:r>
            <a:r>
              <a:rPr lang="fi-FI" altLang="fi-FI" sz="2400" dirty="0" err="1" smtClean="0">
                <a:solidFill>
                  <a:srgbClr val="0070C0"/>
                </a:solidFill>
              </a:rPr>
              <a:t>showed</a:t>
            </a:r>
            <a:r>
              <a:rPr lang="fi-FI" altLang="fi-FI" sz="2400" dirty="0" smtClean="0">
                <a:solidFill>
                  <a:srgbClr val="0070C0"/>
                </a:solidFill>
              </a:rPr>
              <a:t> </a:t>
            </a:r>
            <a:r>
              <a:rPr lang="fi-FI" altLang="fi-FI" sz="2400" dirty="0" err="1" smtClean="0">
                <a:solidFill>
                  <a:srgbClr val="0070C0"/>
                </a:solidFill>
              </a:rPr>
              <a:t>that</a:t>
            </a:r>
            <a:r>
              <a:rPr lang="fi-FI" altLang="fi-FI" sz="2400" dirty="0" smtClean="0">
                <a:solidFill>
                  <a:srgbClr val="0070C0"/>
                </a:solidFill>
              </a:rPr>
              <a:t> </a:t>
            </a:r>
            <a:r>
              <a:rPr lang="fi-FI" altLang="fi-FI" sz="2400" dirty="0" err="1" smtClean="0">
                <a:solidFill>
                  <a:srgbClr val="0070C0"/>
                </a:solidFill>
              </a:rPr>
              <a:t>there</a:t>
            </a:r>
            <a:r>
              <a:rPr lang="fi-FI" altLang="fi-FI" sz="2400" dirty="0" smtClean="0">
                <a:solidFill>
                  <a:srgbClr val="0070C0"/>
                </a:solidFill>
              </a:rPr>
              <a:t> </a:t>
            </a:r>
            <a:r>
              <a:rPr lang="fi-FI" altLang="fi-FI" sz="2400" dirty="0" err="1" smtClean="0">
                <a:solidFill>
                  <a:srgbClr val="0070C0"/>
                </a:solidFill>
              </a:rPr>
              <a:t>are</a:t>
            </a:r>
            <a:r>
              <a:rPr lang="fi-FI" altLang="fi-FI" sz="2400" dirty="0" smtClean="0">
                <a:solidFill>
                  <a:srgbClr val="0070C0"/>
                </a:solidFill>
              </a:rPr>
              <a:t> </a:t>
            </a:r>
            <a:r>
              <a:rPr lang="fi-FI" altLang="fi-FI" sz="2400" dirty="0" err="1" smtClean="0">
                <a:solidFill>
                  <a:srgbClr val="0070C0"/>
                </a:solidFill>
              </a:rPr>
              <a:t>language</a:t>
            </a:r>
            <a:r>
              <a:rPr lang="fi-FI" altLang="fi-FI" sz="2400" dirty="0" smtClean="0">
                <a:solidFill>
                  <a:srgbClr val="0070C0"/>
                </a:solidFill>
              </a:rPr>
              <a:t> </a:t>
            </a:r>
            <a:r>
              <a:rPr lang="fi-FI" altLang="fi-FI" sz="2400" dirty="0" err="1" smtClean="0">
                <a:solidFill>
                  <a:srgbClr val="0070C0"/>
                </a:solidFill>
              </a:rPr>
              <a:t>difficulties</a:t>
            </a:r>
            <a:r>
              <a:rPr lang="fi-FI" altLang="fi-FI" sz="2400" dirty="0" smtClean="0">
                <a:solidFill>
                  <a:srgbClr val="0070C0"/>
                </a:solidFill>
              </a:rPr>
              <a:t> and culture </a:t>
            </a:r>
            <a:r>
              <a:rPr lang="fi-FI" altLang="fi-FI" sz="2400" dirty="0" err="1" smtClean="0">
                <a:solidFill>
                  <a:srgbClr val="0070C0"/>
                </a:solidFill>
              </a:rPr>
              <a:t>differences</a:t>
            </a:r>
            <a:r>
              <a:rPr lang="fi-FI" altLang="fi-FI" sz="2400" dirty="0" smtClean="0">
                <a:solidFill>
                  <a:srgbClr val="0070C0"/>
                </a:solidFill>
              </a:rPr>
              <a:t> </a:t>
            </a:r>
            <a:r>
              <a:rPr lang="fi-FI" altLang="fi-FI" sz="2400" dirty="0" err="1" smtClean="0">
                <a:solidFill>
                  <a:srgbClr val="0070C0"/>
                </a:solidFill>
              </a:rPr>
              <a:t>between</a:t>
            </a:r>
            <a:r>
              <a:rPr lang="fi-FI" altLang="fi-FI" sz="2400" dirty="0" smtClean="0">
                <a:solidFill>
                  <a:srgbClr val="0070C0"/>
                </a:solidFill>
              </a:rPr>
              <a:t> the </a:t>
            </a:r>
            <a:r>
              <a:rPr lang="fi-FI" altLang="fi-FI" sz="2400" dirty="0" err="1" smtClean="0">
                <a:solidFill>
                  <a:srgbClr val="0070C0"/>
                </a:solidFill>
              </a:rPr>
              <a:t>students</a:t>
            </a:r>
            <a:r>
              <a:rPr lang="fi-FI" altLang="fi-FI" sz="2400" dirty="0" smtClean="0">
                <a:solidFill>
                  <a:srgbClr val="0070C0"/>
                </a:solidFill>
              </a:rPr>
              <a:t> of </a:t>
            </a:r>
            <a:r>
              <a:rPr lang="fi-FI" altLang="fi-FI" sz="2400" dirty="0" err="1" smtClean="0">
                <a:solidFill>
                  <a:srgbClr val="0070C0"/>
                </a:solidFill>
              </a:rPr>
              <a:t>journalism</a:t>
            </a:r>
            <a:r>
              <a:rPr lang="fi-FI" altLang="fi-FI" sz="2400" dirty="0" smtClean="0">
                <a:solidFill>
                  <a:srgbClr val="0070C0"/>
                </a:solidFill>
              </a:rPr>
              <a:t> and data </a:t>
            </a:r>
            <a:r>
              <a:rPr lang="fi-FI" altLang="fi-FI" sz="2400" dirty="0" err="1" smtClean="0">
                <a:solidFill>
                  <a:srgbClr val="0070C0"/>
                </a:solidFill>
              </a:rPr>
              <a:t>analysts</a:t>
            </a:r>
            <a:endParaRPr lang="fi-FI" altLang="fi-FI" sz="2400" dirty="0" smtClean="0">
              <a:solidFill>
                <a:srgbClr val="0070C0"/>
              </a:solidFill>
            </a:endParaRPr>
          </a:p>
          <a:p>
            <a:endParaRPr lang="fi-FI" altLang="fi-FI" sz="3000" dirty="0" smtClean="0">
              <a:solidFill>
                <a:srgbClr val="0070C0"/>
              </a:solidFill>
            </a:endParaRPr>
          </a:p>
          <a:p>
            <a:endParaRPr lang="fi-FI" altLang="fi-FI" sz="30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63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comet_logo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275"/>
          <a:stretch>
            <a:fillRect/>
          </a:stretch>
        </p:blipFill>
        <p:spPr bwMode="auto">
          <a:xfrm>
            <a:off x="1774825" y="2166939"/>
            <a:ext cx="4389438" cy="457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1774825" y="1527175"/>
            <a:ext cx="864235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 marL="3635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endParaRPr lang="fi-FI" altLang="fi-FI" sz="2400" dirty="0">
              <a:solidFill>
                <a:srgbClr val="006699"/>
              </a:solidFill>
              <a:latin typeface="Verdana" panose="020B0604030504040204" pitchFamily="34" charset="0"/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endParaRPr lang="fi-FI" altLang="fi-FI" sz="2400" dirty="0">
              <a:solidFill>
                <a:srgbClr val="006699"/>
              </a:solidFill>
              <a:latin typeface="Verdana" panose="020B0604030504040204" pitchFamily="34" charset="0"/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endParaRPr lang="en-US" altLang="fi-FI" sz="2400" dirty="0">
              <a:solidFill>
                <a:srgbClr val="006699"/>
              </a:solidFill>
              <a:latin typeface="Verdana" panose="020B0604030504040204" pitchFamily="34" charset="0"/>
            </a:endParaRPr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 flipV="1">
            <a:off x="749643" y="1412874"/>
            <a:ext cx="9523071" cy="4763"/>
          </a:xfrm>
          <a:prstGeom prst="line">
            <a:avLst/>
          </a:prstGeom>
          <a:noFill/>
          <a:ln w="38100">
            <a:solidFill>
              <a:srgbClr val="66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 dirty="0">
              <a:solidFill>
                <a:srgbClr val="000000"/>
              </a:solidFill>
              <a:ea typeface="MS PGothic" panose="020B0600070205080204" pitchFamily="34" charset="-128"/>
            </a:endParaRP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fi-FI" sz="4800" b="1" dirty="0" smtClean="0">
                <a:solidFill>
                  <a:srgbClr val="006699"/>
                </a:solidFill>
                <a:latin typeface="Calibri Light" panose="020F0302020204030204" pitchFamily="34" charset="0"/>
              </a:rPr>
              <a:t>Teachers: This works well</a:t>
            </a:r>
            <a:endParaRPr lang="en-US" altLang="fi-FI" sz="4800" b="1" dirty="0">
              <a:solidFill>
                <a:srgbClr val="006699"/>
              </a:solidFill>
              <a:latin typeface="Calibri Light" panose="020F0302020204030204" pitchFamily="34" charset="0"/>
            </a:endParaRPr>
          </a:p>
        </p:txBody>
      </p:sp>
      <p:sp>
        <p:nvSpPr>
          <p:cNvPr id="37894" name="Content Placeholder 1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352534"/>
          </a:xfrm>
        </p:spPr>
        <p:txBody>
          <a:bodyPr/>
          <a:lstStyle/>
          <a:p>
            <a:r>
              <a:rPr lang="en-US" altLang="fi-FI" sz="2000" dirty="0" smtClean="0">
                <a:solidFill>
                  <a:srgbClr val="0070C0"/>
                </a:solidFill>
              </a:rPr>
              <a:t>“The </a:t>
            </a:r>
            <a:r>
              <a:rPr lang="en-US" altLang="fi-FI" sz="2000" dirty="0">
                <a:solidFill>
                  <a:srgbClr val="0070C0"/>
                </a:solidFill>
              </a:rPr>
              <a:t>best I can give is the daily experience and how the work is really </a:t>
            </a:r>
            <a:r>
              <a:rPr lang="en-US" altLang="fi-FI" sz="2000" dirty="0" smtClean="0">
                <a:solidFill>
                  <a:srgbClr val="0070C0"/>
                </a:solidFill>
              </a:rPr>
              <a:t>done” (a data journalist) </a:t>
            </a:r>
            <a:endParaRPr lang="en-US" altLang="fi-FI" sz="2000" dirty="0">
              <a:solidFill>
                <a:srgbClr val="0070C0"/>
              </a:solidFill>
            </a:endParaRPr>
          </a:p>
          <a:p>
            <a:r>
              <a:rPr lang="en-US" altLang="fi-FI" sz="2000" dirty="0" smtClean="0">
                <a:solidFill>
                  <a:srgbClr val="0070C0"/>
                </a:solidFill>
              </a:rPr>
              <a:t>The </a:t>
            </a:r>
            <a:r>
              <a:rPr lang="en-US" altLang="fi-FI" sz="2000" dirty="0">
                <a:solidFill>
                  <a:srgbClr val="0070C0"/>
                </a:solidFill>
              </a:rPr>
              <a:t>philosophy </a:t>
            </a:r>
            <a:r>
              <a:rPr lang="en-US" altLang="fi-FI" sz="2000" dirty="0" smtClean="0">
                <a:solidFill>
                  <a:srgbClr val="0070C0"/>
                </a:solidFill>
              </a:rPr>
              <a:t>and practice of spreadsheet/excel </a:t>
            </a:r>
            <a:r>
              <a:rPr lang="en-US" altLang="fi-FI" sz="2000" dirty="0">
                <a:solidFill>
                  <a:srgbClr val="0070C0"/>
                </a:solidFill>
              </a:rPr>
              <a:t>is crucial to teach to </a:t>
            </a:r>
            <a:r>
              <a:rPr lang="en-US" altLang="fi-FI" sz="2000" dirty="0" smtClean="0">
                <a:solidFill>
                  <a:srgbClr val="0070C0"/>
                </a:solidFill>
              </a:rPr>
              <a:t>students as soon as possible, also to teach them to understand the basics of statistics, for example the difference between correlation and causality</a:t>
            </a:r>
          </a:p>
          <a:p>
            <a:r>
              <a:rPr lang="en-US" altLang="fi-FI" sz="2000" dirty="0" smtClean="0">
                <a:solidFill>
                  <a:srgbClr val="0070C0"/>
                </a:solidFill>
              </a:rPr>
              <a:t>Students should also learn to analyze DJ made by others in order to understand what is possible to achieve, see the possible worlds</a:t>
            </a:r>
          </a:p>
          <a:p>
            <a:r>
              <a:rPr lang="en-US" altLang="fi-FI" sz="2000" dirty="0" smtClean="0">
                <a:solidFill>
                  <a:srgbClr val="0070C0"/>
                </a:solidFill>
              </a:rPr>
              <a:t>Students should learn to solve problems together through trial and error</a:t>
            </a:r>
          </a:p>
          <a:p>
            <a:r>
              <a:rPr lang="en-US" altLang="fi-FI" sz="2000" dirty="0" smtClean="0">
                <a:solidFill>
                  <a:srgbClr val="0070C0"/>
                </a:solidFill>
              </a:rPr>
              <a:t>One semester long courses with data-analysts, data visualizers and journalists would be ideal (but hard to arrange)</a:t>
            </a:r>
          </a:p>
          <a:p>
            <a:r>
              <a:rPr lang="en-US" altLang="fi-FI" sz="2000" dirty="0" smtClean="0">
                <a:solidFill>
                  <a:srgbClr val="0070C0"/>
                </a:solidFill>
              </a:rPr>
              <a:t>Not just slow investigative data projects but also fast news with data tools</a:t>
            </a:r>
          </a:p>
          <a:p>
            <a:r>
              <a:rPr lang="en-US" altLang="fi-FI" sz="2000" dirty="0" smtClean="0">
                <a:solidFill>
                  <a:srgbClr val="0070C0"/>
                </a:solidFill>
              </a:rPr>
              <a:t>DJ courses can be part of research </a:t>
            </a:r>
            <a:r>
              <a:rPr lang="en-US" altLang="fi-FI" sz="2000" dirty="0">
                <a:solidFill>
                  <a:srgbClr val="0070C0"/>
                </a:solidFill>
              </a:rPr>
              <a:t>projects,</a:t>
            </a:r>
            <a:r>
              <a:rPr lang="en-US" altLang="fi-FI" sz="2000" dirty="0" smtClean="0">
                <a:solidFill>
                  <a:srgbClr val="0070C0"/>
                </a:solidFill>
              </a:rPr>
              <a:t> for example </a:t>
            </a:r>
            <a:r>
              <a:rPr lang="en-US" altLang="fi-FI" sz="2000" dirty="0" err="1" smtClean="0">
                <a:solidFill>
                  <a:srgbClr val="0070C0"/>
                </a:solidFill>
              </a:rPr>
              <a:t>Jyväskylä</a:t>
            </a:r>
            <a:r>
              <a:rPr lang="en-US" altLang="fi-FI" sz="2000" dirty="0" smtClean="0">
                <a:solidFill>
                  <a:srgbClr val="0070C0"/>
                </a:solidFill>
              </a:rPr>
              <a:t> has integrated DJ education into research projects </a:t>
            </a:r>
          </a:p>
          <a:p>
            <a:r>
              <a:rPr lang="en-US" altLang="fi-FI" sz="2000" dirty="0" smtClean="0">
                <a:solidFill>
                  <a:srgbClr val="0070C0"/>
                </a:solidFill>
              </a:rPr>
              <a:t>The first book in Finnish on data journalism practices (Uskali &amp; </a:t>
            </a:r>
            <a:r>
              <a:rPr lang="en-US" altLang="fi-FI" sz="2000" dirty="0" err="1" smtClean="0">
                <a:solidFill>
                  <a:srgbClr val="0070C0"/>
                </a:solidFill>
              </a:rPr>
              <a:t>Kuutti</a:t>
            </a:r>
            <a:r>
              <a:rPr lang="en-US" altLang="fi-FI" sz="2000" dirty="0" smtClean="0">
                <a:solidFill>
                  <a:srgbClr val="0070C0"/>
                </a:solidFill>
              </a:rPr>
              <a:t> 2016) paves the road ahead</a:t>
            </a:r>
          </a:p>
          <a:p>
            <a:endParaRPr lang="en-US" altLang="fi-FI" sz="2400" dirty="0">
              <a:solidFill>
                <a:srgbClr val="0070C0"/>
              </a:solidFill>
            </a:endParaRPr>
          </a:p>
          <a:p>
            <a:endParaRPr lang="en-US" altLang="fi-FI" sz="2400" dirty="0" smtClean="0">
              <a:solidFill>
                <a:srgbClr val="0070C0"/>
              </a:solidFill>
            </a:endParaRPr>
          </a:p>
          <a:p>
            <a:endParaRPr lang="fi-FI" altLang="fi-FI" sz="3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95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comet_logo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275"/>
          <a:stretch>
            <a:fillRect/>
          </a:stretch>
        </p:blipFill>
        <p:spPr bwMode="auto">
          <a:xfrm>
            <a:off x="1774825" y="2166939"/>
            <a:ext cx="4389438" cy="457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1774825" y="1527175"/>
            <a:ext cx="864235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 marL="3635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endParaRPr lang="fi-FI" altLang="fi-FI" sz="2400" dirty="0">
              <a:solidFill>
                <a:srgbClr val="006699"/>
              </a:solidFill>
              <a:latin typeface="Verdana" panose="020B0604030504040204" pitchFamily="34" charset="0"/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endParaRPr lang="fi-FI" altLang="fi-FI" sz="2400" dirty="0">
              <a:solidFill>
                <a:srgbClr val="006699"/>
              </a:solidFill>
              <a:latin typeface="Verdana" panose="020B0604030504040204" pitchFamily="34" charset="0"/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endParaRPr lang="en-US" altLang="fi-FI" sz="2400" dirty="0">
              <a:solidFill>
                <a:srgbClr val="006699"/>
              </a:solidFill>
              <a:latin typeface="Verdana" panose="020B0604030504040204" pitchFamily="34" charset="0"/>
            </a:endParaRPr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 flipV="1">
            <a:off x="749643" y="1412874"/>
            <a:ext cx="9523071" cy="4763"/>
          </a:xfrm>
          <a:prstGeom prst="line">
            <a:avLst/>
          </a:prstGeom>
          <a:noFill/>
          <a:ln w="38100">
            <a:solidFill>
              <a:srgbClr val="66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 dirty="0">
              <a:solidFill>
                <a:srgbClr val="000000"/>
              </a:solidFill>
              <a:ea typeface="MS PGothic" panose="020B0600070205080204" pitchFamily="34" charset="-128"/>
            </a:endParaRP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fi-FI" sz="4800" b="1" dirty="0">
                <a:solidFill>
                  <a:srgbClr val="006699"/>
                </a:solidFill>
                <a:latin typeface="Calibri Light" panose="020F0302020204030204" pitchFamily="34" charset="0"/>
              </a:rPr>
              <a:t>A</a:t>
            </a:r>
            <a:r>
              <a:rPr lang="en-US" altLang="fi-FI" sz="4800" b="1" dirty="0" smtClean="0">
                <a:solidFill>
                  <a:srgbClr val="006699"/>
                </a:solidFill>
                <a:latin typeface="Calibri Light" panose="020F0302020204030204" pitchFamily="34" charset="0"/>
              </a:rPr>
              <a:t> data mindset for journalists?</a:t>
            </a:r>
            <a:endParaRPr lang="en-US" altLang="fi-FI" sz="4800" b="1" dirty="0">
              <a:solidFill>
                <a:srgbClr val="006699"/>
              </a:solidFill>
              <a:latin typeface="Calibri Light" panose="020F0302020204030204" pitchFamily="34" charset="0"/>
            </a:endParaRPr>
          </a:p>
        </p:txBody>
      </p:sp>
      <p:sp>
        <p:nvSpPr>
          <p:cNvPr id="37894" name="Content Placeholder 1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981831"/>
          </a:xfrm>
        </p:spPr>
        <p:txBody>
          <a:bodyPr/>
          <a:lstStyle/>
          <a:p>
            <a:pPr>
              <a:buNone/>
            </a:pPr>
            <a:endParaRPr lang="en-US" altLang="fi-FI" sz="2400" dirty="0" smtClean="0">
              <a:solidFill>
                <a:srgbClr val="0070C0"/>
              </a:solidFill>
            </a:endParaRPr>
          </a:p>
          <a:p>
            <a:r>
              <a:rPr lang="en-US" altLang="fi-FI" sz="2400" dirty="0" smtClean="0">
                <a:solidFill>
                  <a:srgbClr val="0070C0"/>
                </a:solidFill>
              </a:rPr>
              <a:t>New mindset - you can learn this method as any other way of collecting material for making journalism, data skills bring advantages in finding work</a:t>
            </a:r>
          </a:p>
          <a:p>
            <a:r>
              <a:rPr lang="en-US" altLang="fi-FI" sz="2400" dirty="0" smtClean="0">
                <a:solidFill>
                  <a:srgbClr val="0070C0"/>
                </a:solidFill>
              </a:rPr>
              <a:t>Data handling skills including enough repetition; Finding the right data, polishing, analyzing, connecting to other data sets, visualizing the story in a interesting way</a:t>
            </a:r>
          </a:p>
          <a:p>
            <a:r>
              <a:rPr lang="en-US" altLang="fi-FI" sz="2400" dirty="0" smtClean="0">
                <a:solidFill>
                  <a:srgbClr val="0070C0"/>
                </a:solidFill>
              </a:rPr>
              <a:t>Learning to communicate with others - doing joint projects with coders and visualizers</a:t>
            </a:r>
          </a:p>
          <a:p>
            <a:r>
              <a:rPr lang="en-US" altLang="fi-FI" sz="2400" dirty="0" smtClean="0">
                <a:solidFill>
                  <a:srgbClr val="0070C0"/>
                </a:solidFill>
              </a:rPr>
              <a:t>All students should at least understand the basics of coding and journalism</a:t>
            </a:r>
          </a:p>
          <a:p>
            <a:r>
              <a:rPr lang="en-US" altLang="fi-FI" sz="2400" dirty="0" smtClean="0">
                <a:solidFill>
                  <a:srgbClr val="0070C0"/>
                </a:solidFill>
              </a:rPr>
              <a:t>Some of journalism students should also learn to code - why not become the hunted unicorns? </a:t>
            </a:r>
          </a:p>
          <a:p>
            <a:endParaRPr lang="fi-FI" altLang="fi-FI" sz="3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28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comet_logo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275"/>
          <a:stretch>
            <a:fillRect/>
          </a:stretch>
        </p:blipFill>
        <p:spPr bwMode="auto">
          <a:xfrm>
            <a:off x="1774825" y="2166939"/>
            <a:ext cx="4389438" cy="457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1774825" y="1527175"/>
            <a:ext cx="864235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 marL="3635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endParaRPr lang="fi-FI" altLang="fi-FI" sz="2400" dirty="0">
              <a:solidFill>
                <a:srgbClr val="006699"/>
              </a:solidFill>
              <a:latin typeface="Verdana" panose="020B0604030504040204" pitchFamily="34" charset="0"/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endParaRPr lang="fi-FI" altLang="fi-FI" sz="2400" dirty="0">
              <a:solidFill>
                <a:srgbClr val="006699"/>
              </a:solidFill>
              <a:latin typeface="Verdana" panose="020B0604030504040204" pitchFamily="34" charset="0"/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endParaRPr lang="en-US" altLang="fi-FI" sz="2400" dirty="0">
              <a:solidFill>
                <a:srgbClr val="006699"/>
              </a:solidFill>
              <a:latin typeface="Verdana" panose="020B0604030504040204" pitchFamily="34" charset="0"/>
            </a:endParaRPr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 flipV="1">
            <a:off x="749643" y="1412874"/>
            <a:ext cx="9523071" cy="4763"/>
          </a:xfrm>
          <a:prstGeom prst="line">
            <a:avLst/>
          </a:prstGeom>
          <a:noFill/>
          <a:ln w="38100">
            <a:solidFill>
              <a:srgbClr val="66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 dirty="0">
              <a:solidFill>
                <a:srgbClr val="000000"/>
              </a:solidFill>
              <a:ea typeface="MS PGothic" panose="020B0600070205080204" pitchFamily="34" charset="-128"/>
            </a:endParaRP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10972800" cy="1028698"/>
          </a:xfrm>
        </p:spPr>
        <p:txBody>
          <a:bodyPr/>
          <a:lstStyle/>
          <a:p>
            <a:pPr algn="l" eaLnBrk="1" hangingPunct="1"/>
            <a:r>
              <a:rPr lang="en-US" altLang="fi-FI" b="1" dirty="0" smtClean="0">
                <a:solidFill>
                  <a:srgbClr val="006699"/>
                </a:solidFill>
                <a:latin typeface="Calibri Light" panose="020F0302020204030204" pitchFamily="34" charset="0"/>
              </a:rPr>
              <a:t>Conclusions; resources and co-operation</a:t>
            </a:r>
            <a:endParaRPr lang="en-US" altLang="fi-FI" b="1" dirty="0">
              <a:solidFill>
                <a:srgbClr val="006699"/>
              </a:solidFill>
              <a:latin typeface="Calibri Light" panose="020F0302020204030204" pitchFamily="34" charset="0"/>
            </a:endParaRPr>
          </a:p>
        </p:txBody>
      </p:sp>
      <p:sp>
        <p:nvSpPr>
          <p:cNvPr id="37894" name="Content Placeholder 1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055972"/>
          </a:xfrm>
        </p:spPr>
        <p:txBody>
          <a:bodyPr/>
          <a:lstStyle/>
          <a:p>
            <a:r>
              <a:rPr lang="en-US" altLang="fi-FI" sz="2400" dirty="0" smtClean="0">
                <a:solidFill>
                  <a:srgbClr val="0070C0"/>
                </a:solidFill>
              </a:rPr>
              <a:t>In education more emphasis on the </a:t>
            </a:r>
            <a:r>
              <a:rPr lang="en-US" altLang="fi-FI" sz="2400" dirty="0">
                <a:solidFill>
                  <a:srgbClr val="0070C0"/>
                </a:solidFill>
              </a:rPr>
              <a:t>interactive journalism in general; mobile </a:t>
            </a:r>
            <a:r>
              <a:rPr lang="en-US" altLang="fi-FI" sz="2400" dirty="0" smtClean="0">
                <a:solidFill>
                  <a:srgbClr val="0070C0"/>
                </a:solidFill>
              </a:rPr>
              <a:t>first –mentality in the development is also crucial</a:t>
            </a:r>
          </a:p>
          <a:p>
            <a:r>
              <a:rPr lang="en-US" altLang="fi-FI" sz="2400" b="1" dirty="0" smtClean="0">
                <a:solidFill>
                  <a:srgbClr val="0070C0"/>
                </a:solidFill>
              </a:rPr>
              <a:t>Demand</a:t>
            </a:r>
            <a:r>
              <a:rPr lang="en-US" altLang="fi-FI" sz="2400" dirty="0" smtClean="0">
                <a:solidFill>
                  <a:srgbClr val="0070C0"/>
                </a:solidFill>
              </a:rPr>
              <a:t> should be created; newsrooms </a:t>
            </a:r>
            <a:r>
              <a:rPr lang="en-US" altLang="fi-FI" sz="2400" dirty="0">
                <a:solidFill>
                  <a:srgbClr val="0070C0"/>
                </a:solidFill>
              </a:rPr>
              <a:t>should invest into </a:t>
            </a:r>
            <a:r>
              <a:rPr lang="en-US" altLang="fi-FI" sz="2400" dirty="0" smtClean="0">
                <a:solidFill>
                  <a:srgbClr val="0070C0"/>
                </a:solidFill>
              </a:rPr>
              <a:t>DJ </a:t>
            </a:r>
            <a:r>
              <a:rPr lang="en-US" altLang="fi-FI" sz="2400" dirty="0">
                <a:solidFill>
                  <a:srgbClr val="0070C0"/>
                </a:solidFill>
              </a:rPr>
              <a:t>and hire </a:t>
            </a:r>
            <a:r>
              <a:rPr lang="en-US" altLang="fi-FI" sz="2400" dirty="0" smtClean="0">
                <a:solidFill>
                  <a:srgbClr val="0070C0"/>
                </a:solidFill>
              </a:rPr>
              <a:t>data journalists</a:t>
            </a:r>
          </a:p>
          <a:p>
            <a:r>
              <a:rPr lang="en-US" altLang="fi-FI" sz="2400" b="1" dirty="0" smtClean="0">
                <a:solidFill>
                  <a:srgbClr val="0070C0"/>
                </a:solidFill>
              </a:rPr>
              <a:t>Supply</a:t>
            </a:r>
            <a:r>
              <a:rPr lang="en-US" altLang="fi-FI" sz="2400" dirty="0" smtClean="0">
                <a:solidFill>
                  <a:srgbClr val="0070C0"/>
                </a:solidFill>
              </a:rPr>
              <a:t> should be </a:t>
            </a:r>
            <a:r>
              <a:rPr lang="en-US" altLang="fi-FI" sz="2400" dirty="0" err="1" smtClean="0">
                <a:solidFill>
                  <a:srgbClr val="0070C0"/>
                </a:solidFill>
              </a:rPr>
              <a:t>organised</a:t>
            </a:r>
            <a:r>
              <a:rPr lang="en-US" altLang="fi-FI" sz="2400" dirty="0" smtClean="0">
                <a:solidFill>
                  <a:srgbClr val="0070C0"/>
                </a:solidFill>
              </a:rPr>
              <a:t>; more courses on DJ and interactive journalism in the universities and other institutions, more startups doing DJ</a:t>
            </a:r>
            <a:endParaRPr lang="en-US" altLang="fi-FI" sz="2400" dirty="0">
              <a:solidFill>
                <a:srgbClr val="0070C0"/>
              </a:solidFill>
            </a:endParaRPr>
          </a:p>
          <a:p>
            <a:r>
              <a:rPr lang="fi-FI" altLang="fi-FI" sz="2400" dirty="0" smtClean="0">
                <a:solidFill>
                  <a:srgbClr val="0070C0"/>
                </a:solidFill>
              </a:rPr>
              <a:t>More </a:t>
            </a:r>
            <a:r>
              <a:rPr lang="fi-FI" altLang="fi-FI" sz="2400" dirty="0" err="1" smtClean="0">
                <a:solidFill>
                  <a:srgbClr val="0070C0"/>
                </a:solidFill>
              </a:rPr>
              <a:t>interdiciplinary</a:t>
            </a:r>
            <a:r>
              <a:rPr lang="fi-FI" altLang="fi-FI" sz="2400" dirty="0" smtClean="0">
                <a:solidFill>
                  <a:srgbClr val="0070C0"/>
                </a:solidFill>
              </a:rPr>
              <a:t> </a:t>
            </a:r>
            <a:r>
              <a:rPr lang="fi-FI" altLang="fi-FI" sz="2400" dirty="0" err="1" smtClean="0">
                <a:solidFill>
                  <a:srgbClr val="0070C0"/>
                </a:solidFill>
              </a:rPr>
              <a:t>courses</a:t>
            </a:r>
            <a:r>
              <a:rPr lang="fi-FI" altLang="fi-FI" sz="2400" dirty="0" smtClean="0">
                <a:solidFill>
                  <a:srgbClr val="0070C0"/>
                </a:solidFill>
              </a:rPr>
              <a:t> for </a:t>
            </a:r>
            <a:r>
              <a:rPr lang="fi-FI" altLang="fi-FI" sz="2400" dirty="0" err="1" smtClean="0">
                <a:solidFill>
                  <a:srgbClr val="0070C0"/>
                </a:solidFill>
              </a:rPr>
              <a:t>advanced</a:t>
            </a:r>
            <a:r>
              <a:rPr lang="fi-FI" altLang="fi-FI" sz="2400" dirty="0" smtClean="0">
                <a:solidFill>
                  <a:srgbClr val="0070C0"/>
                </a:solidFill>
              </a:rPr>
              <a:t> </a:t>
            </a:r>
            <a:r>
              <a:rPr lang="fi-FI" altLang="fi-FI" sz="2400" dirty="0" err="1" smtClean="0">
                <a:solidFill>
                  <a:srgbClr val="0070C0"/>
                </a:solidFill>
              </a:rPr>
              <a:t>students</a:t>
            </a:r>
            <a:r>
              <a:rPr lang="fi-FI" altLang="fi-FI" sz="2400" dirty="0" smtClean="0">
                <a:solidFill>
                  <a:srgbClr val="0070C0"/>
                </a:solidFill>
              </a:rPr>
              <a:t>, </a:t>
            </a:r>
            <a:r>
              <a:rPr lang="fi-FI" altLang="fi-FI" sz="2400" dirty="0" err="1" smtClean="0">
                <a:solidFill>
                  <a:srgbClr val="0070C0"/>
                </a:solidFill>
              </a:rPr>
              <a:t>more</a:t>
            </a:r>
            <a:r>
              <a:rPr lang="fi-FI" altLang="fi-FI" sz="2400" dirty="0" smtClean="0">
                <a:solidFill>
                  <a:srgbClr val="0070C0"/>
                </a:solidFill>
              </a:rPr>
              <a:t> </a:t>
            </a:r>
            <a:r>
              <a:rPr lang="fi-FI" altLang="fi-FI" sz="2400" dirty="0" err="1" smtClean="0">
                <a:solidFill>
                  <a:srgbClr val="0070C0"/>
                </a:solidFill>
              </a:rPr>
              <a:t>co-operation</a:t>
            </a:r>
            <a:r>
              <a:rPr lang="fi-FI" altLang="fi-FI" sz="2400" dirty="0" smtClean="0">
                <a:solidFill>
                  <a:srgbClr val="0070C0"/>
                </a:solidFill>
              </a:rPr>
              <a:t> </a:t>
            </a:r>
            <a:r>
              <a:rPr lang="fi-FI" altLang="fi-FI" sz="2400" dirty="0" err="1" smtClean="0">
                <a:solidFill>
                  <a:srgbClr val="0070C0"/>
                </a:solidFill>
              </a:rPr>
              <a:t>between</a:t>
            </a:r>
            <a:r>
              <a:rPr lang="fi-FI" altLang="fi-FI" sz="2400" dirty="0" smtClean="0">
                <a:solidFill>
                  <a:srgbClr val="0070C0"/>
                </a:solidFill>
              </a:rPr>
              <a:t> </a:t>
            </a:r>
            <a:r>
              <a:rPr lang="fi-FI" altLang="fi-FI" sz="2400" dirty="0" err="1" smtClean="0">
                <a:solidFill>
                  <a:srgbClr val="0070C0"/>
                </a:solidFill>
              </a:rPr>
              <a:t>journalism</a:t>
            </a:r>
            <a:r>
              <a:rPr lang="fi-FI" altLang="fi-FI" sz="2400" dirty="0" smtClean="0">
                <a:solidFill>
                  <a:srgbClr val="0070C0"/>
                </a:solidFill>
              </a:rPr>
              <a:t>, data science and </a:t>
            </a:r>
            <a:r>
              <a:rPr lang="fi-FI" altLang="fi-FI" sz="2400" dirty="0" err="1" smtClean="0">
                <a:solidFill>
                  <a:srgbClr val="0070C0"/>
                </a:solidFill>
              </a:rPr>
              <a:t>web</a:t>
            </a:r>
            <a:r>
              <a:rPr lang="fi-FI" altLang="fi-FI" sz="2400" dirty="0" smtClean="0">
                <a:solidFill>
                  <a:srgbClr val="0070C0"/>
                </a:solidFill>
              </a:rPr>
              <a:t> design in </a:t>
            </a:r>
            <a:r>
              <a:rPr lang="fi-FI" altLang="fi-FI" sz="2400" dirty="0" err="1" smtClean="0">
                <a:solidFill>
                  <a:srgbClr val="0070C0"/>
                </a:solidFill>
              </a:rPr>
              <a:t>the</a:t>
            </a:r>
            <a:r>
              <a:rPr lang="fi-FI" altLang="fi-FI" sz="2400" dirty="0" smtClean="0">
                <a:solidFill>
                  <a:srgbClr val="0070C0"/>
                </a:solidFill>
              </a:rPr>
              <a:t> DJ </a:t>
            </a:r>
            <a:r>
              <a:rPr lang="fi-FI" altLang="fi-FI" sz="2400" dirty="0" err="1" smtClean="0">
                <a:solidFill>
                  <a:srgbClr val="0070C0"/>
                </a:solidFill>
              </a:rPr>
              <a:t>education</a:t>
            </a:r>
            <a:endParaRPr lang="fi-FI" altLang="fi-FI" sz="2400" dirty="0" smtClean="0">
              <a:solidFill>
                <a:srgbClr val="0070C0"/>
              </a:solidFill>
            </a:endParaRPr>
          </a:p>
          <a:p>
            <a:r>
              <a:rPr lang="en-US" altLang="fi-FI" sz="2400" dirty="0" smtClean="0">
                <a:solidFill>
                  <a:srgbClr val="0070C0"/>
                </a:solidFill>
              </a:rPr>
              <a:t>In progress in MODAJO-project: DJ </a:t>
            </a:r>
            <a:r>
              <a:rPr lang="en-US" altLang="fi-FI" sz="2400" dirty="0">
                <a:solidFill>
                  <a:srgbClr val="0070C0"/>
                </a:solidFill>
              </a:rPr>
              <a:t>learning </a:t>
            </a:r>
            <a:r>
              <a:rPr lang="en-US" altLang="fi-FI" sz="2400" dirty="0" smtClean="0">
                <a:solidFill>
                  <a:srgbClr val="0070C0"/>
                </a:solidFill>
              </a:rPr>
              <a:t>modules </a:t>
            </a:r>
            <a:r>
              <a:rPr lang="en-US" altLang="fi-FI" sz="2400" dirty="0">
                <a:solidFill>
                  <a:srgbClr val="0070C0"/>
                </a:solidFill>
              </a:rPr>
              <a:t>open for </a:t>
            </a:r>
            <a:r>
              <a:rPr lang="en-US" altLang="fi-FI" sz="2400" dirty="0" smtClean="0">
                <a:solidFill>
                  <a:srgbClr val="0070C0"/>
                </a:solidFill>
              </a:rPr>
              <a:t>all in Finnish (in the style of Learno.net); more co-operation between the teaching institutions </a:t>
            </a:r>
          </a:p>
          <a:p>
            <a:r>
              <a:rPr lang="en-US" altLang="fi-FI" sz="2400" dirty="0" smtClean="0">
                <a:solidFill>
                  <a:srgbClr val="0070C0"/>
                </a:solidFill>
              </a:rPr>
              <a:t>contact: </a:t>
            </a:r>
            <a:r>
              <a:rPr lang="en-US" altLang="fi-FI" sz="2400" dirty="0" smtClean="0">
                <a:solidFill>
                  <a:srgbClr val="0070C0"/>
                </a:solidFill>
                <a:hlinkClick r:id="rId4"/>
              </a:rPr>
              <a:t>esa.sirkkunen@uta.fi</a:t>
            </a:r>
            <a:r>
              <a:rPr lang="en-US" altLang="fi-FI" sz="2400" dirty="0" smtClean="0">
                <a:solidFill>
                  <a:srgbClr val="0070C0"/>
                </a:solidFill>
              </a:rPr>
              <a:t> THANK YOU!</a:t>
            </a:r>
            <a:endParaRPr lang="en-US" altLang="fi-FI" sz="2400" dirty="0">
              <a:solidFill>
                <a:srgbClr val="0070C0"/>
              </a:solidFill>
            </a:endParaRPr>
          </a:p>
          <a:p>
            <a:endParaRPr lang="fi-FI" altLang="fi-FI" sz="3000" dirty="0" smtClean="0">
              <a:solidFill>
                <a:srgbClr val="0070C0"/>
              </a:solidFill>
            </a:endParaRPr>
          </a:p>
          <a:p>
            <a:endParaRPr lang="fi-FI" altLang="fi-FI" sz="30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06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comet_logo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275"/>
          <a:stretch>
            <a:fillRect/>
          </a:stretch>
        </p:blipFill>
        <p:spPr bwMode="auto">
          <a:xfrm>
            <a:off x="1774825" y="2166939"/>
            <a:ext cx="4389438" cy="457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1774825" y="1527175"/>
            <a:ext cx="864235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 marL="3635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endParaRPr lang="fi-FI" altLang="fi-FI" sz="2400" dirty="0">
              <a:solidFill>
                <a:srgbClr val="006699"/>
              </a:solidFill>
              <a:latin typeface="Verdana" panose="020B0604030504040204" pitchFamily="34" charset="0"/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endParaRPr lang="fi-FI" altLang="fi-FI" sz="2400" dirty="0">
              <a:solidFill>
                <a:srgbClr val="006699"/>
              </a:solidFill>
              <a:latin typeface="Verdana" panose="020B0604030504040204" pitchFamily="34" charset="0"/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endParaRPr lang="en-US" altLang="fi-FI" sz="2400" dirty="0">
              <a:solidFill>
                <a:srgbClr val="006699"/>
              </a:solidFill>
              <a:latin typeface="Verdana" panose="020B0604030504040204" pitchFamily="34" charset="0"/>
            </a:endParaRPr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 flipV="1">
            <a:off x="749643" y="1412874"/>
            <a:ext cx="9523071" cy="4763"/>
          </a:xfrm>
          <a:prstGeom prst="line">
            <a:avLst/>
          </a:prstGeom>
          <a:noFill/>
          <a:ln w="38100">
            <a:solidFill>
              <a:srgbClr val="66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 dirty="0">
              <a:solidFill>
                <a:srgbClr val="000000"/>
              </a:solidFill>
              <a:ea typeface="MS PGothic" panose="020B0600070205080204" pitchFamily="34" charset="-128"/>
            </a:endParaRP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fi-FI" sz="4800" b="1" dirty="0" smtClean="0">
                <a:solidFill>
                  <a:srgbClr val="006699"/>
                </a:solidFill>
                <a:latin typeface="Calibri Light" panose="020F0302020204030204" pitchFamily="34" charset="0"/>
              </a:rPr>
              <a:t>References</a:t>
            </a:r>
            <a:endParaRPr lang="en-US" altLang="fi-FI" sz="4800" b="1" dirty="0">
              <a:solidFill>
                <a:srgbClr val="006699"/>
              </a:solidFill>
              <a:latin typeface="Calibri Light" panose="020F0302020204030204" pitchFamily="34" charset="0"/>
            </a:endParaRPr>
          </a:p>
        </p:txBody>
      </p:sp>
      <p:sp>
        <p:nvSpPr>
          <p:cNvPr id="3789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altLang="fi-FI" sz="1800" dirty="0" err="1" smtClean="0">
                <a:solidFill>
                  <a:srgbClr val="0070C0"/>
                </a:solidFill>
              </a:rPr>
              <a:t>Berret</a:t>
            </a:r>
            <a:r>
              <a:rPr lang="fi-FI" altLang="fi-FI" sz="1800" dirty="0" smtClean="0">
                <a:solidFill>
                  <a:srgbClr val="0070C0"/>
                </a:solidFill>
              </a:rPr>
              <a:t>, Charles &amp; </a:t>
            </a:r>
            <a:r>
              <a:rPr lang="fi-FI" altLang="fi-FI" sz="1800" dirty="0" err="1" smtClean="0">
                <a:solidFill>
                  <a:srgbClr val="0070C0"/>
                </a:solidFill>
              </a:rPr>
              <a:t>Phillips</a:t>
            </a:r>
            <a:r>
              <a:rPr lang="fi-FI" altLang="fi-FI" sz="1800" dirty="0" smtClean="0">
                <a:solidFill>
                  <a:srgbClr val="0070C0"/>
                </a:solidFill>
              </a:rPr>
              <a:t>, </a:t>
            </a:r>
            <a:r>
              <a:rPr lang="fi-FI" altLang="fi-FI" sz="1800" dirty="0" err="1" smtClean="0">
                <a:solidFill>
                  <a:srgbClr val="0070C0"/>
                </a:solidFill>
              </a:rPr>
              <a:t>Cheryl</a:t>
            </a:r>
            <a:r>
              <a:rPr lang="fi-FI" altLang="fi-FI" sz="1800" dirty="0" smtClean="0">
                <a:solidFill>
                  <a:srgbClr val="0070C0"/>
                </a:solidFill>
              </a:rPr>
              <a:t> (2016) </a:t>
            </a:r>
            <a:r>
              <a:rPr lang="fi-FI" altLang="fi-FI" sz="1800" dirty="0" err="1" smtClean="0">
                <a:solidFill>
                  <a:srgbClr val="0070C0"/>
                </a:solidFill>
                <a:hlinkClick r:id="rId4"/>
              </a:rPr>
              <a:t>Teaching</a:t>
            </a:r>
            <a:r>
              <a:rPr lang="fi-FI" altLang="fi-FI" sz="1800" dirty="0" smtClean="0">
                <a:solidFill>
                  <a:srgbClr val="0070C0"/>
                </a:solidFill>
                <a:hlinkClick r:id="rId4"/>
              </a:rPr>
              <a:t> data and </a:t>
            </a:r>
            <a:r>
              <a:rPr lang="fi-FI" altLang="fi-FI" sz="1800" dirty="0" err="1" smtClean="0">
                <a:solidFill>
                  <a:srgbClr val="0070C0"/>
                </a:solidFill>
                <a:hlinkClick r:id="rId4"/>
              </a:rPr>
              <a:t>computational</a:t>
            </a:r>
            <a:r>
              <a:rPr lang="fi-FI" altLang="fi-FI" sz="1800" dirty="0" smtClean="0">
                <a:solidFill>
                  <a:srgbClr val="0070C0"/>
                </a:solidFill>
                <a:hlinkClick r:id="rId4"/>
              </a:rPr>
              <a:t> </a:t>
            </a:r>
            <a:r>
              <a:rPr lang="fi-FI" altLang="fi-FI" sz="1800" dirty="0" err="1" smtClean="0">
                <a:solidFill>
                  <a:srgbClr val="0070C0"/>
                </a:solidFill>
                <a:hlinkClick r:id="rId4"/>
              </a:rPr>
              <a:t>journalism</a:t>
            </a:r>
            <a:r>
              <a:rPr lang="fi-FI" altLang="fi-FI" sz="1800" dirty="0" smtClean="0">
                <a:solidFill>
                  <a:srgbClr val="0070C0"/>
                </a:solidFill>
              </a:rPr>
              <a:t>. New York; Columbia </a:t>
            </a:r>
            <a:r>
              <a:rPr lang="fi-FI" altLang="fi-FI" sz="1800" dirty="0" err="1" smtClean="0">
                <a:solidFill>
                  <a:srgbClr val="0070C0"/>
                </a:solidFill>
              </a:rPr>
              <a:t>Journalism</a:t>
            </a:r>
            <a:r>
              <a:rPr lang="fi-FI" altLang="fi-FI" sz="1800" dirty="0" smtClean="0">
                <a:solidFill>
                  <a:srgbClr val="0070C0"/>
                </a:solidFill>
              </a:rPr>
              <a:t> School.</a:t>
            </a:r>
          </a:p>
          <a:p>
            <a:r>
              <a:rPr lang="fi-FI" altLang="fi-FI" sz="1800" dirty="0" err="1" smtClean="0">
                <a:solidFill>
                  <a:srgbClr val="0070C0"/>
                </a:solidFill>
              </a:rPr>
              <a:t>Griffin</a:t>
            </a:r>
            <a:r>
              <a:rPr lang="fi-FI" altLang="fi-FI" sz="1800" dirty="0" smtClean="0">
                <a:solidFill>
                  <a:srgbClr val="0070C0"/>
                </a:solidFill>
              </a:rPr>
              <a:t>, Robert J. &amp; </a:t>
            </a:r>
            <a:r>
              <a:rPr lang="fi-FI" altLang="fi-FI" sz="1800" dirty="0" err="1" smtClean="0">
                <a:solidFill>
                  <a:srgbClr val="0070C0"/>
                </a:solidFill>
              </a:rPr>
              <a:t>Dunwoody</a:t>
            </a:r>
            <a:r>
              <a:rPr lang="fi-FI" altLang="fi-FI" sz="1800" dirty="0" smtClean="0">
                <a:solidFill>
                  <a:srgbClr val="0070C0"/>
                </a:solidFill>
              </a:rPr>
              <a:t>, Sharon (2016) Chair </a:t>
            </a:r>
            <a:r>
              <a:rPr lang="fi-FI" altLang="fi-FI" sz="1800" dirty="0" err="1" smtClean="0">
                <a:solidFill>
                  <a:srgbClr val="0070C0"/>
                </a:solidFill>
              </a:rPr>
              <a:t>support</a:t>
            </a:r>
            <a:r>
              <a:rPr lang="fi-FI" altLang="fi-FI" sz="1800" dirty="0" smtClean="0">
                <a:solidFill>
                  <a:srgbClr val="0070C0"/>
                </a:solidFill>
              </a:rPr>
              <a:t>, </a:t>
            </a:r>
            <a:r>
              <a:rPr lang="fi-FI" altLang="fi-FI" sz="1800" dirty="0" err="1" smtClean="0">
                <a:solidFill>
                  <a:srgbClr val="0070C0"/>
                </a:solidFill>
              </a:rPr>
              <a:t>faculty</a:t>
            </a:r>
            <a:r>
              <a:rPr lang="fi-FI" altLang="fi-FI" sz="1800" dirty="0" smtClean="0">
                <a:solidFill>
                  <a:srgbClr val="0070C0"/>
                </a:solidFill>
              </a:rPr>
              <a:t> </a:t>
            </a:r>
            <a:r>
              <a:rPr lang="fi-FI" altLang="fi-FI" sz="1800" dirty="0" err="1" smtClean="0">
                <a:solidFill>
                  <a:srgbClr val="0070C0"/>
                </a:solidFill>
              </a:rPr>
              <a:t>entrepreneurship</a:t>
            </a:r>
            <a:r>
              <a:rPr lang="fi-FI" altLang="fi-FI" sz="1800" dirty="0" smtClean="0">
                <a:solidFill>
                  <a:srgbClr val="0070C0"/>
                </a:solidFill>
              </a:rPr>
              <a:t>, and </a:t>
            </a:r>
            <a:r>
              <a:rPr lang="fi-FI" altLang="fi-FI" sz="1800" dirty="0" err="1" smtClean="0">
                <a:solidFill>
                  <a:srgbClr val="0070C0"/>
                </a:solidFill>
              </a:rPr>
              <a:t>the</a:t>
            </a:r>
            <a:r>
              <a:rPr lang="fi-FI" altLang="fi-FI" sz="1800" dirty="0" smtClean="0">
                <a:solidFill>
                  <a:srgbClr val="0070C0"/>
                </a:solidFill>
              </a:rPr>
              <a:t> </a:t>
            </a:r>
            <a:r>
              <a:rPr lang="fi-FI" altLang="fi-FI" sz="1800" dirty="0" err="1" smtClean="0">
                <a:solidFill>
                  <a:srgbClr val="0070C0"/>
                </a:solidFill>
              </a:rPr>
              <a:t>teaching</a:t>
            </a:r>
            <a:r>
              <a:rPr lang="fi-FI" altLang="fi-FI" sz="1800" dirty="0" smtClean="0">
                <a:solidFill>
                  <a:srgbClr val="0070C0"/>
                </a:solidFill>
              </a:rPr>
              <a:t> of </a:t>
            </a:r>
            <a:r>
              <a:rPr lang="fi-FI" altLang="fi-FI" sz="1800" dirty="0" err="1" smtClean="0">
                <a:solidFill>
                  <a:srgbClr val="0070C0"/>
                </a:solidFill>
              </a:rPr>
              <a:t>statistical</a:t>
            </a:r>
            <a:r>
              <a:rPr lang="fi-FI" altLang="fi-FI" sz="1800" dirty="0" smtClean="0">
                <a:solidFill>
                  <a:srgbClr val="0070C0"/>
                </a:solidFill>
              </a:rPr>
              <a:t> </a:t>
            </a:r>
            <a:r>
              <a:rPr lang="fi-FI" altLang="fi-FI" sz="1800" dirty="0" err="1" smtClean="0">
                <a:solidFill>
                  <a:srgbClr val="0070C0"/>
                </a:solidFill>
              </a:rPr>
              <a:t>reasoning</a:t>
            </a:r>
            <a:r>
              <a:rPr lang="fi-FI" altLang="fi-FI" sz="1800" dirty="0" smtClean="0">
                <a:solidFill>
                  <a:srgbClr val="0070C0"/>
                </a:solidFill>
              </a:rPr>
              <a:t> to </a:t>
            </a:r>
            <a:r>
              <a:rPr lang="fi-FI" altLang="fi-FI" sz="1800" dirty="0" err="1" smtClean="0">
                <a:solidFill>
                  <a:srgbClr val="0070C0"/>
                </a:solidFill>
              </a:rPr>
              <a:t>journalism</a:t>
            </a:r>
            <a:r>
              <a:rPr lang="fi-FI" altLang="fi-FI" sz="1800" dirty="0" smtClean="0">
                <a:solidFill>
                  <a:srgbClr val="0070C0"/>
                </a:solidFill>
              </a:rPr>
              <a:t> </a:t>
            </a:r>
            <a:r>
              <a:rPr lang="fi-FI" altLang="fi-FI" sz="1800" dirty="0" err="1" smtClean="0">
                <a:solidFill>
                  <a:srgbClr val="0070C0"/>
                </a:solidFill>
              </a:rPr>
              <a:t>undergratuates</a:t>
            </a:r>
            <a:r>
              <a:rPr lang="fi-FI" altLang="fi-FI" sz="1800" dirty="0" smtClean="0">
                <a:solidFill>
                  <a:srgbClr val="0070C0"/>
                </a:solidFill>
              </a:rPr>
              <a:t> in </a:t>
            </a:r>
            <a:r>
              <a:rPr lang="fi-FI" altLang="fi-FI" sz="1800" dirty="0" err="1" smtClean="0">
                <a:solidFill>
                  <a:srgbClr val="0070C0"/>
                </a:solidFill>
              </a:rPr>
              <a:t>the</a:t>
            </a:r>
            <a:r>
              <a:rPr lang="fi-FI" altLang="fi-FI" sz="1800" dirty="0" smtClean="0">
                <a:solidFill>
                  <a:srgbClr val="0070C0"/>
                </a:solidFill>
              </a:rPr>
              <a:t> United </a:t>
            </a:r>
            <a:r>
              <a:rPr lang="fi-FI" altLang="fi-FI" sz="1800" dirty="0" err="1" smtClean="0">
                <a:solidFill>
                  <a:srgbClr val="0070C0"/>
                </a:solidFill>
              </a:rPr>
              <a:t>States</a:t>
            </a:r>
            <a:r>
              <a:rPr lang="fi-FI" altLang="fi-FI" sz="1800" dirty="0" smtClean="0">
                <a:solidFill>
                  <a:srgbClr val="0070C0"/>
                </a:solidFill>
              </a:rPr>
              <a:t>. </a:t>
            </a:r>
            <a:r>
              <a:rPr lang="fi-FI" altLang="fi-FI" sz="1800" dirty="0" err="1" smtClean="0">
                <a:solidFill>
                  <a:srgbClr val="0070C0"/>
                </a:solidFill>
              </a:rPr>
              <a:t>Journalism</a:t>
            </a:r>
            <a:r>
              <a:rPr lang="fi-FI" altLang="fi-FI" sz="1800" dirty="0" smtClean="0">
                <a:solidFill>
                  <a:srgbClr val="0070C0"/>
                </a:solidFill>
              </a:rPr>
              <a:t> 17(1) 97-118.</a:t>
            </a:r>
          </a:p>
          <a:p>
            <a:r>
              <a:rPr lang="fi-FI" altLang="fi-FI" sz="1800" dirty="0" err="1" smtClean="0">
                <a:solidFill>
                  <a:srgbClr val="0070C0"/>
                </a:solidFill>
              </a:rPr>
              <a:t>Hewett</a:t>
            </a:r>
            <a:r>
              <a:rPr lang="fi-FI" altLang="fi-FI" sz="1800" dirty="0" smtClean="0">
                <a:solidFill>
                  <a:srgbClr val="0070C0"/>
                </a:solidFill>
              </a:rPr>
              <a:t>, Jonathan (2016) Learning to </a:t>
            </a:r>
            <a:r>
              <a:rPr lang="fi-FI" altLang="fi-FI" sz="1800" dirty="0" err="1" smtClean="0">
                <a:solidFill>
                  <a:srgbClr val="0070C0"/>
                </a:solidFill>
              </a:rPr>
              <a:t>teach</a:t>
            </a:r>
            <a:r>
              <a:rPr lang="fi-FI" altLang="fi-FI" sz="1800" dirty="0" smtClean="0">
                <a:solidFill>
                  <a:srgbClr val="0070C0"/>
                </a:solidFill>
              </a:rPr>
              <a:t> data </a:t>
            </a:r>
            <a:r>
              <a:rPr lang="fi-FI" altLang="fi-FI" sz="1800" dirty="0" err="1" smtClean="0">
                <a:solidFill>
                  <a:srgbClr val="0070C0"/>
                </a:solidFill>
              </a:rPr>
              <a:t>journalism</a:t>
            </a:r>
            <a:r>
              <a:rPr lang="fi-FI" altLang="fi-FI" sz="1800" dirty="0" smtClean="0">
                <a:solidFill>
                  <a:srgbClr val="0070C0"/>
                </a:solidFill>
              </a:rPr>
              <a:t>: Innovation, </a:t>
            </a:r>
            <a:r>
              <a:rPr lang="fi-FI" altLang="fi-FI" sz="1800" dirty="0" err="1" smtClean="0">
                <a:solidFill>
                  <a:srgbClr val="0070C0"/>
                </a:solidFill>
              </a:rPr>
              <a:t>influence</a:t>
            </a:r>
            <a:r>
              <a:rPr lang="fi-FI" altLang="fi-FI" sz="1800" dirty="0" smtClean="0">
                <a:solidFill>
                  <a:srgbClr val="0070C0"/>
                </a:solidFill>
              </a:rPr>
              <a:t> and </a:t>
            </a:r>
            <a:r>
              <a:rPr lang="fi-FI" altLang="fi-FI" sz="1800" dirty="0" err="1" smtClean="0">
                <a:solidFill>
                  <a:srgbClr val="0070C0"/>
                </a:solidFill>
              </a:rPr>
              <a:t>constraints</a:t>
            </a:r>
            <a:r>
              <a:rPr lang="fi-FI" altLang="fi-FI" sz="1800" dirty="0" smtClean="0">
                <a:solidFill>
                  <a:srgbClr val="0070C0"/>
                </a:solidFill>
              </a:rPr>
              <a:t>. </a:t>
            </a:r>
            <a:r>
              <a:rPr lang="fi-FI" altLang="fi-FI" sz="1800" dirty="0" err="1" smtClean="0">
                <a:solidFill>
                  <a:srgbClr val="0070C0"/>
                </a:solidFill>
              </a:rPr>
              <a:t>Journalism</a:t>
            </a:r>
            <a:r>
              <a:rPr lang="fi-FI" altLang="fi-FI" sz="1800" dirty="0" smtClean="0">
                <a:solidFill>
                  <a:srgbClr val="0070C0"/>
                </a:solidFill>
              </a:rPr>
              <a:t> 17(1) 119-137.</a:t>
            </a:r>
          </a:p>
          <a:p>
            <a:r>
              <a:rPr lang="fi-FI" altLang="fi-FI" sz="1800" dirty="0" err="1" smtClean="0">
                <a:solidFill>
                  <a:srgbClr val="0070C0"/>
                </a:solidFill>
              </a:rPr>
              <a:t>Nguen</a:t>
            </a:r>
            <a:r>
              <a:rPr lang="fi-FI" altLang="fi-FI" sz="1800" dirty="0" smtClean="0">
                <a:solidFill>
                  <a:srgbClr val="0070C0"/>
                </a:solidFill>
              </a:rPr>
              <a:t>, An &amp; </a:t>
            </a:r>
            <a:r>
              <a:rPr lang="fi-FI" altLang="fi-FI" sz="1800" dirty="0" err="1" smtClean="0">
                <a:solidFill>
                  <a:srgbClr val="0070C0"/>
                </a:solidFill>
              </a:rPr>
              <a:t>Lugo-Ocando</a:t>
            </a:r>
            <a:r>
              <a:rPr lang="fi-FI" altLang="fi-FI" sz="1800" dirty="0" smtClean="0">
                <a:solidFill>
                  <a:srgbClr val="0070C0"/>
                </a:solidFill>
              </a:rPr>
              <a:t>, </a:t>
            </a:r>
            <a:r>
              <a:rPr lang="fi-FI" altLang="fi-FI" sz="1800" dirty="0" err="1" smtClean="0">
                <a:solidFill>
                  <a:srgbClr val="0070C0"/>
                </a:solidFill>
              </a:rPr>
              <a:t>Jairo</a:t>
            </a:r>
            <a:r>
              <a:rPr lang="fi-FI" altLang="fi-FI" sz="1800" dirty="0" smtClean="0">
                <a:solidFill>
                  <a:srgbClr val="0070C0"/>
                </a:solidFill>
              </a:rPr>
              <a:t> (2016) </a:t>
            </a:r>
            <a:r>
              <a:rPr lang="fi-FI" altLang="fi-FI" sz="1800" dirty="0" err="1" smtClean="0">
                <a:solidFill>
                  <a:srgbClr val="0070C0"/>
                </a:solidFill>
              </a:rPr>
              <a:t>The</a:t>
            </a:r>
            <a:r>
              <a:rPr lang="fi-FI" altLang="fi-FI" sz="1800" dirty="0" smtClean="0">
                <a:solidFill>
                  <a:srgbClr val="0070C0"/>
                </a:solidFill>
              </a:rPr>
              <a:t> </a:t>
            </a:r>
            <a:r>
              <a:rPr lang="fi-FI" altLang="fi-FI" sz="1800" dirty="0" err="1" smtClean="0">
                <a:solidFill>
                  <a:srgbClr val="0070C0"/>
                </a:solidFill>
              </a:rPr>
              <a:t>state</a:t>
            </a:r>
            <a:r>
              <a:rPr lang="fi-FI" altLang="fi-FI" sz="1800" dirty="0" smtClean="0">
                <a:solidFill>
                  <a:srgbClr val="0070C0"/>
                </a:solidFill>
              </a:rPr>
              <a:t> of data and </a:t>
            </a:r>
            <a:r>
              <a:rPr lang="fi-FI" altLang="fi-FI" sz="1800" dirty="0" err="1" smtClean="0">
                <a:solidFill>
                  <a:srgbClr val="0070C0"/>
                </a:solidFill>
              </a:rPr>
              <a:t>statistics</a:t>
            </a:r>
            <a:r>
              <a:rPr lang="fi-FI" altLang="fi-FI" sz="1800" dirty="0" smtClean="0">
                <a:solidFill>
                  <a:srgbClr val="0070C0"/>
                </a:solidFill>
              </a:rPr>
              <a:t> in </a:t>
            </a:r>
            <a:r>
              <a:rPr lang="fi-FI" altLang="fi-FI" sz="1800" dirty="0" err="1" smtClean="0">
                <a:solidFill>
                  <a:srgbClr val="0070C0"/>
                </a:solidFill>
              </a:rPr>
              <a:t>journalism</a:t>
            </a:r>
            <a:r>
              <a:rPr lang="fi-FI" altLang="fi-FI" sz="1800" dirty="0" smtClean="0">
                <a:solidFill>
                  <a:srgbClr val="0070C0"/>
                </a:solidFill>
              </a:rPr>
              <a:t> and </a:t>
            </a:r>
            <a:r>
              <a:rPr lang="fi-FI" altLang="fi-FI" sz="1800" dirty="0" err="1" smtClean="0">
                <a:solidFill>
                  <a:srgbClr val="0070C0"/>
                </a:solidFill>
              </a:rPr>
              <a:t>journalism</a:t>
            </a:r>
            <a:r>
              <a:rPr lang="fi-FI" altLang="fi-FI" sz="1800" dirty="0" smtClean="0">
                <a:solidFill>
                  <a:srgbClr val="0070C0"/>
                </a:solidFill>
              </a:rPr>
              <a:t> </a:t>
            </a:r>
            <a:r>
              <a:rPr lang="fi-FI" altLang="fi-FI" sz="1800" dirty="0" err="1" smtClean="0">
                <a:solidFill>
                  <a:srgbClr val="0070C0"/>
                </a:solidFill>
              </a:rPr>
              <a:t>education</a:t>
            </a:r>
            <a:r>
              <a:rPr lang="fi-FI" altLang="fi-FI" sz="1800" dirty="0" smtClean="0">
                <a:solidFill>
                  <a:srgbClr val="0070C0"/>
                </a:solidFill>
              </a:rPr>
              <a:t>: </a:t>
            </a:r>
            <a:r>
              <a:rPr lang="fi-FI" altLang="fi-FI" sz="1800" dirty="0" err="1" smtClean="0">
                <a:solidFill>
                  <a:srgbClr val="0070C0"/>
                </a:solidFill>
              </a:rPr>
              <a:t>Issues</a:t>
            </a:r>
            <a:r>
              <a:rPr lang="fi-FI" altLang="fi-FI" sz="1800" dirty="0" smtClean="0">
                <a:solidFill>
                  <a:srgbClr val="0070C0"/>
                </a:solidFill>
              </a:rPr>
              <a:t> and </a:t>
            </a:r>
            <a:r>
              <a:rPr lang="fi-FI" altLang="fi-FI" sz="1800" dirty="0" err="1" smtClean="0">
                <a:solidFill>
                  <a:srgbClr val="0070C0"/>
                </a:solidFill>
              </a:rPr>
              <a:t>debates</a:t>
            </a:r>
            <a:r>
              <a:rPr lang="fi-FI" altLang="fi-FI" sz="1800" dirty="0" smtClean="0">
                <a:solidFill>
                  <a:srgbClr val="0070C0"/>
                </a:solidFill>
              </a:rPr>
              <a:t>. </a:t>
            </a:r>
            <a:r>
              <a:rPr lang="fi-FI" altLang="fi-FI" sz="1800" dirty="0" err="1" smtClean="0">
                <a:solidFill>
                  <a:srgbClr val="0070C0"/>
                </a:solidFill>
              </a:rPr>
              <a:t>Journalism</a:t>
            </a:r>
            <a:r>
              <a:rPr lang="fi-FI" altLang="fi-FI" sz="1800" dirty="0" smtClean="0">
                <a:solidFill>
                  <a:srgbClr val="0070C0"/>
                </a:solidFill>
              </a:rPr>
              <a:t> 17(1) 3-17.</a:t>
            </a:r>
          </a:p>
          <a:p>
            <a:r>
              <a:rPr lang="fi-FI" altLang="fi-FI" sz="1800" dirty="0" err="1" smtClean="0">
                <a:solidFill>
                  <a:srgbClr val="0070C0"/>
                </a:solidFill>
              </a:rPr>
              <a:t>Splendore</a:t>
            </a:r>
            <a:r>
              <a:rPr lang="fi-FI" altLang="fi-FI" sz="1800" dirty="0" smtClean="0">
                <a:solidFill>
                  <a:srgbClr val="0070C0"/>
                </a:solidFill>
              </a:rPr>
              <a:t>, Sergio et. al. (2015) </a:t>
            </a:r>
            <a:r>
              <a:rPr lang="fi-FI" altLang="fi-FI" sz="1800" dirty="0" err="1" smtClean="0">
                <a:solidFill>
                  <a:srgbClr val="0070C0"/>
                </a:solidFill>
              </a:rPr>
              <a:t>Educational</a:t>
            </a:r>
            <a:r>
              <a:rPr lang="fi-FI" altLang="fi-FI" sz="1800" dirty="0" smtClean="0">
                <a:solidFill>
                  <a:srgbClr val="0070C0"/>
                </a:solidFill>
              </a:rPr>
              <a:t> </a:t>
            </a:r>
            <a:r>
              <a:rPr lang="fi-FI" altLang="fi-FI" sz="1800" dirty="0" err="1" smtClean="0">
                <a:solidFill>
                  <a:srgbClr val="0070C0"/>
                </a:solidFill>
              </a:rPr>
              <a:t>strategies</a:t>
            </a:r>
            <a:r>
              <a:rPr lang="fi-FI" altLang="fi-FI" sz="1800" dirty="0" smtClean="0">
                <a:solidFill>
                  <a:srgbClr val="0070C0"/>
                </a:solidFill>
              </a:rPr>
              <a:t> in data </a:t>
            </a:r>
            <a:r>
              <a:rPr lang="fi-FI" altLang="fi-FI" sz="1800" dirty="0" err="1" smtClean="0">
                <a:solidFill>
                  <a:srgbClr val="0070C0"/>
                </a:solidFill>
              </a:rPr>
              <a:t>journalism</a:t>
            </a:r>
            <a:r>
              <a:rPr lang="fi-FI" altLang="fi-FI" sz="1800" dirty="0" smtClean="0">
                <a:solidFill>
                  <a:srgbClr val="0070C0"/>
                </a:solidFill>
              </a:rPr>
              <a:t>: A </a:t>
            </a:r>
            <a:r>
              <a:rPr lang="fi-FI" altLang="fi-FI" sz="1800" dirty="0" err="1" smtClean="0">
                <a:solidFill>
                  <a:srgbClr val="0070C0"/>
                </a:solidFill>
              </a:rPr>
              <a:t>comparative</a:t>
            </a:r>
            <a:r>
              <a:rPr lang="fi-FI" altLang="fi-FI" sz="1800" dirty="0" smtClean="0">
                <a:solidFill>
                  <a:srgbClr val="0070C0"/>
                </a:solidFill>
              </a:rPr>
              <a:t> </a:t>
            </a:r>
            <a:r>
              <a:rPr lang="fi-FI" altLang="fi-FI" sz="1800" dirty="0" err="1" smtClean="0">
                <a:solidFill>
                  <a:srgbClr val="0070C0"/>
                </a:solidFill>
              </a:rPr>
              <a:t>study</a:t>
            </a:r>
            <a:r>
              <a:rPr lang="fi-FI" altLang="fi-FI" sz="1800" dirty="0" smtClean="0">
                <a:solidFill>
                  <a:srgbClr val="0070C0"/>
                </a:solidFill>
              </a:rPr>
              <a:t> of </a:t>
            </a:r>
            <a:r>
              <a:rPr lang="fi-FI" altLang="fi-FI" sz="1800" dirty="0" err="1" smtClean="0">
                <a:solidFill>
                  <a:srgbClr val="0070C0"/>
                </a:solidFill>
              </a:rPr>
              <a:t>six</a:t>
            </a:r>
            <a:r>
              <a:rPr lang="fi-FI" altLang="fi-FI" sz="1800" dirty="0" smtClean="0">
                <a:solidFill>
                  <a:srgbClr val="0070C0"/>
                </a:solidFill>
              </a:rPr>
              <a:t> European </a:t>
            </a:r>
            <a:r>
              <a:rPr lang="fi-FI" altLang="fi-FI" sz="1800" dirty="0" err="1" smtClean="0">
                <a:solidFill>
                  <a:srgbClr val="0070C0"/>
                </a:solidFill>
              </a:rPr>
              <a:t>countries</a:t>
            </a:r>
            <a:r>
              <a:rPr lang="fi-FI" altLang="fi-FI" sz="1800" dirty="0" smtClean="0">
                <a:solidFill>
                  <a:srgbClr val="0070C0"/>
                </a:solidFill>
              </a:rPr>
              <a:t>. </a:t>
            </a:r>
            <a:r>
              <a:rPr lang="fi-FI" altLang="fi-FI" sz="1800" dirty="0" err="1" smtClean="0">
                <a:solidFill>
                  <a:srgbClr val="0070C0"/>
                </a:solidFill>
              </a:rPr>
              <a:t>Journalism</a:t>
            </a:r>
            <a:r>
              <a:rPr lang="fi-FI" altLang="fi-FI" sz="1800" dirty="0" smtClean="0">
                <a:solidFill>
                  <a:srgbClr val="0070C0"/>
                </a:solidFill>
              </a:rPr>
              <a:t>. </a:t>
            </a:r>
          </a:p>
          <a:p>
            <a:r>
              <a:rPr lang="fi-FI" altLang="fi-FI" sz="1800" dirty="0" smtClean="0">
                <a:solidFill>
                  <a:srgbClr val="0070C0"/>
                </a:solidFill>
              </a:rPr>
              <a:t>Sirkkunen, Esa; Aitamurto, Tanja; Lehtonen, Pauliina (2011) </a:t>
            </a:r>
            <a:r>
              <a:rPr lang="fi-FI" altLang="fi-FI" sz="1800" dirty="0" err="1" smtClean="0">
                <a:solidFill>
                  <a:srgbClr val="0070C0"/>
                </a:solidFill>
                <a:hlinkClick r:id="rId5"/>
              </a:rPr>
              <a:t>Trends</a:t>
            </a:r>
            <a:r>
              <a:rPr lang="fi-FI" altLang="fi-FI" sz="1800" dirty="0" smtClean="0">
                <a:solidFill>
                  <a:srgbClr val="0070C0"/>
                </a:solidFill>
                <a:hlinkClick r:id="rId5"/>
              </a:rPr>
              <a:t> in Data </a:t>
            </a:r>
            <a:r>
              <a:rPr lang="fi-FI" altLang="fi-FI" sz="1800" dirty="0" err="1" smtClean="0">
                <a:solidFill>
                  <a:srgbClr val="0070C0"/>
                </a:solidFill>
                <a:hlinkClick r:id="rId5"/>
              </a:rPr>
              <a:t>Journalism</a:t>
            </a:r>
            <a:r>
              <a:rPr lang="fi-FI" altLang="fi-FI" sz="1800" dirty="0">
                <a:solidFill>
                  <a:srgbClr val="0070C0"/>
                </a:solidFill>
                <a:hlinkClick r:id="rId5"/>
              </a:rPr>
              <a:t>.</a:t>
            </a:r>
            <a:r>
              <a:rPr lang="fi-FI" altLang="fi-FI" sz="1800" dirty="0">
                <a:solidFill>
                  <a:srgbClr val="0070C0"/>
                </a:solidFill>
              </a:rPr>
              <a:t> </a:t>
            </a:r>
            <a:r>
              <a:rPr lang="fi-FI" altLang="fi-FI" sz="1800" dirty="0" smtClean="0">
                <a:solidFill>
                  <a:srgbClr val="0070C0"/>
                </a:solidFill>
              </a:rPr>
              <a:t>Next Media </a:t>
            </a:r>
            <a:r>
              <a:rPr lang="fi-FI" altLang="fi-FI" sz="1800" dirty="0" err="1" smtClean="0">
                <a:solidFill>
                  <a:srgbClr val="0070C0"/>
                </a:solidFill>
              </a:rPr>
              <a:t>Programme</a:t>
            </a:r>
            <a:r>
              <a:rPr lang="fi-FI" altLang="fi-FI" sz="1800" dirty="0" smtClean="0">
                <a:solidFill>
                  <a:srgbClr val="0070C0"/>
                </a:solidFill>
              </a:rPr>
              <a:t>.</a:t>
            </a:r>
          </a:p>
          <a:p>
            <a:r>
              <a:rPr lang="fi-FI" altLang="fi-FI" sz="1800" dirty="0" smtClean="0">
                <a:solidFill>
                  <a:srgbClr val="0070C0"/>
                </a:solidFill>
              </a:rPr>
              <a:t>Uskali, Turo &amp; Kuutti, Heikki (2016) Datajournalismin työkäytännöt (</a:t>
            </a:r>
            <a:r>
              <a:rPr lang="fi-FI" altLang="fi-FI" sz="1800" dirty="0" err="1" smtClean="0">
                <a:solidFill>
                  <a:srgbClr val="0070C0"/>
                </a:solidFill>
              </a:rPr>
              <a:t>The</a:t>
            </a:r>
            <a:r>
              <a:rPr lang="fi-FI" altLang="fi-FI" sz="1800" dirty="0" smtClean="0">
                <a:solidFill>
                  <a:srgbClr val="0070C0"/>
                </a:solidFill>
              </a:rPr>
              <a:t> </a:t>
            </a:r>
            <a:r>
              <a:rPr lang="fi-FI" altLang="fi-FI" sz="1800" dirty="0" err="1" smtClean="0">
                <a:solidFill>
                  <a:srgbClr val="0070C0"/>
                </a:solidFill>
              </a:rPr>
              <a:t>Work</a:t>
            </a:r>
            <a:r>
              <a:rPr lang="fi-FI" altLang="fi-FI" sz="1800" dirty="0" smtClean="0">
                <a:solidFill>
                  <a:srgbClr val="0070C0"/>
                </a:solidFill>
              </a:rPr>
              <a:t> </a:t>
            </a:r>
            <a:r>
              <a:rPr lang="fi-FI" altLang="fi-FI" sz="1800" dirty="0" err="1" smtClean="0">
                <a:solidFill>
                  <a:srgbClr val="0070C0"/>
                </a:solidFill>
              </a:rPr>
              <a:t>Practices</a:t>
            </a:r>
            <a:r>
              <a:rPr lang="fi-FI" altLang="fi-FI" sz="1800" dirty="0" smtClean="0">
                <a:solidFill>
                  <a:srgbClr val="0070C0"/>
                </a:solidFill>
              </a:rPr>
              <a:t> of Data </a:t>
            </a:r>
            <a:r>
              <a:rPr lang="fi-FI" altLang="fi-FI" sz="1800" dirty="0" err="1" smtClean="0">
                <a:solidFill>
                  <a:srgbClr val="0070C0"/>
                </a:solidFill>
              </a:rPr>
              <a:t>Journalism</a:t>
            </a:r>
            <a:r>
              <a:rPr lang="fi-FI" altLang="fi-FI" sz="1800" dirty="0" smtClean="0">
                <a:solidFill>
                  <a:srgbClr val="0070C0"/>
                </a:solidFill>
              </a:rPr>
              <a:t>). Tampere; Vastapaino</a:t>
            </a:r>
            <a:r>
              <a:rPr lang="fi-FI" altLang="fi-FI" sz="2000" dirty="0" smtClean="0">
                <a:solidFill>
                  <a:srgbClr val="0070C0"/>
                </a:solidFill>
              </a:rPr>
              <a:t>. </a:t>
            </a:r>
            <a:endParaRPr lang="fi-FI" altLang="fi-FI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2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1063</Words>
  <Application>Microsoft Office PowerPoint</Application>
  <PresentationFormat>Widescreen</PresentationFormat>
  <Paragraphs>77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ＭＳ Ｐゴシック</vt:lpstr>
      <vt:lpstr>ＭＳ Ｐゴシック</vt:lpstr>
      <vt:lpstr>Arial</vt:lpstr>
      <vt:lpstr>Calibri</vt:lpstr>
      <vt:lpstr>Calibri Light</vt:lpstr>
      <vt:lpstr>Verdana</vt:lpstr>
      <vt:lpstr>6_Default Design</vt:lpstr>
      <vt:lpstr>1_Default Design</vt:lpstr>
      <vt:lpstr>Data journalism education in Finland  A Rocky Road</vt:lpstr>
      <vt:lpstr>First, enthusiasm </vt:lpstr>
      <vt:lpstr>Then, stagnation</vt:lpstr>
      <vt:lpstr>7 interviews with DJ educators</vt:lpstr>
      <vt:lpstr>Teachers: Problems</vt:lpstr>
      <vt:lpstr>Teachers: This works well</vt:lpstr>
      <vt:lpstr>A data mindset for journalists?</vt:lpstr>
      <vt:lpstr>Conclusions; resources and co-operation</vt:lpstr>
      <vt:lpstr>References</vt:lpstr>
    </vt:vector>
  </TitlesOfParts>
  <Company>Tampereen yliopisto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Esa Sirkkunen</dc:creator>
  <cp:lastModifiedBy>Esa Sirkkunen</cp:lastModifiedBy>
  <cp:revision>52</cp:revision>
  <cp:lastPrinted>2016-04-20T05:58:45Z</cp:lastPrinted>
  <dcterms:created xsi:type="dcterms:W3CDTF">2016-04-19T19:12:46Z</dcterms:created>
  <dcterms:modified xsi:type="dcterms:W3CDTF">2016-04-20T07:24:00Z</dcterms:modified>
  <cp:contentStatus/>
</cp:coreProperties>
</file>