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4" r:id="rId17"/>
  </p:sldIdLst>
  <p:sldSz cx="9144000" cy="6858000" type="screen4x3"/>
  <p:notesSz cx="6858000" cy="9144000"/>
  <p:defaultTextStyle>
    <a:defPPr>
      <a:defRPr lang="fi-FI"/>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377" autoAdjust="0"/>
  </p:normalViewPr>
  <p:slideViewPr>
    <p:cSldViewPr snapToGrid="0" snapToObjects="1">
      <p:cViewPr varScale="1">
        <p:scale>
          <a:sx n="43" d="100"/>
          <a:sy n="43" d="100"/>
        </p:scale>
        <p:origin x="-7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6FA6F3B-8695-422F-A6F3-44FBA8263D67}" type="datetimeFigureOut">
              <a:rPr lang="fi-FI"/>
              <a:pPr>
                <a:defRPr/>
              </a:pPr>
              <a:t>18.11.2011</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B326B22-F1F5-42BD-A295-CBFC5D61DA18}"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1548CE-E611-44D1-AA22-F92D540B5F22}" type="slidenum">
              <a:rPr lang="fi-FI"/>
              <a:pPr fontAlgn="base">
                <a:spcBef>
                  <a:spcPct val="0"/>
                </a:spcBef>
                <a:spcAft>
                  <a:spcPct val="0"/>
                </a:spcAft>
              </a:pPr>
              <a:t>1</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D2ABE6-CDBB-4D74-83C0-B4D28EB081FD}" type="slidenum">
              <a:rPr lang="fi-FI"/>
              <a:pPr fontAlgn="base">
                <a:spcBef>
                  <a:spcPct val="0"/>
                </a:spcBef>
                <a:spcAft>
                  <a:spcPct val="0"/>
                </a:spcAft>
              </a:pPr>
              <a:t>11</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FI" smtClean="0"/>
              <a:t>Sovellettavissa lähes mihin tahansa menestyvään verkkopalveluun. Pienuus ja ketteryys, organisaation keveys valttina kilpailussa. Mediamyynnin toimiva ulkoistus.</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6FE31B-C963-40CA-8A67-7D6C8E0C12BD}" type="slidenum">
              <a:rPr lang="fi-FI"/>
              <a:pPr fontAlgn="base">
                <a:spcBef>
                  <a:spcPct val="0"/>
                </a:spcBef>
                <a:spcAft>
                  <a:spcPct val="0"/>
                </a:spcAft>
              </a:pPr>
              <a:t>12</a:t>
            </a:fld>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FI" smtClean="0"/>
              <a:t>Verkosta haetaan vastauksia. Kilpailijana koko muu internet. Millä tahansa käyttöhetkellä yksi klikki riittää viemään toisaalle. Printtimediaa luetaan täysin eri tavoin. Printissä myös esim. lukijamäärien mittaukset perustuvat enemmän arvauksiin.</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17B48C-DD01-4300-B7B2-9F5FF0FC3E23}" type="slidenum">
              <a:rPr lang="fi-FI"/>
              <a:pPr fontAlgn="base">
                <a:spcBef>
                  <a:spcPct val="0"/>
                </a:spcBef>
                <a:spcAft>
                  <a:spcPct val="0"/>
                </a:spcAft>
              </a:pPr>
              <a:t>13</a:t>
            </a:fld>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FI" smtClean="0"/>
              <a:t>Verkossa kaiken voi mitata. Mitä luetaan, kuka lukee, kauanko lukee, mistä tuli, minne menee jne… Mitattavuus tuo mukanaan kaupallisen ajattelun pakon ja ajaa tehokkuuteen – toisaalta saattaa muuttaa sisältöjä kapea-alaisemmiksi ja toimittajan rooli uuden tuojana on heikompi kuin perinteisessä mediassa. Mitattavuus helpottaa sisällön kaupallistamista.</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6A1F15-FC87-4F49-ACAB-EF8AA3805334}" type="slidenum">
              <a:rPr lang="fi-FI"/>
              <a:pPr fontAlgn="base">
                <a:spcBef>
                  <a:spcPct val="0"/>
                </a:spcBef>
                <a:spcAft>
                  <a:spcPct val="0"/>
                </a:spcAft>
              </a:pPr>
              <a:t>14</a:t>
            </a:fld>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FI" smtClean="0"/>
              <a:t>Suomalainen mediakenttä ei voisi tarjota yhtä paljon vaihtoehtoja pelkän perinteisen median voimin. Hienoa että on paljon kansainvälisiä startuppeja, mutta erityisesti journalistisessa mielessä kannattaa arvostaa kotimaista yleisöä ja tarjota nimenomaan suomalaisille suunnattua materiaalia. Älä tee mitään keinotekoista – erikoistu ja loista sillä, mitä rakastat. Intohimo ja oma innostus näkyvät kyllä tuloksesta. Yhteisöllisyyttä vaikea rakentaa vain rahan motivoimana. </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646D29-2B88-4D6C-BD76-62FFABFCFD54}" type="slidenum">
              <a:rPr lang="fi-FI"/>
              <a:pPr fontAlgn="base">
                <a:spcBef>
                  <a:spcPct val="0"/>
                </a:spcBef>
                <a:spcAft>
                  <a:spcPct val="0"/>
                </a:spcAft>
              </a:pPr>
              <a:t>15</a:t>
            </a:fld>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06871C-EB3F-44C4-8655-E52E2FACD028}" type="slidenum">
              <a:rPr lang="fi-FI"/>
              <a:pPr fontAlgn="base">
                <a:spcBef>
                  <a:spcPct val="0"/>
                </a:spcBef>
                <a:spcAft>
                  <a:spcPct val="0"/>
                </a:spcAft>
              </a:pPr>
              <a:t>16</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1097B6-A7E0-4690-B1A0-384604FCC83F}" type="slidenum">
              <a:rPr lang="fi-FI"/>
              <a:pPr fontAlgn="base">
                <a:spcBef>
                  <a:spcPct val="0"/>
                </a:spcBef>
                <a:spcAft>
                  <a:spcPct val="0"/>
                </a:spcAft>
              </a:pPr>
              <a:t>2</a:t>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FI" smtClean="0"/>
              <a:t>Kolme täyspäiväistä + free-toimittajat graafikot, koodarit…</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1F80F1-9B29-4B65-9956-777FB1EC9320}" type="slidenum">
              <a:rPr lang="fi-FI"/>
              <a:pPr fontAlgn="base">
                <a:spcBef>
                  <a:spcPct val="0"/>
                </a:spcBef>
                <a:spcAft>
                  <a:spcPct val="0"/>
                </a:spcAft>
              </a:pPr>
              <a:t>3</a:t>
            </a:fld>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FI" smtClean="0"/>
              <a:t>Rantapallo ei myy suoraan kuluttajille mitään.</a:t>
            </a:r>
          </a:p>
          <a:p>
            <a:pPr>
              <a:spcBef>
                <a:spcPct val="0"/>
              </a:spcBef>
            </a:pPr>
            <a:r>
              <a:rPr lang="fi-FI" smtClean="0"/>
              <a:t>(Display-mainonta pääosin näyttöpohjaista, haut tulospohjaisia)</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C80FC1-8CA1-400B-A559-F514C97B13C9}" type="slidenum">
              <a:rPr lang="fi-FI"/>
              <a:pPr fontAlgn="base">
                <a:spcBef>
                  <a:spcPct val="0"/>
                </a:spcBef>
                <a:spcAft>
                  <a:spcPct val="0"/>
                </a:spcAft>
              </a:pPr>
              <a:t>4</a:t>
            </a:fld>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Verkko + printti</a:t>
            </a:r>
          </a:p>
          <a:p>
            <a:pPr>
              <a:spcBef>
                <a:spcPct val="0"/>
              </a:spcBef>
            </a:pPr>
            <a:r>
              <a:rPr lang="en-US" smtClean="0"/>
              <a:t>Rantapallo	400 000 + 0</a:t>
            </a:r>
          </a:p>
          <a:p>
            <a:pPr>
              <a:spcBef>
                <a:spcPct val="0"/>
              </a:spcBef>
            </a:pPr>
            <a:r>
              <a:rPr lang="en-US" smtClean="0"/>
              <a:t>Matkaopas 32 000 + 125 000</a:t>
            </a:r>
          </a:p>
          <a:p>
            <a:pPr>
              <a:spcBef>
                <a:spcPct val="0"/>
              </a:spcBef>
            </a:pPr>
            <a:r>
              <a:rPr lang="en-US" smtClean="0"/>
              <a:t>Mondo 8000 + 107 000</a:t>
            </a:r>
          </a:p>
          <a:p>
            <a:pPr>
              <a:spcBef>
                <a:spcPct val="0"/>
              </a:spcBef>
            </a:pPr>
            <a:endParaRPr lang="en-US" smtClean="0"/>
          </a:p>
          <a:p>
            <a:pPr>
              <a:spcBef>
                <a:spcPct val="0"/>
              </a:spcBef>
            </a:pPr>
            <a:r>
              <a:rPr lang="en-US" smtClean="0"/>
              <a:t>Sivunäytöt + käyntiaika merkittävästi korkeammalla kuin muilla.</a:t>
            </a:r>
          </a:p>
          <a:p>
            <a:pPr>
              <a:spcBef>
                <a:spcPct val="0"/>
              </a:spcBef>
            </a:pPr>
            <a:endParaRPr lang="fi-FI"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4A033F-8816-437C-851E-D0CD9A0AEE03}" type="slidenum">
              <a:rPr lang="fi-FI"/>
              <a:pPr fontAlgn="base">
                <a:spcBef>
                  <a:spcPct val="0"/>
                </a:spcBef>
                <a:spcAft>
                  <a:spcPct val="0"/>
                </a:spcAft>
              </a:pPr>
              <a:t>5</a:t>
            </a:fld>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23C23B-965A-4DD5-84B2-3FB9E92CA694}" type="slidenum">
              <a:rPr lang="fi-FI"/>
              <a:pPr fontAlgn="base">
                <a:spcBef>
                  <a:spcPct val="0"/>
                </a:spcBef>
                <a:spcAft>
                  <a:spcPct val="0"/>
                </a:spcAft>
              </a:pPr>
              <a:t>6</a:t>
            </a:fld>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0A3A3C-1328-4A73-A690-0D47BEFC30FA}" type="slidenum">
              <a:rPr lang="fi-FI"/>
              <a:pPr fontAlgn="base">
                <a:spcBef>
                  <a:spcPct val="0"/>
                </a:spcBef>
                <a:spcAft>
                  <a:spcPct val="0"/>
                </a:spcAft>
              </a:pPr>
              <a:t>8</a:t>
            </a:fld>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901105-4099-4CB4-B9EC-00E257314406}" type="slidenum">
              <a:rPr lang="fi-FI"/>
              <a:pPr fontAlgn="base">
                <a:spcBef>
                  <a:spcPct val="0"/>
                </a:spcBef>
                <a:spcAft>
                  <a:spcPct val="0"/>
                </a:spcAft>
              </a:pPr>
              <a:t>9</a:t>
            </a:fld>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i-FI" smtClean="0"/>
              <a:t>Vahva sosiaalisen median presenssi: FB, Twitter, blogit, Youtube, G+…</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2D9086-7AD0-46F5-8777-110E6E72E980}" type="slidenum">
              <a:rPr lang="fi-FI"/>
              <a:pPr fontAlgn="base">
                <a:spcBef>
                  <a:spcPct val="0"/>
                </a:spcBef>
                <a:spcAft>
                  <a:spcPct val="0"/>
                </a:spcAft>
              </a:pPr>
              <a:t>10</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lang="fi-FI"/>
          </a:p>
        </p:txBody>
      </p:sp>
      <p:sp>
        <p:nvSpPr>
          <p:cNvPr id="4" name="Date Placeholder 3"/>
          <p:cNvSpPr>
            <a:spLocks noGrp="1"/>
          </p:cNvSpPr>
          <p:nvPr>
            <p:ph type="dt" sz="half" idx="10"/>
          </p:nvPr>
        </p:nvSpPr>
        <p:spPr/>
        <p:txBody>
          <a:bodyPr/>
          <a:lstStyle>
            <a:lvl1pPr>
              <a:defRPr/>
            </a:lvl1pPr>
          </a:lstStyle>
          <a:p>
            <a:pPr>
              <a:defRPr/>
            </a:pPr>
            <a:fld id="{1FBB543A-4EE0-48EB-BE9F-618F8506A505}" type="datetimeFigureOut">
              <a:rPr lang="fi-FI"/>
              <a:pPr>
                <a:defRPr/>
              </a:pPr>
              <a:t>18.11.2011</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FEA28B38-9182-4860-8C26-6E84B57E94B9}"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fld id="{5DAC9963-563B-4529-BD26-C389EF9CF32F}" type="datetimeFigureOut">
              <a:rPr lang="fi-FI"/>
              <a:pPr>
                <a:defRPr/>
              </a:pPr>
              <a:t>18.11.2011</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058FE6E4-BADD-4F6C-9BB4-53A488D11686}"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fld id="{7DF45D00-68FC-4F86-AD1C-F21140B80233}" type="datetimeFigureOut">
              <a:rPr lang="fi-FI"/>
              <a:pPr>
                <a:defRPr/>
              </a:pPr>
              <a:t>18.11.2011</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185BFE19-2162-42E3-9A33-6AA6A6AAA0FF}"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fi-FI"/>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fld id="{8A893344-BCFA-4E7C-9591-F8A1F863124B}" type="datetimeFigureOut">
              <a:rPr lang="fi-FI"/>
              <a:pPr>
                <a:defRPr/>
              </a:pPr>
              <a:t>18.11.2011</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0EBA6B30-C6D3-4FBD-B5E9-FB6A3C1835E5}"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7A425E-9C4B-460E-86B8-EED80358706F}" type="datetimeFigureOut">
              <a:rPr lang="fi-FI"/>
              <a:pPr>
                <a:defRPr/>
              </a:pPr>
              <a:t>18.11.2011</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29EC0D91-B119-4FED-BA44-464406BB206D}"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5" name="Date Placeholder 3"/>
          <p:cNvSpPr>
            <a:spLocks noGrp="1"/>
          </p:cNvSpPr>
          <p:nvPr>
            <p:ph type="dt" sz="half" idx="10"/>
          </p:nvPr>
        </p:nvSpPr>
        <p:spPr/>
        <p:txBody>
          <a:bodyPr/>
          <a:lstStyle>
            <a:lvl1pPr>
              <a:defRPr/>
            </a:lvl1pPr>
          </a:lstStyle>
          <a:p>
            <a:pPr>
              <a:defRPr/>
            </a:pPr>
            <a:fld id="{C8E88A31-553D-447D-BBF5-C0F2AB4D00CE}" type="datetimeFigureOut">
              <a:rPr lang="fi-FI"/>
              <a:pPr>
                <a:defRPr/>
              </a:pPr>
              <a:t>18.11.2011</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3CF7D82B-BC7F-491F-84D0-2A6D79D0025F}"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7" name="Date Placeholder 3"/>
          <p:cNvSpPr>
            <a:spLocks noGrp="1"/>
          </p:cNvSpPr>
          <p:nvPr>
            <p:ph type="dt" sz="half" idx="10"/>
          </p:nvPr>
        </p:nvSpPr>
        <p:spPr/>
        <p:txBody>
          <a:bodyPr/>
          <a:lstStyle>
            <a:lvl1pPr>
              <a:defRPr/>
            </a:lvl1pPr>
          </a:lstStyle>
          <a:p>
            <a:pPr>
              <a:defRPr/>
            </a:pPr>
            <a:fld id="{C34A6D7F-3561-4870-8281-EAE54D15F9C3}" type="datetimeFigureOut">
              <a:rPr lang="fi-FI"/>
              <a:pPr>
                <a:defRPr/>
              </a:pPr>
              <a:t>18.11.2011</a:t>
            </a:fld>
            <a:endParaRPr lang="fi-FI"/>
          </a:p>
        </p:txBody>
      </p:sp>
      <p:sp>
        <p:nvSpPr>
          <p:cNvPr id="8" name="Footer Placeholder 4"/>
          <p:cNvSpPr>
            <a:spLocks noGrp="1"/>
          </p:cNvSpPr>
          <p:nvPr>
            <p:ph type="ftr" sz="quarter" idx="11"/>
          </p:nvPr>
        </p:nvSpPr>
        <p:spPr/>
        <p:txBody>
          <a:bodyPr/>
          <a:lstStyle>
            <a:lvl1pPr>
              <a:defRPr/>
            </a:lvl1pPr>
          </a:lstStyle>
          <a:p>
            <a:pPr>
              <a:defRPr/>
            </a:pPr>
            <a:endParaRPr lang="fi-FI"/>
          </a:p>
        </p:txBody>
      </p:sp>
      <p:sp>
        <p:nvSpPr>
          <p:cNvPr id="9" name="Slide Number Placeholder 5"/>
          <p:cNvSpPr>
            <a:spLocks noGrp="1"/>
          </p:cNvSpPr>
          <p:nvPr>
            <p:ph type="sldNum" sz="quarter" idx="12"/>
          </p:nvPr>
        </p:nvSpPr>
        <p:spPr/>
        <p:txBody>
          <a:bodyPr/>
          <a:lstStyle>
            <a:lvl1pPr>
              <a:defRPr/>
            </a:lvl1pPr>
          </a:lstStyle>
          <a:p>
            <a:pPr>
              <a:defRPr/>
            </a:pPr>
            <a:fld id="{E0B1E782-ADE8-49BA-845C-A389FF7AB0B9}"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fi-FI"/>
          </a:p>
        </p:txBody>
      </p:sp>
      <p:sp>
        <p:nvSpPr>
          <p:cNvPr id="3" name="Date Placeholder 3"/>
          <p:cNvSpPr>
            <a:spLocks noGrp="1"/>
          </p:cNvSpPr>
          <p:nvPr>
            <p:ph type="dt" sz="half" idx="10"/>
          </p:nvPr>
        </p:nvSpPr>
        <p:spPr/>
        <p:txBody>
          <a:bodyPr/>
          <a:lstStyle>
            <a:lvl1pPr>
              <a:defRPr/>
            </a:lvl1pPr>
          </a:lstStyle>
          <a:p>
            <a:pPr>
              <a:defRPr/>
            </a:pPr>
            <a:fld id="{A5C60028-A94B-47EB-BE98-604ECEA9AD1C}" type="datetimeFigureOut">
              <a:rPr lang="fi-FI"/>
              <a:pPr>
                <a:defRPr/>
              </a:pPr>
              <a:t>18.11.2011</a:t>
            </a:fld>
            <a:endParaRPr lang="fi-FI"/>
          </a:p>
        </p:txBody>
      </p:sp>
      <p:sp>
        <p:nvSpPr>
          <p:cNvPr id="4" name="Footer Placeholder 4"/>
          <p:cNvSpPr>
            <a:spLocks noGrp="1"/>
          </p:cNvSpPr>
          <p:nvPr>
            <p:ph type="ftr" sz="quarter" idx="11"/>
          </p:nvPr>
        </p:nvSpPr>
        <p:spPr/>
        <p:txBody>
          <a:bodyPr/>
          <a:lstStyle>
            <a:lvl1pPr>
              <a:defRPr/>
            </a:lvl1pPr>
          </a:lstStyle>
          <a:p>
            <a:pPr>
              <a:defRPr/>
            </a:pPr>
            <a:endParaRPr lang="fi-FI"/>
          </a:p>
        </p:txBody>
      </p:sp>
      <p:sp>
        <p:nvSpPr>
          <p:cNvPr id="5" name="Slide Number Placeholder 5"/>
          <p:cNvSpPr>
            <a:spLocks noGrp="1"/>
          </p:cNvSpPr>
          <p:nvPr>
            <p:ph type="sldNum" sz="quarter" idx="12"/>
          </p:nvPr>
        </p:nvSpPr>
        <p:spPr/>
        <p:txBody>
          <a:bodyPr/>
          <a:lstStyle>
            <a:lvl1pPr>
              <a:defRPr/>
            </a:lvl1pPr>
          </a:lstStyle>
          <a:p>
            <a:pPr>
              <a:defRPr/>
            </a:pPr>
            <a:fld id="{546DCD7D-90B4-4887-948B-067C7F741050}"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F90339-7AD1-44C0-AF80-26444BD4756A}" type="datetimeFigureOut">
              <a:rPr lang="fi-FI"/>
              <a:pPr>
                <a:defRPr/>
              </a:pPr>
              <a:t>18.11.2011</a:t>
            </a:fld>
            <a:endParaRPr lang="fi-FI"/>
          </a:p>
        </p:txBody>
      </p:sp>
      <p:sp>
        <p:nvSpPr>
          <p:cNvPr id="3" name="Footer Placeholder 4"/>
          <p:cNvSpPr>
            <a:spLocks noGrp="1"/>
          </p:cNvSpPr>
          <p:nvPr>
            <p:ph type="ftr" sz="quarter" idx="11"/>
          </p:nvPr>
        </p:nvSpPr>
        <p:spPr/>
        <p:txBody>
          <a:bodyPr/>
          <a:lstStyle>
            <a:lvl1pPr>
              <a:defRPr/>
            </a:lvl1pPr>
          </a:lstStyle>
          <a:p>
            <a:pPr>
              <a:defRPr/>
            </a:pPr>
            <a:endParaRPr lang="fi-FI"/>
          </a:p>
        </p:txBody>
      </p:sp>
      <p:sp>
        <p:nvSpPr>
          <p:cNvPr id="4" name="Slide Number Placeholder 5"/>
          <p:cNvSpPr>
            <a:spLocks noGrp="1"/>
          </p:cNvSpPr>
          <p:nvPr>
            <p:ph type="sldNum" sz="quarter" idx="12"/>
          </p:nvPr>
        </p:nvSpPr>
        <p:spPr/>
        <p:txBody>
          <a:bodyPr/>
          <a:lstStyle>
            <a:lvl1pPr>
              <a:defRPr/>
            </a:lvl1pPr>
          </a:lstStyle>
          <a:p>
            <a:pPr>
              <a:defRPr/>
            </a:pPr>
            <a:fld id="{E46E9496-C5E5-420A-A0CF-7A5CC094393C}"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103624-274F-4228-B468-DD08551C714B}" type="datetimeFigureOut">
              <a:rPr lang="fi-FI"/>
              <a:pPr>
                <a:defRPr/>
              </a:pPr>
              <a:t>18.11.2011</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3CBF6960-C0DA-4401-8C68-4FB8067BDE62}"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68E783-B43C-44DC-8AB0-3B5D231DABF2}" type="datetimeFigureOut">
              <a:rPr lang="fi-FI"/>
              <a:pPr>
                <a:defRPr/>
              </a:pPr>
              <a:t>18.11.2011</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46FBE7D5-0565-4659-AE4D-200BF5084CFB}"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53D5772-C960-4A39-8CA0-A3971014A74D}" type="datetimeFigureOut">
              <a:rPr lang="fi-FI"/>
              <a:pPr>
                <a:defRPr/>
              </a:pPr>
              <a:t>18.11.2011</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57FDAE7-911F-4285-9AE3-7C792FADBD08}"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574800"/>
            <a:ext cx="7772400" cy="3606800"/>
          </a:xfrm>
        </p:spPr>
        <p:txBody>
          <a:bodyPr rtlCol="0" anchor="t">
            <a:normAutofit/>
          </a:bodyPr>
          <a:lstStyle/>
          <a:p>
            <a:pPr fontAlgn="auto">
              <a:spcAft>
                <a:spcPts val="0"/>
              </a:spcAft>
              <a:defRPr/>
            </a:pPr>
            <a:r>
              <a:rPr lang="fi-FI" sz="2200" b="1" dirty="0" smtClean="0">
                <a:latin typeface="Trebuchet MS"/>
                <a:cs typeface="Trebuchet MS"/>
              </a:rPr>
              <a:t>Google, journalismi ja verkkomedian uudet työnkuvat</a:t>
            </a:r>
            <a:r>
              <a:rPr lang="fi-FI" sz="4800" b="1" dirty="0" smtClean="0">
                <a:latin typeface="Trebuchet MS"/>
                <a:cs typeface="Trebuchet MS"/>
              </a:rPr>
              <a:t/>
            </a:r>
            <a:br>
              <a:rPr lang="fi-FI" sz="4800" b="1" dirty="0" smtClean="0">
                <a:latin typeface="Trebuchet MS"/>
                <a:cs typeface="Trebuchet MS"/>
              </a:rPr>
            </a:br>
            <a:r>
              <a:rPr lang="fi-FI" sz="4800" b="1" dirty="0" smtClean="0">
                <a:latin typeface="Trebuchet MS"/>
                <a:cs typeface="Trebuchet MS"/>
              </a:rPr>
              <a:t/>
            </a:r>
            <a:br>
              <a:rPr lang="fi-FI" sz="4800" b="1" dirty="0" smtClean="0">
                <a:latin typeface="Trebuchet MS"/>
                <a:cs typeface="Trebuchet MS"/>
              </a:rPr>
            </a:br>
            <a:r>
              <a:rPr lang="fi-FI" sz="2778" b="1" dirty="0" smtClean="0">
                <a:latin typeface="Trebuchet MS"/>
                <a:cs typeface="Trebuchet MS"/>
              </a:rPr>
              <a:t>Riikka </a:t>
            </a:r>
            <a:r>
              <a:rPr lang="fi-FI" sz="2778" b="1" dirty="0" err="1" smtClean="0">
                <a:latin typeface="Trebuchet MS"/>
                <a:cs typeface="Trebuchet MS"/>
              </a:rPr>
              <a:t>Krenn</a:t>
            </a:r>
            <a:r>
              <a:rPr lang="fi-FI" sz="2778" b="1" dirty="0" smtClean="0">
                <a:latin typeface="Trebuchet MS"/>
                <a:cs typeface="Trebuchet MS"/>
              </a:rPr>
              <a:t/>
            </a:r>
            <a:br>
              <a:rPr lang="fi-FI" sz="2778" b="1" dirty="0" smtClean="0">
                <a:latin typeface="Trebuchet MS"/>
                <a:cs typeface="Trebuchet MS"/>
              </a:rPr>
            </a:br>
            <a:r>
              <a:rPr lang="fi-FI" sz="2000" b="1" dirty="0" smtClean="0">
                <a:latin typeface="Trebuchet MS"/>
                <a:cs typeface="Trebuchet MS"/>
              </a:rPr>
              <a:t>18.11.2011</a:t>
            </a:r>
            <a:endParaRPr lang="fi-FI" sz="2000" b="1" dirty="0">
              <a:latin typeface="Trebuchet MS"/>
              <a:cs typeface="Trebuchet MS"/>
            </a:endParaRPr>
          </a:p>
        </p:txBody>
      </p:sp>
      <p:pic>
        <p:nvPicPr>
          <p:cNvPr id="14338"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a:xfrm>
            <a:off x="723900" y="812800"/>
            <a:ext cx="7772400" cy="1041400"/>
          </a:xfrm>
        </p:spPr>
        <p:txBody>
          <a:bodyPr anchor="t"/>
          <a:lstStyle/>
          <a:p>
            <a:pPr algn="l"/>
            <a:r>
              <a:rPr lang="fi-FI" sz="4800" b="1" smtClean="0">
                <a:latin typeface="Trebuchet MS" pitchFamily="34" charset="0"/>
              </a:rPr>
              <a:t>Facebook ja Twitter</a:t>
            </a:r>
            <a:endParaRPr lang="fi-FI" sz="3600" b="1" smtClean="0">
              <a:latin typeface="Trebuchet MS" pitchFamily="34" charset="0"/>
            </a:endParaRPr>
          </a:p>
        </p:txBody>
      </p:sp>
      <p:pic>
        <p:nvPicPr>
          <p:cNvPr id="31746"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31748" name="TextBox 7"/>
          <p:cNvSpPr txBox="1">
            <a:spLocks noChangeArrowheads="1"/>
          </p:cNvSpPr>
          <p:nvPr/>
        </p:nvSpPr>
        <p:spPr bwMode="auto">
          <a:xfrm>
            <a:off x="723900" y="2413000"/>
            <a:ext cx="7772400" cy="2768600"/>
          </a:xfrm>
          <a:prstGeom prst="rect">
            <a:avLst/>
          </a:prstGeom>
          <a:noFill/>
          <a:ln w="9525">
            <a:noFill/>
            <a:miter lim="800000"/>
            <a:headEnd/>
            <a:tailEnd/>
          </a:ln>
        </p:spPr>
        <p:txBody>
          <a:bodyPr/>
          <a:lstStyle/>
          <a:p>
            <a:pPr>
              <a:spcAft>
                <a:spcPts val="600"/>
              </a:spcAft>
              <a:buClr>
                <a:srgbClr val="97C300"/>
              </a:buClr>
              <a:buFont typeface="Arial" charset="0"/>
              <a:buChar char="•"/>
            </a:pPr>
            <a:r>
              <a:rPr lang="fi-FI" sz="2800">
                <a:latin typeface="Calibri" pitchFamily="34" charset="0"/>
              </a:rPr>
              <a:t> 27 000+ fania</a:t>
            </a:r>
          </a:p>
          <a:p>
            <a:pPr>
              <a:spcAft>
                <a:spcPts val="600"/>
              </a:spcAft>
              <a:buClr>
                <a:srgbClr val="97C300"/>
              </a:buClr>
              <a:buFont typeface="Arial" charset="0"/>
              <a:buChar char="•"/>
            </a:pPr>
            <a:r>
              <a:rPr lang="fi-FI" sz="2800">
                <a:latin typeface="Calibri" pitchFamily="34" charset="0"/>
              </a:rPr>
              <a:t> Erillinen Äkkilähdöt-ryhmä, jossa 95 000+ fania</a:t>
            </a:r>
          </a:p>
          <a:p>
            <a:pPr>
              <a:spcAft>
                <a:spcPts val="600"/>
              </a:spcAft>
              <a:buClr>
                <a:srgbClr val="97C300"/>
              </a:buClr>
              <a:buFont typeface="Arial" charset="0"/>
              <a:buChar char="•"/>
            </a:pPr>
            <a:r>
              <a:rPr lang="fi-FI" sz="2800">
                <a:latin typeface="Calibri" pitchFamily="34" charset="0"/>
              </a:rPr>
              <a:t> Säännölliset päivitykset myös Twitterissä</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812800"/>
            <a:ext cx="7772400" cy="1041400"/>
          </a:xfrm>
        </p:spPr>
        <p:txBody>
          <a:bodyPr rtlCol="0" anchor="t">
            <a:normAutofit fontScale="90000"/>
          </a:bodyPr>
          <a:lstStyle/>
          <a:p>
            <a:pPr algn="l" fontAlgn="auto">
              <a:spcAft>
                <a:spcPts val="0"/>
              </a:spcAft>
              <a:defRPr/>
            </a:pPr>
            <a:r>
              <a:rPr lang="fi-FI" sz="4800" b="1" dirty="0" smtClean="0">
                <a:latin typeface="Trebuchet MS"/>
                <a:cs typeface="Trebuchet MS"/>
              </a:rPr>
              <a:t>Paikkakunnan Paras</a:t>
            </a:r>
            <a:r>
              <a:rPr lang="fi-FI" b="1" dirty="0" smtClean="0">
                <a:latin typeface="Trebuchet MS"/>
                <a:cs typeface="Trebuchet MS"/>
              </a:rPr>
              <a:t/>
            </a:r>
            <a:br>
              <a:rPr lang="fi-FI" b="1" dirty="0" smtClean="0">
                <a:latin typeface="Trebuchet MS"/>
                <a:cs typeface="Trebuchet MS"/>
              </a:rPr>
            </a:br>
            <a:endParaRPr lang="fi-FI" sz="3600" b="1" dirty="0">
              <a:latin typeface="Trebuchet MS"/>
              <a:cs typeface="Trebuchet MS"/>
            </a:endParaRPr>
          </a:p>
        </p:txBody>
      </p:sp>
      <p:pic>
        <p:nvPicPr>
          <p:cNvPr id="33794"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33796" name="TextBox 7"/>
          <p:cNvSpPr txBox="1">
            <a:spLocks noChangeArrowheads="1"/>
          </p:cNvSpPr>
          <p:nvPr/>
        </p:nvSpPr>
        <p:spPr bwMode="auto">
          <a:xfrm>
            <a:off x="723900" y="1854200"/>
            <a:ext cx="4473575" cy="3675063"/>
          </a:xfrm>
          <a:prstGeom prst="rect">
            <a:avLst/>
          </a:prstGeom>
          <a:noFill/>
          <a:ln w="9525">
            <a:noFill/>
            <a:miter lim="800000"/>
            <a:headEnd/>
            <a:tailEnd/>
          </a:ln>
        </p:spPr>
        <p:txBody>
          <a:bodyPr/>
          <a:lstStyle/>
          <a:p>
            <a:pPr>
              <a:spcAft>
                <a:spcPts val="600"/>
              </a:spcAft>
              <a:buClr>
                <a:srgbClr val="97C300"/>
              </a:buClr>
              <a:buFont typeface="Arial" charset="0"/>
              <a:buChar char="•"/>
            </a:pPr>
            <a:r>
              <a:rPr lang="fi-FI" sz="2800">
                <a:latin typeface="Calibri" pitchFamily="34" charset="0"/>
              </a:rPr>
              <a:t> Voitto Fonectan Paikkakunnan Paras –kilpailussa</a:t>
            </a:r>
          </a:p>
          <a:p>
            <a:pPr>
              <a:spcAft>
                <a:spcPts val="600"/>
              </a:spcAft>
              <a:buClr>
                <a:srgbClr val="97C300"/>
              </a:buClr>
              <a:buFont typeface="Arial" charset="0"/>
              <a:buChar char="•"/>
            </a:pPr>
            <a:endParaRPr lang="fi-FI" sz="2800">
              <a:latin typeface="Calibri" pitchFamily="34" charset="0"/>
            </a:endParaRPr>
          </a:p>
        </p:txBody>
      </p:sp>
      <p:pic>
        <p:nvPicPr>
          <p:cNvPr id="7" name="Picture 6" descr="Fonecta-kansi.jpg"/>
          <p:cNvPicPr>
            <a:picLocks noChangeAspect="1"/>
          </p:cNvPicPr>
          <p:nvPr/>
        </p:nvPicPr>
        <p:blipFill>
          <a:blip r:embed="rId4"/>
          <a:stretch>
            <a:fillRect/>
          </a:stretch>
        </p:blipFill>
        <p:spPr>
          <a:xfrm>
            <a:off x="5198070" y="1894485"/>
            <a:ext cx="3042818" cy="3357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812800"/>
            <a:ext cx="7772400" cy="1041400"/>
          </a:xfrm>
        </p:spPr>
        <p:txBody>
          <a:bodyPr rtlCol="0" anchor="t">
            <a:normAutofit fontScale="90000"/>
          </a:bodyPr>
          <a:lstStyle/>
          <a:p>
            <a:pPr algn="l" fontAlgn="auto">
              <a:spcAft>
                <a:spcPts val="0"/>
              </a:spcAft>
              <a:defRPr/>
            </a:pPr>
            <a:r>
              <a:rPr lang="fi-FI" sz="4444" b="1" dirty="0" smtClean="0">
                <a:latin typeface="Trebuchet MS"/>
                <a:cs typeface="Trebuchet MS"/>
              </a:rPr>
              <a:t>Rantapallon menestystekijät</a:t>
            </a:r>
            <a:r>
              <a:rPr lang="fi-FI" b="1" dirty="0" smtClean="0">
                <a:latin typeface="Trebuchet MS"/>
                <a:cs typeface="Trebuchet MS"/>
              </a:rPr>
              <a:t/>
            </a:r>
            <a:br>
              <a:rPr lang="fi-FI" b="1" dirty="0" smtClean="0">
                <a:latin typeface="Trebuchet MS"/>
                <a:cs typeface="Trebuchet MS"/>
              </a:rPr>
            </a:br>
            <a:endParaRPr lang="fi-FI" sz="3600" b="1" dirty="0">
              <a:latin typeface="Trebuchet MS"/>
              <a:cs typeface="Trebuchet MS"/>
            </a:endParaRPr>
          </a:p>
        </p:txBody>
      </p:sp>
      <p:pic>
        <p:nvPicPr>
          <p:cNvPr id="35842"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35844" name="TextBox 7"/>
          <p:cNvSpPr txBox="1">
            <a:spLocks noChangeArrowheads="1"/>
          </p:cNvSpPr>
          <p:nvPr/>
        </p:nvSpPr>
        <p:spPr bwMode="auto">
          <a:xfrm>
            <a:off x="723900" y="1392238"/>
            <a:ext cx="7772400" cy="3968750"/>
          </a:xfrm>
          <a:prstGeom prst="rect">
            <a:avLst/>
          </a:prstGeom>
          <a:noFill/>
          <a:ln w="9525">
            <a:noFill/>
            <a:miter lim="800000"/>
            <a:headEnd/>
            <a:tailEnd/>
          </a:ln>
        </p:spPr>
        <p:txBody>
          <a:bodyPr/>
          <a:lstStyle/>
          <a:p>
            <a:pPr>
              <a:spcAft>
                <a:spcPts val="600"/>
              </a:spcAft>
              <a:buClr>
                <a:srgbClr val="97C300"/>
              </a:buClr>
            </a:pPr>
            <a:endParaRPr lang="fi-FI" sz="2800" u="sng">
              <a:latin typeface="Calibri" pitchFamily="34" charset="0"/>
            </a:endParaRPr>
          </a:p>
          <a:p>
            <a:pPr>
              <a:spcAft>
                <a:spcPts val="600"/>
              </a:spcAft>
              <a:buClr>
                <a:srgbClr val="97C300"/>
              </a:buClr>
              <a:buFont typeface="Arial" charset="0"/>
              <a:buChar char="•"/>
            </a:pPr>
            <a:r>
              <a:rPr lang="fi-FI" sz="2800">
                <a:latin typeface="Calibri" pitchFamily="34" charset="0"/>
              </a:rPr>
              <a:t> Sisällön ja palveluiden kombinaatio</a:t>
            </a:r>
          </a:p>
          <a:p>
            <a:pPr>
              <a:spcAft>
                <a:spcPts val="600"/>
              </a:spcAft>
              <a:buClr>
                <a:srgbClr val="97C300"/>
              </a:buClr>
              <a:buFont typeface="Arial" charset="0"/>
              <a:buChar char="•"/>
            </a:pPr>
            <a:r>
              <a:rPr lang="fi-FI" sz="2800">
                <a:latin typeface="Calibri" pitchFamily="34" charset="0"/>
              </a:rPr>
              <a:t> Tiedon ja viihteen kombinaatio</a:t>
            </a:r>
          </a:p>
          <a:p>
            <a:pPr>
              <a:spcAft>
                <a:spcPts val="600"/>
              </a:spcAft>
              <a:buClr>
                <a:srgbClr val="97C300"/>
              </a:buClr>
              <a:buFont typeface="Arial" charset="0"/>
              <a:buChar char="•"/>
            </a:pPr>
            <a:r>
              <a:rPr lang="fi-FI" sz="2800">
                <a:latin typeface="Calibri" pitchFamily="34" charset="0"/>
              </a:rPr>
              <a:t> Yhteisöllisyyden fasilitoiminen</a:t>
            </a:r>
          </a:p>
          <a:p>
            <a:pPr>
              <a:spcAft>
                <a:spcPts val="600"/>
              </a:spcAft>
              <a:buClr>
                <a:srgbClr val="97C300"/>
              </a:buClr>
              <a:buFont typeface="Arial" charset="0"/>
              <a:buChar char="•"/>
            </a:pPr>
            <a:r>
              <a:rPr lang="fi-FI" sz="2800">
                <a:latin typeface="Calibri" pitchFamily="34" charset="0"/>
              </a:rPr>
              <a:t> Erikoistuminen ja asiantuntijuus</a:t>
            </a:r>
          </a:p>
          <a:p>
            <a:pPr>
              <a:spcAft>
                <a:spcPts val="600"/>
              </a:spcAft>
              <a:buClr>
                <a:srgbClr val="97C300"/>
              </a:buClr>
              <a:buFont typeface="Arial" charset="0"/>
              <a:buChar char="•"/>
            </a:pPr>
            <a:r>
              <a:rPr lang="fi-FI" sz="2800">
                <a:latin typeface="Calibri" pitchFamily="34" charset="0"/>
              </a:rPr>
              <a:t> Kevyet rakenteet</a:t>
            </a:r>
          </a:p>
          <a:p>
            <a:pPr>
              <a:spcAft>
                <a:spcPts val="600"/>
              </a:spcAft>
              <a:buClr>
                <a:srgbClr val="97C300"/>
              </a:buClr>
              <a:buFont typeface="Arial" charset="0"/>
              <a:buChar char="•"/>
            </a:pPr>
            <a:r>
              <a:rPr lang="fi-FI" sz="2800" b="1">
                <a:latin typeface="Calibri" pitchFamily="34" charset="0"/>
              </a:rPr>
              <a:t> </a:t>
            </a:r>
            <a:r>
              <a:rPr lang="fi-FI" sz="2800">
                <a:latin typeface="Calibri" pitchFamily="34" charset="0"/>
              </a:rPr>
              <a:t>Suomalaista sisältöä suomalaisille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812800"/>
            <a:ext cx="7772400" cy="1041400"/>
          </a:xfrm>
        </p:spPr>
        <p:txBody>
          <a:bodyPr rtlCol="0" anchor="t">
            <a:normAutofit fontScale="90000"/>
          </a:bodyPr>
          <a:lstStyle/>
          <a:p>
            <a:pPr algn="l" fontAlgn="auto">
              <a:spcAft>
                <a:spcPts val="0"/>
              </a:spcAft>
              <a:defRPr/>
            </a:pPr>
            <a:r>
              <a:rPr lang="fi-FI" sz="4222" b="1" dirty="0" smtClean="0">
                <a:latin typeface="Trebuchet MS"/>
                <a:cs typeface="Trebuchet MS"/>
              </a:rPr>
              <a:t>Ymmärtääkö journalismi Googlea ja Google journalismia?</a:t>
            </a:r>
            <a:r>
              <a:rPr lang="fi-FI" b="1" dirty="0" smtClean="0">
                <a:latin typeface="Trebuchet MS"/>
                <a:cs typeface="Trebuchet MS"/>
              </a:rPr>
              <a:t/>
            </a:r>
            <a:br>
              <a:rPr lang="fi-FI" b="1" dirty="0" smtClean="0">
                <a:latin typeface="Trebuchet MS"/>
                <a:cs typeface="Trebuchet MS"/>
              </a:rPr>
            </a:br>
            <a:endParaRPr lang="fi-FI" sz="3600" b="1" dirty="0">
              <a:latin typeface="Trebuchet MS"/>
              <a:cs typeface="Trebuchet MS"/>
            </a:endParaRPr>
          </a:p>
        </p:txBody>
      </p:sp>
      <p:pic>
        <p:nvPicPr>
          <p:cNvPr id="37890"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37892" name="TextBox 7"/>
          <p:cNvSpPr txBox="1">
            <a:spLocks noChangeArrowheads="1"/>
          </p:cNvSpPr>
          <p:nvPr/>
        </p:nvSpPr>
        <p:spPr bwMode="auto">
          <a:xfrm>
            <a:off x="723900" y="2560638"/>
            <a:ext cx="7772400" cy="3633787"/>
          </a:xfrm>
          <a:prstGeom prst="rect">
            <a:avLst/>
          </a:prstGeom>
          <a:noFill/>
          <a:ln w="9525">
            <a:noFill/>
            <a:miter lim="800000"/>
            <a:headEnd/>
            <a:tailEnd/>
          </a:ln>
        </p:spPr>
        <p:txBody>
          <a:bodyPr/>
          <a:lstStyle/>
          <a:p>
            <a:pPr>
              <a:spcAft>
                <a:spcPts val="600"/>
              </a:spcAft>
              <a:buClr>
                <a:srgbClr val="97C300"/>
              </a:buClr>
              <a:buFont typeface="Arial" charset="0"/>
              <a:buChar char="•"/>
            </a:pPr>
            <a:r>
              <a:rPr lang="fi-FI" sz="2800">
                <a:latin typeface="Calibri" pitchFamily="34" charset="0"/>
              </a:rPr>
              <a:t> Hakukone tuo lukijat sisällön äärelle</a:t>
            </a:r>
          </a:p>
          <a:p>
            <a:pPr>
              <a:spcAft>
                <a:spcPts val="600"/>
              </a:spcAft>
              <a:buClr>
                <a:srgbClr val="97C300"/>
              </a:buClr>
              <a:buFont typeface="Arial" charset="0"/>
              <a:buChar char="•"/>
            </a:pPr>
            <a:r>
              <a:rPr lang="fi-FI" sz="2800">
                <a:latin typeface="Calibri" pitchFamily="34" charset="0"/>
              </a:rPr>
              <a:t> Ihmisyleisön lisäksi verkossa kilpaillaan aina myös koneiden huomiosta</a:t>
            </a:r>
          </a:p>
          <a:p>
            <a:pPr>
              <a:spcAft>
                <a:spcPts val="600"/>
              </a:spcAft>
              <a:buClr>
                <a:srgbClr val="97C300"/>
              </a:buClr>
            </a:pPr>
            <a:endParaRPr lang="fi-FI" sz="2800">
              <a:latin typeface="Calibri" pitchFamily="34" charset="0"/>
            </a:endParaRPr>
          </a:p>
          <a:p>
            <a:pPr>
              <a:spcAft>
                <a:spcPts val="600"/>
              </a:spcAft>
              <a:buClr>
                <a:srgbClr val="97C300"/>
              </a:buClr>
              <a:buFont typeface="Arial" charset="0"/>
              <a:buChar char="•"/>
            </a:pPr>
            <a:r>
              <a:rPr lang="fi-FI" sz="2800" b="1">
                <a:latin typeface="Calibri" pitchFamily="34" charset="0"/>
              </a:rPr>
              <a:t> Verkkoon on kirjoitettava vastauksia tarjoten</a:t>
            </a:r>
            <a:endParaRPr lang="fi-FI" sz="2800">
              <a:latin typeface="Calibri" pitchFamily="34" charset="0"/>
            </a:endParaRPr>
          </a:p>
          <a:p>
            <a:pPr>
              <a:spcAft>
                <a:spcPts val="600"/>
              </a:spcAft>
              <a:buClr>
                <a:srgbClr val="97C300"/>
              </a:buClr>
              <a:buFont typeface="Arial" charset="0"/>
              <a:buChar char="•"/>
            </a:pPr>
            <a:endParaRPr lang="fi-FI" sz="280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812800"/>
            <a:ext cx="7772400" cy="1041400"/>
          </a:xfrm>
        </p:spPr>
        <p:txBody>
          <a:bodyPr rtlCol="0" anchor="t">
            <a:normAutofit fontScale="90000"/>
          </a:bodyPr>
          <a:lstStyle/>
          <a:p>
            <a:pPr algn="l" fontAlgn="auto">
              <a:spcAft>
                <a:spcPts val="0"/>
              </a:spcAft>
              <a:defRPr/>
            </a:pPr>
            <a:r>
              <a:rPr lang="fi-FI" sz="4444" b="1" dirty="0" smtClean="0">
                <a:latin typeface="Trebuchet MS"/>
                <a:cs typeface="Trebuchet MS"/>
              </a:rPr>
              <a:t>Vanha vs. </a:t>
            </a:r>
            <a:r>
              <a:rPr lang="fi-FI" sz="4444" b="1" dirty="0">
                <a:latin typeface="Trebuchet MS"/>
                <a:cs typeface="Trebuchet MS"/>
              </a:rPr>
              <a:t>u</a:t>
            </a:r>
            <a:r>
              <a:rPr lang="fi-FI" sz="4444" b="1" dirty="0" smtClean="0">
                <a:latin typeface="Trebuchet MS"/>
                <a:cs typeface="Trebuchet MS"/>
              </a:rPr>
              <a:t>usi media ja toimittajan työ</a:t>
            </a:r>
            <a:r>
              <a:rPr lang="fi-FI" b="1" dirty="0" smtClean="0">
                <a:latin typeface="Trebuchet MS"/>
                <a:cs typeface="Trebuchet MS"/>
              </a:rPr>
              <a:t/>
            </a:r>
            <a:br>
              <a:rPr lang="fi-FI" b="1" dirty="0" smtClean="0">
                <a:latin typeface="Trebuchet MS"/>
                <a:cs typeface="Trebuchet MS"/>
              </a:rPr>
            </a:br>
            <a:endParaRPr lang="fi-FI" sz="3600" b="1" dirty="0">
              <a:latin typeface="Trebuchet MS"/>
              <a:cs typeface="Trebuchet MS"/>
            </a:endParaRPr>
          </a:p>
        </p:txBody>
      </p:sp>
      <p:pic>
        <p:nvPicPr>
          <p:cNvPr id="39938"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39940" name="TextBox 7"/>
          <p:cNvSpPr txBox="1">
            <a:spLocks noChangeArrowheads="1"/>
          </p:cNvSpPr>
          <p:nvPr/>
        </p:nvSpPr>
        <p:spPr bwMode="auto">
          <a:xfrm>
            <a:off x="723900" y="2235200"/>
            <a:ext cx="7772400" cy="3294063"/>
          </a:xfrm>
          <a:prstGeom prst="rect">
            <a:avLst/>
          </a:prstGeom>
          <a:noFill/>
          <a:ln w="9525">
            <a:noFill/>
            <a:miter lim="800000"/>
            <a:headEnd/>
            <a:tailEnd/>
          </a:ln>
        </p:spPr>
        <p:txBody>
          <a:bodyPr/>
          <a:lstStyle/>
          <a:p>
            <a:pPr>
              <a:spcAft>
                <a:spcPts val="600"/>
              </a:spcAft>
              <a:buClr>
                <a:srgbClr val="97C300"/>
              </a:buClr>
              <a:buFont typeface="Arial" charset="0"/>
              <a:buChar char="•"/>
            </a:pPr>
            <a:r>
              <a:rPr lang="fi-FI" sz="2800">
                <a:latin typeface="Calibri" pitchFamily="34" charset="0"/>
              </a:rPr>
              <a:t> Verkon ja printin (myös radio/tv) suurin ero ja suurin etu on</a:t>
            </a:r>
            <a:r>
              <a:rPr lang="fi-FI" sz="2800" b="1">
                <a:latin typeface="Calibri" pitchFamily="34" charset="0"/>
              </a:rPr>
              <a:t> mitattavuuus</a:t>
            </a:r>
          </a:p>
          <a:p>
            <a:pPr>
              <a:spcAft>
                <a:spcPts val="600"/>
              </a:spcAft>
              <a:buClr>
                <a:srgbClr val="97C300"/>
              </a:buClr>
              <a:buFont typeface="Arial" charset="0"/>
              <a:buChar char="•"/>
            </a:pPr>
            <a:r>
              <a:rPr lang="fi-FI" sz="2800">
                <a:latin typeface="Calibri" pitchFamily="34" charset="0"/>
              </a:rPr>
              <a:t> Kilpailu vs. kumppanuus</a:t>
            </a:r>
          </a:p>
          <a:p>
            <a:pPr>
              <a:spcAft>
                <a:spcPts val="600"/>
              </a:spcAft>
              <a:buClr>
                <a:srgbClr val="97C300"/>
              </a:buClr>
              <a:buFont typeface="Arial" charset="0"/>
              <a:buChar char="•"/>
            </a:pPr>
            <a:r>
              <a:rPr lang="fi-FI" sz="2800">
                <a:latin typeface="Calibri" pitchFamily="34" charset="0"/>
              </a:rPr>
              <a:t> Toimittajan profiilissa korostuvat taidollinen monialaisuus ja sisällöllinen erikoistuminen</a:t>
            </a:r>
          </a:p>
          <a:p>
            <a:pPr>
              <a:spcAft>
                <a:spcPts val="600"/>
              </a:spcAft>
              <a:buClr>
                <a:srgbClr val="97C300"/>
              </a:buClr>
            </a:pPr>
            <a:endParaRPr lang="fi-FI" sz="280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812800"/>
            <a:ext cx="7772400" cy="1041400"/>
          </a:xfrm>
        </p:spPr>
        <p:txBody>
          <a:bodyPr rtlCol="0" anchor="t">
            <a:normAutofit fontScale="90000"/>
          </a:bodyPr>
          <a:lstStyle/>
          <a:p>
            <a:pPr algn="l" fontAlgn="auto">
              <a:spcAft>
                <a:spcPts val="0"/>
              </a:spcAft>
              <a:defRPr/>
            </a:pPr>
            <a:r>
              <a:rPr lang="fi-FI" sz="4800" b="1" dirty="0" smtClean="0">
                <a:latin typeface="Trebuchet MS"/>
                <a:cs typeface="Trebuchet MS"/>
              </a:rPr>
              <a:t>Tuovatko kasvuyritykset uuden kevään journalismille?		</a:t>
            </a:r>
            <a:endParaRPr lang="fi-FI" sz="3600" b="1" dirty="0">
              <a:latin typeface="Trebuchet MS"/>
              <a:cs typeface="Trebuchet MS"/>
            </a:endParaRPr>
          </a:p>
        </p:txBody>
      </p:sp>
      <p:pic>
        <p:nvPicPr>
          <p:cNvPr id="41986"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41988" name="TextBox 7"/>
          <p:cNvSpPr txBox="1">
            <a:spLocks noChangeArrowheads="1"/>
          </p:cNvSpPr>
          <p:nvPr/>
        </p:nvSpPr>
        <p:spPr bwMode="auto">
          <a:xfrm>
            <a:off x="723900" y="2565400"/>
            <a:ext cx="7772400" cy="3294063"/>
          </a:xfrm>
          <a:prstGeom prst="rect">
            <a:avLst/>
          </a:prstGeom>
          <a:noFill/>
          <a:ln w="9525">
            <a:noFill/>
            <a:miter lim="800000"/>
            <a:headEnd/>
            <a:tailEnd/>
          </a:ln>
        </p:spPr>
        <p:txBody>
          <a:bodyPr/>
          <a:lstStyle/>
          <a:p>
            <a:pPr>
              <a:spcAft>
                <a:spcPts val="600"/>
              </a:spcAft>
              <a:buClr>
                <a:srgbClr val="97C300"/>
              </a:buClr>
              <a:buFont typeface="Arial" charset="0"/>
              <a:buChar char="•"/>
            </a:pPr>
            <a:r>
              <a:rPr lang="fi-FI" sz="2800">
                <a:latin typeface="Calibri" pitchFamily="34" charset="0"/>
              </a:rPr>
              <a:t> Ovat tavallaan jo tuoneet</a:t>
            </a:r>
          </a:p>
          <a:p>
            <a:pPr>
              <a:spcAft>
                <a:spcPts val="600"/>
              </a:spcAft>
              <a:buClr>
                <a:srgbClr val="97C300"/>
              </a:buClr>
              <a:buFont typeface="Arial" charset="0"/>
              <a:buChar char="•"/>
            </a:pPr>
            <a:r>
              <a:rPr lang="fi-FI" sz="2800">
                <a:latin typeface="Calibri" pitchFamily="34" charset="0"/>
              </a:rPr>
              <a:t> Yrittäjäksi ryhtyminen on mahdollista kevyemmällä taloudellisella panoksella kuin ennen</a:t>
            </a:r>
          </a:p>
          <a:p>
            <a:pPr>
              <a:spcAft>
                <a:spcPts val="600"/>
              </a:spcAft>
              <a:buClr>
                <a:srgbClr val="97C300"/>
              </a:buClr>
              <a:buFont typeface="Arial" charset="0"/>
              <a:buChar char="•"/>
            </a:pPr>
            <a:r>
              <a:rPr lang="fi-FI" sz="2800">
                <a:latin typeface="Calibri" pitchFamily="34" charset="0"/>
              </a:rPr>
              <a:t> Erikoistuminen ja asiantuntijuus toimivat verkossa tehokkaasti, yleismediana vaikeampi nousta</a:t>
            </a:r>
          </a:p>
          <a:p>
            <a:pPr>
              <a:spcAft>
                <a:spcPts val="600"/>
              </a:spcAft>
              <a:buClr>
                <a:srgbClr val="97C300"/>
              </a:buClr>
              <a:buFont typeface="Arial" charset="0"/>
              <a:buChar char="•"/>
            </a:pPr>
            <a:r>
              <a:rPr lang="fi-FI" sz="2800">
                <a:latin typeface="Calibri" pitchFamily="34" charset="0"/>
              </a:rPr>
              <a:t> Rahasta vai rakkaudesta – tulos erottuu!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2057400"/>
            <a:ext cx="7299325" cy="1336675"/>
          </a:xfrm>
        </p:spPr>
        <p:txBody>
          <a:bodyPr rtlCol="0" anchor="t">
            <a:normAutofit fontScale="90000"/>
          </a:bodyPr>
          <a:lstStyle/>
          <a:p>
            <a:pPr algn="l" fontAlgn="auto">
              <a:spcAft>
                <a:spcPts val="0"/>
              </a:spcAft>
              <a:defRPr/>
            </a:pPr>
            <a:r>
              <a:rPr lang="fi-FI" sz="4800" b="1" dirty="0" err="1" smtClean="0">
                <a:latin typeface="Trebuchet MS"/>
                <a:cs typeface="Trebuchet MS"/>
              </a:rPr>
              <a:t>riikka.krenn@rantapallo.fi</a:t>
            </a:r>
            <a:r>
              <a:rPr lang="fi-FI" sz="4800" b="1" dirty="0" smtClean="0">
                <a:latin typeface="Trebuchet MS"/>
                <a:cs typeface="Trebuchet MS"/>
              </a:rPr>
              <a:t/>
            </a:r>
            <a:br>
              <a:rPr lang="fi-FI" sz="4800" b="1" dirty="0" smtClean="0">
                <a:latin typeface="Trebuchet MS"/>
                <a:cs typeface="Trebuchet MS"/>
              </a:rPr>
            </a:br>
            <a:r>
              <a:rPr lang="fi-FI" sz="4800" b="1" dirty="0" smtClean="0">
                <a:latin typeface="Trebuchet MS"/>
                <a:cs typeface="Trebuchet MS"/>
              </a:rPr>
              <a:t/>
            </a:r>
            <a:br>
              <a:rPr lang="fi-FI" sz="4800" b="1" dirty="0" smtClean="0">
                <a:latin typeface="Trebuchet MS"/>
                <a:cs typeface="Trebuchet MS"/>
              </a:rPr>
            </a:br>
            <a:r>
              <a:rPr lang="fi-FI" sz="4800" b="1" dirty="0" smtClean="0">
                <a:latin typeface="Trebuchet MS"/>
                <a:cs typeface="Trebuchet MS"/>
              </a:rPr>
              <a:t/>
            </a:r>
            <a:br>
              <a:rPr lang="fi-FI" sz="4800" b="1" dirty="0" smtClean="0">
                <a:latin typeface="Trebuchet MS"/>
                <a:cs typeface="Trebuchet MS"/>
              </a:rPr>
            </a:br>
            <a:r>
              <a:rPr lang="fi-FI" b="1" dirty="0" smtClean="0">
                <a:latin typeface="Trebuchet MS"/>
                <a:cs typeface="Trebuchet MS"/>
              </a:rPr>
              <a:t/>
            </a:r>
            <a:br>
              <a:rPr lang="fi-FI" b="1" dirty="0" smtClean="0">
                <a:latin typeface="Trebuchet MS"/>
                <a:cs typeface="Trebuchet MS"/>
              </a:rPr>
            </a:br>
            <a:endParaRPr lang="fi-FI" sz="3600" b="1" dirty="0">
              <a:latin typeface="Trebuchet MS"/>
              <a:cs typeface="Trebuchet MS"/>
            </a:endParaRPr>
          </a:p>
        </p:txBody>
      </p:sp>
      <p:pic>
        <p:nvPicPr>
          <p:cNvPr id="44034"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812800"/>
            <a:ext cx="7772400" cy="1041400"/>
          </a:xfrm>
        </p:spPr>
        <p:txBody>
          <a:bodyPr rtlCol="0" anchor="t">
            <a:normAutofit fontScale="90000"/>
          </a:bodyPr>
          <a:lstStyle/>
          <a:p>
            <a:pPr algn="l" fontAlgn="auto">
              <a:spcAft>
                <a:spcPts val="0"/>
              </a:spcAft>
              <a:defRPr/>
            </a:pPr>
            <a:r>
              <a:rPr lang="fi-FI" b="1" dirty="0" smtClean="0">
                <a:latin typeface="Trebuchet MS"/>
                <a:cs typeface="Trebuchet MS"/>
              </a:rPr>
              <a:t>Suomen suurin matkailumedia </a:t>
            </a:r>
            <a:endParaRPr lang="fi-FI" sz="3600" b="1" dirty="0">
              <a:latin typeface="Trebuchet MS"/>
              <a:cs typeface="Trebuchet MS"/>
            </a:endParaRPr>
          </a:p>
        </p:txBody>
      </p:sp>
      <p:pic>
        <p:nvPicPr>
          <p:cNvPr id="16386"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16388" name="TextBox 9"/>
          <p:cNvSpPr txBox="1">
            <a:spLocks noChangeArrowheads="1"/>
          </p:cNvSpPr>
          <p:nvPr/>
        </p:nvSpPr>
        <p:spPr bwMode="auto">
          <a:xfrm>
            <a:off x="4629150" y="2057400"/>
            <a:ext cx="4514850" cy="2768600"/>
          </a:xfrm>
          <a:prstGeom prst="rect">
            <a:avLst/>
          </a:prstGeom>
          <a:noFill/>
          <a:ln w="9525">
            <a:noFill/>
            <a:miter lim="800000"/>
            <a:headEnd/>
            <a:tailEnd/>
          </a:ln>
        </p:spPr>
        <p:txBody>
          <a:bodyPr/>
          <a:lstStyle/>
          <a:p>
            <a:pPr>
              <a:spcAft>
                <a:spcPts val="600"/>
              </a:spcAft>
              <a:buClr>
                <a:srgbClr val="97C300"/>
              </a:buClr>
              <a:buFont typeface="Arial" charset="0"/>
              <a:buChar char="•"/>
            </a:pPr>
            <a:r>
              <a:rPr lang="fi-FI" sz="2800">
                <a:latin typeface="Calibri" pitchFamily="34" charset="0"/>
              </a:rPr>
              <a:t> 100 000+ viikkokävijää</a:t>
            </a:r>
          </a:p>
          <a:p>
            <a:pPr>
              <a:spcAft>
                <a:spcPts val="600"/>
              </a:spcAft>
              <a:buClr>
                <a:srgbClr val="97C300"/>
              </a:buClr>
              <a:buFont typeface="Arial" charset="0"/>
              <a:buChar char="•"/>
            </a:pPr>
            <a:r>
              <a:rPr lang="fi-FI" sz="2800">
                <a:latin typeface="Calibri" pitchFamily="34" charset="0"/>
              </a:rPr>
              <a:t> Tietoa</a:t>
            </a:r>
          </a:p>
          <a:p>
            <a:pPr>
              <a:spcAft>
                <a:spcPts val="600"/>
              </a:spcAft>
              <a:buClr>
                <a:srgbClr val="97C300"/>
              </a:buClr>
              <a:buFont typeface="Arial" charset="0"/>
              <a:buChar char="•"/>
            </a:pPr>
            <a:r>
              <a:rPr lang="fi-FI" sz="2800">
                <a:latin typeface="Calibri" pitchFamily="34" charset="0"/>
              </a:rPr>
              <a:t> Viihdettä</a:t>
            </a:r>
          </a:p>
          <a:p>
            <a:pPr>
              <a:spcAft>
                <a:spcPts val="600"/>
              </a:spcAft>
              <a:buClr>
                <a:srgbClr val="97C300"/>
              </a:buClr>
              <a:buFont typeface="Arial" charset="0"/>
              <a:buChar char="•"/>
            </a:pPr>
            <a:r>
              <a:rPr lang="fi-FI" sz="2800">
                <a:latin typeface="Calibri" pitchFamily="34" charset="0"/>
              </a:rPr>
              <a:t> Palveluita</a:t>
            </a:r>
          </a:p>
          <a:p>
            <a:pPr>
              <a:spcAft>
                <a:spcPts val="600"/>
              </a:spcAft>
              <a:buClr>
                <a:srgbClr val="97C300"/>
              </a:buClr>
            </a:pPr>
            <a:r>
              <a:rPr lang="fi-FI" sz="2800">
                <a:latin typeface="Calibri" pitchFamily="34" charset="0"/>
              </a:rPr>
              <a:t> </a:t>
            </a:r>
          </a:p>
        </p:txBody>
      </p:sp>
      <p:sp>
        <p:nvSpPr>
          <p:cNvPr id="16389" name="TextBox 10"/>
          <p:cNvSpPr txBox="1">
            <a:spLocks noChangeArrowheads="1"/>
          </p:cNvSpPr>
          <p:nvPr/>
        </p:nvSpPr>
        <p:spPr bwMode="auto">
          <a:xfrm>
            <a:off x="723900" y="4667250"/>
            <a:ext cx="7175500" cy="1028700"/>
          </a:xfrm>
          <a:prstGeom prst="rect">
            <a:avLst/>
          </a:prstGeom>
          <a:noFill/>
          <a:ln w="9525">
            <a:noFill/>
            <a:miter lim="800000"/>
            <a:headEnd/>
            <a:tailEnd/>
          </a:ln>
        </p:spPr>
        <p:txBody>
          <a:bodyPr/>
          <a:lstStyle/>
          <a:p>
            <a:pPr>
              <a:spcAft>
                <a:spcPts val="600"/>
              </a:spcAft>
              <a:buClr>
                <a:srgbClr val="97C300"/>
              </a:buClr>
            </a:pPr>
            <a:r>
              <a:rPr lang="fi-FI" sz="2800" i="1">
                <a:latin typeface="Calibri" pitchFamily="34" charset="0"/>
              </a:rPr>
              <a:t>Rantapallo vie sinut maailmalle! </a:t>
            </a:r>
          </a:p>
        </p:txBody>
      </p:sp>
      <p:pic>
        <p:nvPicPr>
          <p:cNvPr id="8" name="Picture 7" descr="Etusivu-140911.jpg"/>
          <p:cNvPicPr>
            <a:picLocks noChangeAspect="1"/>
          </p:cNvPicPr>
          <p:nvPr/>
        </p:nvPicPr>
        <p:blipFill>
          <a:blip r:embed="rId4"/>
          <a:stretch>
            <a:fillRect/>
          </a:stretch>
        </p:blipFill>
        <p:spPr>
          <a:xfrm>
            <a:off x="952500" y="2184401"/>
            <a:ext cx="3289300" cy="1981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723900" y="812800"/>
            <a:ext cx="7772400" cy="1041400"/>
          </a:xfrm>
        </p:spPr>
        <p:txBody>
          <a:bodyPr anchor="t"/>
          <a:lstStyle/>
          <a:p>
            <a:pPr algn="l"/>
            <a:r>
              <a:rPr lang="fi-FI" b="1" smtClean="0">
                <a:latin typeface="Trebuchet MS" pitchFamily="34" charset="0"/>
              </a:rPr>
              <a:t>Yritystiedot									</a:t>
            </a:r>
            <a:endParaRPr lang="fi-FI" sz="3600" b="1" smtClean="0">
              <a:latin typeface="Trebuchet MS" pitchFamily="34" charset="0"/>
            </a:endParaRPr>
          </a:p>
        </p:txBody>
      </p:sp>
      <p:pic>
        <p:nvPicPr>
          <p:cNvPr id="18434"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18436" name="TextBox 7"/>
          <p:cNvSpPr txBox="1">
            <a:spLocks noChangeArrowheads="1"/>
          </p:cNvSpPr>
          <p:nvPr/>
        </p:nvSpPr>
        <p:spPr bwMode="auto">
          <a:xfrm>
            <a:off x="723900" y="2413000"/>
            <a:ext cx="7772400" cy="2768600"/>
          </a:xfrm>
          <a:prstGeom prst="rect">
            <a:avLst/>
          </a:prstGeom>
          <a:noFill/>
          <a:ln w="9525">
            <a:noFill/>
            <a:miter lim="800000"/>
            <a:headEnd/>
            <a:tailEnd/>
          </a:ln>
        </p:spPr>
        <p:txBody>
          <a:bodyPr/>
          <a:lstStyle/>
          <a:p>
            <a:pPr>
              <a:spcAft>
                <a:spcPts val="600"/>
              </a:spcAft>
              <a:buClr>
                <a:srgbClr val="97C300"/>
              </a:buClr>
              <a:buFont typeface="Arial" charset="0"/>
              <a:buChar char="•"/>
            </a:pPr>
            <a:endParaRPr lang="en-US" sz="2800">
              <a:latin typeface="Calibri" pitchFamily="34" charset="0"/>
            </a:endParaRPr>
          </a:p>
        </p:txBody>
      </p:sp>
      <p:sp>
        <p:nvSpPr>
          <p:cNvPr id="18437" name="TextBox 9"/>
          <p:cNvSpPr txBox="1">
            <a:spLocks noChangeArrowheads="1"/>
          </p:cNvSpPr>
          <p:nvPr/>
        </p:nvSpPr>
        <p:spPr bwMode="auto">
          <a:xfrm>
            <a:off x="723900" y="2057400"/>
            <a:ext cx="7772400" cy="2768600"/>
          </a:xfrm>
          <a:prstGeom prst="rect">
            <a:avLst/>
          </a:prstGeom>
          <a:noFill/>
          <a:ln w="9525">
            <a:noFill/>
            <a:miter lim="800000"/>
            <a:headEnd/>
            <a:tailEnd/>
          </a:ln>
        </p:spPr>
        <p:txBody>
          <a:bodyPr/>
          <a:lstStyle/>
          <a:p>
            <a:pPr>
              <a:spcAft>
                <a:spcPts val="600"/>
              </a:spcAft>
              <a:buClr>
                <a:srgbClr val="97C300"/>
              </a:buClr>
              <a:buFont typeface="Arial" charset="0"/>
              <a:buChar char="•"/>
            </a:pPr>
            <a:r>
              <a:rPr lang="fi-FI" sz="2800">
                <a:latin typeface="Calibri" pitchFamily="34" charset="0"/>
              </a:rPr>
              <a:t> Perustettu 2007</a:t>
            </a:r>
          </a:p>
          <a:p>
            <a:pPr>
              <a:spcAft>
                <a:spcPts val="600"/>
              </a:spcAft>
              <a:buClr>
                <a:srgbClr val="97C300"/>
              </a:buClr>
              <a:buFont typeface="Arial" charset="0"/>
              <a:buChar char="•"/>
            </a:pPr>
            <a:r>
              <a:rPr lang="fi-FI" sz="2800">
                <a:latin typeface="Calibri" pitchFamily="34" charset="0"/>
              </a:rPr>
              <a:t> Toimitusjohtaja Jani Uljas</a:t>
            </a:r>
          </a:p>
          <a:p>
            <a:pPr>
              <a:spcAft>
                <a:spcPts val="600"/>
              </a:spcAft>
              <a:buClr>
                <a:srgbClr val="97C300"/>
              </a:buClr>
              <a:buFont typeface="Arial" charset="0"/>
              <a:buChar char="•"/>
            </a:pPr>
            <a:r>
              <a:rPr lang="fi-FI" sz="2800">
                <a:latin typeface="Calibri" pitchFamily="34" charset="0"/>
              </a:rPr>
              <a:t> Päätoimittaja Riikka Krenn</a:t>
            </a:r>
          </a:p>
          <a:p>
            <a:pPr>
              <a:spcAft>
                <a:spcPts val="600"/>
              </a:spcAft>
              <a:buClr>
                <a:srgbClr val="97C300"/>
              </a:buClr>
              <a:buFont typeface="Arial" charset="0"/>
              <a:buChar char="•"/>
            </a:pPr>
            <a:r>
              <a:rPr lang="fi-FI" sz="2800">
                <a:latin typeface="Calibri" pitchFamily="34" charset="0"/>
              </a:rPr>
              <a:t> Tiimissä toimittajia, graafikoita, koodareita</a:t>
            </a:r>
          </a:p>
          <a:p>
            <a:pPr>
              <a:spcAft>
                <a:spcPts val="600"/>
              </a:spcAft>
              <a:buClr>
                <a:srgbClr val="97C300"/>
              </a:buClr>
              <a:buFont typeface="Arial" charset="0"/>
              <a:buChar char="•"/>
            </a:pPr>
            <a:r>
              <a:rPr lang="fi-FI" sz="2800">
                <a:latin typeface="Calibri" pitchFamily="34" charset="0"/>
              </a:rPr>
              <a:t> Mediamyynti ulkoistettu Verkossa Media Oy:lle</a:t>
            </a:r>
          </a:p>
          <a:p>
            <a:pPr>
              <a:spcAft>
                <a:spcPts val="600"/>
              </a:spcAft>
              <a:buClr>
                <a:srgbClr val="97C300"/>
              </a:buClr>
            </a:pPr>
            <a:r>
              <a:rPr lang="fi-FI" sz="2800">
                <a:latin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812800"/>
            <a:ext cx="7772400" cy="1041400"/>
          </a:xfrm>
        </p:spPr>
        <p:txBody>
          <a:bodyPr rtlCol="0" anchor="t">
            <a:normAutofit fontScale="90000"/>
          </a:bodyPr>
          <a:lstStyle/>
          <a:p>
            <a:pPr algn="l" fontAlgn="auto">
              <a:spcAft>
                <a:spcPts val="0"/>
              </a:spcAft>
              <a:defRPr/>
            </a:pPr>
            <a:r>
              <a:rPr lang="fi-FI" sz="4800" b="1" dirty="0" smtClean="0">
                <a:latin typeface="Trebuchet MS"/>
                <a:cs typeface="Trebuchet MS"/>
              </a:rPr>
              <a:t>Taloustiedot</a:t>
            </a:r>
            <a:r>
              <a:rPr lang="fi-FI" b="1" dirty="0" smtClean="0">
                <a:latin typeface="Trebuchet MS"/>
                <a:cs typeface="Trebuchet MS"/>
              </a:rPr>
              <a:t/>
            </a:r>
            <a:br>
              <a:rPr lang="fi-FI" b="1" dirty="0" smtClean="0">
                <a:latin typeface="Trebuchet MS"/>
                <a:cs typeface="Trebuchet MS"/>
              </a:rPr>
            </a:br>
            <a:endParaRPr lang="fi-FI" sz="3600" b="1" dirty="0">
              <a:latin typeface="Trebuchet MS"/>
              <a:cs typeface="Trebuchet MS"/>
            </a:endParaRPr>
          </a:p>
        </p:txBody>
      </p:sp>
      <p:pic>
        <p:nvPicPr>
          <p:cNvPr id="20482"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20484" name="TextBox 7"/>
          <p:cNvSpPr txBox="1">
            <a:spLocks noChangeArrowheads="1"/>
          </p:cNvSpPr>
          <p:nvPr/>
        </p:nvSpPr>
        <p:spPr bwMode="auto">
          <a:xfrm>
            <a:off x="723900" y="1854200"/>
            <a:ext cx="7772400" cy="3675063"/>
          </a:xfrm>
          <a:prstGeom prst="rect">
            <a:avLst/>
          </a:prstGeom>
          <a:noFill/>
          <a:ln w="9525">
            <a:noFill/>
            <a:miter lim="800000"/>
            <a:headEnd/>
            <a:tailEnd/>
          </a:ln>
        </p:spPr>
        <p:txBody>
          <a:bodyPr/>
          <a:lstStyle/>
          <a:p>
            <a:pPr>
              <a:spcAft>
                <a:spcPts val="600"/>
              </a:spcAft>
              <a:buClr>
                <a:srgbClr val="97C300"/>
              </a:buClr>
              <a:buFont typeface="Arial" charset="0"/>
              <a:buChar char="•"/>
            </a:pPr>
            <a:r>
              <a:rPr lang="fi-FI" sz="2800">
                <a:latin typeface="Calibri" pitchFamily="34" charset="0"/>
              </a:rPr>
              <a:t> 2010 liikevaihto 448 000 €</a:t>
            </a:r>
          </a:p>
          <a:p>
            <a:pPr>
              <a:spcAft>
                <a:spcPts val="600"/>
              </a:spcAft>
              <a:buClr>
                <a:srgbClr val="97C300"/>
              </a:buClr>
              <a:buFont typeface="Arial" charset="0"/>
              <a:buChar char="•"/>
            </a:pPr>
            <a:r>
              <a:rPr lang="fi-FI" sz="2800">
                <a:latin typeface="Calibri" pitchFamily="34" charset="0"/>
              </a:rPr>
              <a:t> Tulos 87 000 €</a:t>
            </a:r>
          </a:p>
          <a:p>
            <a:pPr>
              <a:spcAft>
                <a:spcPts val="600"/>
              </a:spcAft>
              <a:buClr>
                <a:srgbClr val="97C300"/>
              </a:buClr>
              <a:buFont typeface="Arial" charset="0"/>
              <a:buChar char="•"/>
            </a:pPr>
            <a:r>
              <a:rPr lang="fi-FI" sz="2800">
                <a:latin typeface="Calibri" pitchFamily="34" charset="0"/>
              </a:rPr>
              <a:t> Liikevoitto-% 25,90</a:t>
            </a:r>
          </a:p>
          <a:p>
            <a:pPr>
              <a:spcAft>
                <a:spcPts val="600"/>
              </a:spcAft>
              <a:buClr>
                <a:srgbClr val="97C300"/>
              </a:buClr>
              <a:buFont typeface="Arial" charset="0"/>
              <a:buChar char="•"/>
            </a:pPr>
            <a:r>
              <a:rPr lang="fi-FI" sz="2800">
                <a:latin typeface="Calibri" pitchFamily="34" charset="0"/>
              </a:rPr>
              <a:t> Mainosrahoitteinen, yksityisomistuksessa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812800"/>
            <a:ext cx="7772400" cy="1041400"/>
          </a:xfrm>
        </p:spPr>
        <p:txBody>
          <a:bodyPr rtlCol="0" anchor="t">
            <a:normAutofit fontScale="90000"/>
          </a:bodyPr>
          <a:lstStyle/>
          <a:p>
            <a:pPr algn="l" fontAlgn="auto">
              <a:spcAft>
                <a:spcPts val="0"/>
              </a:spcAft>
              <a:defRPr/>
            </a:pPr>
            <a:r>
              <a:rPr lang="fi-FI" sz="4222" b="1" dirty="0" smtClean="0">
                <a:latin typeface="Trebuchet MS"/>
                <a:cs typeface="Trebuchet MS"/>
              </a:rPr>
              <a:t>Matkailun mediakenttä verkossa</a:t>
            </a:r>
            <a:r>
              <a:rPr lang="fi-FI" b="1" dirty="0" smtClean="0">
                <a:latin typeface="Trebuchet MS"/>
                <a:cs typeface="Trebuchet MS"/>
              </a:rPr>
              <a:t/>
            </a:r>
            <a:br>
              <a:rPr lang="fi-FI" b="1" dirty="0" smtClean="0">
                <a:latin typeface="Trebuchet MS"/>
                <a:cs typeface="Trebuchet MS"/>
              </a:rPr>
            </a:br>
            <a:endParaRPr lang="fi-FI" sz="3600" b="1" dirty="0">
              <a:latin typeface="Trebuchet MS"/>
              <a:cs typeface="Trebuchet MS"/>
            </a:endParaRPr>
          </a:p>
        </p:txBody>
      </p:sp>
      <p:pic>
        <p:nvPicPr>
          <p:cNvPr id="22530"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pic>
        <p:nvPicPr>
          <p:cNvPr id="22532" name="Picture 6" descr="TNS-190111.jpg"/>
          <p:cNvPicPr>
            <a:picLocks noChangeAspect="1"/>
          </p:cNvPicPr>
          <p:nvPr/>
        </p:nvPicPr>
        <p:blipFill>
          <a:blip r:embed="rId4"/>
          <a:srcRect/>
          <a:stretch>
            <a:fillRect/>
          </a:stretch>
        </p:blipFill>
        <p:spPr bwMode="auto">
          <a:xfrm>
            <a:off x="495300" y="1474788"/>
            <a:ext cx="8077200" cy="4156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723900" y="812800"/>
            <a:ext cx="7772400" cy="1041400"/>
          </a:xfrm>
        </p:spPr>
        <p:txBody>
          <a:bodyPr anchor="t"/>
          <a:lstStyle/>
          <a:p>
            <a:pPr algn="l"/>
            <a:r>
              <a:rPr lang="fi-FI" b="1" smtClean="0">
                <a:latin typeface="Trebuchet MS" pitchFamily="34" charset="0"/>
              </a:rPr>
              <a:t>Toimituksellinen sisältö</a:t>
            </a:r>
            <a:endParaRPr lang="fi-FI" sz="3600" b="1" smtClean="0">
              <a:latin typeface="Trebuchet MS" pitchFamily="34" charset="0"/>
            </a:endParaRPr>
          </a:p>
        </p:txBody>
      </p:sp>
      <p:pic>
        <p:nvPicPr>
          <p:cNvPr id="24578"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24580" name="TextBox 7"/>
          <p:cNvSpPr txBox="1">
            <a:spLocks noChangeArrowheads="1"/>
          </p:cNvSpPr>
          <p:nvPr/>
        </p:nvSpPr>
        <p:spPr bwMode="auto">
          <a:xfrm>
            <a:off x="723900" y="2413000"/>
            <a:ext cx="7772400" cy="2768600"/>
          </a:xfrm>
          <a:prstGeom prst="rect">
            <a:avLst/>
          </a:prstGeom>
          <a:noFill/>
          <a:ln w="9525">
            <a:noFill/>
            <a:miter lim="800000"/>
            <a:headEnd/>
            <a:tailEnd/>
          </a:ln>
        </p:spPr>
        <p:txBody>
          <a:bodyPr/>
          <a:lstStyle/>
          <a:p>
            <a:pPr>
              <a:spcAft>
                <a:spcPts val="600"/>
              </a:spcAft>
              <a:buClr>
                <a:srgbClr val="97C300"/>
              </a:buClr>
              <a:buFont typeface="Arial" charset="0"/>
              <a:buChar char="•"/>
            </a:pPr>
            <a:endParaRPr lang="en-US" sz="2800">
              <a:latin typeface="Calibri" pitchFamily="34" charset="0"/>
            </a:endParaRPr>
          </a:p>
        </p:txBody>
      </p:sp>
      <p:sp>
        <p:nvSpPr>
          <p:cNvPr id="24581" name="TextBox 9"/>
          <p:cNvSpPr txBox="1">
            <a:spLocks noChangeArrowheads="1"/>
          </p:cNvSpPr>
          <p:nvPr/>
        </p:nvSpPr>
        <p:spPr bwMode="auto">
          <a:xfrm>
            <a:off x="723900" y="2057400"/>
            <a:ext cx="4857750" cy="3124200"/>
          </a:xfrm>
          <a:prstGeom prst="rect">
            <a:avLst/>
          </a:prstGeom>
          <a:noFill/>
          <a:ln w="9525">
            <a:noFill/>
            <a:miter lim="800000"/>
            <a:headEnd/>
            <a:tailEnd/>
          </a:ln>
        </p:spPr>
        <p:txBody>
          <a:bodyPr/>
          <a:lstStyle/>
          <a:p>
            <a:pPr lvl="1">
              <a:spcAft>
                <a:spcPts val="600"/>
              </a:spcAft>
              <a:buClr>
                <a:srgbClr val="97C300"/>
              </a:buClr>
              <a:buFont typeface="Arial" charset="0"/>
              <a:buChar char="•"/>
            </a:pPr>
            <a:r>
              <a:rPr lang="fi-FI" sz="2800">
                <a:latin typeface="Calibri" pitchFamily="34" charset="0"/>
              </a:rPr>
              <a:t> Kohdeoppaat</a:t>
            </a:r>
          </a:p>
          <a:p>
            <a:pPr lvl="1">
              <a:spcAft>
                <a:spcPts val="600"/>
              </a:spcAft>
              <a:buClr>
                <a:srgbClr val="97C300"/>
              </a:buClr>
              <a:buFont typeface="Arial" charset="0"/>
              <a:buChar char="•"/>
            </a:pPr>
            <a:r>
              <a:rPr lang="fi-FI" sz="2800">
                <a:latin typeface="Calibri" pitchFamily="34" charset="0"/>
              </a:rPr>
              <a:t> Matkavinkit</a:t>
            </a:r>
          </a:p>
          <a:p>
            <a:pPr lvl="1">
              <a:spcAft>
                <a:spcPts val="600"/>
              </a:spcAft>
              <a:buClr>
                <a:srgbClr val="97C300"/>
              </a:buClr>
              <a:buFont typeface="Arial" charset="0"/>
              <a:buChar char="•"/>
            </a:pPr>
            <a:r>
              <a:rPr lang="fi-FI" sz="2800">
                <a:latin typeface="Calibri" pitchFamily="34" charset="0"/>
              </a:rPr>
              <a:t> Alan uutiset</a:t>
            </a:r>
          </a:p>
          <a:p>
            <a:pPr lvl="1">
              <a:spcAft>
                <a:spcPts val="600"/>
              </a:spcAft>
              <a:buClr>
                <a:srgbClr val="97C300"/>
              </a:buClr>
              <a:buFont typeface="Arial" charset="0"/>
              <a:buChar char="•"/>
            </a:pPr>
            <a:r>
              <a:rPr lang="fi-FI" sz="2800">
                <a:latin typeface="Calibri" pitchFamily="34" charset="0"/>
              </a:rPr>
              <a:t> Videot</a:t>
            </a:r>
          </a:p>
          <a:p>
            <a:pPr lvl="1">
              <a:spcAft>
                <a:spcPts val="600"/>
              </a:spcAft>
              <a:buClr>
                <a:srgbClr val="97C300"/>
              </a:buClr>
              <a:buFont typeface="Arial" charset="0"/>
              <a:buChar char="•"/>
            </a:pPr>
            <a:endParaRPr lang="fi-FI" sz="2800">
              <a:latin typeface="Calibri" pitchFamily="34" charset="0"/>
            </a:endParaRPr>
          </a:p>
          <a:p>
            <a:pPr>
              <a:spcAft>
                <a:spcPts val="600"/>
              </a:spcAft>
              <a:buClr>
                <a:srgbClr val="97C300"/>
              </a:buClr>
            </a:pPr>
            <a:r>
              <a:rPr lang="fi-FI" sz="2800">
                <a:latin typeface="Calibri" pitchFamily="34" charset="0"/>
              </a:rPr>
              <a:t> </a:t>
            </a:r>
          </a:p>
        </p:txBody>
      </p:sp>
      <p:pic>
        <p:nvPicPr>
          <p:cNvPr id="9" name="Picture 8" descr="Kohteet-Australia.jpg"/>
          <p:cNvPicPr>
            <a:picLocks noChangeAspect="1"/>
          </p:cNvPicPr>
          <p:nvPr/>
        </p:nvPicPr>
        <p:blipFill>
          <a:blip r:embed="rId4"/>
          <a:stretch>
            <a:fillRect/>
          </a:stretch>
        </p:blipFill>
        <p:spPr>
          <a:xfrm>
            <a:off x="4648481" y="2133601"/>
            <a:ext cx="3838954" cy="251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p:nvPr>
        </p:nvSpPr>
        <p:spPr>
          <a:xfrm>
            <a:off x="723900" y="812800"/>
            <a:ext cx="7772400" cy="1041400"/>
          </a:xfrm>
        </p:spPr>
        <p:txBody>
          <a:bodyPr anchor="t"/>
          <a:lstStyle/>
          <a:p>
            <a:pPr algn="l"/>
            <a:r>
              <a:rPr lang="fi-FI" b="1" smtClean="0">
                <a:latin typeface="Trebuchet MS" pitchFamily="34" charset="0"/>
              </a:rPr>
              <a:t>Matkailun hakupalvelut</a:t>
            </a:r>
            <a:endParaRPr lang="fi-FI" sz="3600" b="1" smtClean="0">
              <a:latin typeface="Trebuchet MS" pitchFamily="34" charset="0"/>
            </a:endParaRPr>
          </a:p>
        </p:txBody>
      </p:sp>
      <p:pic>
        <p:nvPicPr>
          <p:cNvPr id="26626" name="Picture 4" descr="rantapallo-logo.jpg"/>
          <p:cNvPicPr>
            <a:picLocks noChangeAspect="1"/>
          </p:cNvPicPr>
          <p:nvPr/>
        </p:nvPicPr>
        <p:blipFill>
          <a:blip r:embed="rId2"/>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26628" name="TextBox 7"/>
          <p:cNvSpPr txBox="1">
            <a:spLocks noChangeArrowheads="1"/>
          </p:cNvSpPr>
          <p:nvPr/>
        </p:nvSpPr>
        <p:spPr bwMode="auto">
          <a:xfrm>
            <a:off x="723900" y="2413000"/>
            <a:ext cx="7772400" cy="2768600"/>
          </a:xfrm>
          <a:prstGeom prst="rect">
            <a:avLst/>
          </a:prstGeom>
          <a:noFill/>
          <a:ln w="9525">
            <a:noFill/>
            <a:miter lim="800000"/>
            <a:headEnd/>
            <a:tailEnd/>
          </a:ln>
        </p:spPr>
        <p:txBody>
          <a:bodyPr/>
          <a:lstStyle/>
          <a:p>
            <a:pPr>
              <a:spcAft>
                <a:spcPts val="600"/>
              </a:spcAft>
              <a:buClr>
                <a:srgbClr val="97C300"/>
              </a:buClr>
              <a:buFont typeface="Arial" charset="0"/>
              <a:buChar char="•"/>
            </a:pPr>
            <a:endParaRPr lang="en-US" sz="2800">
              <a:latin typeface="Calibri" pitchFamily="34" charset="0"/>
            </a:endParaRPr>
          </a:p>
        </p:txBody>
      </p:sp>
      <p:sp>
        <p:nvSpPr>
          <p:cNvPr id="26629" name="TextBox 9"/>
          <p:cNvSpPr txBox="1">
            <a:spLocks noChangeArrowheads="1"/>
          </p:cNvSpPr>
          <p:nvPr/>
        </p:nvSpPr>
        <p:spPr bwMode="auto">
          <a:xfrm>
            <a:off x="723900" y="1854200"/>
            <a:ext cx="7772400" cy="3471863"/>
          </a:xfrm>
          <a:prstGeom prst="rect">
            <a:avLst/>
          </a:prstGeom>
          <a:noFill/>
          <a:ln w="9525">
            <a:noFill/>
            <a:miter lim="800000"/>
            <a:headEnd/>
            <a:tailEnd/>
          </a:ln>
        </p:spPr>
        <p:txBody>
          <a:bodyPr/>
          <a:lstStyle/>
          <a:p>
            <a:pPr lvl="1">
              <a:spcAft>
                <a:spcPts val="600"/>
              </a:spcAft>
              <a:buClr>
                <a:srgbClr val="97C300"/>
              </a:buClr>
              <a:buFont typeface="Arial" charset="0"/>
              <a:buChar char="•"/>
            </a:pPr>
            <a:r>
              <a:rPr lang="fi-FI" sz="2800">
                <a:latin typeface="Calibri" pitchFamily="34" charset="0"/>
              </a:rPr>
              <a:t> Äkkilähdöt</a:t>
            </a:r>
          </a:p>
          <a:p>
            <a:pPr lvl="1">
              <a:spcAft>
                <a:spcPts val="600"/>
              </a:spcAft>
              <a:buClr>
                <a:srgbClr val="97C300"/>
              </a:buClr>
              <a:buFont typeface="Arial" charset="0"/>
              <a:buChar char="•"/>
            </a:pPr>
            <a:r>
              <a:rPr lang="fi-FI" sz="2800">
                <a:latin typeface="Calibri" pitchFamily="34" charset="0"/>
              </a:rPr>
              <a:t> Lennot</a:t>
            </a:r>
          </a:p>
          <a:p>
            <a:pPr lvl="1">
              <a:spcAft>
                <a:spcPts val="600"/>
              </a:spcAft>
              <a:buClr>
                <a:srgbClr val="97C300"/>
              </a:buClr>
              <a:buFont typeface="Arial" charset="0"/>
              <a:buChar char="•"/>
            </a:pPr>
            <a:r>
              <a:rPr lang="fi-FI" sz="2800">
                <a:latin typeface="Calibri" pitchFamily="34" charset="0"/>
              </a:rPr>
              <a:t> Hotellit</a:t>
            </a:r>
          </a:p>
          <a:p>
            <a:pPr lvl="1">
              <a:spcAft>
                <a:spcPts val="600"/>
              </a:spcAft>
              <a:buClr>
                <a:srgbClr val="97C300"/>
              </a:buClr>
              <a:buFont typeface="Arial" charset="0"/>
              <a:buChar char="•"/>
            </a:pPr>
            <a:r>
              <a:rPr lang="fi-FI" sz="2800">
                <a:latin typeface="Calibri" pitchFamily="34" charset="0"/>
              </a:rPr>
              <a:t> Lento + hotelli</a:t>
            </a:r>
          </a:p>
          <a:p>
            <a:pPr lvl="1">
              <a:spcAft>
                <a:spcPts val="600"/>
              </a:spcAft>
              <a:buClr>
                <a:srgbClr val="97C300"/>
              </a:buClr>
              <a:buFont typeface="Arial" charset="0"/>
              <a:buChar char="•"/>
            </a:pPr>
            <a:r>
              <a:rPr lang="fi-FI" sz="2800">
                <a:latin typeface="Calibri" pitchFamily="34" charset="0"/>
              </a:rPr>
              <a:t> Hostellit</a:t>
            </a:r>
          </a:p>
          <a:p>
            <a:pPr lvl="1">
              <a:spcAft>
                <a:spcPts val="600"/>
              </a:spcAft>
              <a:buClr>
                <a:srgbClr val="97C300"/>
              </a:buClr>
              <a:buFont typeface="Arial" charset="0"/>
              <a:buChar char="•"/>
            </a:pPr>
            <a:r>
              <a:rPr lang="fi-FI" sz="2800">
                <a:latin typeface="Calibri" pitchFamily="34" charset="0"/>
              </a:rPr>
              <a:t> Autonvuokraus</a:t>
            </a:r>
          </a:p>
          <a:p>
            <a:pPr>
              <a:spcAft>
                <a:spcPts val="600"/>
              </a:spcAft>
              <a:buClr>
                <a:srgbClr val="97C300"/>
              </a:buClr>
            </a:pPr>
            <a:r>
              <a:rPr lang="fi-FI" sz="2800">
                <a:latin typeface="Calibri" pitchFamily="34" charset="0"/>
              </a:rPr>
              <a:t> </a:t>
            </a:r>
          </a:p>
        </p:txBody>
      </p:sp>
      <p:pic>
        <p:nvPicPr>
          <p:cNvPr id="7" name="Picture 4" descr="Akkilahdot.jpg"/>
          <p:cNvPicPr>
            <a:picLocks noChangeAspect="1"/>
          </p:cNvPicPr>
          <p:nvPr/>
        </p:nvPicPr>
        <p:blipFill>
          <a:blip r:embed="rId3"/>
          <a:srcRect/>
          <a:stretch>
            <a:fillRect/>
          </a:stretch>
        </p:blipFill>
        <p:spPr bwMode="auto">
          <a:xfrm>
            <a:off x="4724399" y="2032000"/>
            <a:ext cx="3217863" cy="2691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812800"/>
            <a:ext cx="7772400" cy="1041400"/>
          </a:xfrm>
        </p:spPr>
        <p:txBody>
          <a:bodyPr rtlCol="0" anchor="t">
            <a:normAutofit fontScale="90000"/>
          </a:bodyPr>
          <a:lstStyle/>
          <a:p>
            <a:pPr algn="l" fontAlgn="auto">
              <a:spcAft>
                <a:spcPts val="0"/>
              </a:spcAft>
              <a:defRPr/>
            </a:pPr>
            <a:r>
              <a:rPr lang="fi-FI" sz="4800" b="1" dirty="0" smtClean="0">
                <a:latin typeface="Trebuchet MS"/>
                <a:cs typeface="Trebuchet MS"/>
              </a:rPr>
              <a:t>Sisältökumppanuudet</a:t>
            </a:r>
            <a:r>
              <a:rPr lang="fi-FI" b="1" dirty="0" smtClean="0">
                <a:latin typeface="Trebuchet MS"/>
                <a:cs typeface="Trebuchet MS"/>
              </a:rPr>
              <a:t/>
            </a:r>
            <a:br>
              <a:rPr lang="fi-FI" b="1" dirty="0" smtClean="0">
                <a:latin typeface="Trebuchet MS"/>
                <a:cs typeface="Trebuchet MS"/>
              </a:rPr>
            </a:br>
            <a:endParaRPr lang="fi-FI" sz="3600" b="1" dirty="0">
              <a:latin typeface="Trebuchet MS"/>
              <a:cs typeface="Trebuchet MS"/>
            </a:endParaRPr>
          </a:p>
        </p:txBody>
      </p:sp>
      <p:pic>
        <p:nvPicPr>
          <p:cNvPr id="27650"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27652" name="TextBox 7"/>
          <p:cNvSpPr txBox="1">
            <a:spLocks noChangeArrowheads="1"/>
          </p:cNvSpPr>
          <p:nvPr/>
        </p:nvSpPr>
        <p:spPr bwMode="auto">
          <a:xfrm>
            <a:off x="723900" y="2413000"/>
            <a:ext cx="7772400" cy="2768600"/>
          </a:xfrm>
          <a:prstGeom prst="rect">
            <a:avLst/>
          </a:prstGeom>
          <a:noFill/>
          <a:ln w="9525">
            <a:noFill/>
            <a:miter lim="800000"/>
            <a:headEnd/>
            <a:tailEnd/>
          </a:ln>
        </p:spPr>
        <p:txBody>
          <a:bodyPr/>
          <a:lstStyle/>
          <a:p>
            <a:pPr>
              <a:spcAft>
                <a:spcPts val="600"/>
              </a:spcAft>
              <a:buClr>
                <a:srgbClr val="97C300"/>
              </a:buClr>
              <a:buFont typeface="Arial" charset="0"/>
              <a:buChar char="•"/>
            </a:pPr>
            <a:endParaRPr lang="en-US" sz="2800" b="1">
              <a:latin typeface="Calibri" pitchFamily="34" charset="0"/>
            </a:endParaRPr>
          </a:p>
        </p:txBody>
      </p:sp>
      <p:sp>
        <p:nvSpPr>
          <p:cNvPr id="27653" name="TextBox 9"/>
          <p:cNvSpPr txBox="1">
            <a:spLocks noChangeArrowheads="1"/>
          </p:cNvSpPr>
          <p:nvPr/>
        </p:nvSpPr>
        <p:spPr bwMode="auto">
          <a:xfrm>
            <a:off x="723900" y="2413000"/>
            <a:ext cx="3009900" cy="2768600"/>
          </a:xfrm>
          <a:prstGeom prst="rect">
            <a:avLst/>
          </a:prstGeom>
          <a:noFill/>
          <a:ln w="9525">
            <a:noFill/>
            <a:miter lim="800000"/>
            <a:headEnd/>
            <a:tailEnd/>
          </a:ln>
        </p:spPr>
        <p:txBody>
          <a:bodyPr/>
          <a:lstStyle/>
          <a:p>
            <a:pPr>
              <a:spcAft>
                <a:spcPts val="600"/>
              </a:spcAft>
              <a:buClr>
                <a:srgbClr val="97C300"/>
              </a:buClr>
              <a:buFont typeface="Arial" charset="0"/>
              <a:buChar char="•"/>
            </a:pPr>
            <a:r>
              <a:rPr lang="fi-FI" sz="2800">
                <a:latin typeface="Calibri" pitchFamily="34" charset="0"/>
              </a:rPr>
              <a:t> MSN Matkailu</a:t>
            </a:r>
          </a:p>
          <a:p>
            <a:pPr>
              <a:spcAft>
                <a:spcPts val="600"/>
              </a:spcAft>
              <a:buClr>
                <a:srgbClr val="97C300"/>
              </a:buClr>
              <a:buFont typeface="Arial" charset="0"/>
              <a:buChar char="•"/>
            </a:pPr>
            <a:r>
              <a:rPr lang="fi-FI" sz="2800">
                <a:latin typeface="Calibri" pitchFamily="34" charset="0"/>
              </a:rPr>
              <a:t> Kimallus.fi</a:t>
            </a:r>
          </a:p>
          <a:p>
            <a:pPr>
              <a:spcAft>
                <a:spcPts val="600"/>
              </a:spcAft>
              <a:buClr>
                <a:srgbClr val="97C300"/>
              </a:buClr>
              <a:buFont typeface="Arial" charset="0"/>
              <a:buChar char="•"/>
            </a:pPr>
            <a:r>
              <a:rPr lang="fi-FI" sz="2800">
                <a:latin typeface="Calibri" pitchFamily="34" charset="0"/>
              </a:rPr>
              <a:t> Huoltamo.com</a:t>
            </a:r>
          </a:p>
          <a:p>
            <a:pPr>
              <a:spcAft>
                <a:spcPts val="600"/>
              </a:spcAft>
              <a:buClr>
                <a:srgbClr val="97C300"/>
              </a:buClr>
              <a:buFont typeface="Arial" charset="0"/>
              <a:buChar char="•"/>
            </a:pPr>
            <a:r>
              <a:rPr lang="fi-FI" sz="2800">
                <a:latin typeface="Calibri" pitchFamily="34" charset="0"/>
              </a:rPr>
              <a:t> Helistin.fi</a:t>
            </a:r>
          </a:p>
          <a:p>
            <a:pPr>
              <a:spcAft>
                <a:spcPts val="600"/>
              </a:spcAft>
              <a:buClr>
                <a:srgbClr val="97C300"/>
              </a:buClr>
            </a:pPr>
            <a:endParaRPr lang="fi-FI" sz="2800">
              <a:latin typeface="Calibri" pitchFamily="34" charset="0"/>
            </a:endParaRPr>
          </a:p>
          <a:p>
            <a:pPr>
              <a:spcAft>
                <a:spcPts val="600"/>
              </a:spcAft>
              <a:buClr>
                <a:srgbClr val="97C300"/>
              </a:buClr>
            </a:pPr>
            <a:endParaRPr lang="fi-FI" sz="2800">
              <a:latin typeface="Calibri" pitchFamily="34" charset="0"/>
            </a:endParaRPr>
          </a:p>
          <a:p>
            <a:pPr>
              <a:spcAft>
                <a:spcPts val="600"/>
              </a:spcAft>
              <a:buClr>
                <a:srgbClr val="97C300"/>
              </a:buClr>
            </a:pPr>
            <a:r>
              <a:rPr lang="fi-FI" sz="2800">
                <a:latin typeface="Calibri" pitchFamily="34" charset="0"/>
              </a:rPr>
              <a:t> </a:t>
            </a:r>
          </a:p>
        </p:txBody>
      </p:sp>
      <p:pic>
        <p:nvPicPr>
          <p:cNvPr id="11" name="Picture 3" descr="Kimallus.jpg"/>
          <p:cNvPicPr>
            <a:picLocks noChangeAspect="1"/>
          </p:cNvPicPr>
          <p:nvPr/>
        </p:nvPicPr>
        <p:blipFill>
          <a:blip r:embed="rId4"/>
          <a:srcRect/>
          <a:stretch>
            <a:fillRect/>
          </a:stretch>
        </p:blipFill>
        <p:spPr bwMode="auto">
          <a:xfrm rot="432233">
            <a:off x="5357486" y="2314152"/>
            <a:ext cx="1952789" cy="1284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Huoltamo.jpg"/>
          <p:cNvPicPr>
            <a:picLocks noChangeAspect="1"/>
          </p:cNvPicPr>
          <p:nvPr/>
        </p:nvPicPr>
        <p:blipFill>
          <a:blip r:embed="rId5"/>
          <a:srcRect/>
          <a:stretch>
            <a:fillRect/>
          </a:stretch>
        </p:blipFill>
        <p:spPr bwMode="auto">
          <a:xfrm rot="374153">
            <a:off x="4895857" y="3818533"/>
            <a:ext cx="1955911" cy="1260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5" descr="msn.jpg"/>
          <p:cNvPicPr>
            <a:picLocks noChangeAspect="1"/>
          </p:cNvPicPr>
          <p:nvPr/>
        </p:nvPicPr>
        <p:blipFill>
          <a:blip r:embed="rId6"/>
          <a:srcRect/>
          <a:stretch>
            <a:fillRect/>
          </a:stretch>
        </p:blipFill>
        <p:spPr bwMode="auto">
          <a:xfrm rot="21263740">
            <a:off x="6541519" y="3292684"/>
            <a:ext cx="1892415" cy="1369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812800"/>
            <a:ext cx="7772400" cy="1041400"/>
          </a:xfrm>
        </p:spPr>
        <p:txBody>
          <a:bodyPr rtlCol="0" anchor="t">
            <a:normAutofit fontScale="90000"/>
          </a:bodyPr>
          <a:lstStyle/>
          <a:p>
            <a:pPr algn="l" fontAlgn="auto">
              <a:spcAft>
                <a:spcPts val="0"/>
              </a:spcAft>
              <a:defRPr/>
            </a:pPr>
            <a:r>
              <a:rPr lang="fi-FI" sz="4800" b="1" dirty="0" smtClean="0">
                <a:latin typeface="Trebuchet MS"/>
                <a:cs typeface="Trebuchet MS"/>
              </a:rPr>
              <a:t>Muu sisältö</a:t>
            </a:r>
            <a:r>
              <a:rPr lang="fi-FI" b="1" dirty="0" smtClean="0">
                <a:latin typeface="Trebuchet MS"/>
                <a:cs typeface="Trebuchet MS"/>
              </a:rPr>
              <a:t/>
            </a:r>
            <a:br>
              <a:rPr lang="fi-FI" b="1" dirty="0" smtClean="0">
                <a:latin typeface="Trebuchet MS"/>
                <a:cs typeface="Trebuchet MS"/>
              </a:rPr>
            </a:br>
            <a:endParaRPr lang="fi-FI" sz="3600" b="1" dirty="0">
              <a:latin typeface="Trebuchet MS"/>
              <a:cs typeface="Trebuchet MS"/>
            </a:endParaRPr>
          </a:p>
        </p:txBody>
      </p:sp>
      <p:pic>
        <p:nvPicPr>
          <p:cNvPr id="29698" name="Picture 4" descr="rantapallo-logo.jpg"/>
          <p:cNvPicPr>
            <a:picLocks noChangeAspect="1"/>
          </p:cNvPicPr>
          <p:nvPr/>
        </p:nvPicPr>
        <p:blipFill>
          <a:blip r:embed="rId3"/>
          <a:srcRect/>
          <a:stretch>
            <a:fillRect/>
          </a:stretch>
        </p:blipFill>
        <p:spPr bwMode="auto">
          <a:xfrm>
            <a:off x="6915150" y="5529263"/>
            <a:ext cx="2228850" cy="665162"/>
          </a:xfrm>
          <a:prstGeom prst="rect">
            <a:avLst/>
          </a:prstGeom>
          <a:noFill/>
          <a:ln w="9525">
            <a:noFill/>
            <a:miter lim="800000"/>
            <a:headEnd/>
            <a:tailEnd/>
          </a:ln>
        </p:spPr>
      </p:pic>
      <p:sp>
        <p:nvSpPr>
          <p:cNvPr id="6" name="Rectangle 5"/>
          <p:cNvSpPr/>
          <p:nvPr/>
        </p:nvSpPr>
        <p:spPr>
          <a:xfrm>
            <a:off x="0" y="6194425"/>
            <a:ext cx="9144000" cy="663575"/>
          </a:xfrm>
          <a:prstGeom prst="rect">
            <a:avLst/>
          </a:prstGeom>
          <a:solidFill>
            <a:srgbClr val="97C300">
              <a:alpha val="92000"/>
            </a:srgb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fi-FI"/>
          </a:p>
        </p:txBody>
      </p:sp>
      <p:sp>
        <p:nvSpPr>
          <p:cNvPr id="29700" name="TextBox 7"/>
          <p:cNvSpPr txBox="1">
            <a:spLocks noChangeArrowheads="1"/>
          </p:cNvSpPr>
          <p:nvPr/>
        </p:nvSpPr>
        <p:spPr bwMode="auto">
          <a:xfrm>
            <a:off x="723900" y="1854200"/>
            <a:ext cx="7772400" cy="3675063"/>
          </a:xfrm>
          <a:prstGeom prst="rect">
            <a:avLst/>
          </a:prstGeom>
          <a:noFill/>
          <a:ln w="9525">
            <a:noFill/>
            <a:miter lim="800000"/>
            <a:headEnd/>
            <a:tailEnd/>
          </a:ln>
        </p:spPr>
        <p:txBody>
          <a:bodyPr/>
          <a:lstStyle/>
          <a:p>
            <a:pPr>
              <a:spcAft>
                <a:spcPts val="600"/>
              </a:spcAft>
              <a:buClr>
                <a:srgbClr val="97C300"/>
              </a:buClr>
              <a:buFont typeface="Arial" charset="0"/>
              <a:buChar char="•"/>
            </a:pPr>
            <a:r>
              <a:rPr lang="fi-FI" sz="2800">
                <a:latin typeface="Calibri" pitchFamily="34" charset="0"/>
              </a:rPr>
              <a:t> Blogit: yli 50 matkablogia</a:t>
            </a:r>
          </a:p>
          <a:p>
            <a:pPr>
              <a:spcAft>
                <a:spcPts val="600"/>
              </a:spcAft>
              <a:buClr>
                <a:srgbClr val="97C300"/>
              </a:buClr>
              <a:buFont typeface="Arial" charset="0"/>
              <a:buChar char="•"/>
            </a:pPr>
            <a:r>
              <a:rPr lang="fi-FI" sz="2800">
                <a:latin typeface="Calibri" pitchFamily="34" charset="0"/>
              </a:rPr>
              <a:t> Matkailukeskustelut</a:t>
            </a:r>
          </a:p>
          <a:p>
            <a:pPr>
              <a:spcAft>
                <a:spcPts val="600"/>
              </a:spcAft>
              <a:buClr>
                <a:srgbClr val="97C300"/>
              </a:buClr>
              <a:buFont typeface="Arial" charset="0"/>
              <a:buChar char="•"/>
            </a:pPr>
            <a:r>
              <a:rPr lang="fi-FI" sz="2800">
                <a:latin typeface="Calibri" pitchFamily="34" charset="0"/>
              </a:rPr>
              <a:t> Kilpailut</a:t>
            </a:r>
          </a:p>
          <a:p>
            <a:pPr>
              <a:spcAft>
                <a:spcPts val="600"/>
              </a:spcAft>
              <a:buClr>
                <a:srgbClr val="97C300"/>
              </a:buClr>
              <a:buFont typeface="Arial" charset="0"/>
              <a:buChar char="•"/>
            </a:pPr>
            <a:r>
              <a:rPr lang="fi-FI" sz="2800">
                <a:latin typeface="Calibri" pitchFamily="34" charset="0"/>
              </a:rPr>
              <a:t> Matka 2012 –messujen mediakumppanuus</a:t>
            </a:r>
          </a:p>
          <a:p>
            <a:pPr>
              <a:spcAft>
                <a:spcPts val="600"/>
              </a:spcAft>
              <a:buClr>
                <a:srgbClr val="97C300"/>
              </a:buClr>
              <a:buFont typeface="Arial" charset="0"/>
              <a:buChar char="•"/>
            </a:pPr>
            <a:r>
              <a:rPr lang="fi-FI" sz="2800">
                <a:latin typeface="Calibri" pitchFamily="34" charset="0"/>
              </a:rPr>
              <a:t> Pikavuoro maailman ympäri</a:t>
            </a:r>
          </a:p>
        </p:txBody>
      </p:sp>
      <p:pic>
        <p:nvPicPr>
          <p:cNvPr id="29701" name="Picture 3" descr="Matka-200x82.jpg"/>
          <p:cNvPicPr>
            <a:picLocks noChangeAspect="1"/>
          </p:cNvPicPr>
          <p:nvPr/>
        </p:nvPicPr>
        <p:blipFill>
          <a:blip r:embed="rId4"/>
          <a:srcRect/>
          <a:stretch>
            <a:fillRect/>
          </a:stretch>
        </p:blipFill>
        <p:spPr bwMode="auto">
          <a:xfrm>
            <a:off x="5956300" y="1854200"/>
            <a:ext cx="2540000" cy="1041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583</TotalTime>
  <Words>425</Words>
  <Application>Microsoft Macintosh PowerPoint</Application>
  <PresentationFormat>Näytössä katseltava diaesitys (4:3)</PresentationFormat>
  <Paragraphs>108</Paragraphs>
  <Slides>16</Slides>
  <Notes>15</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16</vt:i4>
      </vt:variant>
    </vt:vector>
  </HeadingPairs>
  <TitlesOfParts>
    <vt:vector size="20" baseType="lpstr">
      <vt:lpstr>Calibri</vt:lpstr>
      <vt:lpstr>Arial</vt:lpstr>
      <vt:lpstr>Trebuchet MS</vt:lpstr>
      <vt:lpstr>Office Theme</vt:lpstr>
      <vt:lpstr>Google, journalismi ja verkkomedian uudet työnkuvat  Riikka Krenn 18.11.2011</vt:lpstr>
      <vt:lpstr>Suomen suurin matkailumedia </vt:lpstr>
      <vt:lpstr>Yritystiedot         </vt:lpstr>
      <vt:lpstr>Taloustiedot </vt:lpstr>
      <vt:lpstr>Matkailun mediakenttä verkossa </vt:lpstr>
      <vt:lpstr>Toimituksellinen sisältö</vt:lpstr>
      <vt:lpstr>Matkailun hakupalvelut</vt:lpstr>
      <vt:lpstr>Sisältökumppanuudet </vt:lpstr>
      <vt:lpstr>Muu sisältö </vt:lpstr>
      <vt:lpstr>Facebook ja Twitter</vt:lpstr>
      <vt:lpstr>Paikkakunnan Paras </vt:lpstr>
      <vt:lpstr>Rantapallon menestystekijät </vt:lpstr>
      <vt:lpstr>Ymmärtääkö journalismi Googlea ja Google journalismia? </vt:lpstr>
      <vt:lpstr>Vanha vs. uusi media ja toimittajan työ </vt:lpstr>
      <vt:lpstr>Tuovatko kasvuyritykset uuden kevään journalismille?  </vt:lpstr>
      <vt:lpstr>riikka.krenn@rantapallo.fi    </vt:lpstr>
    </vt:vector>
  </TitlesOfParts>
  <Company>Rantapallo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journalismi ja verkkomedian uudet työnkuvat  Riikka Krenn 18.11.2011</dc:title>
  <dc:creator>Riikka Krenn</dc:creator>
  <cp:lastModifiedBy>tkk</cp:lastModifiedBy>
  <cp:revision>3</cp:revision>
  <dcterms:created xsi:type="dcterms:W3CDTF">2011-11-17T21:31:53Z</dcterms:created>
  <dcterms:modified xsi:type="dcterms:W3CDTF">2011-11-18T07:02:10Z</dcterms:modified>
</cp:coreProperties>
</file>