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60" r:id="rId2"/>
    <p:sldId id="263" r:id="rId3"/>
    <p:sldId id="258" r:id="rId4"/>
    <p:sldId id="266" r:id="rId5"/>
    <p:sldId id="267" r:id="rId6"/>
    <p:sldId id="276" r:id="rId7"/>
    <p:sldId id="268" r:id="rId8"/>
    <p:sldId id="269" r:id="rId9"/>
    <p:sldId id="270" r:id="rId10"/>
    <p:sldId id="271" r:id="rId11"/>
    <p:sldId id="272" r:id="rId12"/>
    <p:sldId id="273" r:id="rId13"/>
    <p:sldId id="275" r:id="rId14"/>
    <p:sldId id="274" r:id="rId15"/>
    <p:sldId id="259"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scaleToFitPaper="1"/>
  <p:clrMru>
    <a:srgbClr val="4EDAE8"/>
    <a:srgbClr val="9E1B3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153" autoAdjust="0"/>
  </p:normalViewPr>
  <p:slideViewPr>
    <p:cSldViewPr snapToGrid="0" snapToObjects="1">
      <p:cViewPr varScale="1">
        <p:scale>
          <a:sx n="51" d="100"/>
          <a:sy n="51" d="100"/>
        </p:scale>
        <p:origin x="-105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7" d="100"/>
          <a:sy n="77" d="100"/>
        </p:scale>
        <p:origin x="-3144"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fi-FI"/>
          </a:p>
        </p:txBody>
      </p:sp>
      <p:sp>
        <p:nvSpPr>
          <p:cNvPr id="3" name="Päiväyksen paikkamerkki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charset="0"/>
                <a:cs typeface="ＭＳ Ｐゴシック" charset="0"/>
              </a:defRPr>
            </a:lvl1pPr>
          </a:lstStyle>
          <a:p>
            <a:pPr>
              <a:defRPr/>
            </a:pPr>
            <a:fld id="{FF4F071A-C12C-4BB1-8797-8FE860449761}" type="datetime1">
              <a:rPr lang="fi-FI"/>
              <a:pPr>
                <a:defRPr/>
              </a:pPr>
              <a:t>21.11.2011</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fi-FI"/>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ＭＳ Ｐゴシック" charset="0"/>
                <a:cs typeface="ＭＳ Ｐゴシック" charset="0"/>
              </a:defRPr>
            </a:lvl1pPr>
          </a:lstStyle>
          <a:p>
            <a:pPr>
              <a:defRPr/>
            </a:pPr>
            <a:fld id="{68F9F75E-EAF0-4933-8A3E-BF22C75758CA}" type="slidenum">
              <a:rPr lang="fi-FI"/>
              <a:pPr>
                <a:defRPr/>
              </a:pPr>
              <a:t>‹#›</a:t>
            </a:fld>
            <a:endParaRPr lang="fi-FI"/>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fi-FI"/>
          </a:p>
        </p:txBody>
      </p:sp>
      <p:sp>
        <p:nvSpPr>
          <p:cNvPr id="3" name="Päiväyksen paikkamerkki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charset="0"/>
                <a:cs typeface="ＭＳ Ｐゴシック" charset="0"/>
              </a:defRPr>
            </a:lvl1pPr>
          </a:lstStyle>
          <a:p>
            <a:pPr>
              <a:defRPr/>
            </a:pPr>
            <a:fld id="{322F771A-FB63-4B0A-8732-8FC7D04BC054}" type="datetime1">
              <a:rPr lang="fi-FI"/>
              <a:pPr>
                <a:defRPr/>
              </a:pPr>
              <a:t>21.11.2011</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i-FI" noProof="0" smtClean="0"/>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Muokkaa tekstin perustyylejä osoittamalla</a:t>
            </a:r>
          </a:p>
          <a:p>
            <a:pPr lvl="1"/>
            <a:r>
              <a:rPr lang="en-US" noProof="0"/>
              <a:t>toinen taso</a:t>
            </a:r>
          </a:p>
          <a:p>
            <a:pPr lvl="2"/>
            <a:r>
              <a:rPr lang="en-US" noProof="0"/>
              <a:t>kolmas taso</a:t>
            </a:r>
          </a:p>
          <a:p>
            <a:pPr lvl="3"/>
            <a:r>
              <a:rPr lang="en-US" noProof="0"/>
              <a:t>neljäs taso</a:t>
            </a:r>
          </a:p>
          <a:p>
            <a:pPr lvl="4"/>
            <a:r>
              <a:rPr lang="en-US" noProof="0"/>
              <a:t>viides taso</a:t>
            </a:r>
            <a:endParaRPr lang="fi-FI" noProof="0"/>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ＭＳ Ｐゴシック" charset="0"/>
                <a:cs typeface="ＭＳ Ｐゴシック" charset="0"/>
              </a:defRPr>
            </a:lvl1pPr>
          </a:lstStyle>
          <a:p>
            <a:pPr>
              <a:defRPr/>
            </a:pPr>
            <a:fld id="{62BC70AA-64FE-45A4-B459-539AB83DF180}" type="slidenum">
              <a:rPr lang="fi-FI"/>
              <a:pPr>
                <a:defRPr/>
              </a:pPr>
              <a:t>‹#›</a:t>
            </a:fld>
            <a:endParaRPr lang="fi-FI"/>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a:lstStyle/>
          <a:p>
            <a:pPr eaLnBrk="1" hangingPunct="1"/>
            <a:endParaRPr lang="en-US" smtClean="0">
              <a:ea typeface="ＭＳ Ｐゴシック"/>
              <a:cs typeface="ＭＳ Ｐゴシック"/>
            </a:endParaRPr>
          </a:p>
        </p:txBody>
      </p:sp>
      <p:sp>
        <p:nvSpPr>
          <p:cNvPr id="16387" name="Slide Number Placeholder 3"/>
          <p:cNvSpPr>
            <a:spLocks noGrp="1"/>
          </p:cNvSpPr>
          <p:nvPr>
            <p:ph type="sldNum" sz="quarter" idx="5"/>
          </p:nvPr>
        </p:nvSpPr>
        <p:spPr bwMode="auto">
          <a:noFill/>
          <a:ln>
            <a:miter lim="800000"/>
            <a:headEnd/>
            <a:tailEnd/>
          </a:ln>
        </p:spPr>
        <p:txBody>
          <a:bodyPr/>
          <a:lstStyle/>
          <a:p>
            <a:fld id="{ACAA8BCC-4547-4880-B431-9150383C8A96}" type="slidenum">
              <a:rPr lang="fi-FI" smtClean="0">
                <a:ea typeface="ＭＳ Ｐゴシック"/>
                <a:cs typeface="ＭＳ Ｐゴシック"/>
              </a:rPr>
              <a:pPr/>
              <a:t>1</a:t>
            </a:fld>
            <a:endParaRPr lang="fi-FI" smtClean="0">
              <a:ea typeface="ＭＳ Ｐゴシック"/>
              <a:cs typeface="ＭＳ Ｐゴシック"/>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a:lstStyle/>
          <a:p>
            <a:pPr eaLnBrk="1" hangingPunct="1"/>
            <a:r>
              <a:rPr lang="en-US" smtClean="0">
                <a:ea typeface="ＭＳ Ｐゴシック"/>
                <a:cs typeface="ＭＳ Ｐゴシック"/>
              </a:rPr>
              <a:t>All the sites seem to have found their own, special niche. It might sound obvious when you look at the sites now. But they all have a very specific area that they are covering: either geographically or in certain topic.</a:t>
            </a:r>
          </a:p>
          <a:p>
            <a:pPr eaLnBrk="1" hangingPunct="1"/>
            <a:r>
              <a:rPr lang="en-US" smtClean="0">
                <a:ea typeface="ＭＳ Ｐゴシック"/>
                <a:cs typeface="ＭＳ Ｐゴシック"/>
              </a:rPr>
              <a:t> </a:t>
            </a:r>
          </a:p>
          <a:p>
            <a:pPr eaLnBrk="1" hangingPunct="1"/>
            <a:r>
              <a:rPr lang="en-US" smtClean="0">
                <a:ea typeface="ＭＳ Ｐゴシック"/>
                <a:cs typeface="ＭＳ Ｐゴシック"/>
              </a:rPr>
              <a:t>For example, what makes ArsTechnica special among thousands of other tech sites or blogs? Ken Fisher advices to take a hard look at the marketplace and find something that makes your publication special, finding your niche. Don’t try to be the next Wired or Mashable.</a:t>
            </a:r>
          </a:p>
          <a:p>
            <a:pPr eaLnBrk="1" hangingPunct="1"/>
            <a:r>
              <a:rPr lang="en-US" smtClean="0">
                <a:ea typeface="ＭＳ Ｐゴシック"/>
                <a:cs typeface="ＭＳ Ｐゴシック"/>
              </a:rPr>
              <a:t> </a:t>
            </a:r>
          </a:p>
          <a:p>
            <a:pPr eaLnBrk="1" hangingPunct="1"/>
            <a:r>
              <a:rPr lang="en-US" smtClean="0">
                <a:ea typeface="ＭＳ Ｐゴシック"/>
                <a:cs typeface="ＭＳ Ｐゴシック"/>
              </a:rPr>
              <a:t>“The the sad reality is if you go in like that, it becomes a race to the bottom. In the sense that if you kind of compete with everybody else on their own terms than the only way you’re really going to compete with them is – is to kind of do what they do but maybe do a crappier version on some level. Don’t just try to be 30 seconds faster regurgitating the same stupid bloggy content that’s going to be on five other text sites in 10 minutes anyway.”</a:t>
            </a:r>
          </a:p>
          <a:p>
            <a:pPr eaLnBrk="1" hangingPunct="1"/>
            <a:endParaRPr lang="en-US" smtClean="0">
              <a:ea typeface="ＭＳ Ｐゴシック"/>
              <a:cs typeface="ＭＳ Ｐゴシック"/>
            </a:endParaRPr>
          </a:p>
        </p:txBody>
      </p:sp>
      <p:sp>
        <p:nvSpPr>
          <p:cNvPr id="34819" name="Slide Number Placeholder 3"/>
          <p:cNvSpPr>
            <a:spLocks noGrp="1"/>
          </p:cNvSpPr>
          <p:nvPr>
            <p:ph type="sldNum" sz="quarter" idx="5"/>
          </p:nvPr>
        </p:nvSpPr>
        <p:spPr bwMode="auto">
          <a:noFill/>
          <a:ln>
            <a:miter lim="800000"/>
            <a:headEnd/>
            <a:tailEnd/>
          </a:ln>
        </p:spPr>
        <p:txBody>
          <a:bodyPr/>
          <a:lstStyle/>
          <a:p>
            <a:fld id="{7C935FB7-DF4D-4456-ACA9-2C82830F4B61}" type="slidenum">
              <a:rPr lang="fi-FI" smtClean="0">
                <a:ea typeface="ＭＳ Ｐゴシック"/>
                <a:cs typeface="ＭＳ Ｐゴシック"/>
              </a:rPr>
              <a:pPr/>
              <a:t>10</a:t>
            </a:fld>
            <a:endParaRPr lang="fi-FI" smtClean="0">
              <a:ea typeface="ＭＳ Ｐゴシック"/>
              <a:cs typeface="ＭＳ Ｐゴシック"/>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a:lstStyle/>
          <a:p>
            <a:pPr eaLnBrk="1" hangingPunct="1"/>
            <a:r>
              <a:rPr lang="en-US" smtClean="0">
                <a:ea typeface="ＭＳ Ｐゴシック"/>
                <a:cs typeface="ＭＳ Ｐゴシック"/>
              </a:rPr>
              <a:t>It seems that all the financially successful publications pay to their freelancers and staff. None of them run on citizen contributions or content that is written for free. Some have unpaid community contributors, but none says their input is crucial for the website but rather an addition.</a:t>
            </a:r>
          </a:p>
          <a:p>
            <a:pPr eaLnBrk="1" hangingPunct="1"/>
            <a:r>
              <a:rPr lang="en-US" smtClean="0">
                <a:ea typeface="ＭＳ Ｐゴシック"/>
                <a:cs typeface="ＭＳ Ｐゴシック"/>
              </a:rPr>
              <a:t> </a:t>
            </a:r>
          </a:p>
          <a:p>
            <a:pPr eaLnBrk="1" hangingPunct="1"/>
            <a:r>
              <a:rPr lang="en-US" smtClean="0">
                <a:ea typeface="ＭＳ Ｐゴシック"/>
                <a:cs typeface="ＭＳ Ｐゴシック"/>
              </a:rPr>
              <a:t>Most of the publishers seem to believe that their success is tied to quality content. To get quality, you have to pay for it. And when asked about the profit and where it goes, usually the answer is “more content, more writers”.</a:t>
            </a:r>
          </a:p>
          <a:p>
            <a:pPr eaLnBrk="1" hangingPunct="1"/>
            <a:endParaRPr lang="en-US" smtClean="0">
              <a:ea typeface="ＭＳ Ｐゴシック"/>
              <a:cs typeface="ＭＳ Ｐゴシック"/>
            </a:endParaRPr>
          </a:p>
        </p:txBody>
      </p:sp>
      <p:sp>
        <p:nvSpPr>
          <p:cNvPr id="36867" name="Slide Number Placeholder 3"/>
          <p:cNvSpPr>
            <a:spLocks noGrp="1"/>
          </p:cNvSpPr>
          <p:nvPr>
            <p:ph type="sldNum" sz="quarter" idx="5"/>
          </p:nvPr>
        </p:nvSpPr>
        <p:spPr bwMode="auto">
          <a:noFill/>
          <a:ln>
            <a:miter lim="800000"/>
            <a:headEnd/>
            <a:tailEnd/>
          </a:ln>
        </p:spPr>
        <p:txBody>
          <a:bodyPr/>
          <a:lstStyle/>
          <a:p>
            <a:fld id="{BDD148DE-350A-4D64-9A95-9030857FD25E}" type="slidenum">
              <a:rPr lang="fi-FI" smtClean="0">
                <a:ea typeface="ＭＳ Ｐゴシック"/>
                <a:cs typeface="ＭＳ Ｐゴシック"/>
              </a:rPr>
              <a:pPr/>
              <a:t>11</a:t>
            </a:fld>
            <a:endParaRPr lang="fi-FI" smtClean="0">
              <a:ea typeface="ＭＳ Ｐゴシック"/>
              <a:cs typeface="ＭＳ Ｐゴシック"/>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a:lstStyle/>
          <a:p>
            <a:pPr eaLnBrk="1" hangingPunct="1"/>
            <a:r>
              <a:rPr lang="en-US" smtClean="0">
                <a:ea typeface="ＭＳ Ｐゴシック"/>
                <a:cs typeface="ＭＳ Ｐゴシック"/>
              </a:rPr>
              <a:t>Hyperlocal or startup news is not hype.</a:t>
            </a:r>
          </a:p>
        </p:txBody>
      </p:sp>
      <p:sp>
        <p:nvSpPr>
          <p:cNvPr id="38915" name="Slide Number Placeholder 3"/>
          <p:cNvSpPr>
            <a:spLocks noGrp="1"/>
          </p:cNvSpPr>
          <p:nvPr>
            <p:ph type="sldNum" sz="quarter" idx="5"/>
          </p:nvPr>
        </p:nvSpPr>
        <p:spPr bwMode="auto">
          <a:noFill/>
          <a:ln>
            <a:miter lim="800000"/>
            <a:headEnd/>
            <a:tailEnd/>
          </a:ln>
        </p:spPr>
        <p:txBody>
          <a:bodyPr/>
          <a:lstStyle/>
          <a:p>
            <a:fld id="{9EDC630D-D926-478F-9076-0171CF56C35C}" type="slidenum">
              <a:rPr lang="fi-FI" smtClean="0">
                <a:ea typeface="ＭＳ Ｐゴシック"/>
                <a:cs typeface="ＭＳ Ｐゴシック"/>
              </a:rPr>
              <a:pPr/>
              <a:t>12</a:t>
            </a:fld>
            <a:endParaRPr lang="fi-FI" smtClean="0">
              <a:ea typeface="ＭＳ Ｐゴシック"/>
              <a:cs typeface="ＭＳ Ｐゴシック"/>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a:lstStyle/>
          <a:p>
            <a:pPr eaLnBrk="1" hangingPunct="1"/>
            <a:r>
              <a:rPr lang="en-US" smtClean="0">
                <a:ea typeface="ＭＳ Ｐゴシック"/>
                <a:cs typeface="ＭＳ Ｐゴシック"/>
              </a:rPr>
              <a:t>If your work in a traditional media… please don’t think like this.</a:t>
            </a:r>
          </a:p>
        </p:txBody>
      </p:sp>
      <p:sp>
        <p:nvSpPr>
          <p:cNvPr id="40963" name="Slide Number Placeholder 3"/>
          <p:cNvSpPr>
            <a:spLocks noGrp="1"/>
          </p:cNvSpPr>
          <p:nvPr>
            <p:ph type="sldNum" sz="quarter" idx="5"/>
          </p:nvPr>
        </p:nvSpPr>
        <p:spPr bwMode="auto">
          <a:noFill/>
          <a:ln>
            <a:miter lim="800000"/>
            <a:headEnd/>
            <a:tailEnd/>
          </a:ln>
        </p:spPr>
        <p:txBody>
          <a:bodyPr/>
          <a:lstStyle/>
          <a:p>
            <a:fld id="{1C9A440E-D7BD-42D4-A54A-6AF8C135B8D7}" type="slidenum">
              <a:rPr lang="fi-FI" smtClean="0">
                <a:ea typeface="ＭＳ Ｐゴシック"/>
                <a:cs typeface="ＭＳ Ｐゴシック"/>
              </a:rPr>
              <a:pPr/>
              <a:t>13</a:t>
            </a:fld>
            <a:endParaRPr lang="fi-FI" smtClean="0">
              <a:ea typeface="ＭＳ Ｐゴシック"/>
              <a:cs typeface="ＭＳ Ｐゴシック"/>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extLst>
            <a:ext uri="{909E8E84-426E-40dd-AFC4-6F175D3DCCD1}"/>
            <a:ext uri="{91240B29-F687-4f45-9708-019B960494DF}"/>
          </a:extLst>
        </p:spPr>
        <p:txBody>
          <a:bodyPr>
            <a:normAutofit fontScale="85000" lnSpcReduction="10000"/>
          </a:bodyPr>
          <a:lstStyle/>
          <a:p>
            <a:pPr eaLnBrk="1" hangingPunct="1">
              <a:defRPr/>
            </a:pPr>
            <a:r>
              <a:rPr lang="en-US" b="1"/>
              <a:t>Lessons from globalization: Networks versus hierarchies</a:t>
            </a:r>
          </a:p>
          <a:p>
            <a:pPr eaLnBrk="1" hangingPunct="1">
              <a:defRPr/>
            </a:pPr>
            <a:r>
              <a:rPr lang="en-US"/>
              <a:t> </a:t>
            </a:r>
          </a:p>
          <a:p>
            <a:pPr eaLnBrk="1" hangingPunct="1">
              <a:defRPr/>
            </a:pPr>
            <a:r>
              <a:rPr lang="en-US"/>
              <a:t>The original idea for this paper came from the Rand </a:t>
            </a:r>
            <a:r>
              <a:rPr lang="en-US" i="1"/>
              <a:t>Report Networks and Netwars: The Future of Terror, Crime, and Militancy</a:t>
            </a:r>
            <a:r>
              <a:rPr lang="en-US"/>
              <a:t> (Arquilla 2003). In the paper, Rand researchers describe the success of militias and extremist single-issue movements, pointing them to be “leaderless” networks. The similarities to the crisis of journalism in that article were obvious: the hierarchies that once defined journalism have become inefficient and the space once populated by traditional media has been swarmed by newcomers that build their power on the digital networks.</a:t>
            </a:r>
          </a:p>
          <a:p>
            <a:pPr eaLnBrk="1" hangingPunct="1">
              <a:defRPr/>
            </a:pPr>
            <a:r>
              <a:rPr lang="en-US"/>
              <a:t>Arquilla and Ronfeldt present three main arguments on networks vs. hierarchies: </a:t>
            </a:r>
          </a:p>
          <a:p>
            <a:pPr eaLnBrk="1" hangingPunct="1">
              <a:defRPr/>
            </a:pPr>
            <a:endParaRPr lang="en-US"/>
          </a:p>
          <a:p>
            <a:pPr eaLnBrk="1" hangingPunct="1">
              <a:defRPr/>
            </a:pPr>
            <a:r>
              <a:rPr lang="en-US" b="1"/>
              <a:t>Hierarchies have a difficult time fighting networks. </a:t>
            </a:r>
            <a:endParaRPr lang="en-US"/>
          </a:p>
          <a:p>
            <a:pPr eaLnBrk="1" hangingPunct="1">
              <a:defRPr/>
            </a:pPr>
            <a:r>
              <a:rPr lang="en-US"/>
              <a:t>The best examples are the transnational criminal cartels engaged in drug smuggling.</a:t>
            </a:r>
            <a:br>
              <a:rPr lang="en-US"/>
            </a:br>
            <a:endParaRPr lang="en-US"/>
          </a:p>
          <a:p>
            <a:pPr eaLnBrk="1" hangingPunct="1">
              <a:defRPr/>
            </a:pPr>
            <a:r>
              <a:rPr lang="en-US" b="1"/>
              <a:t>It takes networks to fight networks. </a:t>
            </a:r>
            <a:br>
              <a:rPr lang="en-US" b="1"/>
            </a:br>
            <a:r>
              <a:rPr lang="en-US"/>
              <a:t>Governments need to show willingness to be innovative organizationally and doctrinally in order to defend against netwar. The important notion is that this </a:t>
            </a:r>
            <a:r>
              <a:rPr lang="en-US" b="1"/>
              <a:t>does not</a:t>
            </a:r>
            <a:r>
              <a:rPr lang="en-US"/>
              <a:t> mean mirroring the adversary.</a:t>
            </a:r>
            <a:br>
              <a:rPr lang="en-US"/>
            </a:br>
            <a:endParaRPr lang="en-US"/>
          </a:p>
          <a:p>
            <a:pPr eaLnBrk="1" hangingPunct="1">
              <a:defRPr/>
            </a:pPr>
            <a:r>
              <a:rPr lang="en-US" b="1"/>
              <a:t>Whoever masters the network form first and best will gain major advantages.</a:t>
            </a:r>
            <a:br>
              <a:rPr lang="en-US" b="1"/>
            </a:br>
            <a:r>
              <a:rPr lang="en-US"/>
              <a:t>Adversaries who are early adopters are enjoying an relatively high increase in their power.</a:t>
            </a:r>
          </a:p>
          <a:p>
            <a:pPr eaLnBrk="1" hangingPunct="1">
              <a:defRPr/>
            </a:pPr>
            <a:r>
              <a:rPr lang="en-US"/>
              <a:t>In their definition of netwar Arquilla and Ronfeldt (2003) use terms that sound peculiarly familiar to someone who’s been following the decline of journalistic institutions, especially newspapers. The basic definition of Netwar is </a:t>
            </a:r>
            <a:r>
              <a:rPr lang="en-US" i="1"/>
              <a:t>the use of network forms of organization, doctrine, strategy, and technology attuned to the information age</a:t>
            </a:r>
            <a:r>
              <a:rPr lang="en-US"/>
              <a:t>. But it breaks down to many components, as shown in Table 1. The differences between new forms of protagonists vs. government and blogs vs. traditional media are very striking when you compare them in this table, leading to the first interesting analogy between globalized terrorism and non-traditional media.</a:t>
            </a:r>
          </a:p>
          <a:p>
            <a:pPr eaLnBrk="1" hangingPunct="1">
              <a:defRPr/>
            </a:pPr>
            <a:endParaRPr lang="en-US"/>
          </a:p>
        </p:txBody>
      </p:sp>
      <p:sp>
        <p:nvSpPr>
          <p:cNvPr id="44035" name="Slide Number Placeholder 3"/>
          <p:cNvSpPr>
            <a:spLocks noGrp="1"/>
          </p:cNvSpPr>
          <p:nvPr>
            <p:ph type="sldNum" sz="quarter" idx="5"/>
          </p:nvPr>
        </p:nvSpPr>
        <p:spPr bwMode="auto">
          <a:noFill/>
          <a:ln>
            <a:miter lim="800000"/>
            <a:headEnd/>
            <a:tailEnd/>
          </a:ln>
        </p:spPr>
        <p:txBody>
          <a:bodyPr/>
          <a:lstStyle/>
          <a:p>
            <a:fld id="{BA282DC3-F135-4A4D-8C88-1176E9F1BCDB}" type="slidenum">
              <a:rPr lang="fi-FI" smtClean="0">
                <a:ea typeface="ＭＳ Ｐゴシック"/>
                <a:cs typeface="ＭＳ Ｐゴシック"/>
              </a:rPr>
              <a:pPr/>
              <a:t>14</a:t>
            </a:fld>
            <a:endParaRPr lang="fi-FI" smtClean="0">
              <a:ea typeface="ＭＳ Ｐゴシック"/>
              <a:cs typeface="ＭＳ Ｐゴシック"/>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a:lstStyle/>
          <a:p>
            <a:endParaRPr lang="en-US" smtClean="0">
              <a:ea typeface="ＭＳ Ｐゴシック"/>
              <a:cs typeface="ＭＳ Ｐゴシック"/>
            </a:endParaRPr>
          </a:p>
        </p:txBody>
      </p:sp>
      <p:sp>
        <p:nvSpPr>
          <p:cNvPr id="46083" name="Slide Number Placeholder 3"/>
          <p:cNvSpPr>
            <a:spLocks noGrp="1"/>
          </p:cNvSpPr>
          <p:nvPr>
            <p:ph type="sldNum" sz="quarter" idx="5"/>
          </p:nvPr>
        </p:nvSpPr>
        <p:spPr bwMode="auto">
          <a:noFill/>
          <a:ln>
            <a:miter lim="800000"/>
            <a:headEnd/>
            <a:tailEnd/>
          </a:ln>
        </p:spPr>
        <p:txBody>
          <a:bodyPr/>
          <a:lstStyle/>
          <a:p>
            <a:fld id="{C888CB53-9E4A-4847-9802-D9FE77CD2BF4}" type="slidenum">
              <a:rPr lang="fi-FI" smtClean="0">
                <a:ea typeface="ＭＳ Ｐゴシック"/>
                <a:cs typeface="ＭＳ Ｐゴシック"/>
              </a:rPr>
              <a:pPr/>
              <a:t>15</a:t>
            </a:fld>
            <a:endParaRPr lang="fi-FI" smtClean="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a:lstStyle/>
          <a:p>
            <a:pPr eaLnBrk="1" hangingPunct="1"/>
            <a:r>
              <a:rPr lang="en-US" smtClean="0">
                <a:ea typeface="ＭＳ Ｐゴシック"/>
                <a:cs typeface="ＭＳ Ｐゴシック"/>
              </a:rPr>
              <a:t>- Remember, graduates don’t often have any savings, pension plans or network of wealthy people they can monetize</a:t>
            </a:r>
          </a:p>
          <a:p>
            <a:pPr eaLnBrk="1" hangingPunct="1"/>
            <a:r>
              <a:rPr lang="en-US" smtClean="0">
                <a:ea typeface="ＭＳ Ｐゴシック"/>
                <a:cs typeface="ＭＳ Ｐゴシック"/>
              </a:rPr>
              <a:t>- What they have is a skill to survive with little money</a:t>
            </a:r>
          </a:p>
        </p:txBody>
      </p:sp>
      <p:sp>
        <p:nvSpPr>
          <p:cNvPr id="18435" name="Slide Number Placeholder 3"/>
          <p:cNvSpPr>
            <a:spLocks noGrp="1"/>
          </p:cNvSpPr>
          <p:nvPr>
            <p:ph type="sldNum" sz="quarter" idx="5"/>
          </p:nvPr>
        </p:nvSpPr>
        <p:spPr bwMode="auto">
          <a:noFill/>
          <a:ln>
            <a:miter lim="800000"/>
            <a:headEnd/>
            <a:tailEnd/>
          </a:ln>
        </p:spPr>
        <p:txBody>
          <a:bodyPr/>
          <a:lstStyle/>
          <a:p>
            <a:fld id="{6DF4AACA-F24A-4A0B-B0B2-28AF9FDDEFE2}" type="slidenum">
              <a:rPr lang="fi-FI" smtClean="0">
                <a:ea typeface="ＭＳ Ｐゴシック"/>
                <a:cs typeface="ＭＳ Ｐゴシック"/>
              </a:rPr>
              <a:pPr/>
              <a:t>2</a:t>
            </a:fld>
            <a:endParaRPr lang="fi-FI" smtClean="0">
              <a:ea typeface="ＭＳ Ｐゴシック"/>
              <a:cs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lstStyle/>
          <a:p>
            <a:pPr eaLnBrk="1" hangingPunct="1"/>
            <a:r>
              <a:rPr lang="en-US" smtClean="0">
                <a:ea typeface="ＭＳ Ｐゴシック"/>
                <a:cs typeface="ＭＳ Ｐゴシック"/>
              </a:rPr>
              <a:t>Truly a global project coming up.</a:t>
            </a:r>
          </a:p>
        </p:txBody>
      </p:sp>
      <p:sp>
        <p:nvSpPr>
          <p:cNvPr id="20483" name="Slide Number Placeholder 3"/>
          <p:cNvSpPr>
            <a:spLocks noGrp="1"/>
          </p:cNvSpPr>
          <p:nvPr>
            <p:ph type="sldNum" sz="quarter" idx="5"/>
          </p:nvPr>
        </p:nvSpPr>
        <p:spPr bwMode="auto">
          <a:noFill/>
          <a:ln>
            <a:miter lim="800000"/>
            <a:headEnd/>
            <a:tailEnd/>
          </a:ln>
        </p:spPr>
        <p:txBody>
          <a:bodyPr/>
          <a:lstStyle/>
          <a:p>
            <a:fld id="{698C10FD-7CA4-441A-9B8C-F557D929496F}" type="slidenum">
              <a:rPr lang="fi-FI" smtClean="0">
                <a:ea typeface="ＭＳ Ｐゴシック"/>
                <a:cs typeface="ＭＳ Ｐゴシック"/>
              </a:rPr>
              <a:pPr/>
              <a:t>3</a:t>
            </a:fld>
            <a:endParaRPr lang="fi-FI" smtClean="0">
              <a:ea typeface="ＭＳ Ｐゴシック"/>
              <a:cs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a:lstStyle/>
          <a:p>
            <a:pPr eaLnBrk="1" hangingPunct="1"/>
            <a:endParaRPr lang="en-US" smtClean="0">
              <a:ea typeface="ＭＳ Ｐゴシック"/>
              <a:cs typeface="ＭＳ Ｐゴシック"/>
            </a:endParaRPr>
          </a:p>
        </p:txBody>
      </p:sp>
      <p:sp>
        <p:nvSpPr>
          <p:cNvPr id="22531" name="Slide Number Placeholder 3"/>
          <p:cNvSpPr>
            <a:spLocks noGrp="1"/>
          </p:cNvSpPr>
          <p:nvPr>
            <p:ph type="sldNum" sz="quarter" idx="5"/>
          </p:nvPr>
        </p:nvSpPr>
        <p:spPr bwMode="auto">
          <a:noFill/>
          <a:ln>
            <a:miter lim="800000"/>
            <a:headEnd/>
            <a:tailEnd/>
          </a:ln>
        </p:spPr>
        <p:txBody>
          <a:bodyPr/>
          <a:lstStyle/>
          <a:p>
            <a:fld id="{02183D7B-2A84-4F0E-A067-025C457C66C8}" type="slidenum">
              <a:rPr lang="fi-FI" smtClean="0">
                <a:ea typeface="ＭＳ Ｐゴシック"/>
                <a:cs typeface="ＭＳ Ｐゴシック"/>
              </a:rPr>
              <a:pPr/>
              <a:t>4</a:t>
            </a:fld>
            <a:endParaRPr lang="fi-FI" smtClean="0">
              <a:ea typeface="ＭＳ Ｐゴシック"/>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a:lstStyle/>
          <a:p>
            <a:pPr eaLnBrk="1" hangingPunct="1"/>
            <a:r>
              <a:rPr lang="en-US" b="1" smtClean="0">
                <a:ea typeface="ＭＳ Ｐゴシック"/>
                <a:cs typeface="ＭＳ Ｐゴシック"/>
              </a:rPr>
              <a:t>1. New publishers do everything by themselves</a:t>
            </a:r>
          </a:p>
          <a:p>
            <a:pPr eaLnBrk="1" hangingPunct="1"/>
            <a:r>
              <a:rPr lang="en-US" smtClean="0">
                <a:ea typeface="ＭＳ Ｐゴシック"/>
                <a:cs typeface="ＭＳ Ｐゴシック"/>
              </a:rPr>
              <a:t> </a:t>
            </a:r>
            <a:r>
              <a:rPr lang="en-US" b="1" smtClean="0">
                <a:ea typeface="ＭＳ Ｐゴシック"/>
                <a:cs typeface="ＭＳ Ｐゴシック"/>
              </a:rPr>
              <a:t>Minimal staff</a:t>
            </a:r>
            <a:r>
              <a:rPr lang="en-US" smtClean="0">
                <a:ea typeface="ＭＳ Ｐゴシック"/>
                <a:cs typeface="ＭＳ Ｐゴシック"/>
              </a:rPr>
              <a:t>, </a:t>
            </a:r>
            <a:r>
              <a:rPr lang="en-US" b="1" smtClean="0">
                <a:ea typeface="ＭＳ Ｐゴシック"/>
                <a:cs typeface="ＭＳ Ｐゴシック"/>
              </a:rPr>
              <a:t>work from home </a:t>
            </a:r>
            <a:r>
              <a:rPr lang="en-US" smtClean="0">
                <a:ea typeface="ＭＳ Ｐゴシック"/>
                <a:cs typeface="ＭＳ Ｐゴシック"/>
              </a:rPr>
              <a:t>and </a:t>
            </a:r>
            <a:r>
              <a:rPr lang="en-US" b="1" smtClean="0">
                <a:ea typeface="ＭＳ Ｐゴシック"/>
                <a:cs typeface="ＭＳ Ｐゴシック"/>
              </a:rPr>
              <a:t>they buy only little work or consulting. </a:t>
            </a:r>
            <a:r>
              <a:rPr lang="en-US" smtClean="0">
                <a:ea typeface="ＭＳ Ｐゴシック"/>
                <a:cs typeface="ＭＳ Ｐゴシック"/>
              </a:rPr>
              <a:t>O</a:t>
            </a:r>
            <a:r>
              <a:rPr lang="en-US" b="1" smtClean="0">
                <a:ea typeface="ＭＳ Ｐゴシック"/>
                <a:cs typeface="ＭＳ Ｐゴシック"/>
              </a:rPr>
              <a:t>nly few freelancers </a:t>
            </a:r>
            <a:r>
              <a:rPr lang="en-US" smtClean="0">
                <a:ea typeface="ＭＳ Ｐゴシック"/>
                <a:cs typeface="ＭＳ Ｐゴシック"/>
              </a:rPr>
              <a:t>and </a:t>
            </a:r>
            <a:r>
              <a:rPr lang="en-US" b="1" smtClean="0">
                <a:ea typeface="ＭＳ Ｐゴシック"/>
                <a:cs typeface="ＭＳ Ｐゴシック"/>
              </a:rPr>
              <a:t>citizen contributions are quite low</a:t>
            </a:r>
            <a:r>
              <a:rPr lang="en-US" smtClean="0">
                <a:ea typeface="ＭＳ Ｐゴシック"/>
                <a:cs typeface="ＭＳ Ｐゴシック"/>
              </a:rPr>
              <a:t>. Bargain Babe ,Julia Scott:</a:t>
            </a:r>
          </a:p>
          <a:p>
            <a:pPr eaLnBrk="1" hangingPunct="1"/>
            <a:r>
              <a:rPr lang="en-US" smtClean="0">
                <a:ea typeface="ＭＳ Ｐゴシック"/>
                <a:cs typeface="ＭＳ Ｐゴシック"/>
              </a:rPr>
              <a:t> “</a:t>
            </a:r>
            <a:r>
              <a:rPr lang="en-US" altLang="ja-JP" smtClean="0">
                <a:ea typeface="ＭＳ Ｐゴシック"/>
                <a:cs typeface="ＭＳ Ｐゴシック"/>
              </a:rPr>
              <a:t>I used to be a fulltime reporter, and when you</a:t>
            </a:r>
            <a:r>
              <a:rPr lang="en-US" smtClean="0">
                <a:ea typeface="ＭＳ Ｐゴシック"/>
                <a:cs typeface="ＭＳ Ｐゴシック"/>
              </a:rPr>
              <a:t>’</a:t>
            </a:r>
            <a:r>
              <a:rPr lang="en-US" altLang="ja-JP" smtClean="0">
                <a:ea typeface="ＭＳ Ｐゴシック"/>
                <a:cs typeface="ＭＳ Ｐゴシック"/>
              </a:rPr>
              <a:t>re a reporter you have the luxury to report and write all day long. There are very few meetings. I realized after I started Bargain Babe that I have to do all of the business stuff: deal with advertisers, get my site listed, work on SEO, network with people, learn everything I needed to know about running a business, filing my taxes… All this stuff that, as a reporter, you don</a:t>
            </a:r>
            <a:r>
              <a:rPr lang="en-US" smtClean="0">
                <a:ea typeface="ＭＳ Ｐゴシック"/>
                <a:cs typeface="ＭＳ Ｐゴシック"/>
              </a:rPr>
              <a:t>’</a:t>
            </a:r>
            <a:r>
              <a:rPr lang="en-US" altLang="ja-JP" smtClean="0">
                <a:ea typeface="ＭＳ Ｐゴシック"/>
                <a:cs typeface="ＭＳ Ｐゴシック"/>
              </a:rPr>
              <a:t>t have to deal with. I spend anywhere from a third to half of my time writing and the rest of the time, on all the business stuff.</a:t>
            </a:r>
            <a:r>
              <a:rPr lang="en-US" smtClean="0">
                <a:ea typeface="ＭＳ Ｐゴシック"/>
                <a:cs typeface="ＭＳ Ｐゴシック"/>
              </a:rPr>
              <a:t>”</a:t>
            </a:r>
            <a:endParaRPr lang="en-US" altLang="ja-JP" smtClean="0">
              <a:ea typeface="ＭＳ Ｐゴシック"/>
              <a:cs typeface="ＭＳ Ｐゴシック"/>
            </a:endParaRPr>
          </a:p>
          <a:p>
            <a:pPr eaLnBrk="1" hangingPunct="1"/>
            <a:endParaRPr lang="en-US" smtClean="0">
              <a:ea typeface="ＭＳ Ｐゴシック"/>
              <a:cs typeface="ＭＳ Ｐゴシック"/>
            </a:endParaRPr>
          </a:p>
          <a:p>
            <a:pPr eaLnBrk="1" hangingPunct="1"/>
            <a:r>
              <a:rPr lang="en-US" b="1" smtClean="0">
                <a:ea typeface="ＭＳ Ｐゴシック"/>
                <a:cs typeface="ＭＳ Ｐゴシック"/>
              </a:rPr>
              <a:t>3. Have some basic blog skills and be ready to learn more as you go</a:t>
            </a:r>
          </a:p>
          <a:p>
            <a:pPr eaLnBrk="1" hangingPunct="1"/>
            <a:r>
              <a:rPr lang="en-US" smtClean="0">
                <a:ea typeface="ＭＳ Ｐゴシック"/>
                <a:cs typeface="ＭＳ Ｐゴシック"/>
              </a:rPr>
              <a:t> </a:t>
            </a:r>
          </a:p>
          <a:p>
            <a:pPr eaLnBrk="1" hangingPunct="1"/>
            <a:r>
              <a:rPr lang="en-US" b="1" smtClean="0">
                <a:ea typeface="ＭＳ Ｐゴシック"/>
                <a:cs typeface="ＭＳ Ｐゴシック"/>
              </a:rPr>
              <a:t>6. Be frugal</a:t>
            </a:r>
          </a:p>
          <a:p>
            <a:pPr eaLnBrk="1" hangingPunct="1"/>
            <a:r>
              <a:rPr lang="en-US" smtClean="0">
                <a:ea typeface="ＭＳ Ｐゴシック"/>
                <a:cs typeface="ＭＳ Ｐゴシック"/>
              </a:rPr>
              <a:t>Old laptops and cell phones. </a:t>
            </a:r>
            <a:r>
              <a:rPr lang="en-US" b="1" smtClean="0">
                <a:ea typeface="ＭＳ Ｐゴシック"/>
                <a:cs typeface="ＭＳ Ｐゴシック"/>
              </a:rPr>
              <a:t>HOSTING</a:t>
            </a:r>
            <a:r>
              <a:rPr lang="en-US" smtClean="0">
                <a:ea typeface="ＭＳ Ｐゴシック"/>
                <a:cs typeface="ＭＳ Ｐゴシック"/>
              </a:rPr>
              <a:t> AND </a:t>
            </a:r>
            <a:r>
              <a:rPr lang="en-US" b="1" smtClean="0">
                <a:ea typeface="ＭＳ Ｐゴシック"/>
                <a:cs typeface="ＭＳ Ｐゴシック"/>
              </a:rPr>
              <a:t>CMS</a:t>
            </a:r>
            <a:r>
              <a:rPr lang="en-US" smtClean="0">
                <a:ea typeface="ＭＳ Ｐゴシック"/>
                <a:cs typeface="ＭＳ Ｐゴシック"/>
              </a:rPr>
              <a:t> are done with </a:t>
            </a:r>
            <a:r>
              <a:rPr lang="en-US" b="1" smtClean="0">
                <a:ea typeface="ＭＳ Ｐゴシック"/>
                <a:cs typeface="ＭＳ Ｐゴシック"/>
              </a:rPr>
              <a:t>WordPress</a:t>
            </a:r>
            <a:r>
              <a:rPr lang="en-US" smtClean="0">
                <a:ea typeface="ＭＳ Ｐゴシック"/>
                <a:cs typeface="ＭＳ Ｐゴシック"/>
              </a:rPr>
              <a:t> or similar, less than $100 a month. Instead of 20-30% in trad media, 90% goes to journos.</a:t>
            </a:r>
          </a:p>
        </p:txBody>
      </p:sp>
      <p:sp>
        <p:nvSpPr>
          <p:cNvPr id="24579" name="Slide Number Placeholder 3"/>
          <p:cNvSpPr>
            <a:spLocks noGrp="1"/>
          </p:cNvSpPr>
          <p:nvPr>
            <p:ph type="sldNum" sz="quarter" idx="5"/>
          </p:nvPr>
        </p:nvSpPr>
        <p:spPr bwMode="auto">
          <a:noFill/>
          <a:ln>
            <a:miter lim="800000"/>
            <a:headEnd/>
            <a:tailEnd/>
          </a:ln>
        </p:spPr>
        <p:txBody>
          <a:bodyPr/>
          <a:lstStyle/>
          <a:p>
            <a:fld id="{394F265D-7A00-4E73-8891-8AA84220D0B7}" type="slidenum">
              <a:rPr lang="fi-FI" smtClean="0">
                <a:ea typeface="ＭＳ Ｐゴシック"/>
                <a:cs typeface="ＭＳ Ｐゴシック"/>
              </a:rPr>
              <a:pPr/>
              <a:t>5</a:t>
            </a:fld>
            <a:endParaRPr lang="fi-FI" smtClean="0">
              <a:ea typeface="ＭＳ Ｐゴシック"/>
              <a:cs typeface="ＭＳ Ｐゴシック"/>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a:lstStyle/>
          <a:p>
            <a:endParaRPr lang="en-US" smtClean="0">
              <a:ea typeface="ＭＳ Ｐゴシック"/>
              <a:cs typeface="ＭＳ Ｐゴシック"/>
            </a:endParaRPr>
          </a:p>
        </p:txBody>
      </p:sp>
      <p:sp>
        <p:nvSpPr>
          <p:cNvPr id="26627" name="Slide Number Placeholder 3"/>
          <p:cNvSpPr>
            <a:spLocks noGrp="1"/>
          </p:cNvSpPr>
          <p:nvPr>
            <p:ph type="sldNum" sz="quarter" idx="5"/>
          </p:nvPr>
        </p:nvSpPr>
        <p:spPr bwMode="auto">
          <a:noFill/>
          <a:ln>
            <a:miter lim="800000"/>
            <a:headEnd/>
            <a:tailEnd/>
          </a:ln>
        </p:spPr>
        <p:txBody>
          <a:bodyPr/>
          <a:lstStyle/>
          <a:p>
            <a:fld id="{81BBDAF5-6F84-48F9-9BD1-2CE67F8856B7}" type="slidenum">
              <a:rPr lang="fi-FI" smtClean="0">
                <a:ea typeface="ＭＳ Ｐゴシック"/>
                <a:cs typeface="ＭＳ Ｐゴシック"/>
              </a:rPr>
              <a:pPr/>
              <a:t>6</a:t>
            </a:fld>
            <a:endParaRPr lang="fi-FI" smtClean="0">
              <a:ea typeface="ＭＳ Ｐゴシック"/>
              <a:cs typeface="ＭＳ Ｐゴシック"/>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a:lstStyle/>
          <a:p>
            <a:pPr eaLnBrk="1" hangingPunct="1"/>
            <a:r>
              <a:rPr lang="en-US" b="1" smtClean="0">
                <a:ea typeface="ＭＳ Ｐゴシック"/>
                <a:cs typeface="ＭＳ Ｐゴシック"/>
              </a:rPr>
              <a:t>2. Start thinking about the money from the start</a:t>
            </a:r>
          </a:p>
          <a:p>
            <a:pPr eaLnBrk="1" hangingPunct="1"/>
            <a:r>
              <a:rPr lang="en-US" smtClean="0">
                <a:ea typeface="ＭＳ Ｐゴシック"/>
                <a:cs typeface="ＭＳ Ｐゴシック"/>
              </a:rPr>
              <a:t> You can’t first make your site ready and then start selling advertising – because your site is never ready. </a:t>
            </a:r>
          </a:p>
          <a:p>
            <a:pPr eaLnBrk="1" hangingPunct="1"/>
            <a:r>
              <a:rPr lang="en-US" smtClean="0">
                <a:ea typeface="ＭＳ Ｐゴシック"/>
                <a:cs typeface="ＭＳ Ｐゴシック"/>
              </a:rPr>
              <a:t>Little money shapes the company and its proccesses.</a:t>
            </a:r>
          </a:p>
          <a:p>
            <a:pPr eaLnBrk="1" hangingPunct="1"/>
            <a:endParaRPr lang="en-US" smtClean="0">
              <a:ea typeface="ＭＳ Ｐゴシック"/>
              <a:cs typeface="ＭＳ Ｐゴシック"/>
            </a:endParaRPr>
          </a:p>
          <a:p>
            <a:pPr eaLnBrk="1" hangingPunct="1"/>
            <a:r>
              <a:rPr lang="en-US" b="1" smtClean="0">
                <a:ea typeface="ＭＳ Ｐゴシック"/>
                <a:cs typeface="ＭＳ Ｐゴシック"/>
              </a:rPr>
              <a:t>8. You have to be entrepreneurial </a:t>
            </a:r>
            <a:endParaRPr lang="en-US" smtClean="0">
              <a:ea typeface="ＭＳ Ｐゴシック"/>
              <a:cs typeface="ＭＳ Ｐゴシック"/>
            </a:endParaRPr>
          </a:p>
          <a:p>
            <a:pPr eaLnBrk="1" hangingPunct="1"/>
            <a:r>
              <a:rPr lang="en-US" smtClean="0">
                <a:ea typeface="ＭＳ Ｐゴシック"/>
                <a:cs typeface="ＭＳ Ｐゴシック"/>
              </a:rPr>
              <a:t>The business part of publishing has been the most difficult thing to learn for journalists. David Boraks ,Davidson.net: took full 18 months:</a:t>
            </a:r>
          </a:p>
          <a:p>
            <a:pPr eaLnBrk="1" hangingPunct="1"/>
            <a:r>
              <a:rPr lang="en-US" smtClean="0">
                <a:ea typeface="ＭＳ Ｐゴシック"/>
                <a:cs typeface="ＭＳ Ｐゴシック"/>
              </a:rPr>
              <a:t>“You know in an ideal world I would love to get back to the point where I am not doing any of the business stuff because I am a journalist in heart.  But at the same time it’s been really a challenge and it’s been fun for me to try and figure how to grow the business. I did try last year to hire somebody to be a business manager for the whole business and it just didn’t work out the way I had hoped. I realized that when you are starting a small business and you have a vision you really need to do a lot of that leg work yourself, you can't turn it over to somebody else and expect it to happen the way you want it to.”</a:t>
            </a:r>
          </a:p>
          <a:p>
            <a:pPr eaLnBrk="1" hangingPunct="1"/>
            <a:endParaRPr lang="en-US" smtClean="0">
              <a:ea typeface="ＭＳ Ｐゴシック"/>
              <a:cs typeface="ＭＳ Ｐゴシック"/>
            </a:endParaRPr>
          </a:p>
        </p:txBody>
      </p:sp>
      <p:sp>
        <p:nvSpPr>
          <p:cNvPr id="28675" name="Slide Number Placeholder 3"/>
          <p:cNvSpPr>
            <a:spLocks noGrp="1"/>
          </p:cNvSpPr>
          <p:nvPr>
            <p:ph type="sldNum" sz="quarter" idx="5"/>
          </p:nvPr>
        </p:nvSpPr>
        <p:spPr bwMode="auto">
          <a:noFill/>
          <a:ln>
            <a:miter lim="800000"/>
            <a:headEnd/>
            <a:tailEnd/>
          </a:ln>
        </p:spPr>
        <p:txBody>
          <a:bodyPr/>
          <a:lstStyle/>
          <a:p>
            <a:fld id="{0E72B050-77F2-4588-91FD-2B3D8E23AADA}" type="slidenum">
              <a:rPr lang="fi-FI" smtClean="0">
                <a:ea typeface="ＭＳ Ｐゴシック"/>
                <a:cs typeface="ＭＳ Ｐゴシック"/>
              </a:rPr>
              <a:pPr/>
              <a:t>7</a:t>
            </a:fld>
            <a:endParaRPr lang="fi-FI" smtClean="0">
              <a:ea typeface="ＭＳ Ｐゴシック"/>
              <a:cs typeface="ＭＳ Ｐゴシック"/>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a:lstStyle/>
          <a:p>
            <a:pPr eaLnBrk="1" hangingPunct="1">
              <a:lnSpc>
                <a:spcPct val="90000"/>
              </a:lnSpc>
            </a:pPr>
            <a:r>
              <a:rPr lang="en-US" b="1" smtClean="0">
                <a:ea typeface="ＭＳ Ｐゴシック"/>
                <a:cs typeface="ＭＳ Ｐゴシック"/>
              </a:rPr>
              <a:t>5. People want to support you, they don’t really want the email newsletter</a:t>
            </a:r>
          </a:p>
          <a:p>
            <a:pPr eaLnBrk="1" hangingPunct="1">
              <a:lnSpc>
                <a:spcPct val="90000"/>
              </a:lnSpc>
            </a:pPr>
            <a:r>
              <a:rPr lang="en-US" smtClean="0">
                <a:ea typeface="ＭＳ Ｐゴシック"/>
                <a:cs typeface="ＭＳ Ｐゴシック"/>
              </a:rPr>
              <a:t> Subscriptions or membership fees are much more like NPR-style donations than actual purchases of premium content or access. Ken Fisher, Ars Technica:</a:t>
            </a:r>
          </a:p>
          <a:p>
            <a:pPr eaLnBrk="1" hangingPunct="1">
              <a:lnSpc>
                <a:spcPct val="90000"/>
              </a:lnSpc>
            </a:pPr>
            <a:r>
              <a:rPr lang="en-US" smtClean="0">
                <a:ea typeface="ＭＳ Ｐゴシック"/>
                <a:cs typeface="ＭＳ Ｐゴシック"/>
              </a:rPr>
              <a:t> “</a:t>
            </a:r>
            <a:r>
              <a:rPr lang="en-US" altLang="ja-JP" smtClean="0">
                <a:ea typeface="ＭＳ Ｐゴシック"/>
                <a:cs typeface="ＭＳ Ｐゴシック"/>
              </a:rPr>
              <a:t>We</a:t>
            </a:r>
            <a:r>
              <a:rPr lang="en-US" smtClean="0">
                <a:ea typeface="ＭＳ Ｐゴシック"/>
                <a:cs typeface="ＭＳ Ｐゴシック"/>
              </a:rPr>
              <a:t>’</a:t>
            </a:r>
            <a:r>
              <a:rPr lang="en-US" altLang="ja-JP" smtClean="0">
                <a:ea typeface="ＭＳ Ｐゴシック"/>
                <a:cs typeface="ＭＳ Ｐゴシック"/>
              </a:rPr>
              <a:t>ve been selling a digital subscription to Ars Technical since 2001. It was actually a bit cheesy, now I think about it. We put the plea to the community and said </a:t>
            </a:r>
            <a:r>
              <a:rPr lang="en-US" smtClean="0">
                <a:ea typeface="ＭＳ Ｐゴシック"/>
                <a:cs typeface="ＭＳ Ｐゴシック"/>
              </a:rPr>
              <a:t>‘</a:t>
            </a:r>
            <a:r>
              <a:rPr lang="en-US" altLang="ja-JP" smtClean="0">
                <a:ea typeface="ＭＳ Ｐゴシック"/>
                <a:cs typeface="ＭＳ Ｐゴシック"/>
              </a:rPr>
              <a:t>we are launching a subscription program, it</a:t>
            </a:r>
            <a:r>
              <a:rPr lang="en-US" smtClean="0">
                <a:ea typeface="ＭＳ Ｐゴシック"/>
                <a:cs typeface="ＭＳ Ｐゴシック"/>
              </a:rPr>
              <a:t>’</a:t>
            </a:r>
            <a:r>
              <a:rPr lang="en-US" altLang="ja-JP" smtClean="0">
                <a:ea typeface="ＭＳ Ｐゴシック"/>
                <a:cs typeface="ＭＳ Ｐゴシック"/>
              </a:rPr>
              <a:t>s $50 a year. </a:t>
            </a:r>
            <a:r>
              <a:rPr lang="en-US" altLang="ja-JP" b="1" smtClean="0">
                <a:ea typeface="ＭＳ Ｐゴシック"/>
                <a:cs typeface="ＭＳ Ｐゴシック"/>
              </a:rPr>
              <a:t>You get the warm fussy feeling of supporting us</a:t>
            </a:r>
            <a:r>
              <a:rPr lang="en-US" altLang="ja-JP" smtClean="0">
                <a:ea typeface="ＭＳ Ｐゴシック"/>
                <a:cs typeface="ＭＳ Ｐゴシック"/>
              </a:rPr>
              <a:t>.</a:t>
            </a:r>
            <a:r>
              <a:rPr lang="en-US" smtClean="0">
                <a:ea typeface="ＭＳ Ｐゴシック"/>
                <a:cs typeface="ＭＳ Ｐゴシック"/>
              </a:rPr>
              <a:t>’</a:t>
            </a:r>
            <a:r>
              <a:rPr lang="en-US" altLang="ja-JP" smtClean="0">
                <a:ea typeface="ＭＳ Ｐゴシック"/>
                <a:cs typeface="ＭＳ Ｐゴシック"/>
              </a:rPr>
              <a:t> We made two parts of the forum subscriber access only.</a:t>
            </a:r>
            <a:r>
              <a:rPr lang="en-US" smtClean="0">
                <a:ea typeface="ＭＳ Ｐゴシック"/>
                <a:cs typeface="ＭＳ Ｐゴシック"/>
              </a:rPr>
              <a:t>”</a:t>
            </a:r>
            <a:endParaRPr lang="en-US" altLang="ja-JP" smtClean="0">
              <a:ea typeface="ＭＳ Ｐゴシック"/>
              <a:cs typeface="ＭＳ Ｐゴシック"/>
            </a:endParaRPr>
          </a:p>
          <a:p>
            <a:pPr eaLnBrk="1" hangingPunct="1">
              <a:lnSpc>
                <a:spcPct val="90000"/>
              </a:lnSpc>
            </a:pPr>
            <a:r>
              <a:rPr lang="en-US" smtClean="0">
                <a:ea typeface="ＭＳ Ｐゴシック"/>
                <a:cs typeface="ＭＳ Ｐゴシック"/>
              </a:rPr>
              <a:t> </a:t>
            </a:r>
          </a:p>
          <a:p>
            <a:pPr eaLnBrk="1" hangingPunct="1">
              <a:lnSpc>
                <a:spcPct val="90000"/>
              </a:lnSpc>
            </a:pPr>
            <a:r>
              <a:rPr lang="en-US" smtClean="0">
                <a:ea typeface="ＭＳ Ｐゴシック"/>
                <a:cs typeface="ＭＳ Ｐゴシック"/>
              </a:rPr>
              <a:t>Douglas McLennan from Artsjournal.com explains:</a:t>
            </a:r>
          </a:p>
          <a:p>
            <a:pPr eaLnBrk="1" hangingPunct="1">
              <a:lnSpc>
                <a:spcPct val="90000"/>
              </a:lnSpc>
            </a:pPr>
            <a:r>
              <a:rPr lang="en-US" smtClean="0">
                <a:ea typeface="ＭＳ Ｐゴシック"/>
                <a:cs typeface="ＭＳ Ｐゴシック"/>
              </a:rPr>
              <a:t> “Now the Premium version, what do you get extra? Well not a lot. The free version you get the headline with the link, the Premium version you get the headline and the link plus the description, you know, the blur; so it’s more of digest, rather. But in reality you could just come to the website and get that because this goes out of there. So essentially, </a:t>
            </a:r>
            <a:r>
              <a:rPr lang="en-US" b="1" smtClean="0">
                <a:ea typeface="ＭＳ Ｐゴシック"/>
                <a:cs typeface="ＭＳ Ｐゴシック"/>
              </a:rPr>
              <a:t>what people are doing is they’re looking for a way to support you</a:t>
            </a:r>
            <a:r>
              <a:rPr lang="en-US" smtClean="0">
                <a:ea typeface="ＭＳ Ｐゴシック"/>
                <a:cs typeface="ＭＳ Ｐゴシック"/>
              </a:rPr>
              <a:t>. It’s the public radio mentality.”</a:t>
            </a:r>
          </a:p>
          <a:p>
            <a:pPr eaLnBrk="1" hangingPunct="1">
              <a:lnSpc>
                <a:spcPct val="90000"/>
              </a:lnSpc>
            </a:pPr>
            <a:endParaRPr lang="en-US" smtClean="0">
              <a:ea typeface="ＭＳ Ｐゴシック"/>
              <a:cs typeface="ＭＳ Ｐゴシック"/>
            </a:endParaRPr>
          </a:p>
        </p:txBody>
      </p:sp>
      <p:sp>
        <p:nvSpPr>
          <p:cNvPr id="30723" name="Slide Number Placeholder 3"/>
          <p:cNvSpPr>
            <a:spLocks noGrp="1"/>
          </p:cNvSpPr>
          <p:nvPr>
            <p:ph type="sldNum" sz="quarter" idx="5"/>
          </p:nvPr>
        </p:nvSpPr>
        <p:spPr bwMode="auto">
          <a:noFill/>
          <a:ln>
            <a:miter lim="800000"/>
            <a:headEnd/>
            <a:tailEnd/>
          </a:ln>
        </p:spPr>
        <p:txBody>
          <a:bodyPr/>
          <a:lstStyle/>
          <a:p>
            <a:fld id="{A538483F-BA45-4DFA-BCC3-44E8B20288A9}" type="slidenum">
              <a:rPr lang="fi-FI" smtClean="0">
                <a:ea typeface="ＭＳ Ｐゴシック"/>
                <a:cs typeface="ＭＳ Ｐゴシック"/>
              </a:rPr>
              <a:pPr/>
              <a:t>8</a:t>
            </a:fld>
            <a:endParaRPr lang="fi-FI" smtClean="0">
              <a:ea typeface="ＭＳ Ｐゴシック"/>
              <a:cs typeface="ＭＳ Ｐゴシック"/>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extLst>
            <a:ext uri="{909E8E84-426E-40dd-AFC4-6F175D3DCCD1}"/>
            <a:ext uri="{91240B29-F687-4f45-9708-019B960494DF}"/>
          </a:extLst>
        </p:spPr>
        <p:txBody>
          <a:bodyPr>
            <a:normAutofit fontScale="70000" lnSpcReduction="20000"/>
          </a:bodyPr>
          <a:lstStyle/>
          <a:p>
            <a:pPr eaLnBrk="1" hangingPunct="1">
              <a:defRPr/>
            </a:pPr>
            <a:r>
              <a:rPr lang="en-US" b="1" dirty="0"/>
              <a:t>4. Revenue sources</a:t>
            </a:r>
          </a:p>
          <a:p>
            <a:pPr eaLnBrk="1" hangingPunct="1">
              <a:defRPr/>
            </a:pPr>
            <a:r>
              <a:rPr lang="en-US" dirty="0"/>
              <a:t> </a:t>
            </a:r>
          </a:p>
          <a:p>
            <a:pPr eaLnBrk="1" hangingPunct="1">
              <a:defRPr/>
            </a:pPr>
            <a:r>
              <a:rPr lang="en-US" dirty="0"/>
              <a:t>Display advertising is still the king and it is usually sold as CPM (cost per million impressions). Local sites have a different approach: they sell weekly or monthly display advertising. The local businesses understand the weekly rates better than CPM: when you buy an ad, you see it in a certain spot on the site for a week. With CPM, there might be banner rotation and some other confusing things that are not familiar to businesses that are making their first entry to online advertising.</a:t>
            </a:r>
          </a:p>
          <a:p>
            <a:pPr eaLnBrk="1" hangingPunct="1">
              <a:defRPr/>
            </a:pPr>
            <a:r>
              <a:rPr lang="en-US" dirty="0"/>
              <a:t> </a:t>
            </a:r>
          </a:p>
          <a:p>
            <a:pPr eaLnBrk="1" hangingPunct="1">
              <a:defRPr/>
            </a:pPr>
            <a:r>
              <a:rPr lang="en-US" dirty="0"/>
              <a:t>There was a different approach to advertising networks as well. While Ars Technica praised networks for taking the pain of selling off the site and </a:t>
            </a:r>
            <a:r>
              <a:rPr lang="en-US" dirty="0" err="1"/>
              <a:t>BargainBabe</a:t>
            </a:r>
            <a:r>
              <a:rPr lang="en-US" dirty="0"/>
              <a:t> was happy to use them as well, local sites didn’t like networks. Local site are part of the local community and ad networks don’t support that: they don’t have local ads and random Google Ads would look silly on a local site, instead of well-targeted local ads from hairdressers or shops. To sell ads, the site has to feel local. And the editor has to be part of the local community.</a:t>
            </a:r>
          </a:p>
          <a:p>
            <a:pPr eaLnBrk="1" hangingPunct="1">
              <a:defRPr/>
            </a:pPr>
            <a:endParaRPr lang="en-US" dirty="0"/>
          </a:p>
          <a:p>
            <a:pPr eaLnBrk="1" hangingPunct="1">
              <a:defRPr/>
            </a:pPr>
            <a:r>
              <a:rPr lang="en-US" dirty="0"/>
              <a:t>All of them have some other revenue sources adding to the revenue: </a:t>
            </a:r>
            <a:r>
              <a:rPr lang="en-US" dirty="0" err="1"/>
              <a:t>Davidson.net</a:t>
            </a:r>
            <a:r>
              <a:rPr lang="en-US" dirty="0"/>
              <a:t> sells also Internet consulting to it’s clients. Perhaps the most interesting example is the </a:t>
            </a:r>
            <a:r>
              <a:rPr lang="en-US" dirty="0" err="1"/>
              <a:t>Artsjournal.com</a:t>
            </a:r>
            <a:r>
              <a:rPr lang="en-US" dirty="0"/>
              <a:t>. Doug </a:t>
            </a:r>
            <a:r>
              <a:rPr lang="en-US" dirty="0" err="1"/>
              <a:t>McLellan</a:t>
            </a:r>
            <a:r>
              <a:rPr lang="en-US" dirty="0"/>
              <a:t> explains, how his revenue is coming more and more from consulting.</a:t>
            </a:r>
          </a:p>
          <a:p>
            <a:pPr eaLnBrk="1" hangingPunct="1">
              <a:defRPr/>
            </a:pPr>
            <a:r>
              <a:rPr lang="en-US" dirty="0"/>
              <a:t> </a:t>
            </a:r>
          </a:p>
          <a:p>
            <a:pPr eaLnBrk="1" hangingPunct="1">
              <a:defRPr/>
            </a:pPr>
            <a:r>
              <a:rPr lang="en-US" dirty="0"/>
              <a:t>This is how he describes how he become a consultant:</a:t>
            </a:r>
          </a:p>
          <a:p>
            <a:pPr eaLnBrk="1" hangingPunct="1">
              <a:defRPr/>
            </a:pPr>
            <a:r>
              <a:rPr lang="en-US" dirty="0"/>
              <a:t>“What happened for me was that when you look at 2,000-stories everyday you start to see them almost as clouds on the horizon and you start to see, ‘Ah, you know, here I san issue on Australia that they’re dealing with and this is how they’re dealing with it’ and, ‘Oh, you know what? That is going to happen over here in Germany next week and they’re dealing with it in a very different way’ and you start connecting dots and you become this sociologist of arts.”</a:t>
            </a:r>
          </a:p>
          <a:p>
            <a:pPr eaLnBrk="1" hangingPunct="1">
              <a:defRPr/>
            </a:pPr>
            <a:r>
              <a:rPr lang="en-US" dirty="0"/>
              <a:t>Also Technically Philly gets most of the revenue from consulting through the background company, </a:t>
            </a:r>
            <a:r>
              <a:rPr lang="en-US" dirty="0" err="1"/>
              <a:t>Techically</a:t>
            </a:r>
            <a:r>
              <a:rPr lang="en-US" dirty="0"/>
              <a:t> Media. But they say that the publication is the driving force for all </a:t>
            </a:r>
            <a:r>
              <a:rPr lang="en-US" dirty="0" err="1"/>
              <a:t>thei</a:t>
            </a:r>
            <a:r>
              <a:rPr lang="en-US" dirty="0"/>
              <a:t> </a:t>
            </a:r>
          </a:p>
          <a:p>
            <a:pPr eaLnBrk="1" hangingPunct="1">
              <a:defRPr/>
            </a:pPr>
            <a:r>
              <a:rPr lang="en-US" dirty="0"/>
              <a:t>From other revenue sources, merchandise didn’t receive good score. Tracy Record from West Seattle Blog shares her experience: </a:t>
            </a:r>
          </a:p>
          <a:p>
            <a:pPr eaLnBrk="1" hangingPunct="1">
              <a:defRPr/>
            </a:pPr>
            <a:r>
              <a:rPr lang="en-US" dirty="0"/>
              <a:t>“People were telling us how great it would be to buy a West Seattle T-shirt. So we made them and sold three. Merchandise is a big waste of time”</a:t>
            </a:r>
          </a:p>
          <a:p>
            <a:pPr eaLnBrk="1" hangingPunct="1">
              <a:defRPr/>
            </a:pPr>
            <a:r>
              <a:rPr lang="en-US" dirty="0"/>
              <a:t>Ken Fisher from Ars Technica doesn’t think merchandise is a real revenue stream but a great way to get people excited about your brand.</a:t>
            </a:r>
          </a:p>
          <a:p>
            <a:pPr eaLnBrk="1" hangingPunct="1">
              <a:defRPr/>
            </a:pPr>
            <a:endParaRPr lang="en-US" dirty="0"/>
          </a:p>
        </p:txBody>
      </p:sp>
      <p:sp>
        <p:nvSpPr>
          <p:cNvPr id="32771" name="Slide Number Placeholder 3"/>
          <p:cNvSpPr>
            <a:spLocks noGrp="1"/>
          </p:cNvSpPr>
          <p:nvPr>
            <p:ph type="sldNum" sz="quarter" idx="5"/>
          </p:nvPr>
        </p:nvSpPr>
        <p:spPr bwMode="auto">
          <a:noFill/>
          <a:ln>
            <a:miter lim="800000"/>
            <a:headEnd/>
            <a:tailEnd/>
          </a:ln>
        </p:spPr>
        <p:txBody>
          <a:bodyPr/>
          <a:lstStyle/>
          <a:p>
            <a:fld id="{3AD16291-FD0B-433C-AF49-E01E11B99254}" type="slidenum">
              <a:rPr lang="fi-FI" smtClean="0">
                <a:ea typeface="ＭＳ Ｐゴシック"/>
                <a:cs typeface="ＭＳ Ｐゴシック"/>
              </a:rPr>
              <a:pPr/>
              <a:t>9</a:t>
            </a:fld>
            <a:endParaRPr lang="fi-FI" smtClean="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ＭＳ Ｐゴシック" charset="0"/>
                <a:cs typeface="ＭＳ Ｐゴシック" charset="0"/>
              </a:defRPr>
            </a:lvl1pPr>
          </a:lstStyle>
          <a:p>
            <a:pPr>
              <a:defRPr/>
            </a:pPr>
            <a:fld id="{9FD3E4F2-124D-4766-8C46-8ADDFD8C3D25}" type="datetime1">
              <a:rPr lang="en-US"/>
              <a:pPr>
                <a:defRPr/>
              </a:pPr>
              <a:t>11/21/2011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ＭＳ Ｐゴシック" charset="0"/>
                <a:cs typeface="ＭＳ Ｐゴシック" charset="0"/>
              </a:defRPr>
            </a:lvl1pPr>
          </a:lstStyle>
          <a:p>
            <a:pPr>
              <a:defRPr/>
            </a:pPr>
            <a:fld id="{4D116F2E-E241-4B57-8524-BC639F6D897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ＭＳ Ｐゴシック" charset="0"/>
                <a:cs typeface="ＭＳ Ｐゴシック" charset="0"/>
              </a:defRPr>
            </a:lvl1pPr>
          </a:lstStyle>
          <a:p>
            <a:pPr>
              <a:defRPr/>
            </a:pPr>
            <a:fld id="{C4883407-F163-4FF1-AC0E-A740AB472B80}" type="datetime1">
              <a:rPr lang="en-US"/>
              <a:pPr>
                <a:defRPr/>
              </a:pPr>
              <a:t>11/21/2011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ＭＳ Ｐゴシック" charset="0"/>
                <a:cs typeface="ＭＳ Ｐゴシック" charset="0"/>
              </a:defRPr>
            </a:lvl1pPr>
          </a:lstStyle>
          <a:p>
            <a:pPr>
              <a:defRPr/>
            </a:pPr>
            <a:fld id="{7C13EA36-C072-47E3-8B42-42EE8E1306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ＭＳ Ｐゴシック" charset="0"/>
                <a:cs typeface="ＭＳ Ｐゴシック" charset="0"/>
              </a:defRPr>
            </a:lvl1pPr>
          </a:lstStyle>
          <a:p>
            <a:pPr>
              <a:defRPr/>
            </a:pPr>
            <a:fld id="{D54F1216-CEED-4441-9860-DDFD64067479}" type="datetime1">
              <a:rPr lang="en-US"/>
              <a:pPr>
                <a:defRPr/>
              </a:pPr>
              <a:t>11/21/2011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ＭＳ Ｐゴシック" charset="0"/>
                <a:cs typeface="ＭＳ Ｐゴシック" charset="0"/>
              </a:defRPr>
            </a:lvl1pPr>
          </a:lstStyle>
          <a:p>
            <a:pPr>
              <a:defRPr/>
            </a:pPr>
            <a:fld id="{715255AE-F8C2-41DF-9BD7-C48B201C631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ＭＳ Ｐゴシック" charset="0"/>
                <a:cs typeface="ＭＳ Ｐゴシック" charset="0"/>
              </a:defRPr>
            </a:lvl1pPr>
          </a:lstStyle>
          <a:p>
            <a:pPr>
              <a:defRPr/>
            </a:pPr>
            <a:fld id="{09D502F9-62F3-47C6-99F0-B34F445EB92A}" type="datetime1">
              <a:rPr lang="en-US"/>
              <a:pPr>
                <a:defRPr/>
              </a:pPr>
              <a:t>11/21/2011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ＭＳ Ｐゴシック" charset="0"/>
                <a:cs typeface="ＭＳ Ｐゴシック" charset="0"/>
              </a:defRPr>
            </a:lvl1pPr>
          </a:lstStyle>
          <a:p>
            <a:pPr>
              <a:defRPr/>
            </a:pPr>
            <a:fld id="{B9A714D5-31B7-4AE1-A4A3-E08C98AB69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ＭＳ Ｐゴシック" charset="0"/>
                <a:cs typeface="ＭＳ Ｐゴシック" charset="0"/>
              </a:defRPr>
            </a:lvl1pPr>
          </a:lstStyle>
          <a:p>
            <a:pPr>
              <a:defRPr/>
            </a:pPr>
            <a:fld id="{6F9D7AF2-00AE-4A30-A8BE-DCAD4076E82A}" type="datetime1">
              <a:rPr lang="en-US"/>
              <a:pPr>
                <a:defRPr/>
              </a:pPr>
              <a:t>11/21/2011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ＭＳ Ｐゴシック" charset="0"/>
                <a:cs typeface="ＭＳ Ｐゴシック" charset="0"/>
              </a:defRPr>
            </a:lvl1pPr>
          </a:lstStyle>
          <a:p>
            <a:pPr>
              <a:defRPr/>
            </a:pPr>
            <a:fld id="{C81193FB-0A7B-4D32-8111-A7425C573BA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ＭＳ Ｐゴシック" charset="0"/>
                <a:cs typeface="ＭＳ Ｐゴシック" charset="0"/>
              </a:defRPr>
            </a:lvl1pPr>
          </a:lstStyle>
          <a:p>
            <a:pPr>
              <a:defRPr/>
            </a:pPr>
            <a:fld id="{3A646BBF-85FD-4CFE-9A20-C14318F2F758}" type="datetime1">
              <a:rPr lang="en-US"/>
              <a:pPr>
                <a:defRPr/>
              </a:pPr>
              <a:t>11/21/2011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ＭＳ Ｐゴシック" charset="0"/>
                <a:cs typeface="ＭＳ Ｐゴシック" charset="0"/>
              </a:defRPr>
            </a:lvl1pPr>
          </a:lstStyle>
          <a:p>
            <a:pPr>
              <a:defRPr/>
            </a:pPr>
            <a:fld id="{CBF7DCD2-47D6-4C17-9721-059B7B30A1C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ＭＳ Ｐゴシック" charset="0"/>
                <a:cs typeface="ＭＳ Ｐゴシック" charset="0"/>
              </a:defRPr>
            </a:lvl1pPr>
          </a:lstStyle>
          <a:p>
            <a:pPr>
              <a:defRPr/>
            </a:pPr>
            <a:fld id="{A5D856EF-7E0A-439A-B5FB-ECAC0B581224}" type="datetime1">
              <a:rPr lang="en-US"/>
              <a:pPr>
                <a:defRPr/>
              </a:pPr>
              <a:t>11/21/2011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ＭＳ Ｐゴシック" charset="0"/>
                <a:cs typeface="ＭＳ Ｐゴシック" charset="0"/>
              </a:defRPr>
            </a:lvl1pPr>
          </a:lstStyle>
          <a:p>
            <a:pPr>
              <a:defRPr/>
            </a:pPr>
            <a:fld id="{16A96050-8632-4EC8-8D9F-DCAB696B2D1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ＭＳ Ｐゴシック" charset="0"/>
                <a:cs typeface="ＭＳ Ｐゴシック" charset="0"/>
              </a:defRPr>
            </a:lvl1pPr>
          </a:lstStyle>
          <a:p>
            <a:pPr>
              <a:defRPr/>
            </a:pPr>
            <a:fld id="{2B16FD6A-2C07-46AC-AFAF-ED4F39425AA7}" type="datetime1">
              <a:rPr lang="en-US"/>
              <a:pPr>
                <a:defRPr/>
              </a:pPr>
              <a:t>11/21/2011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ＭＳ Ｐゴシック" charset="0"/>
                <a:cs typeface="ＭＳ Ｐゴシック" charset="0"/>
              </a:defRPr>
            </a:lvl1pPr>
          </a:lstStyle>
          <a:p>
            <a:pPr>
              <a:defRPr/>
            </a:pPr>
            <a:fld id="{A0F83190-F384-4E75-9B71-12B52440D03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ＭＳ Ｐゴシック" charset="0"/>
                <a:cs typeface="ＭＳ Ｐゴシック" charset="0"/>
              </a:defRPr>
            </a:lvl1pPr>
          </a:lstStyle>
          <a:p>
            <a:pPr>
              <a:defRPr/>
            </a:pPr>
            <a:fld id="{4C01144A-7B76-4FD0-ABD8-85E5E5C2D285}" type="datetime1">
              <a:rPr lang="en-US"/>
              <a:pPr>
                <a:defRPr/>
              </a:pPr>
              <a:t>11/21/2011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ＭＳ Ｐゴシック" charset="0"/>
                <a:cs typeface="ＭＳ Ｐゴシック" charset="0"/>
              </a:defRPr>
            </a:lvl1pPr>
          </a:lstStyle>
          <a:p>
            <a:pPr>
              <a:defRPr/>
            </a:pPr>
            <a:fld id="{49548852-5C31-4D35-B9D4-0686C91C830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ＭＳ Ｐゴシック" charset="0"/>
                <a:cs typeface="ＭＳ Ｐゴシック" charset="0"/>
              </a:defRPr>
            </a:lvl1pPr>
          </a:lstStyle>
          <a:p>
            <a:pPr>
              <a:defRPr/>
            </a:pPr>
            <a:fld id="{FB749478-36A1-45DE-A815-C5871491566A}" type="datetime1">
              <a:rPr lang="en-US"/>
              <a:pPr>
                <a:defRPr/>
              </a:pPr>
              <a:t>11/21/2011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ＭＳ Ｐゴシック" charset="0"/>
                <a:cs typeface="ＭＳ Ｐゴシック" charset="0"/>
              </a:defRPr>
            </a:lvl1pPr>
          </a:lstStyle>
          <a:p>
            <a:pPr>
              <a:defRPr/>
            </a:pPr>
            <a:fld id="{C481B1D6-743B-43AE-85B8-98B50FF64FF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a15.jpg"/>
          <p:cNvPicPr>
            <a:picLocks noChangeAspect="1"/>
          </p:cNvPicPr>
          <p:nvPr userDrawn="1"/>
        </p:nvPicPr>
        <p:blipFill>
          <a:blip r:embed="rId13"/>
          <a:srcRect/>
          <a:stretch>
            <a:fillRect/>
          </a:stretch>
        </p:blipFill>
        <p:spPr bwMode="auto">
          <a:xfrm>
            <a:off x="6699250" y="3195638"/>
            <a:ext cx="2444750" cy="3665537"/>
          </a:xfrm>
          <a:prstGeom prst="rect">
            <a:avLst/>
          </a:prstGeom>
          <a:noFill/>
          <a:ln w="9525">
            <a:noFill/>
            <a:miter lim="800000"/>
            <a:headEnd/>
            <a:tailEnd/>
          </a:ln>
        </p:spPr>
      </p:pic>
      <p:pic>
        <p:nvPicPr>
          <p:cNvPr id="1027" name="Picture 6" descr="Annenberg_banner_12x3_m.tif"/>
          <p:cNvPicPr>
            <a:picLocks noChangeAspect="1"/>
          </p:cNvPicPr>
          <p:nvPr userDrawn="1"/>
        </p:nvPicPr>
        <p:blipFill>
          <a:blip r:embed="rId14"/>
          <a:srcRect/>
          <a:stretch>
            <a:fillRect/>
          </a:stretch>
        </p:blipFill>
        <p:spPr bwMode="auto">
          <a:xfrm>
            <a:off x="0" y="0"/>
            <a:ext cx="9144000" cy="557213"/>
          </a:xfrm>
          <a:prstGeom prst="rect">
            <a:avLst/>
          </a:prstGeom>
          <a:noFill/>
          <a:ln w="9525">
            <a:noFill/>
            <a:miter lim="800000"/>
            <a:headEnd/>
            <a:tailEnd/>
          </a:ln>
        </p:spPr>
      </p:pic>
      <p:pic>
        <p:nvPicPr>
          <p:cNvPr id="1028" name="Picture 9" descr="2L_201c.eps"/>
          <p:cNvPicPr>
            <a:picLocks noChangeAspect="1"/>
          </p:cNvPicPr>
          <p:nvPr userDrawn="1"/>
        </p:nvPicPr>
        <p:blipFill>
          <a:blip r:embed="rId15"/>
          <a:srcRect/>
          <a:stretch>
            <a:fillRect/>
          </a:stretch>
        </p:blipFill>
        <p:spPr bwMode="auto">
          <a:xfrm>
            <a:off x="6010275" y="111125"/>
            <a:ext cx="2849563" cy="358775"/>
          </a:xfrm>
          <a:prstGeom prst="rect">
            <a:avLst/>
          </a:prstGeom>
          <a:noFill/>
          <a:ln w="9525">
            <a:noFill/>
            <a:miter lim="800000"/>
            <a:headEnd/>
            <a:tailEnd/>
          </a:ln>
        </p:spPr>
      </p:pic>
      <p:sp>
        <p:nvSpPr>
          <p:cNvPr id="1029" name="TextBox 12"/>
          <p:cNvSpPr txBox="1">
            <a:spLocks noChangeArrowheads="1"/>
          </p:cNvSpPr>
          <p:nvPr userDrawn="1"/>
        </p:nvSpPr>
        <p:spPr bwMode="auto">
          <a:xfrm>
            <a:off x="6003925" y="6161088"/>
            <a:ext cx="2855913" cy="522287"/>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endParaRPr lang="en-US" sz="1400" smtClean="0">
              <a:solidFill>
                <a:srgbClr val="9E1B32"/>
              </a:solidFill>
              <a:latin typeface="Calibri" charset="0"/>
            </a:endParaRPr>
          </a:p>
          <a:p>
            <a:pPr algn="r" eaLnBrk="1" hangingPunct="1">
              <a:defRPr/>
            </a:pPr>
            <a:r>
              <a:rPr lang="en-US" sz="1400" smtClean="0">
                <a:solidFill>
                  <a:srgbClr val="7F7F7F"/>
                </a:solidFill>
                <a:latin typeface="Calibri" charset="0"/>
              </a:rPr>
              <a:t>annenberg.usc.edu</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Word_Document11.docx"/></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mailto:pekka.pekkala@gmail.com" TargetMode="External"/><Relationship Id="rId5" Type="http://schemas.openxmlformats.org/officeDocument/2006/relationships/image" Target="../media/image6.pn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5" descr="comet_logo"/>
          <p:cNvPicPr>
            <a:picLocks noChangeAspect="1" noChangeArrowheads="1"/>
          </p:cNvPicPr>
          <p:nvPr/>
        </p:nvPicPr>
        <p:blipFill>
          <a:blip r:embed="rId3">
            <a:lum bright="70000" contrast="-70000"/>
          </a:blip>
          <a:srcRect/>
          <a:stretch>
            <a:fillRect/>
          </a:stretch>
        </p:blipFill>
        <p:spPr bwMode="auto">
          <a:xfrm>
            <a:off x="250825" y="2166938"/>
            <a:ext cx="4389438" cy="4575175"/>
          </a:xfrm>
          <a:prstGeom prst="rect">
            <a:avLst/>
          </a:prstGeom>
          <a:noFill/>
          <a:ln w="9525">
            <a:noFill/>
            <a:miter lim="800000"/>
            <a:headEnd/>
            <a:tailEnd/>
          </a:ln>
        </p:spPr>
      </p:pic>
      <p:pic>
        <p:nvPicPr>
          <p:cNvPr id="15362" name="Picture 6" descr="comet"/>
          <p:cNvPicPr>
            <a:picLocks noChangeAspect="1" noChangeArrowheads="1"/>
          </p:cNvPicPr>
          <p:nvPr/>
        </p:nvPicPr>
        <p:blipFill>
          <a:blip r:embed="rId4"/>
          <a:srcRect/>
          <a:stretch>
            <a:fillRect/>
          </a:stretch>
        </p:blipFill>
        <p:spPr bwMode="auto">
          <a:xfrm>
            <a:off x="0" y="0"/>
            <a:ext cx="3240088" cy="1081088"/>
          </a:xfrm>
          <a:prstGeom prst="rect">
            <a:avLst/>
          </a:prstGeom>
          <a:noFill/>
          <a:ln w="9525">
            <a:noFill/>
            <a:miter lim="800000"/>
            <a:headEnd/>
            <a:tailEnd/>
          </a:ln>
        </p:spPr>
      </p:pic>
      <p:sp>
        <p:nvSpPr>
          <p:cNvPr id="15363" name="Text Box 7"/>
          <p:cNvSpPr txBox="1">
            <a:spLocks noChangeArrowheads="1"/>
          </p:cNvSpPr>
          <p:nvPr/>
        </p:nvSpPr>
        <p:spPr bwMode="auto">
          <a:xfrm>
            <a:off x="935038" y="1704975"/>
            <a:ext cx="8223250" cy="646113"/>
          </a:xfrm>
          <a:prstGeom prst="rect">
            <a:avLst/>
          </a:prstGeom>
          <a:noFill/>
          <a:ln w="9525">
            <a:noFill/>
            <a:miter lim="800000"/>
            <a:headEnd/>
            <a:tailEnd/>
          </a:ln>
        </p:spPr>
        <p:txBody>
          <a:bodyPr>
            <a:spAutoFit/>
          </a:bodyPr>
          <a:lstStyle/>
          <a:p>
            <a:pPr>
              <a:spcBef>
                <a:spcPct val="50000"/>
              </a:spcBef>
            </a:pPr>
            <a:r>
              <a:rPr lang="fi-FI" sz="3600">
                <a:solidFill>
                  <a:srgbClr val="006699"/>
                </a:solidFill>
                <a:latin typeface="Verdana" pitchFamily="34" charset="0"/>
              </a:rPr>
              <a:t>Journalism startups</a:t>
            </a:r>
            <a:endParaRPr lang="en-US" sz="3600">
              <a:solidFill>
                <a:srgbClr val="006699"/>
              </a:solidFill>
              <a:latin typeface="Verdana" pitchFamily="34" charset="0"/>
            </a:endParaRPr>
          </a:p>
        </p:txBody>
      </p:sp>
      <p:sp>
        <p:nvSpPr>
          <p:cNvPr id="15364" name="Line 9"/>
          <p:cNvSpPr>
            <a:spLocks noChangeShapeType="1"/>
          </p:cNvSpPr>
          <p:nvPr/>
        </p:nvSpPr>
        <p:spPr bwMode="auto">
          <a:xfrm>
            <a:off x="323850" y="1412875"/>
            <a:ext cx="8424863" cy="0"/>
          </a:xfrm>
          <a:prstGeom prst="line">
            <a:avLst/>
          </a:prstGeom>
          <a:noFill/>
          <a:ln w="38100">
            <a:solidFill>
              <a:srgbClr val="66CCFF"/>
            </a:solidFill>
            <a:round/>
            <a:headEnd/>
            <a:tailEnd/>
          </a:ln>
        </p:spPr>
        <p:txBody>
          <a:bodyPr/>
          <a:lstStyle/>
          <a:p>
            <a:endParaRPr lang="en-US"/>
          </a:p>
        </p:txBody>
      </p:sp>
      <p:pic>
        <p:nvPicPr>
          <p:cNvPr id="15365" name="Picture 1"/>
          <p:cNvPicPr>
            <a:picLocks noChangeAspect="1"/>
          </p:cNvPicPr>
          <p:nvPr/>
        </p:nvPicPr>
        <p:blipFill>
          <a:blip r:embed="rId5"/>
          <a:srcRect/>
          <a:stretch>
            <a:fillRect/>
          </a:stretch>
        </p:blipFill>
        <p:spPr bwMode="auto">
          <a:xfrm>
            <a:off x="3240088" y="0"/>
            <a:ext cx="2020887" cy="971550"/>
          </a:xfrm>
          <a:prstGeom prst="rect">
            <a:avLst/>
          </a:prstGeom>
          <a:noFill/>
          <a:ln w="9525">
            <a:noFill/>
            <a:miter lim="800000"/>
            <a:headEnd/>
            <a:tailEnd/>
          </a:ln>
        </p:spPr>
      </p:pic>
      <p:sp>
        <p:nvSpPr>
          <p:cNvPr id="15366" name="TextBox 2"/>
          <p:cNvSpPr txBox="1">
            <a:spLocks noChangeArrowheads="1"/>
          </p:cNvSpPr>
          <p:nvPr/>
        </p:nvSpPr>
        <p:spPr bwMode="auto">
          <a:xfrm>
            <a:off x="1025525" y="3271838"/>
            <a:ext cx="5651500" cy="1016000"/>
          </a:xfrm>
          <a:prstGeom prst="rect">
            <a:avLst/>
          </a:prstGeom>
          <a:noFill/>
          <a:ln w="9525">
            <a:noFill/>
            <a:miter lim="800000"/>
            <a:headEnd/>
            <a:tailEnd/>
          </a:ln>
        </p:spPr>
        <p:txBody>
          <a:bodyPr>
            <a:spAutoFit/>
          </a:bodyPr>
          <a:lstStyle/>
          <a:p>
            <a:r>
              <a:rPr lang="en-US" sz="2000"/>
              <a:t>How the new ecosystem works</a:t>
            </a:r>
          </a:p>
          <a:p>
            <a:endParaRPr lang="en-US" sz="2000"/>
          </a:p>
          <a:p>
            <a:r>
              <a:rPr lang="en-US" sz="2000"/>
              <a:t>#submojour</a:t>
            </a:r>
          </a:p>
        </p:txBody>
      </p:sp>
      <p:sp>
        <p:nvSpPr>
          <p:cNvPr id="15367" name="TextBox 3"/>
          <p:cNvSpPr txBox="1">
            <a:spLocks noChangeArrowheads="1"/>
          </p:cNvSpPr>
          <p:nvPr/>
        </p:nvSpPr>
        <p:spPr bwMode="auto">
          <a:xfrm>
            <a:off x="3851275" y="4605338"/>
            <a:ext cx="3740150" cy="1200150"/>
          </a:xfrm>
          <a:prstGeom prst="rect">
            <a:avLst/>
          </a:prstGeom>
          <a:noFill/>
          <a:ln w="9525">
            <a:noFill/>
            <a:miter lim="800000"/>
            <a:headEnd/>
            <a:tailEnd/>
          </a:ln>
        </p:spPr>
        <p:txBody>
          <a:bodyPr>
            <a:spAutoFit/>
          </a:bodyPr>
          <a:lstStyle/>
          <a:p>
            <a:r>
              <a:rPr lang="en-US"/>
              <a:t>Pekka Pekkala</a:t>
            </a:r>
            <a:br>
              <a:rPr lang="en-US"/>
            </a:br>
            <a:r>
              <a:rPr lang="en-US"/>
              <a:t/>
            </a:r>
            <a:br>
              <a:rPr lang="en-US"/>
            </a:br>
            <a:r>
              <a:rPr lang="en-US"/>
              <a:t>University of Tampere, Finland</a:t>
            </a:r>
            <a:br>
              <a:rPr lang="en-US"/>
            </a:br>
            <a:r>
              <a:rPr lang="en-US"/>
              <a:t>USC Annenberg, CA, USA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Box 2"/>
          <p:cNvSpPr txBox="1">
            <a:spLocks noChangeArrowheads="1"/>
          </p:cNvSpPr>
          <p:nvPr/>
        </p:nvSpPr>
        <p:spPr bwMode="auto">
          <a:xfrm>
            <a:off x="976313" y="2090738"/>
            <a:ext cx="5326062" cy="708025"/>
          </a:xfrm>
          <a:prstGeom prst="rect">
            <a:avLst/>
          </a:prstGeom>
          <a:noFill/>
          <a:ln w="9525">
            <a:noFill/>
            <a:miter lim="800000"/>
            <a:headEnd/>
            <a:tailEnd/>
          </a:ln>
        </p:spPr>
        <p:txBody>
          <a:bodyPr wrap="none">
            <a:spAutoFit/>
          </a:bodyPr>
          <a:lstStyle/>
          <a:p>
            <a:r>
              <a:rPr lang="en-US" sz="4000">
                <a:latin typeface="Arial Black" pitchFamily="34" charset="0"/>
              </a:rPr>
              <a:t>5. Find your niche!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Box 2"/>
          <p:cNvSpPr txBox="1">
            <a:spLocks noChangeArrowheads="1"/>
          </p:cNvSpPr>
          <p:nvPr/>
        </p:nvSpPr>
        <p:spPr bwMode="auto">
          <a:xfrm>
            <a:off x="976313" y="2090738"/>
            <a:ext cx="6927850" cy="1322387"/>
          </a:xfrm>
          <a:prstGeom prst="rect">
            <a:avLst/>
          </a:prstGeom>
          <a:noFill/>
          <a:ln w="9525">
            <a:noFill/>
            <a:miter lim="800000"/>
            <a:headEnd/>
            <a:tailEnd/>
          </a:ln>
        </p:spPr>
        <p:txBody>
          <a:bodyPr wrap="none">
            <a:spAutoFit/>
          </a:bodyPr>
          <a:lstStyle/>
          <a:p>
            <a:r>
              <a:rPr lang="en-US" sz="4000">
                <a:latin typeface="Arial Black" pitchFamily="34" charset="0"/>
              </a:rPr>
              <a:t>6. Pay for content!</a:t>
            </a:r>
            <a:br>
              <a:rPr lang="en-US" sz="4000">
                <a:latin typeface="Arial Black" pitchFamily="34" charset="0"/>
              </a:rPr>
            </a:br>
            <a:r>
              <a:rPr lang="en-US" sz="4000">
                <a:latin typeface="Arial Black" pitchFamily="34" charset="0"/>
              </a:rPr>
              <a:t>- citizen journos = myth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10" descr="Screen shot 2011-11-09 at 18.24.20.png"/>
          <p:cNvPicPr>
            <a:picLocks noChangeAspect="1"/>
          </p:cNvPicPr>
          <p:nvPr/>
        </p:nvPicPr>
        <p:blipFill>
          <a:blip r:embed="rId3"/>
          <a:srcRect/>
          <a:stretch>
            <a:fillRect/>
          </a:stretch>
        </p:blipFill>
        <p:spPr bwMode="auto">
          <a:xfrm>
            <a:off x="185738" y="2289175"/>
            <a:ext cx="8605837" cy="4114800"/>
          </a:xfrm>
          <a:prstGeom prst="rect">
            <a:avLst/>
          </a:prstGeom>
          <a:noFill/>
          <a:ln w="9525">
            <a:noFill/>
            <a:miter lim="800000"/>
            <a:headEnd/>
            <a:tailEnd/>
          </a:ln>
        </p:spPr>
      </p:pic>
      <p:pic>
        <p:nvPicPr>
          <p:cNvPr id="37890" name="Content Placeholder 14" descr="Screen shot 2011-11-09 at 18.29.12.png"/>
          <p:cNvPicPr>
            <a:picLocks noGrp="1" noChangeAspect="1"/>
          </p:cNvPicPr>
          <p:nvPr>
            <p:ph idx="1"/>
          </p:nvPr>
        </p:nvPicPr>
        <p:blipFill>
          <a:blip r:embed="rId4"/>
          <a:srcRect t="-62354" b="-62354"/>
          <a:stretch>
            <a:fillRect/>
          </a:stretch>
        </p:blipFill>
        <p:spPr bwMode="auto">
          <a:xfrm>
            <a:off x="0" y="-1443038"/>
            <a:ext cx="9336088" cy="5135563"/>
          </a:xfrm>
          <a:noFill/>
          <a:ln>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Box 2"/>
          <p:cNvSpPr txBox="1">
            <a:spLocks noChangeArrowheads="1"/>
          </p:cNvSpPr>
          <p:nvPr/>
        </p:nvSpPr>
        <p:spPr bwMode="auto">
          <a:xfrm>
            <a:off x="976313" y="2090738"/>
            <a:ext cx="6738937" cy="1322387"/>
          </a:xfrm>
          <a:prstGeom prst="rect">
            <a:avLst/>
          </a:prstGeom>
          <a:noFill/>
          <a:ln w="9525">
            <a:noFill/>
            <a:miter lim="800000"/>
            <a:headEnd/>
            <a:tailEnd/>
          </a:ln>
        </p:spPr>
        <p:txBody>
          <a:bodyPr wrap="none">
            <a:spAutoFit/>
          </a:bodyPr>
          <a:lstStyle/>
          <a:p>
            <a:r>
              <a:rPr lang="en-US" sz="4000">
                <a:latin typeface="Arial Black" pitchFamily="34" charset="0"/>
              </a:rPr>
              <a:t>Hey, it’s just a bunch of</a:t>
            </a:r>
            <a:br>
              <a:rPr lang="en-US" sz="4000">
                <a:latin typeface="Arial Black" pitchFamily="34" charset="0"/>
              </a:rPr>
            </a:br>
            <a:r>
              <a:rPr lang="en-US" sz="4000">
                <a:latin typeface="Arial Black" pitchFamily="34" charset="0"/>
              </a:rPr>
              <a:t>hippies, no worries!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18" name="Object 10"/>
          <p:cNvGraphicFramePr>
            <a:graphicFrameLocks noChangeAspect="1"/>
          </p:cNvGraphicFramePr>
          <p:nvPr/>
        </p:nvGraphicFramePr>
        <p:xfrm>
          <a:off x="231775" y="1587500"/>
          <a:ext cx="8796338" cy="5002213"/>
        </p:xfrm>
        <a:graphic>
          <a:graphicData uri="http://schemas.openxmlformats.org/presentationml/2006/ole">
            <p:oleObj spid="_x0000_s43018" name="Document" r:id="rId4" imgW="6476762" imgH="3682864" progId="">
              <p:embed/>
            </p:oleObj>
          </a:graphicData>
        </a:graphic>
      </p:graphicFrame>
      <p:sp>
        <p:nvSpPr>
          <p:cNvPr id="43019" name="TextBox 3"/>
          <p:cNvSpPr txBox="1">
            <a:spLocks noChangeArrowheads="1"/>
          </p:cNvSpPr>
          <p:nvPr/>
        </p:nvSpPr>
        <p:spPr bwMode="auto">
          <a:xfrm>
            <a:off x="231775" y="865188"/>
            <a:ext cx="8743950" cy="369887"/>
          </a:xfrm>
          <a:prstGeom prst="rect">
            <a:avLst/>
          </a:prstGeom>
          <a:noFill/>
          <a:ln w="9525">
            <a:noFill/>
            <a:miter lim="800000"/>
            <a:headEnd/>
            <a:tailEnd/>
          </a:ln>
        </p:spPr>
        <p:txBody>
          <a:bodyPr wrap="none">
            <a:spAutoFit/>
          </a:bodyPr>
          <a:lstStyle/>
          <a:p>
            <a:r>
              <a:rPr lang="en-US">
                <a:latin typeface="Arial Black" pitchFamily="34" charset="0"/>
              </a:rPr>
              <a:t>Future model of networked journalism compared terrorist networks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5" descr="comet_logo"/>
          <p:cNvPicPr>
            <a:picLocks noChangeAspect="1" noChangeArrowheads="1"/>
          </p:cNvPicPr>
          <p:nvPr/>
        </p:nvPicPr>
        <p:blipFill>
          <a:blip r:embed="rId3">
            <a:lum bright="70000" contrast="-70000"/>
          </a:blip>
          <a:srcRect/>
          <a:stretch>
            <a:fillRect/>
          </a:stretch>
        </p:blipFill>
        <p:spPr bwMode="auto">
          <a:xfrm>
            <a:off x="250825" y="2166938"/>
            <a:ext cx="4389438" cy="4575175"/>
          </a:xfrm>
          <a:prstGeom prst="rect">
            <a:avLst/>
          </a:prstGeom>
          <a:noFill/>
          <a:ln w="9525">
            <a:noFill/>
            <a:miter lim="800000"/>
            <a:headEnd/>
            <a:tailEnd/>
          </a:ln>
        </p:spPr>
      </p:pic>
      <p:pic>
        <p:nvPicPr>
          <p:cNvPr id="45058" name="Picture 6" descr="comet"/>
          <p:cNvPicPr>
            <a:picLocks noChangeAspect="1" noChangeArrowheads="1"/>
          </p:cNvPicPr>
          <p:nvPr/>
        </p:nvPicPr>
        <p:blipFill>
          <a:blip r:embed="rId4"/>
          <a:srcRect/>
          <a:stretch>
            <a:fillRect/>
          </a:stretch>
        </p:blipFill>
        <p:spPr bwMode="auto">
          <a:xfrm>
            <a:off x="0" y="0"/>
            <a:ext cx="3240088" cy="1081088"/>
          </a:xfrm>
          <a:prstGeom prst="rect">
            <a:avLst/>
          </a:prstGeom>
          <a:noFill/>
          <a:ln w="9525">
            <a:noFill/>
            <a:miter lim="800000"/>
            <a:headEnd/>
            <a:tailEnd/>
          </a:ln>
        </p:spPr>
      </p:pic>
      <p:sp>
        <p:nvSpPr>
          <p:cNvPr id="45059" name="Text Box 7"/>
          <p:cNvSpPr txBox="1">
            <a:spLocks noChangeArrowheads="1"/>
          </p:cNvSpPr>
          <p:nvPr/>
        </p:nvSpPr>
        <p:spPr bwMode="auto">
          <a:xfrm>
            <a:off x="250825" y="1700213"/>
            <a:ext cx="9145588" cy="412750"/>
          </a:xfrm>
          <a:prstGeom prst="rect">
            <a:avLst/>
          </a:prstGeom>
          <a:noFill/>
          <a:ln w="9525">
            <a:noFill/>
            <a:miter lim="800000"/>
            <a:headEnd/>
            <a:tailEnd/>
          </a:ln>
        </p:spPr>
        <p:txBody>
          <a:bodyPr>
            <a:spAutoFit/>
          </a:bodyPr>
          <a:lstStyle/>
          <a:p>
            <a:pPr>
              <a:spcBef>
                <a:spcPct val="50000"/>
              </a:spcBef>
            </a:pPr>
            <a:r>
              <a:rPr lang="fi-FI" sz="2100">
                <a:solidFill>
                  <a:srgbClr val="006699"/>
                </a:solidFill>
                <a:latin typeface="Verdana" pitchFamily="34" charset="0"/>
              </a:rPr>
              <a:t>Kiitos!</a:t>
            </a:r>
            <a:endParaRPr lang="en-US" sz="2100">
              <a:solidFill>
                <a:srgbClr val="006699"/>
              </a:solidFill>
              <a:latin typeface="Verdana" pitchFamily="34" charset="0"/>
            </a:endParaRPr>
          </a:p>
        </p:txBody>
      </p:sp>
      <p:pic>
        <p:nvPicPr>
          <p:cNvPr id="45060" name="Picture 1"/>
          <p:cNvPicPr>
            <a:picLocks noChangeAspect="1"/>
          </p:cNvPicPr>
          <p:nvPr/>
        </p:nvPicPr>
        <p:blipFill>
          <a:blip r:embed="rId5"/>
          <a:srcRect/>
          <a:stretch>
            <a:fillRect/>
          </a:stretch>
        </p:blipFill>
        <p:spPr bwMode="auto">
          <a:xfrm>
            <a:off x="3240088" y="0"/>
            <a:ext cx="2020887" cy="971550"/>
          </a:xfrm>
          <a:prstGeom prst="rect">
            <a:avLst/>
          </a:prstGeom>
          <a:noFill/>
          <a:ln w="9525">
            <a:noFill/>
            <a:miter lim="800000"/>
            <a:headEnd/>
            <a:tailEnd/>
          </a:ln>
        </p:spPr>
      </p:pic>
      <p:sp>
        <p:nvSpPr>
          <p:cNvPr id="45061" name="TextBox 3"/>
          <p:cNvSpPr txBox="1">
            <a:spLocks noChangeArrowheads="1"/>
          </p:cNvSpPr>
          <p:nvPr/>
        </p:nvSpPr>
        <p:spPr bwMode="auto">
          <a:xfrm>
            <a:off x="4075113" y="2547938"/>
            <a:ext cx="3614737" cy="2584450"/>
          </a:xfrm>
          <a:prstGeom prst="rect">
            <a:avLst/>
          </a:prstGeom>
          <a:noFill/>
          <a:ln w="9525">
            <a:noFill/>
            <a:miter lim="800000"/>
            <a:headEnd/>
            <a:tailEnd/>
          </a:ln>
        </p:spPr>
        <p:txBody>
          <a:bodyPr>
            <a:spAutoFit/>
          </a:bodyPr>
          <a:lstStyle/>
          <a:p>
            <a:r>
              <a:rPr lang="en-US"/>
              <a:t>Twitter.com/pekkapekkala</a:t>
            </a:r>
          </a:p>
          <a:p>
            <a:endParaRPr lang="en-US"/>
          </a:p>
          <a:p>
            <a:r>
              <a:rPr lang="en-US">
                <a:hlinkClick r:id="rId6"/>
              </a:rPr>
              <a:t>pekka.pekkala@gmail.com</a:t>
            </a:r>
            <a:endParaRPr lang="en-US"/>
          </a:p>
          <a:p>
            <a:endParaRPr lang="en-US"/>
          </a:p>
          <a:p>
            <a:r>
              <a:rPr lang="en-US"/>
              <a:t>Submojour.net</a:t>
            </a:r>
            <a:br>
              <a:rPr lang="en-US"/>
            </a:br>
            <a:r>
              <a:rPr lang="en-US"/>
              <a:t/>
            </a:r>
            <a:br>
              <a:rPr lang="en-US"/>
            </a:br>
            <a:endParaRPr lang="en-US"/>
          </a:p>
          <a:p>
            <a:endParaRPr lang="en-US"/>
          </a:p>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Screen shot 2011-11-09 at 17.18.25.png"/>
          <p:cNvPicPr>
            <a:picLocks noChangeAspect="1"/>
          </p:cNvPicPr>
          <p:nvPr/>
        </p:nvPicPr>
        <p:blipFill>
          <a:blip r:embed="rId3"/>
          <a:srcRect/>
          <a:stretch>
            <a:fillRect/>
          </a:stretch>
        </p:blipFill>
        <p:spPr bwMode="auto">
          <a:xfrm>
            <a:off x="474663" y="1592263"/>
            <a:ext cx="8051800" cy="701675"/>
          </a:xfrm>
          <a:prstGeom prst="rect">
            <a:avLst/>
          </a:prstGeom>
          <a:noFill/>
          <a:ln w="9525">
            <a:noFill/>
            <a:miter lim="800000"/>
            <a:headEnd/>
            <a:tailEnd/>
          </a:ln>
        </p:spPr>
      </p:pic>
      <p:sp>
        <p:nvSpPr>
          <p:cNvPr id="3" name="TextBox 2"/>
          <p:cNvSpPr txBox="1"/>
          <p:nvPr/>
        </p:nvSpPr>
        <p:spPr>
          <a:xfrm>
            <a:off x="474663" y="3014663"/>
            <a:ext cx="7007225" cy="2032000"/>
          </a:xfrm>
          <a:prstGeom prst="rect">
            <a:avLst/>
          </a:prstGeom>
          <a:noFill/>
        </p:spPr>
        <p:txBody>
          <a:bodyPr wrap="none">
            <a:spAutoFit/>
          </a:bodyPr>
          <a:lstStyle/>
          <a:p>
            <a:pPr marL="285750" indent="-285750">
              <a:buFont typeface="Arial"/>
              <a:buChar char="•"/>
              <a:defRPr/>
            </a:pPr>
            <a:r>
              <a:rPr lang="en-US" dirty="0">
                <a:ea typeface="ＭＳ Ｐゴシック" charset="0"/>
                <a:cs typeface="ＭＳ Ｐゴシック" charset="0"/>
              </a:rPr>
              <a:t>Find financially sustainable journalism startups around the world</a:t>
            </a:r>
          </a:p>
          <a:p>
            <a:pPr marL="285750" indent="-285750">
              <a:buFont typeface="Arial"/>
              <a:buChar char="•"/>
              <a:defRPr/>
            </a:pPr>
            <a:endParaRPr lang="en-US" dirty="0">
              <a:ea typeface="ＭＳ Ｐゴシック" charset="0"/>
              <a:cs typeface="ＭＳ Ｐゴシック" charset="0"/>
            </a:endParaRPr>
          </a:p>
          <a:p>
            <a:pPr marL="285750" indent="-285750">
              <a:buFont typeface="Arial"/>
              <a:buChar char="•"/>
              <a:defRPr/>
            </a:pPr>
            <a:r>
              <a:rPr lang="en-US" dirty="0">
                <a:ea typeface="ＭＳ Ｐゴシック" charset="0"/>
                <a:cs typeface="ＭＳ Ｐゴシック" charset="0"/>
              </a:rPr>
              <a:t>Create a database at </a:t>
            </a:r>
            <a:r>
              <a:rPr lang="en-US" dirty="0" err="1">
                <a:ea typeface="ＭＳ Ｐゴシック" charset="0"/>
                <a:cs typeface="ＭＳ Ｐゴシック" charset="0"/>
              </a:rPr>
              <a:t>submojour.net</a:t>
            </a:r>
            <a:endParaRPr lang="en-US" dirty="0">
              <a:ea typeface="ＭＳ Ｐゴシック" charset="0"/>
              <a:cs typeface="ＭＳ Ｐゴシック" charset="0"/>
            </a:endParaRPr>
          </a:p>
          <a:p>
            <a:pPr marL="285750" indent="-285750">
              <a:buFont typeface="Arial"/>
              <a:buChar char="•"/>
              <a:defRPr/>
            </a:pPr>
            <a:endParaRPr lang="en-US" dirty="0">
              <a:ea typeface="ＭＳ Ｐゴシック" charset="0"/>
              <a:cs typeface="ＭＳ Ｐゴシック" charset="0"/>
            </a:endParaRPr>
          </a:p>
          <a:p>
            <a:pPr marL="285750" indent="-285750">
              <a:buFont typeface="Arial"/>
              <a:buChar char="•"/>
              <a:defRPr/>
            </a:pPr>
            <a:r>
              <a:rPr lang="en-US" dirty="0">
                <a:ea typeface="ＭＳ Ｐゴシック" charset="0"/>
                <a:cs typeface="ＭＳ Ｐゴシック" charset="0"/>
              </a:rPr>
              <a:t>Find out what makes them successful and help graduates </a:t>
            </a:r>
            <a:br>
              <a:rPr lang="en-US" dirty="0">
                <a:ea typeface="ＭＳ Ｐゴシック" charset="0"/>
                <a:cs typeface="ＭＳ Ｐゴシック" charset="0"/>
              </a:rPr>
            </a:br>
            <a:r>
              <a:rPr lang="en-US" dirty="0">
                <a:ea typeface="ＭＳ Ｐゴシック" charset="0"/>
                <a:cs typeface="ＭＳ Ｐゴシック" charset="0"/>
              </a:rPr>
              <a:t>to start their own publication</a:t>
            </a:r>
          </a:p>
          <a:p>
            <a:pPr>
              <a:defRPr/>
            </a:pPr>
            <a:endParaRPr lang="en-US" dirty="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5" descr="comet_logo"/>
          <p:cNvPicPr>
            <a:picLocks noChangeAspect="1" noChangeArrowheads="1"/>
          </p:cNvPicPr>
          <p:nvPr/>
        </p:nvPicPr>
        <p:blipFill>
          <a:blip r:embed="rId3">
            <a:lum bright="70000" contrast="-70000"/>
          </a:blip>
          <a:srcRect/>
          <a:stretch>
            <a:fillRect/>
          </a:stretch>
        </p:blipFill>
        <p:spPr bwMode="auto">
          <a:xfrm>
            <a:off x="250825" y="2166938"/>
            <a:ext cx="4389438" cy="4575175"/>
          </a:xfrm>
          <a:prstGeom prst="rect">
            <a:avLst/>
          </a:prstGeom>
          <a:noFill/>
          <a:ln w="9525">
            <a:noFill/>
            <a:miter lim="800000"/>
            <a:headEnd/>
            <a:tailEnd/>
          </a:ln>
        </p:spPr>
      </p:pic>
      <p:sp>
        <p:nvSpPr>
          <p:cNvPr id="3" name="TextBox 2"/>
          <p:cNvSpPr txBox="1"/>
          <p:nvPr/>
        </p:nvSpPr>
        <p:spPr>
          <a:xfrm>
            <a:off x="544513" y="1651000"/>
            <a:ext cx="3949700" cy="2308225"/>
          </a:xfrm>
          <a:prstGeom prst="rect">
            <a:avLst/>
          </a:prstGeom>
          <a:noFill/>
        </p:spPr>
        <p:txBody>
          <a:bodyPr>
            <a:spAutoFit/>
          </a:bodyPr>
          <a:lstStyle/>
          <a:p>
            <a:pPr>
              <a:defRPr/>
            </a:pPr>
            <a:r>
              <a:rPr lang="en-US" dirty="0">
                <a:ea typeface="ＭＳ Ｐゴシック" charset="0"/>
                <a:cs typeface="ＭＳ Ｐゴシック" charset="0"/>
              </a:rPr>
              <a:t>US (7/10)</a:t>
            </a:r>
          </a:p>
          <a:p>
            <a:pPr marL="285750" indent="-285750">
              <a:buFont typeface="Arial"/>
              <a:buChar char="•"/>
              <a:defRPr/>
            </a:pPr>
            <a:r>
              <a:rPr lang="en-US" dirty="0" err="1">
                <a:ea typeface="ＭＳ Ｐゴシック" charset="0"/>
                <a:cs typeface="ＭＳ Ｐゴシック" charset="0"/>
              </a:rPr>
              <a:t>Artsjournal.com</a:t>
            </a:r>
            <a:endParaRPr lang="en-US" dirty="0">
              <a:ea typeface="ＭＳ Ｐゴシック" charset="0"/>
              <a:cs typeface="ＭＳ Ｐゴシック" charset="0"/>
            </a:endParaRPr>
          </a:p>
          <a:p>
            <a:pPr marL="285750" indent="-285750">
              <a:buFont typeface="Arial"/>
              <a:buChar char="•"/>
              <a:defRPr/>
            </a:pPr>
            <a:r>
              <a:rPr lang="en-US" dirty="0" err="1">
                <a:ea typeface="ＭＳ Ｐゴシック" charset="0"/>
                <a:cs typeface="ＭＳ Ｐゴシック" charset="0"/>
              </a:rPr>
              <a:t>BargainBabe.com</a:t>
            </a:r>
            <a:endParaRPr lang="en-US" dirty="0">
              <a:ea typeface="ＭＳ Ｐゴシック" charset="0"/>
              <a:cs typeface="ＭＳ Ｐゴシック" charset="0"/>
            </a:endParaRPr>
          </a:p>
          <a:p>
            <a:pPr marL="285750" indent="-285750">
              <a:buFont typeface="Arial"/>
              <a:buChar char="•"/>
              <a:defRPr/>
            </a:pPr>
            <a:r>
              <a:rPr lang="en-US" dirty="0" err="1">
                <a:ea typeface="ＭＳ Ｐゴシック" charset="0"/>
                <a:cs typeface="ＭＳ Ｐゴシック" charset="0"/>
              </a:rPr>
              <a:t>WestSeattleBlog.com</a:t>
            </a:r>
            <a:endParaRPr lang="en-US" dirty="0">
              <a:ea typeface="ＭＳ Ｐゴシック" charset="0"/>
              <a:cs typeface="ＭＳ Ｐゴシック" charset="0"/>
            </a:endParaRPr>
          </a:p>
          <a:p>
            <a:pPr marL="285750" indent="-285750">
              <a:buFont typeface="Arial"/>
              <a:buChar char="•"/>
              <a:defRPr/>
            </a:pPr>
            <a:r>
              <a:rPr lang="en-US" dirty="0" err="1">
                <a:ea typeface="ＭＳ Ｐゴシック" charset="0"/>
                <a:cs typeface="ＭＳ Ｐゴシック" charset="0"/>
              </a:rPr>
              <a:t>DavidsonNews.net</a:t>
            </a:r>
            <a:endParaRPr lang="en-US" dirty="0">
              <a:ea typeface="ＭＳ Ｐゴシック" charset="0"/>
              <a:cs typeface="ＭＳ Ｐゴシック" charset="0"/>
            </a:endParaRPr>
          </a:p>
          <a:p>
            <a:pPr marL="285750" indent="-285750">
              <a:buFont typeface="Arial"/>
              <a:buChar char="•"/>
              <a:defRPr/>
            </a:pPr>
            <a:r>
              <a:rPr lang="en-US" dirty="0" err="1">
                <a:ea typeface="ＭＳ Ｐゴシック" charset="0"/>
                <a:cs typeface="ＭＳ Ｐゴシック" charset="0"/>
              </a:rPr>
              <a:t>TheBatavian.com</a:t>
            </a:r>
            <a:endParaRPr lang="en-US" dirty="0">
              <a:ea typeface="ＭＳ Ｐゴシック" charset="0"/>
              <a:cs typeface="ＭＳ Ｐゴシック" charset="0"/>
            </a:endParaRPr>
          </a:p>
          <a:p>
            <a:pPr marL="285750" indent="-285750">
              <a:buFont typeface="Arial"/>
              <a:buChar char="•"/>
              <a:defRPr/>
            </a:pPr>
            <a:r>
              <a:rPr lang="en-US" dirty="0" err="1">
                <a:ea typeface="ＭＳ Ｐゴシック" charset="0"/>
                <a:cs typeface="ＭＳ Ｐゴシック" charset="0"/>
              </a:rPr>
              <a:t>ArstTechnica.com</a:t>
            </a:r>
            <a:endParaRPr lang="en-US" dirty="0">
              <a:ea typeface="ＭＳ Ｐゴシック" charset="0"/>
              <a:cs typeface="ＭＳ Ｐゴシック" charset="0"/>
            </a:endParaRPr>
          </a:p>
          <a:p>
            <a:pPr marL="285750" indent="-285750">
              <a:buFont typeface="Arial"/>
              <a:buChar char="•"/>
              <a:defRPr/>
            </a:pPr>
            <a:r>
              <a:rPr lang="en-US" dirty="0" err="1">
                <a:ea typeface="ＭＳ Ｐゴシック" charset="0"/>
                <a:cs typeface="ＭＳ Ｐゴシック" charset="0"/>
              </a:rPr>
              <a:t>TechnicallyPhilly.com</a:t>
            </a:r>
            <a:endParaRPr lang="en-US" dirty="0">
              <a:ea typeface="ＭＳ Ｐゴシック" charset="0"/>
              <a:cs typeface="ＭＳ Ｐゴシック" charset="0"/>
            </a:endParaRPr>
          </a:p>
        </p:txBody>
      </p:sp>
      <p:sp>
        <p:nvSpPr>
          <p:cNvPr id="4" name="TextBox 3"/>
          <p:cNvSpPr txBox="1"/>
          <p:nvPr/>
        </p:nvSpPr>
        <p:spPr>
          <a:xfrm>
            <a:off x="4870450" y="1651000"/>
            <a:ext cx="2651125" cy="922338"/>
          </a:xfrm>
          <a:prstGeom prst="rect">
            <a:avLst/>
          </a:prstGeom>
          <a:noFill/>
        </p:spPr>
        <p:txBody>
          <a:bodyPr>
            <a:spAutoFit/>
          </a:bodyPr>
          <a:lstStyle/>
          <a:p>
            <a:pPr>
              <a:defRPr/>
            </a:pPr>
            <a:r>
              <a:rPr lang="en-US" dirty="0">
                <a:ea typeface="ＭＳ Ｐゴシック" charset="0"/>
                <a:cs typeface="ＭＳ Ｐゴシック" charset="0"/>
              </a:rPr>
              <a:t>GER (2/3)</a:t>
            </a:r>
          </a:p>
          <a:p>
            <a:pPr marL="285750" indent="-285750">
              <a:buFont typeface="Arial"/>
              <a:buChar char="•"/>
              <a:defRPr/>
            </a:pPr>
            <a:r>
              <a:rPr lang="en-US" dirty="0" err="1">
                <a:ea typeface="ＭＳ Ｐゴシック" charset="0"/>
                <a:cs typeface="ＭＳ Ｐゴシック" charset="0"/>
              </a:rPr>
              <a:t>netzpolitik.org</a:t>
            </a:r>
            <a:endParaRPr lang="en-US" dirty="0">
              <a:ea typeface="ＭＳ Ｐゴシック" charset="0"/>
              <a:cs typeface="ＭＳ Ｐゴシック" charset="0"/>
            </a:endParaRPr>
          </a:p>
          <a:p>
            <a:pPr marL="285750" indent="-285750">
              <a:buFont typeface="Arial"/>
              <a:buChar char="•"/>
              <a:defRPr/>
            </a:pPr>
            <a:r>
              <a:rPr lang="en-US" dirty="0" err="1">
                <a:ea typeface="ＭＳ Ｐゴシック" charset="0"/>
                <a:cs typeface="ＭＳ Ｐゴシック" charset="0"/>
              </a:rPr>
              <a:t>perlentaucher.de</a:t>
            </a:r>
            <a:r>
              <a:rPr lang="en-US" dirty="0">
                <a:ea typeface="ＭＳ Ｐゴシック" charset="0"/>
                <a:cs typeface="ＭＳ Ｐゴシック" charset="0"/>
              </a:rPr>
              <a:t> </a:t>
            </a:r>
          </a:p>
        </p:txBody>
      </p:sp>
      <p:sp>
        <p:nvSpPr>
          <p:cNvPr id="5" name="TextBox 4"/>
          <p:cNvSpPr txBox="1"/>
          <p:nvPr/>
        </p:nvSpPr>
        <p:spPr>
          <a:xfrm>
            <a:off x="544513" y="4173538"/>
            <a:ext cx="2986087" cy="1754187"/>
          </a:xfrm>
          <a:prstGeom prst="rect">
            <a:avLst/>
          </a:prstGeom>
          <a:noFill/>
        </p:spPr>
        <p:txBody>
          <a:bodyPr>
            <a:spAutoFit/>
          </a:bodyPr>
          <a:lstStyle/>
          <a:p>
            <a:pPr>
              <a:defRPr/>
            </a:pPr>
            <a:r>
              <a:rPr lang="en-US" dirty="0">
                <a:ea typeface="ＭＳ Ｐゴシック" charset="0"/>
                <a:cs typeface="ＭＳ Ｐゴシック" charset="0"/>
              </a:rPr>
              <a:t>FI 5/8</a:t>
            </a:r>
          </a:p>
          <a:p>
            <a:pPr marL="285750" indent="-285750">
              <a:buFont typeface="Arial"/>
              <a:buChar char="•"/>
              <a:defRPr/>
            </a:pPr>
            <a:r>
              <a:rPr lang="en-US" dirty="0" err="1">
                <a:ea typeface="ＭＳ Ｐゴシック" charset="0"/>
                <a:cs typeface="ＭＳ Ｐゴシック" charset="0"/>
              </a:rPr>
              <a:t>Afterdawn.com</a:t>
            </a:r>
            <a:endParaRPr lang="en-US" dirty="0">
              <a:ea typeface="ＭＳ Ｐゴシック" charset="0"/>
              <a:cs typeface="ＭＳ Ｐゴシック" charset="0"/>
            </a:endParaRPr>
          </a:p>
          <a:p>
            <a:pPr marL="285750" indent="-285750">
              <a:buFont typeface="Arial"/>
              <a:buChar char="•"/>
              <a:defRPr/>
            </a:pPr>
            <a:r>
              <a:rPr lang="en-US" dirty="0" err="1">
                <a:ea typeface="ＭＳ Ｐゴシック" charset="0"/>
                <a:cs typeface="ＭＳ Ｐゴシック" charset="0"/>
              </a:rPr>
              <a:t>Stara.fi</a:t>
            </a:r>
            <a:endParaRPr lang="en-US" dirty="0">
              <a:ea typeface="ＭＳ Ｐゴシック" charset="0"/>
              <a:cs typeface="ＭＳ Ｐゴシック" charset="0"/>
            </a:endParaRPr>
          </a:p>
          <a:p>
            <a:pPr marL="285750" indent="-285750">
              <a:buFont typeface="Arial"/>
              <a:buChar char="•"/>
              <a:defRPr/>
            </a:pPr>
            <a:r>
              <a:rPr lang="en-US" dirty="0" err="1">
                <a:ea typeface="ＭＳ Ｐゴシック" charset="0"/>
                <a:cs typeface="ＭＳ Ｐゴシック" charset="0"/>
              </a:rPr>
              <a:t>Rantapallo.fi</a:t>
            </a:r>
            <a:endParaRPr lang="en-US" dirty="0">
              <a:ea typeface="ＭＳ Ｐゴシック" charset="0"/>
              <a:cs typeface="ＭＳ Ｐゴシック" charset="0"/>
            </a:endParaRPr>
          </a:p>
          <a:p>
            <a:pPr marL="285750" indent="-285750">
              <a:buFont typeface="Arial"/>
              <a:buChar char="•"/>
              <a:defRPr/>
            </a:pPr>
            <a:r>
              <a:rPr lang="en-US" dirty="0" err="1">
                <a:ea typeface="ＭＳ Ｐゴシック" charset="0"/>
                <a:cs typeface="ＭＳ Ｐゴシック" charset="0"/>
              </a:rPr>
              <a:t>Uusisuomi.fi</a:t>
            </a:r>
            <a:endParaRPr lang="en-US" dirty="0">
              <a:ea typeface="ＭＳ Ｐゴシック" charset="0"/>
              <a:cs typeface="ＭＳ Ｐゴシック" charset="0"/>
            </a:endParaRPr>
          </a:p>
          <a:p>
            <a:pPr marL="285750" indent="-285750">
              <a:buFont typeface="Arial"/>
              <a:buChar char="•"/>
              <a:defRPr/>
            </a:pPr>
            <a:r>
              <a:rPr lang="en-US" dirty="0" err="1">
                <a:ea typeface="ＭＳ Ｐゴシック" charset="0"/>
                <a:cs typeface="ＭＳ Ｐゴシック" charset="0"/>
              </a:rPr>
              <a:t>Nopola</a:t>
            </a:r>
            <a:r>
              <a:rPr lang="en-US" dirty="0">
                <a:ea typeface="ＭＳ Ｐゴシック" charset="0"/>
                <a:cs typeface="ＭＳ Ｐゴシック" charset="0"/>
              </a:rPr>
              <a:t> News</a:t>
            </a:r>
          </a:p>
        </p:txBody>
      </p:sp>
      <p:sp>
        <p:nvSpPr>
          <p:cNvPr id="19461" name="TextBox 5"/>
          <p:cNvSpPr txBox="1">
            <a:spLocks noChangeArrowheads="1"/>
          </p:cNvSpPr>
          <p:nvPr/>
        </p:nvSpPr>
        <p:spPr bwMode="auto">
          <a:xfrm>
            <a:off x="4640263" y="4173538"/>
            <a:ext cx="3132137" cy="2030412"/>
          </a:xfrm>
          <a:prstGeom prst="rect">
            <a:avLst/>
          </a:prstGeom>
          <a:noFill/>
          <a:ln w="9525">
            <a:noFill/>
            <a:miter lim="800000"/>
            <a:headEnd/>
            <a:tailEnd/>
          </a:ln>
        </p:spPr>
        <p:txBody>
          <a:bodyPr>
            <a:spAutoFit/>
          </a:bodyPr>
          <a:lstStyle/>
          <a:p>
            <a:r>
              <a:rPr lang="en-US"/>
              <a:t>UK 10</a:t>
            </a:r>
            <a:br>
              <a:rPr lang="en-US"/>
            </a:br>
            <a:endParaRPr lang="en-US"/>
          </a:p>
          <a:p>
            <a:r>
              <a:rPr lang="en-US"/>
              <a:t>ITALY 6</a:t>
            </a:r>
            <a:br>
              <a:rPr lang="en-US"/>
            </a:br>
            <a:r>
              <a:rPr lang="en-US"/>
              <a:t/>
            </a:r>
            <a:br>
              <a:rPr lang="en-US"/>
            </a:br>
            <a:r>
              <a:rPr lang="en-US"/>
              <a:t>FRANCE 6</a:t>
            </a:r>
            <a:br>
              <a:rPr lang="en-US"/>
            </a:br>
            <a:r>
              <a:rPr lang="en-US"/>
              <a:t/>
            </a:r>
            <a:br>
              <a:rPr lang="en-US"/>
            </a:br>
            <a:r>
              <a:rPr lang="en-US"/>
              <a:t>JAPAN 10</a:t>
            </a:r>
          </a:p>
        </p:txBody>
      </p:sp>
      <p:sp>
        <p:nvSpPr>
          <p:cNvPr id="19462" name="TextBox 6"/>
          <p:cNvSpPr txBox="1">
            <a:spLocks noChangeArrowheads="1"/>
          </p:cNvSpPr>
          <p:nvPr/>
        </p:nvSpPr>
        <p:spPr bwMode="auto">
          <a:xfrm>
            <a:off x="1060450" y="879475"/>
            <a:ext cx="6224588" cy="461963"/>
          </a:xfrm>
          <a:prstGeom prst="rect">
            <a:avLst/>
          </a:prstGeom>
          <a:noFill/>
          <a:ln w="9525">
            <a:noFill/>
            <a:miter lim="800000"/>
            <a:headEnd/>
            <a:tailEnd/>
          </a:ln>
        </p:spPr>
        <p:txBody>
          <a:bodyPr>
            <a:spAutoFit/>
          </a:bodyPr>
          <a:lstStyle/>
          <a:p>
            <a:r>
              <a:rPr lang="en-US" sz="2400" b="1"/>
              <a:t>14/53 cases ready so far</a:t>
            </a:r>
            <a:r>
              <a:rPr lang="en-US"/>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Box 2"/>
          <p:cNvSpPr txBox="1">
            <a:spLocks noChangeArrowheads="1"/>
          </p:cNvSpPr>
          <p:nvPr/>
        </p:nvSpPr>
        <p:spPr bwMode="auto">
          <a:xfrm>
            <a:off x="976313" y="2090738"/>
            <a:ext cx="5878512" cy="708025"/>
          </a:xfrm>
          <a:prstGeom prst="rect">
            <a:avLst/>
          </a:prstGeom>
          <a:noFill/>
          <a:ln w="9525">
            <a:noFill/>
            <a:miter lim="800000"/>
            <a:headEnd/>
            <a:tailEnd/>
          </a:ln>
        </p:spPr>
        <p:txBody>
          <a:bodyPr wrap="none">
            <a:spAutoFit/>
          </a:bodyPr>
          <a:lstStyle/>
          <a:p>
            <a:r>
              <a:rPr lang="en-US" sz="4000">
                <a:latin typeface="Arial Black" pitchFamily="34" charset="0"/>
              </a:rPr>
              <a:t>Top 6 findings so far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Box 2"/>
          <p:cNvSpPr txBox="1">
            <a:spLocks noChangeArrowheads="1"/>
          </p:cNvSpPr>
          <p:nvPr/>
        </p:nvSpPr>
        <p:spPr bwMode="auto">
          <a:xfrm>
            <a:off x="976313" y="2090738"/>
            <a:ext cx="5648325" cy="1938337"/>
          </a:xfrm>
          <a:prstGeom prst="rect">
            <a:avLst/>
          </a:prstGeom>
          <a:noFill/>
          <a:ln w="9525">
            <a:noFill/>
            <a:miter lim="800000"/>
            <a:headEnd/>
            <a:tailEnd/>
          </a:ln>
        </p:spPr>
        <p:txBody>
          <a:bodyPr wrap="none">
            <a:spAutoFit/>
          </a:bodyPr>
          <a:lstStyle/>
          <a:p>
            <a:pPr marL="742950" indent="-742950">
              <a:buFontTx/>
              <a:buAutoNum type="arabicPeriod"/>
            </a:pPr>
            <a:r>
              <a:rPr lang="en-US" sz="4000">
                <a:latin typeface="Arial Black" pitchFamily="34" charset="0"/>
              </a:rPr>
              <a:t>DIY lean startup!</a:t>
            </a:r>
          </a:p>
          <a:p>
            <a:pPr lvl="1"/>
            <a:r>
              <a:rPr lang="en-US" sz="4000">
                <a:latin typeface="Arial Black" pitchFamily="34" charset="0"/>
              </a:rPr>
              <a:t>- Learn tech</a:t>
            </a:r>
            <a:br>
              <a:rPr lang="en-US" sz="4000">
                <a:latin typeface="Arial Black" pitchFamily="34" charset="0"/>
              </a:rPr>
            </a:br>
            <a:r>
              <a:rPr lang="en-US" sz="4000">
                <a:latin typeface="Arial Black" pitchFamily="34" charset="0"/>
              </a:rPr>
              <a:t>- Be frugal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2"/>
          <p:cNvSpPr>
            <a:spLocks noGrp="1"/>
          </p:cNvSpPr>
          <p:nvPr>
            <p:ph idx="1"/>
          </p:nvPr>
        </p:nvSpPr>
        <p:spPr bwMode="auto">
          <a:xfrm>
            <a:off x="457200" y="1884363"/>
            <a:ext cx="8229600" cy="4735512"/>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ea typeface="ＭＳ Ｐゴシック"/>
                <a:cs typeface="ＭＳ Ｐゴシック"/>
              </a:rPr>
              <a:t>I used to be a fulltime reporter, and when you’re a reporter you have the luxury to report and write all day long, you know. There are very few meetings and if you’re going out to meet a subject you really are in this ‘</a:t>
            </a:r>
            <a:r>
              <a:rPr lang="en-US" altLang="ja-JP" sz="2400" smtClean="0">
                <a:ea typeface="ＭＳ Ｐゴシック"/>
                <a:cs typeface="ＭＳ Ｐゴシック"/>
              </a:rPr>
              <a:t>cush spot</a:t>
            </a:r>
            <a:r>
              <a:rPr lang="en-US" sz="2400" smtClean="0">
                <a:ea typeface="ＭＳ Ｐゴシック"/>
                <a:cs typeface="ＭＳ Ｐゴシック"/>
              </a:rPr>
              <a:t>’</a:t>
            </a:r>
            <a:r>
              <a:rPr lang="en-US" altLang="ja-JP" sz="2400" smtClean="0">
                <a:ea typeface="ＭＳ Ｐゴシック"/>
                <a:cs typeface="ＭＳ Ｐゴシック"/>
              </a:rPr>
              <a:t> which I realized after I started Bargain Babe because I had to do all of the business stuff, deal with advertisers, you know, get my site listed, work on SEO, network with people, learn everything I needed to know about running a business, filing my taxes, you know, all this stuff that, as a reporter, you don</a:t>
            </a:r>
            <a:r>
              <a:rPr lang="en-US" sz="2400" smtClean="0">
                <a:ea typeface="ＭＳ Ｐゴシック"/>
                <a:cs typeface="ＭＳ Ｐゴシック"/>
              </a:rPr>
              <a:t>’</a:t>
            </a:r>
            <a:r>
              <a:rPr lang="en-US" altLang="ja-JP" sz="2400" smtClean="0">
                <a:ea typeface="ＭＳ Ｐゴシック"/>
                <a:cs typeface="ＭＳ Ｐゴシック"/>
              </a:rPr>
              <a:t>t have to deal with. And it shifted but basically, I spent anywhere from a third to half of my time writing and the rest of the time, on all the business stuff. </a:t>
            </a:r>
          </a:p>
          <a:p>
            <a:endParaRPr lang="en-US" sz="2800" smtClean="0">
              <a:ea typeface="ＭＳ Ｐゴシック"/>
              <a:cs typeface="ＭＳ Ｐゴシック"/>
            </a:endParaRPr>
          </a:p>
        </p:txBody>
      </p:sp>
      <p:pic>
        <p:nvPicPr>
          <p:cNvPr id="25602" name="Picture 3" descr="Screen shot 2011-11-10 at 14.43.33.png"/>
          <p:cNvPicPr>
            <a:picLocks noChangeAspect="1"/>
          </p:cNvPicPr>
          <p:nvPr/>
        </p:nvPicPr>
        <p:blipFill>
          <a:blip r:embed="rId3"/>
          <a:srcRect/>
          <a:stretch>
            <a:fillRect/>
          </a:stretch>
        </p:blipFill>
        <p:spPr bwMode="auto">
          <a:xfrm>
            <a:off x="2760663" y="0"/>
            <a:ext cx="3175000" cy="1884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2"/>
          <p:cNvSpPr txBox="1">
            <a:spLocks noChangeArrowheads="1"/>
          </p:cNvSpPr>
          <p:nvPr/>
        </p:nvSpPr>
        <p:spPr bwMode="auto">
          <a:xfrm>
            <a:off x="976313" y="2090738"/>
            <a:ext cx="6619875" cy="1938337"/>
          </a:xfrm>
          <a:prstGeom prst="rect">
            <a:avLst/>
          </a:prstGeom>
          <a:noFill/>
          <a:ln w="9525">
            <a:noFill/>
            <a:miter lim="800000"/>
            <a:headEnd/>
            <a:tailEnd/>
          </a:ln>
        </p:spPr>
        <p:txBody>
          <a:bodyPr wrap="none">
            <a:spAutoFit/>
          </a:bodyPr>
          <a:lstStyle/>
          <a:p>
            <a:r>
              <a:rPr lang="en-US" sz="4000">
                <a:latin typeface="Arial Black" pitchFamily="34" charset="0"/>
              </a:rPr>
              <a:t>2. Be entrepreneurial!</a:t>
            </a:r>
          </a:p>
          <a:p>
            <a:r>
              <a:rPr lang="en-US" sz="4000">
                <a:latin typeface="Arial Black" pitchFamily="34" charset="0"/>
              </a:rPr>
              <a:t>- Think $$$ from day 1, </a:t>
            </a:r>
            <a:br>
              <a:rPr lang="en-US" sz="4000">
                <a:latin typeface="Arial Black" pitchFamily="34" charset="0"/>
              </a:rPr>
            </a:br>
            <a:r>
              <a:rPr lang="en-US" sz="4000">
                <a:latin typeface="Arial Black" pitchFamily="34" charset="0"/>
              </a:rPr>
              <a:t>not year 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Box 2"/>
          <p:cNvSpPr txBox="1">
            <a:spLocks noChangeArrowheads="1"/>
          </p:cNvSpPr>
          <p:nvPr/>
        </p:nvSpPr>
        <p:spPr bwMode="auto">
          <a:xfrm>
            <a:off x="203200" y="1943100"/>
            <a:ext cx="8931275" cy="1939925"/>
          </a:xfrm>
          <a:prstGeom prst="rect">
            <a:avLst/>
          </a:prstGeom>
          <a:noFill/>
          <a:ln w="9525">
            <a:noFill/>
            <a:miter lim="800000"/>
            <a:headEnd/>
            <a:tailEnd/>
          </a:ln>
        </p:spPr>
        <p:txBody>
          <a:bodyPr wrap="none">
            <a:spAutoFit/>
          </a:bodyPr>
          <a:lstStyle/>
          <a:p>
            <a:r>
              <a:rPr lang="en-US" sz="4000">
                <a:latin typeface="Arial Black" pitchFamily="34" charset="0"/>
              </a:rPr>
              <a:t>3. People don’t pay for content!</a:t>
            </a:r>
          </a:p>
          <a:p>
            <a:r>
              <a:rPr lang="en-US" sz="4000">
                <a:latin typeface="Arial Black" pitchFamily="34" charset="0"/>
              </a:rPr>
              <a:t>- They pay to support your </a:t>
            </a:r>
            <a:br>
              <a:rPr lang="en-US" sz="4000">
                <a:latin typeface="Arial Black" pitchFamily="34" charset="0"/>
              </a:rPr>
            </a:br>
            <a:r>
              <a:rPr lang="en-US" sz="4000">
                <a:latin typeface="Arial Black" pitchFamily="34" charset="0"/>
              </a:rPr>
              <a:t>cause or idea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Box 2"/>
          <p:cNvSpPr txBox="1">
            <a:spLocks noChangeArrowheads="1"/>
          </p:cNvSpPr>
          <p:nvPr/>
        </p:nvSpPr>
        <p:spPr bwMode="auto">
          <a:xfrm>
            <a:off x="976313" y="2090738"/>
            <a:ext cx="5826125" cy="1322387"/>
          </a:xfrm>
          <a:prstGeom prst="rect">
            <a:avLst/>
          </a:prstGeom>
          <a:noFill/>
          <a:ln w="9525">
            <a:noFill/>
            <a:miter lim="800000"/>
            <a:headEnd/>
            <a:tailEnd/>
          </a:ln>
        </p:spPr>
        <p:txBody>
          <a:bodyPr wrap="none">
            <a:spAutoFit/>
          </a:bodyPr>
          <a:lstStyle/>
          <a:p>
            <a:r>
              <a:rPr lang="en-US" sz="4000">
                <a:latin typeface="Arial Black" pitchFamily="34" charset="0"/>
              </a:rPr>
              <a:t>4. Revenue sources!</a:t>
            </a:r>
            <a:br>
              <a:rPr lang="en-US" sz="4000">
                <a:latin typeface="Arial Black" pitchFamily="34" charset="0"/>
              </a:rPr>
            </a:br>
            <a:r>
              <a:rPr lang="en-US" sz="4000">
                <a:latin typeface="Arial Black" pitchFamily="34" charset="0"/>
              </a:rPr>
              <a:t>- ads + consulting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3538</TotalTime>
  <Words>1887</Words>
  <Application>Microsoft Macintosh PowerPoint</Application>
  <PresentationFormat>Näytössä katseltava diaesitys (4:3)</PresentationFormat>
  <Paragraphs>122</Paragraphs>
  <Slides>15</Slides>
  <Notes>15</Notes>
  <HiddenSlides>0</HiddenSlides>
  <MMClips>0</MMClips>
  <ScaleCrop>false</ScaleCrop>
  <HeadingPairs>
    <vt:vector size="8" baseType="variant">
      <vt:variant>
        <vt:lpstr>Fonts Used</vt:lpstr>
      </vt:variant>
      <vt:variant>
        <vt:i4>5</vt:i4>
      </vt:variant>
      <vt:variant>
        <vt:lpstr>Design Template</vt:lpstr>
      </vt:variant>
      <vt:variant>
        <vt:i4>11</vt:i4>
      </vt:variant>
      <vt:variant>
        <vt:lpstr>Embedded OLE Servers</vt:lpstr>
      </vt:variant>
      <vt:variant>
        <vt:i4>1</vt:i4>
      </vt:variant>
      <vt:variant>
        <vt:lpstr>Slide Titles</vt:lpstr>
      </vt:variant>
      <vt:variant>
        <vt:i4>15</vt:i4>
      </vt:variant>
    </vt:vector>
  </HeadingPairs>
  <TitlesOfParts>
    <vt:vector size="32" baseType="lpstr">
      <vt:lpstr>Arial</vt:lpstr>
      <vt:lpstr>ＭＳ Ｐゴシック</vt:lpstr>
      <vt:lpstr>Calibri</vt:lpstr>
      <vt:lpstr>Verdana</vt:lpstr>
      <vt:lpstr>Arial Black</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Document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Manager/>
  <Company>USC Annenberg School for Communication</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Alex Boekelheide</dc:creator>
  <cp:keywords/>
  <dc:description/>
  <cp:lastModifiedBy>tkk</cp:lastModifiedBy>
  <cp:revision>130</cp:revision>
  <cp:lastPrinted>2011-11-17T19:59:39Z</cp:lastPrinted>
  <dcterms:created xsi:type="dcterms:W3CDTF">2010-11-02T03:33:29Z</dcterms:created>
  <dcterms:modified xsi:type="dcterms:W3CDTF">2011-11-21T10:15:01Z</dcterms:modified>
  <cp:category/>
</cp:coreProperties>
</file>