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58" r:id="rId5"/>
    <p:sldId id="269" r:id="rId6"/>
    <p:sldId id="270" r:id="rId7"/>
    <p:sldId id="271" r:id="rId8"/>
    <p:sldId id="272" r:id="rId9"/>
    <p:sldId id="279" r:id="rId10"/>
    <p:sldId id="273" r:id="rId11"/>
    <p:sldId id="274" r:id="rId12"/>
    <p:sldId id="275" r:id="rId13"/>
    <p:sldId id="276" r:id="rId14"/>
    <p:sldId id="277" r:id="rId15"/>
    <p:sldId id="280" r:id="rId16"/>
    <p:sldId id="282" r:id="rId17"/>
    <p:sldId id="281" r:id="rId18"/>
    <p:sldId id="283" r:id="rId19"/>
    <p:sldId id="284" r:id="rId20"/>
    <p:sldId id="285" r:id="rId21"/>
    <p:sldId id="286" r:id="rId22"/>
    <p:sldId id="287" r:id="rId23"/>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24" autoAdjust="0"/>
  </p:normalViewPr>
  <p:slideViewPr>
    <p:cSldViewPr>
      <p:cViewPr varScale="1">
        <p:scale>
          <a:sx n="65" d="100"/>
          <a:sy n="65" d="100"/>
        </p:scale>
        <p:origin x="-1422" y="-108"/>
      </p:cViewPr>
      <p:guideLst>
        <p:guide orient="horz" pos="2160"/>
        <p:guide pos="2880"/>
      </p:guideLst>
    </p:cSldViewPr>
  </p:slideViewPr>
  <p:outlineViewPr>
    <p:cViewPr>
      <p:scale>
        <a:sx n="33" d="100"/>
        <a:sy n="33" d="100"/>
      </p:scale>
      <p:origin x="42" y="86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Joao%20Paulo%20Malerba\Documents\Doutorado\Tese\2DescobrindoRadComs\2.2PesquisaQuantitativa\1-1DemoraOutorga.xls"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Joao%20Paulo%20Malerba\Documents\Doutorado\Tese\2DescobrindoRadComs\2.2PesquisaQuantitativa\28-2Webradio.xls"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Joao%20Paulo%20Malerba\Documents\Doutorado\Tese\2DescobrindoRadComs\2.2PesquisaQuantitativa\28-2Webradio.xls"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C:\Users\Joao%20Paulo%20Malerba\Documents\Doutorado\Tese\2DescobrindoRadComs\2.2PesquisaQuantitativa\28-2-1EstimativaOuvintesWebradio.xls"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file:///C:\Users\Joao%20Paulo%20Malerba\Documents\Doutorado\Tese\2DescobrindoRadComs\2.2PesquisaQuantitativa\28-5Podcasts.xls"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file:///C:\Users\Joao%20Paulo%20Malerba\Documents\Doutorado\Tese\2DescobrindoRadComs\2.2PesquisaQuantitativa\10FormasParticipacaoComunidad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tx>
                <c:rich>
                  <a:bodyPr/>
                  <a:lstStyle/>
                  <a:p>
                    <a:r>
                      <a:rPr lang="pt-BR" sz="1600" smtClean="0"/>
                      <a:t>L</a:t>
                    </a:r>
                    <a:r>
                      <a:rPr lang="pt-BR" smtClean="0"/>
                      <a:t>ess than </a:t>
                    </a:r>
                    <a:r>
                      <a:rPr lang="pt-BR"/>
                      <a:t>1 </a:t>
                    </a:r>
                    <a:r>
                      <a:rPr lang="pt-BR" smtClean="0"/>
                      <a:t>year</a:t>
                    </a:r>
                  </a:p>
                  <a:p>
                    <a:r>
                      <a:rPr lang="pt-BR" smtClean="0"/>
                      <a:t>4</a:t>
                    </a:r>
                    <a:r>
                      <a:rPr lang="pt-BR"/>
                      <a:t>%</a:t>
                    </a:r>
                  </a:p>
                </c:rich>
              </c:tx>
              <c:showLegendKey val="0"/>
              <c:showVal val="0"/>
              <c:showCatName val="1"/>
              <c:showSerName val="0"/>
              <c:showPercent val="1"/>
              <c:showBubbleSize val="0"/>
              <c:extLst>
                <c:ext xmlns:c15="http://schemas.microsoft.com/office/drawing/2012/chart" uri="{CE6537A1-D6FC-4f65-9D91-7224C49458BB}"/>
              </c:extLst>
            </c:dLbl>
            <c:dLbl>
              <c:idx val="1"/>
              <c:tx>
                <c:rich>
                  <a:bodyPr/>
                  <a:lstStyle/>
                  <a:p>
                    <a:r>
                      <a:rPr lang="pt-BR" sz="1600" smtClean="0"/>
                      <a:t>B</a:t>
                    </a:r>
                    <a:r>
                      <a:rPr lang="pt-BR" smtClean="0"/>
                      <a:t>etween 1 and 3 years </a:t>
                    </a:r>
                    <a:r>
                      <a:rPr lang="pt-BR" dirty="0"/>
                      <a:t>
8%</a:t>
                    </a:r>
                  </a:p>
                </c:rich>
              </c:tx>
              <c:showLegendKey val="0"/>
              <c:showVal val="0"/>
              <c:showCatName val="1"/>
              <c:showSerName val="0"/>
              <c:showPercent val="1"/>
              <c:showBubbleSize val="0"/>
              <c:extLst>
                <c:ext xmlns:c15="http://schemas.microsoft.com/office/drawing/2012/chart" uri="{CE6537A1-D6FC-4f65-9D91-7224C49458BB}"/>
              </c:extLst>
            </c:dLbl>
            <c:dLbl>
              <c:idx val="2"/>
              <c:tx>
                <c:rich>
                  <a:bodyPr/>
                  <a:lstStyle/>
                  <a:p>
                    <a:r>
                      <a:rPr lang="pt-BR" sz="1600" dirty="0" err="1" smtClean="0"/>
                      <a:t>B</a:t>
                    </a:r>
                    <a:r>
                      <a:rPr lang="pt-BR" dirty="0" err="1" smtClean="0"/>
                      <a:t>etween</a:t>
                    </a:r>
                    <a:r>
                      <a:rPr lang="pt-BR" dirty="0" smtClean="0"/>
                      <a:t> 3 </a:t>
                    </a:r>
                    <a:r>
                      <a:rPr lang="pt-BR" dirty="0" err="1" smtClean="0"/>
                      <a:t>and</a:t>
                    </a:r>
                    <a:r>
                      <a:rPr lang="pt-BR" dirty="0" smtClean="0"/>
                      <a:t> 5 </a:t>
                    </a:r>
                    <a:r>
                      <a:rPr lang="pt-BR" dirty="0" err="1" smtClean="0"/>
                      <a:t>years</a:t>
                    </a:r>
                    <a:r>
                      <a:rPr lang="pt-BR" dirty="0"/>
                      <a:t>
32%</a:t>
                    </a:r>
                  </a:p>
                </c:rich>
              </c:tx>
              <c:showLegendKey val="0"/>
              <c:showVal val="0"/>
              <c:showCatName val="1"/>
              <c:showSerName val="0"/>
              <c:showPercent val="1"/>
              <c:showBubbleSize val="0"/>
              <c:extLst>
                <c:ext xmlns:c15="http://schemas.microsoft.com/office/drawing/2012/chart" uri="{CE6537A1-D6FC-4f65-9D91-7224C49458BB}"/>
              </c:extLst>
            </c:dLbl>
            <c:dLbl>
              <c:idx val="3"/>
              <c:tx>
                <c:rich>
                  <a:bodyPr/>
                  <a:lstStyle/>
                  <a:p>
                    <a:r>
                      <a:rPr lang="pt-BR" dirty="0" err="1" smtClean="0"/>
                      <a:t>Between</a:t>
                    </a:r>
                    <a:r>
                      <a:rPr lang="pt-BR" dirty="0" smtClean="0"/>
                      <a:t> 5 </a:t>
                    </a:r>
                    <a:r>
                      <a:rPr lang="pt-BR" dirty="0" err="1" smtClean="0"/>
                      <a:t>and</a:t>
                    </a:r>
                    <a:r>
                      <a:rPr lang="pt-BR" dirty="0" smtClean="0"/>
                      <a:t> 7 </a:t>
                    </a:r>
                    <a:r>
                      <a:rPr lang="pt-BR" dirty="0" err="1" smtClean="0"/>
                      <a:t>years</a:t>
                    </a:r>
                    <a:endParaRPr lang="pt-BR" dirty="0" smtClean="0"/>
                  </a:p>
                  <a:p>
                    <a:r>
                      <a:rPr lang="pt-BR" dirty="0" smtClean="0"/>
                      <a:t>18</a:t>
                    </a:r>
                    <a:r>
                      <a:rPr lang="pt-BR" dirty="0"/>
                      <a:t>%</a:t>
                    </a:r>
                  </a:p>
                </c:rich>
              </c:tx>
              <c:showLegendKey val="0"/>
              <c:showVal val="0"/>
              <c:showCatName val="1"/>
              <c:showSerName val="0"/>
              <c:showPercent val="1"/>
              <c:showBubbleSize val="0"/>
              <c:extLst>
                <c:ext xmlns:c15="http://schemas.microsoft.com/office/drawing/2012/chart" uri="{CE6537A1-D6FC-4f65-9D91-7224C49458BB}"/>
              </c:extLst>
            </c:dLbl>
            <c:dLbl>
              <c:idx val="4"/>
              <c:tx>
                <c:rich>
                  <a:bodyPr/>
                  <a:lstStyle/>
                  <a:p>
                    <a:r>
                      <a:rPr lang="pt-BR" sz="1600" smtClean="0"/>
                      <a:t>B</a:t>
                    </a:r>
                    <a:r>
                      <a:rPr lang="pt-BR" smtClean="0"/>
                      <a:t>etween 7 and 10</a:t>
                    </a:r>
                    <a:r>
                      <a:rPr lang="pt-BR" baseline="0" smtClean="0"/>
                      <a:t> years</a:t>
                    </a:r>
                  </a:p>
                  <a:p>
                    <a:r>
                      <a:rPr lang="pt-BR" smtClean="0"/>
                      <a:t>14</a:t>
                    </a:r>
                    <a:r>
                      <a:rPr lang="pt-BR" dirty="0"/>
                      <a:t>%</a:t>
                    </a:r>
                  </a:p>
                </c:rich>
              </c:tx>
              <c:showLegendKey val="0"/>
              <c:showVal val="0"/>
              <c:showCatName val="1"/>
              <c:showSerName val="0"/>
              <c:showPercent val="1"/>
              <c:showBubbleSize val="0"/>
              <c:extLst>
                <c:ext xmlns:c15="http://schemas.microsoft.com/office/drawing/2012/chart" uri="{CE6537A1-D6FC-4f65-9D91-7224C49458BB}"/>
              </c:extLst>
            </c:dLbl>
            <c:dLbl>
              <c:idx val="5"/>
              <c:tx>
                <c:rich>
                  <a:bodyPr/>
                  <a:lstStyle/>
                  <a:p>
                    <a:r>
                      <a:rPr lang="pt-BR" sz="1600"/>
                      <a:t>1</a:t>
                    </a:r>
                    <a:r>
                      <a:rPr lang="pt-BR"/>
                      <a:t>0 </a:t>
                    </a:r>
                    <a:r>
                      <a:rPr lang="pt-BR" smtClean="0"/>
                      <a:t>years</a:t>
                    </a:r>
                    <a:r>
                      <a:rPr lang="pt-BR" baseline="0" smtClean="0"/>
                      <a:t> or more</a:t>
                    </a:r>
                    <a:r>
                      <a:rPr lang="pt-BR" dirty="0"/>
                      <a:t>
24%</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600"/>
                </a:pPr>
                <a:endParaRPr lang="pt-BR"/>
              </a:p>
            </c:txPr>
            <c:showLegendKey val="0"/>
            <c:showVal val="0"/>
            <c:showCatName val="1"/>
            <c:showSerName val="0"/>
            <c:showPercent val="1"/>
            <c:showBubbleSize val="0"/>
            <c:showLeaderLines val="1"/>
            <c:extLst>
              <c:ext xmlns:c15="http://schemas.microsoft.com/office/drawing/2012/chart" uri="{CE6537A1-D6FC-4f65-9D91-7224C49458BB}"/>
            </c:extLst>
          </c:dLbls>
          <c:cat>
            <c:strRef>
              <c:f>'Question 1'!$A$17:$A$22</c:f>
              <c:strCache>
                <c:ptCount val="6"/>
                <c:pt idx="0">
                  <c:v>Menos de 1 ano</c:v>
                </c:pt>
                <c:pt idx="1">
                  <c:v>Entre 1 ano e 35 meses </c:v>
                </c:pt>
                <c:pt idx="2">
                  <c:v>Entre 3 anos e 59 meses</c:v>
                </c:pt>
                <c:pt idx="3">
                  <c:v>Entre 5 anos e 83 meses</c:v>
                </c:pt>
                <c:pt idx="4">
                  <c:v>Entre 7 anos e 119 meses</c:v>
                </c:pt>
                <c:pt idx="5">
                  <c:v>10 anos ou mais</c:v>
                </c:pt>
              </c:strCache>
            </c:strRef>
          </c:cat>
          <c:val>
            <c:numRef>
              <c:f>'Question 1'!$B$17:$B$22</c:f>
              <c:numCache>
                <c:formatCode>0%</c:formatCode>
                <c:ptCount val="6"/>
                <c:pt idx="0">
                  <c:v>0.0400000000000001</c:v>
                </c:pt>
                <c:pt idx="1">
                  <c:v>0.0800000000000001</c:v>
                </c:pt>
                <c:pt idx="2">
                  <c:v>0.320000000000002</c:v>
                </c:pt>
                <c:pt idx="3">
                  <c:v>0.18</c:v>
                </c:pt>
                <c:pt idx="4">
                  <c:v>0.14</c:v>
                </c:pt>
                <c:pt idx="5">
                  <c:v>0.24</c:v>
                </c:pt>
              </c:numCache>
            </c:numRef>
          </c:val>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ln>
      <a:noFill/>
    </a:ln>
  </c:spPr>
  <c:txPr>
    <a:bodyPr/>
    <a:lstStyle/>
    <a:p>
      <a:pPr>
        <a:defRPr>
          <a:latin typeface="Times New Roman" pitchFamily="18" charset="0"/>
          <a:cs typeface="Times New Roman" pitchFamily="18" charset="0"/>
        </a:defRPr>
      </a:pPr>
      <a:endParaRPr lang="pt-B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rgbClr val="9999FF"/>
            </a:solidFill>
            <a:ln w="12700">
              <a:solidFill>
                <a:srgbClr val="333333"/>
              </a:solidFill>
              <a:prstDash val="solid"/>
            </a:ln>
          </c:spPr>
          <c:dPt>
            <c:idx val="1"/>
            <c:bubble3D val="0"/>
            <c:spPr>
              <a:solidFill>
                <a:srgbClr val="993366"/>
              </a:solidFill>
              <a:ln w="12700">
                <a:solidFill>
                  <a:srgbClr val="333333"/>
                </a:solidFill>
                <a:prstDash val="solid"/>
              </a:ln>
            </c:spPr>
          </c:dPt>
          <c:dPt>
            <c:idx val="2"/>
            <c:bubble3D val="0"/>
            <c:spPr>
              <a:solidFill>
                <a:srgbClr val="FFFFCC"/>
              </a:solidFill>
              <a:ln w="12700">
                <a:solidFill>
                  <a:srgbClr val="333333"/>
                </a:solidFill>
                <a:prstDash val="solid"/>
              </a:ln>
            </c:spPr>
          </c:dPt>
          <c:dLbls>
            <c:dLbl>
              <c:idx val="0"/>
              <c:tx>
                <c:rich>
                  <a:bodyPr/>
                  <a:lstStyle/>
                  <a:p>
                    <a:r>
                      <a:rPr lang="en-US" sz="2000" smtClean="0"/>
                      <a:t>Y</a:t>
                    </a:r>
                    <a:r>
                      <a:rPr lang="en-US" smtClean="0"/>
                      <a:t>es, we do</a:t>
                    </a:r>
                    <a:r>
                      <a:rPr lang="en-US" dirty="0"/>
                      <a:t>
76%</a:t>
                    </a:r>
                  </a:p>
                </c:rich>
              </c:tx>
              <c:showLegendKey val="0"/>
              <c:showVal val="0"/>
              <c:showCatName val="1"/>
              <c:showSerName val="0"/>
              <c:showPercent val="1"/>
              <c:showBubbleSize val="0"/>
              <c:extLst>
                <c:ext xmlns:c15="http://schemas.microsoft.com/office/drawing/2012/chart" uri="{CE6537A1-D6FC-4f65-9D91-7224C49458BB}"/>
              </c:extLst>
            </c:dLbl>
            <c:dLbl>
              <c:idx val="1"/>
              <c:tx>
                <c:rich>
                  <a:bodyPr/>
                  <a:lstStyle/>
                  <a:p>
                    <a:r>
                      <a:rPr lang="en-US" sz="2000" smtClean="0"/>
                      <a:t>N</a:t>
                    </a:r>
                    <a:r>
                      <a:rPr lang="en-US" smtClean="0"/>
                      <a:t>o</a:t>
                    </a:r>
                    <a:r>
                      <a:rPr lang="en-US" baseline="0" smtClean="0"/>
                      <a:t> but we would like to</a:t>
                    </a:r>
                    <a:r>
                      <a:rPr lang="en-US" dirty="0"/>
                      <a:t>
20%</a:t>
                    </a:r>
                  </a:p>
                </c:rich>
              </c:tx>
              <c:showLegendKey val="0"/>
              <c:showVal val="0"/>
              <c:showCatName val="1"/>
              <c:showSerName val="0"/>
              <c:showPercent val="1"/>
              <c:showBubbleSize val="0"/>
              <c:extLst>
                <c:ext xmlns:c15="http://schemas.microsoft.com/office/drawing/2012/chart" uri="{CE6537A1-D6FC-4f65-9D91-7224C49458BB}"/>
              </c:extLst>
            </c:dLbl>
            <c:dLbl>
              <c:idx val="2"/>
              <c:layout>
                <c:manualLayout>
                  <c:x val="0.0410821278203606"/>
                  <c:y val="0.00199919101320511"/>
                </c:manualLayout>
              </c:layout>
              <c:tx>
                <c:rich>
                  <a:bodyPr/>
                  <a:lstStyle/>
                  <a:p>
                    <a:r>
                      <a:rPr lang="pt-BR" sz="2000" dirty="0" smtClean="0"/>
                      <a:t>N</a:t>
                    </a:r>
                    <a:r>
                      <a:rPr lang="pt-BR" dirty="0" smtClean="0"/>
                      <a:t>o</a:t>
                    </a:r>
                    <a:r>
                      <a:rPr lang="pt-BR" baseline="0" dirty="0" smtClean="0"/>
                      <a:t> </a:t>
                    </a:r>
                    <a:r>
                      <a:rPr lang="pt-BR" baseline="0" dirty="0" err="1" smtClean="0"/>
                      <a:t>and</a:t>
                    </a:r>
                    <a:r>
                      <a:rPr lang="pt-BR" baseline="0" dirty="0" smtClean="0"/>
                      <a:t> </a:t>
                    </a:r>
                    <a:r>
                      <a:rPr lang="pt-BR" baseline="0" dirty="0" err="1" smtClean="0"/>
                      <a:t>we</a:t>
                    </a:r>
                    <a:r>
                      <a:rPr lang="pt-BR" baseline="0" dirty="0" smtClean="0"/>
                      <a:t> are </a:t>
                    </a:r>
                    <a:r>
                      <a:rPr lang="pt-BR" baseline="0" dirty="0" err="1" smtClean="0"/>
                      <a:t>not</a:t>
                    </a:r>
                    <a:r>
                      <a:rPr lang="pt-BR" baseline="0" dirty="0" smtClean="0"/>
                      <a:t> </a:t>
                    </a:r>
                    <a:r>
                      <a:rPr lang="pt-BR" baseline="0" dirty="0" err="1" smtClean="0"/>
                      <a:t>interested</a:t>
                    </a:r>
                    <a:r>
                      <a:rPr lang="pt-BR" dirty="0"/>
                      <a:t>
4%</a:t>
                    </a:r>
                  </a:p>
                </c:rich>
              </c:tx>
              <c:dLblPos val="bestFi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000"/>
                </a:pPr>
                <a:endParaRPr lang="pt-BR"/>
              </a:p>
            </c:txPr>
            <c:showLegendKey val="0"/>
            <c:showVal val="0"/>
            <c:showCatName val="1"/>
            <c:showSerName val="0"/>
            <c:showPercent val="1"/>
            <c:showBubbleSize val="0"/>
            <c:showLeaderLines val="1"/>
            <c:extLst>
              <c:ext xmlns:c15="http://schemas.microsoft.com/office/drawing/2012/chart" uri="{CE6537A1-D6FC-4f65-9D91-7224C49458BB}"/>
            </c:extLst>
          </c:dLbls>
          <c:cat>
            <c:strRef>
              <c:f>'Question 1'!$A$4:$A$6</c:f>
              <c:strCache>
                <c:ptCount val="3"/>
                <c:pt idx="0">
                  <c:v>Sim</c:v>
                </c:pt>
                <c:pt idx="1">
                  <c:v>Não, mas pretendemos</c:v>
                </c:pt>
                <c:pt idx="2">
                  <c:v>Não e não pretendemos.</c:v>
                </c:pt>
              </c:strCache>
            </c:strRef>
          </c:cat>
          <c:val>
            <c:numRef>
              <c:f>'Question 1'!$C$4:$C$6</c:f>
              <c:numCache>
                <c:formatCode>0.0%</c:formatCode>
                <c:ptCount val="3"/>
                <c:pt idx="0">
                  <c:v>0.766000000000002</c:v>
                </c:pt>
                <c:pt idx="1">
                  <c:v>0.197</c:v>
                </c:pt>
                <c:pt idx="2">
                  <c:v>0.037</c:v>
                </c:pt>
              </c:numCache>
            </c:numRef>
          </c:val>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noFill/>
    <a:ln w="3175">
      <a:noFill/>
      <a:prstDash val="solid"/>
    </a:ln>
  </c:spPr>
  <c:txPr>
    <a:bodyPr/>
    <a:lstStyle/>
    <a:p>
      <a:pPr>
        <a:defRPr sz="1000" b="0" i="0" u="none" strike="noStrike" baseline="0">
          <a:solidFill>
            <a:srgbClr val="333333"/>
          </a:solidFill>
          <a:latin typeface="Times New Roman" pitchFamily="18" charset="0"/>
          <a:ea typeface="Microsoft Sans Serif"/>
          <a:cs typeface="Times New Roman" pitchFamily="18" charset="0"/>
        </a:defRPr>
      </a:pPr>
      <a:endParaRPr lang="pt-B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1"/>
          <c:showSerName val="0"/>
          <c:showPercent val="1"/>
          <c:showBubbleSize val="0"/>
          <c:showLeaderLines val="0"/>
        </c:dLbls>
        <c:firstSliceAng val="0"/>
      </c:pieChart>
      <c:spPr>
        <a:noFill/>
        <a:ln w="25400">
          <a:noFill/>
        </a:ln>
      </c:spPr>
    </c:plotArea>
    <c:plotVisOnly val="1"/>
    <c:dispBlanksAs val="zero"/>
    <c:showDLblsOverMax val="0"/>
  </c:chart>
  <c:spPr>
    <a:noFill/>
    <a:ln w="3175">
      <a:noFill/>
      <a:prstDash val="solid"/>
    </a:ln>
  </c:spPr>
  <c:txPr>
    <a:bodyPr/>
    <a:lstStyle/>
    <a:p>
      <a:pPr>
        <a:defRPr sz="1000" b="0" i="0" u="none" strike="noStrike" baseline="0">
          <a:solidFill>
            <a:srgbClr val="333333"/>
          </a:solidFill>
          <a:latin typeface="Times New Roman" pitchFamily="18" charset="0"/>
          <a:ea typeface="Microsoft Sans Serif"/>
          <a:cs typeface="Times New Roman" pitchFamily="18" charset="0"/>
        </a:defRPr>
      </a:pPr>
      <a:endParaRPr lang="pt-B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0"/>
          <c:invertIfNegative val="0"/>
          <c:cat>
            <c:strRef>
              <c:f>'Question 1'!$A$10:$A$15</c:f>
              <c:strCache>
                <c:ptCount val="6"/>
                <c:pt idx="0">
                  <c:v>Não*</c:v>
                </c:pt>
                <c:pt idx="1">
                  <c:v>Menos que 11</c:v>
                </c:pt>
                <c:pt idx="2">
                  <c:v>Entre 11 e 50</c:v>
                </c:pt>
                <c:pt idx="3">
                  <c:v>Entre 51 e 100</c:v>
                </c:pt>
                <c:pt idx="4">
                  <c:v>Mais que 101</c:v>
                </c:pt>
                <c:pt idx="5">
                  <c:v>Imprecisos</c:v>
                </c:pt>
              </c:strCache>
            </c:strRef>
          </c:cat>
          <c:val>
            <c:numRef>
              <c:f>'Question 1'!$C$10:$C$15</c:f>
              <c:numCache>
                <c:formatCode>0.0%</c:formatCode>
                <c:ptCount val="6"/>
                <c:pt idx="0">
                  <c:v>0.435</c:v>
                </c:pt>
                <c:pt idx="1">
                  <c:v>0.0640000000000001</c:v>
                </c:pt>
                <c:pt idx="2">
                  <c:v>0.162</c:v>
                </c:pt>
                <c:pt idx="3">
                  <c:v>0.113</c:v>
                </c:pt>
                <c:pt idx="4">
                  <c:v>0.097</c:v>
                </c:pt>
                <c:pt idx="5">
                  <c:v>0.129</c:v>
                </c:pt>
              </c:numCache>
            </c:numRef>
          </c:val>
        </c:ser>
        <c:dLbls>
          <c:showLegendKey val="0"/>
          <c:showVal val="0"/>
          <c:showCatName val="0"/>
          <c:showSerName val="0"/>
          <c:showPercent val="0"/>
          <c:showBubbleSize val="0"/>
        </c:dLbls>
        <c:gapWidth val="150"/>
        <c:axId val="991332784"/>
        <c:axId val="991797088"/>
      </c:barChart>
      <c:catAx>
        <c:axId val="991332784"/>
        <c:scaling>
          <c:orientation val="minMax"/>
        </c:scaling>
        <c:delete val="1"/>
        <c:axPos val="b"/>
        <c:numFmt formatCode="General" sourceLinked="1"/>
        <c:majorTickMark val="out"/>
        <c:minorTickMark val="none"/>
        <c:tickLblPos val="none"/>
        <c:crossAx val="991797088"/>
        <c:crosses val="autoZero"/>
        <c:auto val="1"/>
        <c:lblAlgn val="ctr"/>
        <c:lblOffset val="100"/>
        <c:noMultiLvlLbl val="0"/>
      </c:catAx>
      <c:valAx>
        <c:axId val="991797088"/>
        <c:scaling>
          <c:orientation val="minMax"/>
        </c:scaling>
        <c:delete val="0"/>
        <c:axPos val="l"/>
        <c:majorGridlines/>
        <c:numFmt formatCode="0%" sourceLinked="0"/>
        <c:majorTickMark val="out"/>
        <c:minorTickMark val="none"/>
        <c:tickLblPos val="nextTo"/>
        <c:txPr>
          <a:bodyPr/>
          <a:lstStyle/>
          <a:p>
            <a:pPr>
              <a:defRPr sz="1200"/>
            </a:pPr>
            <a:endParaRPr lang="pt-BR"/>
          </a:p>
        </c:txPr>
        <c:crossAx val="991332784"/>
        <c:crosses val="autoZero"/>
        <c:crossBetween val="between"/>
      </c:valAx>
    </c:plotArea>
    <c:plotVisOnly val="1"/>
    <c:dispBlanksAs val="gap"/>
    <c:showDLblsOverMax val="0"/>
  </c:chart>
  <c:spPr>
    <a:ln>
      <a:noFill/>
    </a:ln>
  </c:spPr>
  <c:txPr>
    <a:bodyPr/>
    <a:lstStyle/>
    <a:p>
      <a:pPr>
        <a:defRPr>
          <a:latin typeface="Times New Roman" pitchFamily="18" charset="0"/>
          <a:cs typeface="Times New Roman" pitchFamily="18" charset="0"/>
        </a:defRPr>
      </a:pPr>
      <a:endParaRPr lang="pt-B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rgbClr val="9999FF"/>
            </a:solidFill>
            <a:ln w="12700">
              <a:solidFill>
                <a:srgbClr val="333333"/>
              </a:solidFill>
              <a:prstDash val="solid"/>
            </a:ln>
          </c:spPr>
          <c:dPt>
            <c:idx val="1"/>
            <c:bubble3D val="0"/>
            <c:spPr>
              <a:solidFill>
                <a:srgbClr val="993366"/>
              </a:solidFill>
              <a:ln w="12700">
                <a:solidFill>
                  <a:srgbClr val="333333"/>
                </a:solidFill>
                <a:prstDash val="solid"/>
              </a:ln>
            </c:spPr>
          </c:dPt>
          <c:dLbls>
            <c:dLbl>
              <c:idx val="0"/>
              <c:tx>
                <c:rich>
                  <a:bodyPr/>
                  <a:lstStyle/>
                  <a:p>
                    <a:r>
                      <a:rPr lang="en-US" smtClean="0"/>
                      <a:t>Yes</a:t>
                    </a:r>
                    <a:r>
                      <a:rPr lang="en-US" dirty="0"/>
                      <a:t>
33%</a:t>
                    </a:r>
                  </a:p>
                </c:rich>
              </c:tx>
              <c:showLegendKey val="0"/>
              <c:showVal val="0"/>
              <c:showCatName val="1"/>
              <c:showSerName val="0"/>
              <c:showPercent val="1"/>
              <c:showBubbleSize val="0"/>
              <c:extLst>
                <c:ext xmlns:c15="http://schemas.microsoft.com/office/drawing/2012/chart" uri="{CE6537A1-D6FC-4f65-9D91-7224C49458BB}"/>
              </c:extLst>
            </c:dLbl>
            <c:dLbl>
              <c:idx val="1"/>
              <c:tx>
                <c:rich>
                  <a:bodyPr/>
                  <a:lstStyle/>
                  <a:p>
                    <a:r>
                      <a:rPr lang="en-US" smtClean="0"/>
                      <a:t>No</a:t>
                    </a:r>
                    <a:r>
                      <a:rPr lang="en-US" dirty="0"/>
                      <a:t>
67%</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000">
                    <a:latin typeface="Garamond" pitchFamily="18" charset="0"/>
                  </a:defRPr>
                </a:pPr>
                <a:endParaRPr lang="pt-BR"/>
              </a:p>
            </c:txPr>
            <c:showLegendKey val="0"/>
            <c:showVal val="0"/>
            <c:showCatName val="1"/>
            <c:showSerName val="0"/>
            <c:showPercent val="1"/>
            <c:showBubbleSize val="0"/>
            <c:showLeaderLines val="1"/>
            <c:extLst>
              <c:ext xmlns:c15="http://schemas.microsoft.com/office/drawing/2012/chart" uri="{CE6537A1-D6FC-4f65-9D91-7224C49458BB}"/>
            </c:extLst>
          </c:dLbls>
          <c:cat>
            <c:strRef>
              <c:f>'Question 1'!$A$4:$A$5</c:f>
              <c:strCache>
                <c:ptCount val="2"/>
                <c:pt idx="0">
                  <c:v>Sim</c:v>
                </c:pt>
                <c:pt idx="1">
                  <c:v>Não</c:v>
                </c:pt>
              </c:strCache>
            </c:strRef>
          </c:cat>
          <c:val>
            <c:numRef>
              <c:f>'Question 1'!$C$4:$C$5</c:f>
              <c:numCache>
                <c:formatCode>0.0%</c:formatCode>
                <c:ptCount val="2"/>
                <c:pt idx="0">
                  <c:v>0.333000000000001</c:v>
                </c:pt>
                <c:pt idx="1">
                  <c:v>0.667000000000003</c:v>
                </c:pt>
              </c:numCache>
            </c:numRef>
          </c:val>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noFill/>
    <a:ln w="3175">
      <a:noFill/>
      <a:prstDash val="solid"/>
    </a:ln>
  </c:spPr>
  <c:txPr>
    <a:bodyPr/>
    <a:lstStyle/>
    <a:p>
      <a:pPr>
        <a:defRPr sz="1000" b="0" i="0" u="none" strike="noStrike" baseline="0">
          <a:solidFill>
            <a:srgbClr val="333333"/>
          </a:solidFill>
          <a:latin typeface="Times New Roman" pitchFamily="18" charset="0"/>
          <a:ea typeface="Microsoft Sans Serif"/>
          <a:cs typeface="Times New Roman" pitchFamily="18" charset="0"/>
        </a:defRPr>
      </a:pPr>
      <a:endParaRPr lang="pt-B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1527983818874"/>
          <c:y val="0.0862187931499675"/>
          <c:w val="0.854168114841232"/>
          <c:h val="0.681429444347453"/>
        </c:manualLayout>
      </c:layout>
      <c:barChart>
        <c:barDir val="col"/>
        <c:grouping val="clustered"/>
        <c:varyColors val="0"/>
        <c:ser>
          <c:idx val="0"/>
          <c:order val="0"/>
          <c:spPr>
            <a:solidFill>
              <a:srgbClr val="9999FF"/>
            </a:solidFill>
            <a:ln w="12700">
              <a:solidFill>
                <a:srgbClr val="333333"/>
              </a:solidFill>
              <a:prstDash val="solid"/>
            </a:ln>
          </c:spPr>
          <c:invertIfNegative val="0"/>
          <c:cat>
            <c:strRef>
              <c:f>'Question 1'!$A$4:$A$7</c:f>
              <c:strCache>
                <c:ptCount val="4"/>
                <c:pt idx="0">
                  <c:v>Participando ao vivo (entrevistas, debates etc)</c:v>
                </c:pt>
                <c:pt idx="1">
                  <c:v>Pedindo músicas</c:v>
                </c:pt>
                <c:pt idx="2">
                  <c:v>Nas reuniões</c:v>
                </c:pt>
                <c:pt idx="3">
                  <c:v>Praticamente não participa</c:v>
                </c:pt>
              </c:strCache>
            </c:strRef>
          </c:cat>
          <c:val>
            <c:numRef>
              <c:f>'Question 1'!$C$4:$C$7</c:f>
              <c:numCache>
                <c:formatCode>0%</c:formatCode>
                <c:ptCount val="4"/>
                <c:pt idx="0">
                  <c:v>0.88</c:v>
                </c:pt>
                <c:pt idx="1">
                  <c:v>0.710000000000001</c:v>
                </c:pt>
                <c:pt idx="2">
                  <c:v>0.28</c:v>
                </c:pt>
                <c:pt idx="3">
                  <c:v>0.02</c:v>
                </c:pt>
              </c:numCache>
            </c:numRef>
          </c:val>
        </c:ser>
        <c:dLbls>
          <c:showLegendKey val="0"/>
          <c:showVal val="0"/>
          <c:showCatName val="0"/>
          <c:showSerName val="0"/>
          <c:showPercent val="0"/>
          <c:showBubbleSize val="0"/>
        </c:dLbls>
        <c:gapWidth val="150"/>
        <c:axId val="991855552"/>
        <c:axId val="991813776"/>
      </c:barChart>
      <c:catAx>
        <c:axId val="991855552"/>
        <c:scaling>
          <c:orientation val="minMax"/>
        </c:scaling>
        <c:delete val="1"/>
        <c:axPos val="b"/>
        <c:numFmt formatCode="General" sourceLinked="1"/>
        <c:majorTickMark val="out"/>
        <c:minorTickMark val="none"/>
        <c:tickLblPos val="none"/>
        <c:crossAx val="991813776"/>
        <c:crosses val="autoZero"/>
        <c:auto val="1"/>
        <c:lblAlgn val="ctr"/>
        <c:lblOffset val="100"/>
        <c:tickLblSkip val="1"/>
        <c:tickMarkSkip val="1"/>
        <c:noMultiLvlLbl val="0"/>
      </c:catAx>
      <c:valAx>
        <c:axId val="991813776"/>
        <c:scaling>
          <c:orientation val="minMax"/>
        </c:scaling>
        <c:delete val="0"/>
        <c:axPos val="l"/>
        <c:majorGridlines>
          <c:spPr>
            <a:ln w="3175">
              <a:solidFill>
                <a:srgbClr val="333333"/>
              </a:solidFill>
              <a:prstDash val="solid"/>
            </a:ln>
          </c:spPr>
        </c:majorGridlines>
        <c:numFmt formatCode="0%" sourceLinked="1"/>
        <c:majorTickMark val="out"/>
        <c:minorTickMark val="none"/>
        <c:tickLblPos val="nextTo"/>
        <c:spPr>
          <a:ln w="3175">
            <a:solidFill>
              <a:srgbClr val="333333"/>
            </a:solidFill>
            <a:prstDash val="solid"/>
          </a:ln>
        </c:spPr>
        <c:txPr>
          <a:bodyPr rot="0" vert="horz"/>
          <a:lstStyle/>
          <a:p>
            <a:pPr>
              <a:defRPr sz="1400"/>
            </a:pPr>
            <a:endParaRPr lang="pt-BR"/>
          </a:p>
        </c:txPr>
        <c:crossAx val="991855552"/>
        <c:crossesAt val="1.0"/>
        <c:crossBetween val="between"/>
      </c:valAx>
      <c:spPr>
        <a:noFill/>
        <a:ln w="25400">
          <a:noFill/>
        </a:ln>
      </c:spPr>
    </c:plotArea>
    <c:plotVisOnly val="1"/>
    <c:dispBlanksAs val="gap"/>
    <c:showDLblsOverMax val="0"/>
  </c:chart>
  <c:spPr>
    <a:noFill/>
    <a:ln w="3175">
      <a:noFill/>
      <a:prstDash val="solid"/>
    </a:ln>
  </c:spPr>
  <c:txPr>
    <a:bodyPr/>
    <a:lstStyle/>
    <a:p>
      <a:pPr>
        <a:defRPr sz="1000" b="0" i="0" u="none" strike="noStrike" baseline="0">
          <a:solidFill>
            <a:srgbClr val="333333"/>
          </a:solidFill>
          <a:latin typeface="Times New Roman" pitchFamily="18" charset="0"/>
          <a:ea typeface="Microsoft Sans Serif"/>
          <a:cs typeface="Times New Roman" pitchFamily="18" charset="0"/>
        </a:defRPr>
      </a:pPr>
      <a:endParaRPr lang="pt-BR"/>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6101A321-9710-B64C-A192-789F94630534}" type="datetimeFigureOut">
              <a:rPr lang="pt-BR"/>
              <a:pPr>
                <a:defRPr/>
              </a:pPr>
              <a:t>19/07/16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415C7683-989B-1A41-862F-E73A4097F755}" type="slidenum">
              <a:rPr lang="pt-BR" altLang="pt-BR"/>
              <a:pPr/>
              <a:t>‹nº›</a:t>
            </a:fld>
            <a:endParaRPr lang="pt-BR" altLang="pt-BR"/>
          </a:p>
        </p:txBody>
      </p:sp>
    </p:spTree>
    <p:extLst>
      <p:ext uri="{BB962C8B-B14F-4D97-AF65-F5344CB8AC3E}">
        <p14:creationId xmlns:p14="http://schemas.microsoft.com/office/powerpoint/2010/main" val="173344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B5BB834-19F8-1449-A34A-855DD4620134}" type="datetimeFigureOut">
              <a:rPr lang="pt-BR"/>
              <a:pPr>
                <a:defRPr/>
              </a:pPr>
              <a:t>19/07/16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B8DC92D2-2721-284C-8D88-6840CB5141C0}" type="slidenum">
              <a:rPr lang="pt-BR" altLang="pt-BR"/>
              <a:pPr/>
              <a:t>‹nº›</a:t>
            </a:fld>
            <a:endParaRPr lang="pt-BR" altLang="pt-BR"/>
          </a:p>
        </p:txBody>
      </p:sp>
    </p:spTree>
    <p:extLst>
      <p:ext uri="{BB962C8B-B14F-4D97-AF65-F5344CB8AC3E}">
        <p14:creationId xmlns:p14="http://schemas.microsoft.com/office/powerpoint/2010/main" val="627790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3626AD8-E419-BB43-9333-D5975ADA19D1}" type="datetimeFigureOut">
              <a:rPr lang="pt-BR"/>
              <a:pPr>
                <a:defRPr/>
              </a:pPr>
              <a:t>19/07/16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3665070D-36D0-B946-8F2F-9653EE53359C}" type="slidenum">
              <a:rPr lang="pt-BR" altLang="pt-BR"/>
              <a:pPr/>
              <a:t>‹nº›</a:t>
            </a:fld>
            <a:endParaRPr lang="pt-BR" altLang="pt-BR"/>
          </a:p>
        </p:txBody>
      </p:sp>
    </p:spTree>
    <p:extLst>
      <p:ext uri="{BB962C8B-B14F-4D97-AF65-F5344CB8AC3E}">
        <p14:creationId xmlns:p14="http://schemas.microsoft.com/office/powerpoint/2010/main" val="69233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B174B867-2A18-CB4F-B431-EBA652228A90}" type="datetimeFigureOut">
              <a:rPr lang="pt-BR"/>
              <a:pPr>
                <a:defRPr/>
              </a:pPr>
              <a:t>19/07/16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3E914F6B-7B5C-F34B-94DE-F400A7AEFE5E}" type="slidenum">
              <a:rPr lang="pt-BR" altLang="pt-BR"/>
              <a:pPr/>
              <a:t>‹nº›</a:t>
            </a:fld>
            <a:endParaRPr lang="pt-BR" altLang="pt-BR"/>
          </a:p>
        </p:txBody>
      </p:sp>
    </p:spTree>
    <p:extLst>
      <p:ext uri="{BB962C8B-B14F-4D97-AF65-F5344CB8AC3E}">
        <p14:creationId xmlns:p14="http://schemas.microsoft.com/office/powerpoint/2010/main" val="117919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0BDB0E26-6FE4-B844-B8DB-B48C030F71B4}" type="datetimeFigureOut">
              <a:rPr lang="pt-BR"/>
              <a:pPr>
                <a:defRPr/>
              </a:pPr>
              <a:t>19/07/16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387D82D4-AA45-5644-9001-E685FFC17126}" type="slidenum">
              <a:rPr lang="pt-BR" altLang="pt-BR"/>
              <a:pPr/>
              <a:t>‹nº›</a:t>
            </a:fld>
            <a:endParaRPr lang="pt-BR" altLang="pt-BR"/>
          </a:p>
        </p:txBody>
      </p:sp>
    </p:spTree>
    <p:extLst>
      <p:ext uri="{BB962C8B-B14F-4D97-AF65-F5344CB8AC3E}">
        <p14:creationId xmlns:p14="http://schemas.microsoft.com/office/powerpoint/2010/main" val="173402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E7906A9C-A6B2-6F45-9DCE-AAF5C3E2F174}" type="datetimeFigureOut">
              <a:rPr lang="pt-BR"/>
              <a:pPr>
                <a:defRPr/>
              </a:pPr>
              <a:t>19/07/16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7AC844B3-32A7-334A-8008-661742808EDD}" type="slidenum">
              <a:rPr lang="pt-BR" altLang="pt-BR"/>
              <a:pPr/>
              <a:t>‹nº›</a:t>
            </a:fld>
            <a:endParaRPr lang="pt-BR" altLang="pt-BR"/>
          </a:p>
        </p:txBody>
      </p:sp>
    </p:spTree>
    <p:extLst>
      <p:ext uri="{BB962C8B-B14F-4D97-AF65-F5344CB8AC3E}">
        <p14:creationId xmlns:p14="http://schemas.microsoft.com/office/powerpoint/2010/main" val="28284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AA15807D-F64E-CA44-824A-C377B95C4911}" type="datetimeFigureOut">
              <a:rPr lang="pt-BR"/>
              <a:pPr>
                <a:defRPr/>
              </a:pPr>
              <a:t>19/07/16</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4F867DC8-9AE3-B84C-B617-D6313697F9C4}" type="slidenum">
              <a:rPr lang="pt-BR" altLang="pt-BR"/>
              <a:pPr/>
              <a:t>‹nº›</a:t>
            </a:fld>
            <a:endParaRPr lang="pt-BR" altLang="pt-BR"/>
          </a:p>
        </p:txBody>
      </p:sp>
    </p:spTree>
    <p:extLst>
      <p:ext uri="{BB962C8B-B14F-4D97-AF65-F5344CB8AC3E}">
        <p14:creationId xmlns:p14="http://schemas.microsoft.com/office/powerpoint/2010/main" val="140598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CE1ABDEA-173D-A24F-A048-D85F6B986024}" type="datetimeFigureOut">
              <a:rPr lang="pt-BR"/>
              <a:pPr>
                <a:defRPr/>
              </a:pPr>
              <a:t>19/07/16</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C2BE14AD-E2B1-1E4F-8152-3EB50AC6A058}" type="slidenum">
              <a:rPr lang="pt-BR" altLang="pt-BR"/>
              <a:pPr/>
              <a:t>‹nº›</a:t>
            </a:fld>
            <a:endParaRPr lang="pt-BR" altLang="pt-BR"/>
          </a:p>
        </p:txBody>
      </p:sp>
    </p:spTree>
    <p:extLst>
      <p:ext uri="{BB962C8B-B14F-4D97-AF65-F5344CB8AC3E}">
        <p14:creationId xmlns:p14="http://schemas.microsoft.com/office/powerpoint/2010/main" val="158578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6EA26FFF-4980-664A-9610-7DFB727F60DB}" type="datetimeFigureOut">
              <a:rPr lang="pt-BR"/>
              <a:pPr>
                <a:defRPr/>
              </a:pPr>
              <a:t>19/07/16</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fld id="{52381985-201B-BC4D-8FE7-2DF56FD4B782}" type="slidenum">
              <a:rPr lang="pt-BR" altLang="pt-BR"/>
              <a:pPr/>
              <a:t>‹nº›</a:t>
            </a:fld>
            <a:endParaRPr lang="pt-BR" altLang="pt-BR"/>
          </a:p>
        </p:txBody>
      </p:sp>
    </p:spTree>
    <p:extLst>
      <p:ext uri="{BB962C8B-B14F-4D97-AF65-F5344CB8AC3E}">
        <p14:creationId xmlns:p14="http://schemas.microsoft.com/office/powerpoint/2010/main" val="193500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9C7B546A-631E-5D48-A681-63DAC5C51A76}" type="datetimeFigureOut">
              <a:rPr lang="pt-BR"/>
              <a:pPr>
                <a:defRPr/>
              </a:pPr>
              <a:t>19/07/16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4609B1E5-D897-9B4E-9A9E-AA22F29ECDDA}" type="slidenum">
              <a:rPr lang="pt-BR" altLang="pt-BR"/>
              <a:pPr/>
              <a:t>‹nº›</a:t>
            </a:fld>
            <a:endParaRPr lang="pt-BR" altLang="pt-BR"/>
          </a:p>
        </p:txBody>
      </p:sp>
    </p:spTree>
    <p:extLst>
      <p:ext uri="{BB962C8B-B14F-4D97-AF65-F5344CB8AC3E}">
        <p14:creationId xmlns:p14="http://schemas.microsoft.com/office/powerpoint/2010/main" val="15038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02B7AA7F-5AA2-FC47-9D0A-5F2375317E27}" type="datetimeFigureOut">
              <a:rPr lang="pt-BR"/>
              <a:pPr>
                <a:defRPr/>
              </a:pPr>
              <a:t>19/07/16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E1E88DA0-C9FF-CF40-A611-26ABE0464061}" type="slidenum">
              <a:rPr lang="pt-BR" altLang="pt-BR"/>
              <a:pPr/>
              <a:t>‹nº›</a:t>
            </a:fld>
            <a:endParaRPr lang="pt-BR" altLang="pt-BR"/>
          </a:p>
        </p:txBody>
      </p:sp>
    </p:spTree>
    <p:extLst>
      <p:ext uri="{BB962C8B-B14F-4D97-AF65-F5344CB8AC3E}">
        <p14:creationId xmlns:p14="http://schemas.microsoft.com/office/powerpoint/2010/main" val="20385304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39BD6A9-F72B-B846-A6B9-6FFE2DC9390B}" type="datetimeFigureOut">
              <a:rPr lang="pt-BR"/>
              <a:pPr>
                <a:defRPr/>
              </a:pPr>
              <a:t>19/07/16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FFDA791E-D4BD-AB4E-A4DA-941CBBF22999}"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 Id="rId3"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 Id="rId3" Type="http://schemas.openxmlformats.org/officeDocument/2006/relationships/chart" Target="../charts/char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raquelpaiv@gmail.com" TargetMode="External"/><Relationship Id="rId3" Type="http://schemas.openxmlformats.org/officeDocument/2006/relationships/hyperlink" Target="mailto:joaopaulorj@yahoo.com.b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ctrTitle"/>
          </p:nvPr>
        </p:nvSpPr>
        <p:spPr>
          <a:xfrm>
            <a:off x="685800" y="1887538"/>
            <a:ext cx="7772400" cy="1470025"/>
          </a:xfrm>
        </p:spPr>
        <p:txBody>
          <a:bodyPr/>
          <a:lstStyle/>
          <a:p>
            <a:pPr eaLnBrk="1" hangingPunct="1">
              <a:defRPr/>
            </a:pPr>
            <a:r>
              <a:rPr lang="en-US" sz="5400" b="1" dirty="0" smtClean="0">
                <a:solidFill>
                  <a:srgbClr val="00B050"/>
                </a:solidFill>
                <a:effectLst>
                  <a:outerShdw blurRad="38100" dist="38100" dir="2700000" algn="tl">
                    <a:srgbClr val="000000">
                      <a:alpha val="43137"/>
                    </a:srgbClr>
                  </a:outerShdw>
                </a:effectLst>
                <a:latin typeface="Garamond" pitchFamily="18" charset="0"/>
                <a:cs typeface="Arial" pitchFamily="34" charset="0"/>
              </a:rPr>
              <a:t>Struggling for the right to communicate:</a:t>
            </a:r>
            <a:br>
              <a:rPr lang="en-US" sz="5400" b="1" dirty="0" smtClean="0">
                <a:solidFill>
                  <a:srgbClr val="00B050"/>
                </a:solidFill>
                <a:effectLst>
                  <a:outerShdw blurRad="38100" dist="38100" dir="2700000" algn="tl">
                    <a:srgbClr val="000000">
                      <a:alpha val="43137"/>
                    </a:srgbClr>
                  </a:outerShdw>
                </a:effectLst>
                <a:latin typeface="Garamond" pitchFamily="18" charset="0"/>
                <a:cs typeface="Arial" pitchFamily="34" charset="0"/>
              </a:rPr>
            </a:br>
            <a:r>
              <a:rPr lang="en-US" sz="5400" b="1" dirty="0" smtClean="0">
                <a:solidFill>
                  <a:srgbClr val="00B050"/>
                </a:solidFill>
                <a:effectLst>
                  <a:outerShdw blurRad="38100" dist="38100" dir="2700000" algn="tl">
                    <a:srgbClr val="000000">
                      <a:alpha val="43137"/>
                    </a:srgbClr>
                  </a:outerShdw>
                </a:effectLst>
                <a:latin typeface="Garamond" pitchFamily="18" charset="0"/>
                <a:cs typeface="Arial" pitchFamily="34" charset="0"/>
              </a:rPr>
              <a:t> Experiences from community radio in Brazil </a:t>
            </a:r>
            <a:r>
              <a:rPr lang="en-US"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t>
            </a:r>
            <a:br>
              <a:rPr lang="en-US"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br>
            <a:r>
              <a:rPr lang="en-US" b="1"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t>
            </a:r>
          </a:p>
        </p:txBody>
      </p:sp>
      <p:sp>
        <p:nvSpPr>
          <p:cNvPr id="2051" name="Subtítulo 2"/>
          <p:cNvSpPr>
            <a:spLocks noGrp="1"/>
          </p:cNvSpPr>
          <p:nvPr>
            <p:ph type="subTitle" idx="1"/>
          </p:nvPr>
        </p:nvSpPr>
        <p:spPr>
          <a:xfrm>
            <a:off x="755650" y="4749800"/>
            <a:ext cx="7561263" cy="2279650"/>
          </a:xfrm>
        </p:spPr>
        <p:txBody>
          <a:bodyPr/>
          <a:lstStyle/>
          <a:p>
            <a:pPr eaLnBrk="1" hangingPunct="1"/>
            <a:r>
              <a:rPr lang="pt-BR" altLang="pt-BR">
                <a:solidFill>
                  <a:schemeClr val="tx1"/>
                </a:solidFill>
                <a:latin typeface="Garamond" charset="0"/>
                <a:ea typeface="Times New Roman" charset="0"/>
                <a:cs typeface="Times New Roman" charset="0"/>
              </a:rPr>
              <a:t>Raquel Paiva</a:t>
            </a:r>
          </a:p>
          <a:p>
            <a:pPr eaLnBrk="1" hangingPunct="1"/>
            <a:r>
              <a:rPr lang="pt-BR" altLang="pt-BR">
                <a:solidFill>
                  <a:schemeClr val="tx1"/>
                </a:solidFill>
                <a:latin typeface="Garamond" charset="0"/>
                <a:ea typeface="Times New Roman" charset="0"/>
                <a:cs typeface="Times New Roman" charset="0"/>
              </a:rPr>
              <a:t>João Paulo Malerba</a:t>
            </a:r>
          </a:p>
          <a:p>
            <a:pPr eaLnBrk="1" hangingPunct="1"/>
            <a:r>
              <a:rPr lang="pt-BR" altLang="pt-BR" sz="2800">
                <a:solidFill>
                  <a:schemeClr val="tx1"/>
                </a:solidFill>
                <a:latin typeface="Garamond" charset="0"/>
                <a:ea typeface="Times New Roman" charset="0"/>
                <a:cs typeface="Times New Roman" charset="0"/>
              </a:rPr>
              <a:t>Universidade Federal do Rio de Janeiro - Brazil</a:t>
            </a:r>
            <a:endParaRPr lang="pt-BR" altLang="pt-BR">
              <a:solidFill>
                <a:schemeClr val="tx1"/>
              </a:solidFill>
              <a:latin typeface="Garamond"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ctrTitle"/>
          </p:nvPr>
        </p:nvSpPr>
        <p:spPr>
          <a:xfrm>
            <a:off x="323850" y="2490788"/>
            <a:ext cx="8424863" cy="3746500"/>
          </a:xfrm>
        </p:spPr>
        <p:txBody>
          <a:bodyPr/>
          <a:lstStyle/>
          <a:p>
            <a:pPr algn="l" eaLnBrk="1" hangingPunct="1"/>
            <a:r>
              <a:rPr lang="en-US" altLang="pt-BR" sz="2400" b="1" i="1">
                <a:latin typeface="Garamond" charset="0"/>
              </a:rPr>
              <a:t>Beadledom and closures </a:t>
            </a:r>
            <a:br>
              <a:rPr lang="en-US" altLang="pt-BR" sz="2400" b="1" i="1">
                <a:latin typeface="Garamond" charset="0"/>
              </a:rPr>
            </a:br>
            <a:r>
              <a:rPr lang="en-US" altLang="pt-BR" sz="2400" b="1" i="1">
                <a:latin typeface="Garamond" charset="0"/>
              </a:rPr>
              <a:t/>
            </a:r>
            <a:br>
              <a:rPr lang="en-US" altLang="pt-BR" sz="2400" b="1" i="1">
                <a:latin typeface="Garamond" charset="0"/>
              </a:rPr>
            </a:br>
            <a:r>
              <a:rPr lang="en-US" altLang="pt-BR" sz="2400" b="1" i="1">
                <a:latin typeface="Garamond" charset="0"/>
              </a:rPr>
              <a:t>- </a:t>
            </a:r>
            <a:r>
              <a:rPr lang="en-US" altLang="pt-BR" sz="2400" b="1">
                <a:latin typeface="Garamond" charset="0"/>
              </a:rPr>
              <a:t>Highly bureaucratic and slow mechanism of licensing;</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Over a period of four years the Ministry of Communication accumulated 11,842 cases pending analysis, only managing to cope with 30% of them;</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The waiting time for a license can take up to 10 years or more;</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The other side of the beadledown is the closure of unlicensed radio stations: (2002-2015) </a:t>
            </a:r>
            <a:r>
              <a:rPr lang="pt-BR" altLang="pt-BR" sz="2400">
                <a:latin typeface="Times New Roman" charset="0"/>
                <a:ea typeface="Times New Roman" charset="0"/>
                <a:cs typeface="Times New Roman" charset="0"/>
              </a:rPr>
              <a:t>13.247 closures (average of almost 3 per day) and 3.765 licenses (average of less than 1 per day)</a:t>
            </a: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endParaRPr lang="pt-BR"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The regulatory framework ~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Waiting time for a license~ </a:t>
            </a:r>
          </a:p>
        </p:txBody>
      </p:sp>
      <p:graphicFrame>
        <p:nvGraphicFramePr>
          <p:cNvPr id="8" name="Gráfico 7"/>
          <p:cNvGraphicFramePr/>
          <p:nvPr/>
        </p:nvGraphicFramePr>
        <p:xfrm>
          <a:off x="1367136" y="1556792"/>
          <a:ext cx="7776864" cy="5052811"/>
        </p:xfrm>
        <a:graphic>
          <a:graphicData uri="http://schemas.openxmlformats.org/drawingml/2006/chart">
            <c:chart xmlns:c="http://schemas.openxmlformats.org/drawingml/2006/chart" xmlns:r="http://schemas.openxmlformats.org/officeDocument/2006/relationships" r:id="rId2"/>
          </a:graphicData>
        </a:graphic>
      </p:graphicFrame>
      <p:sp>
        <p:nvSpPr>
          <p:cNvPr id="12293" name="CaixaDeTexto 8"/>
          <p:cNvSpPr txBox="1">
            <a:spLocks noChangeArrowheads="1"/>
          </p:cNvSpPr>
          <p:nvPr/>
        </p:nvSpPr>
        <p:spPr bwMode="auto">
          <a:xfrm>
            <a:off x="250825" y="1844675"/>
            <a:ext cx="29178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pt-BR" sz="2400" b="1">
                <a:latin typeface="Garamond" charset="0"/>
              </a:rPr>
              <a:t>56% take longer than</a:t>
            </a:r>
          </a:p>
          <a:p>
            <a:pPr eaLnBrk="1" hangingPunct="1"/>
            <a:r>
              <a:rPr lang="en-GB" altLang="pt-BR" sz="2400" b="1">
                <a:latin typeface="Garamond" charset="0"/>
              </a:rPr>
              <a:t>5 years</a:t>
            </a:r>
          </a:p>
        </p:txBody>
      </p:sp>
      <p:sp>
        <p:nvSpPr>
          <p:cNvPr id="12294" name="CaixaDeTexto 9"/>
          <p:cNvSpPr txBox="1">
            <a:spLocks noChangeArrowheads="1"/>
          </p:cNvSpPr>
          <p:nvPr/>
        </p:nvSpPr>
        <p:spPr bwMode="auto">
          <a:xfrm>
            <a:off x="7439025" y="6227763"/>
            <a:ext cx="145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pt-BR">
                <a:latin typeface="Garamond" charset="0"/>
              </a:rPr>
              <a:t>Malerba,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CR Closures (2002-2015) (official numbers) ~ </a:t>
            </a:r>
          </a:p>
        </p:txBody>
      </p:sp>
      <p:graphicFrame>
        <p:nvGraphicFramePr>
          <p:cNvPr id="10" name="Tabela 9"/>
          <p:cNvGraphicFramePr>
            <a:graphicFrameLocks noGrp="1"/>
          </p:cNvGraphicFramePr>
          <p:nvPr/>
        </p:nvGraphicFramePr>
        <p:xfrm>
          <a:off x="2339975" y="1412875"/>
          <a:ext cx="4608513" cy="5608638"/>
        </p:xfrm>
        <a:graphic>
          <a:graphicData uri="http://schemas.openxmlformats.org/drawingml/2006/table">
            <a:tbl>
              <a:tblPr/>
              <a:tblGrid>
                <a:gridCol w="1536700"/>
                <a:gridCol w="1535113"/>
                <a:gridCol w="1536700"/>
              </a:tblGrid>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1" i="0" u="none" strike="noStrike" cap="none" normalizeH="0" baseline="0">
                          <a:ln>
                            <a:noFill/>
                          </a:ln>
                          <a:solidFill>
                            <a:schemeClr val="tx1"/>
                          </a:solidFill>
                          <a:effectLst/>
                          <a:latin typeface="Garamond" charset="0"/>
                          <a:ea typeface="Times New Roman" charset="0"/>
                          <a:cs typeface="Times New Roman" charset="0"/>
                        </a:rPr>
                        <a:t>Year</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1" i="0" u="none" strike="noStrike" cap="none" normalizeH="0" baseline="0">
                          <a:ln>
                            <a:noFill/>
                          </a:ln>
                          <a:solidFill>
                            <a:schemeClr val="tx1"/>
                          </a:solidFill>
                          <a:effectLst/>
                          <a:latin typeface="Garamond" charset="0"/>
                          <a:ea typeface="Times New Roman" charset="0"/>
                          <a:cs typeface="Times New Roman" charset="0"/>
                        </a:rPr>
                        <a:t>Total</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1" i="0" u="none" strike="noStrike" cap="none" normalizeH="0" baseline="0">
                          <a:ln>
                            <a:noFill/>
                          </a:ln>
                          <a:solidFill>
                            <a:schemeClr val="tx1"/>
                          </a:solidFill>
                          <a:effectLst/>
                          <a:latin typeface="Garamond" charset="0"/>
                          <a:ea typeface="Times New Roman" charset="0"/>
                          <a:cs typeface="Times New Roman" charset="0"/>
                        </a:rPr>
                        <a:t>≤ 25</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2002</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1105</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166</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2003</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1217</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395</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2004</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971</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301</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2005</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1543</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820</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2006</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1602</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668</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2007</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1342</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502</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2008</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1252</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495</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2009</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881</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385</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2010</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940</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449</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2011</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692</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283</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2012</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654</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260</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2013</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426</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177</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2014</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353</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150</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2015</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269</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0" i="0" u="none" strike="noStrike" cap="none" normalizeH="0" baseline="0">
                          <a:ln>
                            <a:noFill/>
                          </a:ln>
                          <a:solidFill>
                            <a:schemeClr val="tx1"/>
                          </a:solidFill>
                          <a:effectLst/>
                          <a:latin typeface="Garamond" charset="0"/>
                          <a:ea typeface="Times New Roman" charset="0"/>
                          <a:cs typeface="Times New Roman" charset="0"/>
                        </a:rPr>
                        <a:t>98</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a:noFill/>
                    </a:lnB>
                    <a:lnTlToBr>
                      <a:noFill/>
                    </a:lnTlToBr>
                    <a:lnBlToTr>
                      <a:noFill/>
                    </a:lnBlToTr>
                    <a:noFill/>
                  </a:tcPr>
                </a:tc>
              </a:tr>
              <a:tr h="190500">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1" i="0" u="none" strike="noStrike" cap="none" normalizeH="0" baseline="0">
                          <a:ln>
                            <a:noFill/>
                          </a:ln>
                          <a:solidFill>
                            <a:schemeClr val="tx1"/>
                          </a:solidFill>
                          <a:effectLst/>
                          <a:latin typeface="Garamond" charset="0"/>
                          <a:ea typeface="Times New Roman" charset="0"/>
                          <a:cs typeface="Times New Roman" charset="0"/>
                        </a:rPr>
                        <a:t>Total</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1" i="0" u="none" strike="noStrike" cap="none" normalizeH="0" baseline="0">
                          <a:ln>
                            <a:noFill/>
                          </a:ln>
                          <a:solidFill>
                            <a:schemeClr val="tx1"/>
                          </a:solidFill>
                          <a:effectLst/>
                          <a:latin typeface="Garamond" charset="0"/>
                          <a:ea typeface="Times New Roman" charset="0"/>
                          <a:cs typeface="Times New Roman" charset="0"/>
                        </a:rPr>
                        <a:t>13247</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t-BR" altLang="pt-BR" sz="2000" b="1" i="0" u="none" strike="noStrike" cap="none" normalizeH="0" baseline="0">
                          <a:ln>
                            <a:noFill/>
                          </a:ln>
                          <a:solidFill>
                            <a:schemeClr val="tx1"/>
                          </a:solidFill>
                          <a:effectLst/>
                          <a:latin typeface="Garamond" charset="0"/>
                          <a:ea typeface="Times New Roman" charset="0"/>
                          <a:cs typeface="Times New Roman" charset="0"/>
                        </a:rPr>
                        <a:t>5149</a:t>
                      </a:r>
                      <a:endParaRPr kumimoji="0" lang="pt-BR" altLang="pt-BR" sz="2000" b="0" i="0" u="none" strike="noStrike" cap="none" normalizeH="0" baseline="0">
                        <a:ln>
                          <a:noFill/>
                        </a:ln>
                        <a:solidFill>
                          <a:schemeClr val="tx1"/>
                        </a:solidFill>
                        <a:effectLst/>
                        <a:latin typeface="Garamond" charset="0"/>
                        <a:ea typeface="Calibri" charset="0"/>
                        <a:cs typeface="Times New Roman"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ctrTitle"/>
          </p:nvPr>
        </p:nvSpPr>
        <p:spPr>
          <a:xfrm>
            <a:off x="468313" y="2419350"/>
            <a:ext cx="8280400" cy="3746500"/>
          </a:xfrm>
        </p:spPr>
        <p:txBody>
          <a:bodyPr/>
          <a:lstStyle/>
          <a:p>
            <a:pPr algn="l" eaLnBrk="1" hangingPunct="1"/>
            <a:r>
              <a:rPr lang="en-US" altLang="pt-BR" sz="2400" b="1" i="1">
                <a:latin typeface="Garamond" charset="0"/>
              </a:rPr>
              <a:t>Beadledom </a:t>
            </a:r>
            <a:br>
              <a:rPr lang="en-US" altLang="pt-BR" sz="2400" b="1" i="1">
                <a:latin typeface="Garamond" charset="0"/>
              </a:rPr>
            </a:br>
            <a:r>
              <a:rPr lang="en-US" altLang="pt-BR" sz="2400" b="1" i="1">
                <a:latin typeface="Garamond" charset="0"/>
              </a:rPr>
              <a:t/>
            </a:r>
            <a:br>
              <a:rPr lang="en-US" altLang="pt-BR" sz="2400" b="1" i="1">
                <a:latin typeface="Garamond" charset="0"/>
              </a:rPr>
            </a:br>
            <a:r>
              <a:rPr lang="en-US" altLang="pt-BR" sz="2400" b="1" i="1">
                <a:latin typeface="Garamond" charset="0"/>
              </a:rPr>
              <a:t>- </a:t>
            </a:r>
            <a:r>
              <a:rPr lang="en-US" altLang="pt-BR" sz="2400" b="1">
                <a:latin typeface="Garamond" charset="0"/>
              </a:rPr>
              <a:t> The Joint Declaration on Diversity of Broadcasting from 2007, signed by the four special rapporteurships on freedom of expression (UN, OAS, OSCE e ACHPR) states that “community radio broadcasting should be recognized in legislation as a differentiated form of media, benefiting from equal and simple licensing” (LIGABO et al, 2007). </a:t>
            </a:r>
            <a:r>
              <a:rPr lang="pt-BR" altLang="pt-BR" sz="2400">
                <a:latin typeface="Times New Roman" charset="0"/>
                <a:ea typeface="Times New Roman" charset="0"/>
                <a:cs typeface="Times New Roman" charset="0"/>
              </a:rPr>
              <a:t>)</a:t>
            </a: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endParaRPr lang="pt-BR"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The regulatory framework ~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ctrTitle"/>
          </p:nvPr>
        </p:nvSpPr>
        <p:spPr>
          <a:xfrm>
            <a:off x="468313" y="2346325"/>
            <a:ext cx="8280400" cy="3746500"/>
          </a:xfrm>
        </p:spPr>
        <p:txBody>
          <a:bodyPr/>
          <a:lstStyle/>
          <a:p>
            <a:pPr algn="l" eaLnBrk="1" hangingPunct="1"/>
            <a:r>
              <a:rPr lang="en-US" altLang="pt-BR" sz="2400" b="1" i="1">
                <a:latin typeface="Garamond" charset="0"/>
              </a:rPr>
              <a:t/>
            </a:r>
            <a:br>
              <a:rPr lang="en-US" altLang="pt-BR" sz="2400" b="1" i="1">
                <a:latin typeface="Garamond" charset="0"/>
              </a:rPr>
            </a:br>
            <a:r>
              <a:rPr lang="en-US" altLang="pt-BR" sz="2400" b="1" i="1">
                <a:latin typeface="Garamond" charset="0"/>
              </a:rPr>
              <a:t>Three transformations affecting CRs</a:t>
            </a:r>
            <a:br>
              <a:rPr lang="en-US" altLang="pt-BR" sz="2400" b="1" i="1">
                <a:latin typeface="Garamond" charset="0"/>
              </a:rPr>
            </a:br>
            <a:r>
              <a:rPr lang="en-US" altLang="pt-BR" sz="2400" b="1" i="1">
                <a:latin typeface="Garamond" charset="0"/>
              </a:rPr>
              <a:t/>
            </a:r>
            <a:br>
              <a:rPr lang="en-US" altLang="pt-BR" sz="2400" b="1" i="1">
                <a:latin typeface="Garamond" charset="0"/>
              </a:rPr>
            </a:br>
            <a:r>
              <a:rPr lang="en-US" altLang="pt-BR" sz="2400" b="1" i="1">
                <a:latin typeface="Garamond" charset="0"/>
              </a:rPr>
              <a:t/>
            </a:r>
            <a:br>
              <a:rPr lang="en-US" altLang="pt-BR" sz="2400" b="1" i="1">
                <a:latin typeface="Garamond" charset="0"/>
              </a:rPr>
            </a:br>
            <a:r>
              <a:rPr lang="en-US" altLang="pt-BR" sz="2400" b="1">
                <a:latin typeface="Garamond" charset="0"/>
              </a:rPr>
              <a:t>*</a:t>
            </a:r>
            <a:r>
              <a:rPr lang="en-US" altLang="pt-BR" sz="2400" b="1" i="1">
                <a:latin typeface="Garamond" charset="0"/>
              </a:rPr>
              <a:t> digitalisation of the radio</a:t>
            </a:r>
            <a:r>
              <a:rPr lang="en-US" altLang="pt-BR" sz="2400" b="1">
                <a:latin typeface="Garamond" charset="0"/>
              </a:rPr>
              <a:t>: possibilities (more radio spectrum space) and risks (costs of transition and very low power)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t>
            </a:r>
            <a:r>
              <a:rPr lang="en-US" altLang="pt-BR" sz="2400" b="1" i="1">
                <a:latin typeface="Garamond" charset="0"/>
              </a:rPr>
              <a:t>podcasts</a:t>
            </a:r>
            <a:r>
              <a:rPr lang="en-US" altLang="pt-BR" sz="2400" b="1">
                <a:latin typeface="Garamond" charset="0"/>
              </a:rPr>
              <a:t>: radio spot campaigns (health, worker’s right etc.) and interchange of local news  via internet (Radiotube)</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t>
            </a:r>
            <a:r>
              <a:rPr lang="en-US" altLang="pt-BR" sz="2400" b="1" i="1">
                <a:latin typeface="Garamond" charset="0"/>
              </a:rPr>
              <a:t>online radio</a:t>
            </a:r>
            <a:r>
              <a:rPr lang="en-US" altLang="pt-BR" sz="2400" b="1">
                <a:latin typeface="Garamond" charset="0"/>
              </a:rPr>
              <a:t>: possibility of reaching wider </a:t>
            </a:r>
            <a:br>
              <a:rPr lang="en-US" altLang="pt-BR" sz="2400" b="1">
                <a:latin typeface="Garamond" charset="0"/>
              </a:rPr>
            </a:br>
            <a:r>
              <a:rPr lang="en-US" altLang="pt-BR" sz="2400" b="1">
                <a:latin typeface="Garamond" charset="0"/>
              </a:rPr>
              <a:t>audiences and also an alternative for unlicensed CRs </a:t>
            </a:r>
            <a:br>
              <a:rPr lang="en-US" altLang="pt-BR" sz="2400" b="1">
                <a:latin typeface="Garamond" charset="0"/>
              </a:rPr>
            </a:br>
            <a:r>
              <a:rPr lang="en-US" altLang="pt-BR" sz="2400" b="1">
                <a:latin typeface="Garamond" charset="0"/>
              </a:rPr>
              <a:t/>
            </a:r>
            <a:br>
              <a:rPr lang="en-US" altLang="pt-BR" sz="2400" b="1">
                <a:latin typeface="Garamond" charset="0"/>
              </a:rPr>
            </a:br>
            <a:endParaRPr lang="en-US"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Online radio and social media ~ </a:t>
            </a:r>
          </a:p>
        </p:txBody>
      </p:sp>
      <p:pic>
        <p:nvPicPr>
          <p:cNvPr id="15365" name="Imagem 4" descr="R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4870450"/>
            <a:ext cx="12065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Imagem 7" descr="índic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1484313"/>
            <a:ext cx="1928812"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CRs broadcasting online ~ </a:t>
            </a:r>
          </a:p>
        </p:txBody>
      </p:sp>
      <p:graphicFrame>
        <p:nvGraphicFramePr>
          <p:cNvPr id="10" name="Gráfico 9"/>
          <p:cNvGraphicFramePr/>
          <p:nvPr/>
        </p:nvGraphicFramePr>
        <p:xfrm>
          <a:off x="251520" y="1556793"/>
          <a:ext cx="8892480"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16389" name="CaixaDeTexto 10"/>
          <p:cNvSpPr txBox="1">
            <a:spLocks noChangeArrowheads="1"/>
          </p:cNvSpPr>
          <p:nvPr/>
        </p:nvSpPr>
        <p:spPr bwMode="auto">
          <a:xfrm>
            <a:off x="7439025" y="6227763"/>
            <a:ext cx="145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pt-BR">
                <a:latin typeface="Garamond" charset="0"/>
              </a:rPr>
              <a:t>Malerba, 2016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Online CR audience ~ </a:t>
            </a:r>
          </a:p>
        </p:txBody>
      </p:sp>
      <p:graphicFrame>
        <p:nvGraphicFramePr>
          <p:cNvPr id="10" name="Gráfico 9"/>
          <p:cNvGraphicFramePr/>
          <p:nvPr/>
        </p:nvGraphicFramePr>
        <p:xfrm>
          <a:off x="251520" y="1556793"/>
          <a:ext cx="8892480"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17413" name="CaixaDeTexto 10"/>
          <p:cNvSpPr txBox="1">
            <a:spLocks noChangeArrowheads="1"/>
          </p:cNvSpPr>
          <p:nvPr/>
        </p:nvSpPr>
        <p:spPr bwMode="auto">
          <a:xfrm>
            <a:off x="7439025" y="6227763"/>
            <a:ext cx="145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pt-BR">
                <a:latin typeface="Garamond" charset="0"/>
              </a:rPr>
              <a:t>Malerba, 2016</a:t>
            </a:r>
          </a:p>
        </p:txBody>
      </p:sp>
      <p:graphicFrame>
        <p:nvGraphicFramePr>
          <p:cNvPr id="8" name="Gráfico 7"/>
          <p:cNvGraphicFramePr/>
          <p:nvPr/>
        </p:nvGraphicFramePr>
        <p:xfrm>
          <a:off x="611560" y="1556792"/>
          <a:ext cx="7992888"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17415" name="CaixaDeTexto 8"/>
          <p:cNvSpPr txBox="1">
            <a:spLocks noChangeArrowheads="1"/>
          </p:cNvSpPr>
          <p:nvPr/>
        </p:nvSpPr>
        <p:spPr bwMode="auto">
          <a:xfrm>
            <a:off x="971550" y="5805488"/>
            <a:ext cx="77041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pt-BR" sz="1600">
                <a:latin typeface="Garamond" charset="0"/>
              </a:rPr>
              <a:t>    Don’t no          Less than 11     11 to 50             51 to 100       More than 101    Inaccurate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CRs use of podcast ~ </a:t>
            </a:r>
          </a:p>
        </p:txBody>
      </p:sp>
      <p:sp>
        <p:nvSpPr>
          <p:cNvPr id="18436" name="CaixaDeTexto 10"/>
          <p:cNvSpPr txBox="1">
            <a:spLocks noChangeArrowheads="1"/>
          </p:cNvSpPr>
          <p:nvPr/>
        </p:nvSpPr>
        <p:spPr bwMode="auto">
          <a:xfrm>
            <a:off x="7439025" y="6227763"/>
            <a:ext cx="145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pt-BR">
                <a:latin typeface="Garamond" charset="0"/>
              </a:rPr>
              <a:t>Malerba, 2016</a:t>
            </a:r>
          </a:p>
        </p:txBody>
      </p:sp>
      <p:graphicFrame>
        <p:nvGraphicFramePr>
          <p:cNvPr id="8" name="Gráfico 7"/>
          <p:cNvGraphicFramePr/>
          <p:nvPr/>
        </p:nvGraphicFramePr>
        <p:xfrm>
          <a:off x="1115616" y="1975864"/>
          <a:ext cx="6156404" cy="43334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ctrTitle"/>
          </p:nvPr>
        </p:nvSpPr>
        <p:spPr>
          <a:xfrm>
            <a:off x="468313" y="2346325"/>
            <a:ext cx="8280400" cy="3746500"/>
          </a:xfrm>
        </p:spPr>
        <p:txBody>
          <a:bodyPr/>
          <a:lstStyle/>
          <a:p>
            <a:pPr algn="l" eaLnBrk="1" hangingPunct="1"/>
            <a:r>
              <a:rPr lang="en-US" altLang="pt-BR" sz="2400" b="1" i="1">
                <a:latin typeface="Garamond" charset="0"/>
              </a:rPr>
              <a:t/>
            </a:r>
            <a:br>
              <a:rPr lang="en-US" altLang="pt-BR" sz="2400" b="1" i="1">
                <a:latin typeface="Garamond" charset="0"/>
              </a:rPr>
            </a:br>
            <a:r>
              <a:rPr lang="en-US" altLang="pt-BR" sz="2400" b="1">
                <a:latin typeface="Garamond" charset="0"/>
              </a:rPr>
              <a:t>*</a:t>
            </a:r>
            <a:r>
              <a:rPr lang="en-US" altLang="pt-BR" sz="2400" b="1" i="1">
                <a:latin typeface="Garamond" charset="0"/>
              </a:rPr>
              <a:t> autonomy from political control </a:t>
            </a:r>
            <a:r>
              <a:rPr lang="en-US" altLang="pt-BR" sz="2400" b="1">
                <a:latin typeface="Garamond" charset="0"/>
              </a:rPr>
              <a:t>: Boas and Hildago (2011) demonstrate that in cases where there was a licensed radio station with ties to a candidate, it raised its share of the votes by 17% and the probability of winning by 28%.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t>
            </a:r>
            <a:r>
              <a:rPr lang="en-US" altLang="pt-BR" sz="2400" b="1" i="1">
                <a:latin typeface="Garamond" charset="0"/>
              </a:rPr>
              <a:t>increase participation</a:t>
            </a:r>
            <a:r>
              <a:rPr lang="en-US" altLang="pt-BR" sz="2400" b="1">
                <a:latin typeface="Garamond" charset="0"/>
              </a:rPr>
              <a:t>: citizen participation on community radio rarely involves participation in decision making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endParaRPr lang="en-US"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Challenges to CRs ~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How community get involved? ~ </a:t>
            </a:r>
          </a:p>
        </p:txBody>
      </p:sp>
      <p:graphicFrame>
        <p:nvGraphicFramePr>
          <p:cNvPr id="8" name="Gráfico 7"/>
          <p:cNvGraphicFramePr/>
          <p:nvPr/>
        </p:nvGraphicFramePr>
        <p:xfrm>
          <a:off x="0" y="1628800"/>
          <a:ext cx="9144000"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20485" name="CaixaDeTexto 8"/>
          <p:cNvSpPr txBox="1">
            <a:spLocks noChangeArrowheads="1"/>
          </p:cNvSpPr>
          <p:nvPr/>
        </p:nvSpPr>
        <p:spPr bwMode="auto">
          <a:xfrm>
            <a:off x="971550" y="5661025"/>
            <a:ext cx="77041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pt-BR" sz="1600">
                <a:latin typeface="Garamond" charset="0"/>
              </a:rPr>
              <a:t>    Interviews, debates etc.        Requesting songs      Decision making meetings      They don’t     </a:t>
            </a:r>
          </a:p>
        </p:txBody>
      </p:sp>
      <p:sp>
        <p:nvSpPr>
          <p:cNvPr id="20486" name="CaixaDeTexto 9"/>
          <p:cNvSpPr txBox="1">
            <a:spLocks noChangeArrowheads="1"/>
          </p:cNvSpPr>
          <p:nvPr/>
        </p:nvSpPr>
        <p:spPr bwMode="auto">
          <a:xfrm>
            <a:off x="7439025" y="6227763"/>
            <a:ext cx="145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pt-BR">
                <a:latin typeface="Garamond" charset="0"/>
              </a:rPr>
              <a:t>Malerba,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p:cNvSpPr>
            <a:spLocks noGrp="1"/>
          </p:cNvSpPr>
          <p:nvPr>
            <p:ph type="ctrTitle"/>
          </p:nvPr>
        </p:nvSpPr>
        <p:spPr>
          <a:xfrm>
            <a:off x="685800" y="2130425"/>
            <a:ext cx="7772400" cy="3746500"/>
          </a:xfrm>
        </p:spPr>
        <p:txBody>
          <a:bodyPr/>
          <a:lstStyle/>
          <a:p>
            <a:pPr algn="l" eaLnBrk="1" hangingPunct="1"/>
            <a:r>
              <a:rPr lang="en-US" altLang="pt-BR" sz="2400" b="1">
                <a:latin typeface="Garamond" charset="0"/>
              </a:rPr>
              <a:t>- As with many Latin-american countries Brazil has high concentration of media ownership:  for example, one media corporation (Globo) concentrates 70% of the TV market;</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Over a decade of left government hasn't addressed the issue;</a:t>
            </a:r>
            <a:br>
              <a:rPr lang="en-US" altLang="pt-BR" sz="2400" b="1">
                <a:latin typeface="Garamond" charset="0"/>
              </a:rPr>
            </a:br>
            <a:r>
              <a:rPr lang="en-GB" altLang="pt-BR" sz="2400" b="1">
                <a:latin typeface="Garamond" charset="0"/>
              </a:rPr>
              <a:t/>
            </a:r>
            <a:br>
              <a:rPr lang="en-GB" altLang="pt-BR" sz="2400" b="1">
                <a:latin typeface="Garamond" charset="0"/>
              </a:rPr>
            </a:br>
            <a:r>
              <a:rPr lang="en-GB" altLang="pt-BR" sz="2400" b="1">
                <a:latin typeface="Garamond" charset="0"/>
              </a:rPr>
              <a:t>- </a:t>
            </a:r>
            <a:r>
              <a:rPr lang="en-US" altLang="pt-BR" sz="2400" b="1">
                <a:latin typeface="Garamond" charset="0"/>
              </a:rPr>
              <a:t>Unbalanced news coverage on political issues: Brazil faces a disruption within democracy nowadays;</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In this scenario, community media struggles to influence public opinion with a alternative journalism </a:t>
            </a:r>
            <a:r>
              <a:rPr lang="en-GB" altLang="pt-BR" sz="2400" b="1">
                <a:latin typeface="Garamond" charset="0"/>
              </a:rPr>
              <a:t>.</a:t>
            </a:r>
            <a:r>
              <a:rPr lang="en-US" altLang="pt-BR" sz="2400" b="1">
                <a:latin typeface="Garamond" charset="0"/>
              </a:rPr>
              <a:t/>
            </a:r>
            <a:br>
              <a:rPr lang="en-US" altLang="pt-BR" sz="2400" b="1">
                <a:latin typeface="Garamond" charset="0"/>
              </a:rPr>
            </a:br>
            <a:endParaRPr lang="pt-BR" altLang="pt-BR" sz="2400" b="1">
              <a:latin typeface="Garamond" charset="0"/>
            </a:endParaRPr>
          </a:p>
        </p:txBody>
      </p:sp>
      <p:sp>
        <p:nvSpPr>
          <p:cNvPr id="4"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36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media </a:t>
            </a:r>
            <a:r>
              <a:rPr lang="en-US" sz="36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overview</a:t>
            </a:r>
          </a:p>
        </p:txBody>
      </p:sp>
      <p:cxnSp>
        <p:nvCxnSpPr>
          <p:cNvPr id="6" name="Conector reto 5"/>
          <p:cNvCxnSpPr/>
          <p:nvPr/>
        </p:nvCxnSpPr>
        <p:spPr>
          <a:xfrm>
            <a:off x="539750" y="908050"/>
            <a:ext cx="860425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ctrTitle"/>
          </p:nvPr>
        </p:nvSpPr>
        <p:spPr>
          <a:xfrm>
            <a:off x="468313" y="2346325"/>
            <a:ext cx="8280400" cy="3746500"/>
          </a:xfrm>
        </p:spPr>
        <p:txBody>
          <a:bodyPr/>
          <a:lstStyle/>
          <a:p>
            <a:pPr algn="l" eaLnBrk="1" hangingPunct="1"/>
            <a:r>
              <a:rPr lang="en-US" altLang="pt-BR" sz="2400" b="1" i="1">
                <a:latin typeface="Garamond" charset="0"/>
              </a:rPr>
              <a:t/>
            </a:r>
            <a:br>
              <a:rPr lang="en-US" altLang="pt-BR" sz="2400" b="1" i="1">
                <a:latin typeface="Garamond" charset="0"/>
              </a:rPr>
            </a:br>
            <a:r>
              <a:rPr lang="en-US" altLang="pt-BR" sz="2400" b="1">
                <a:latin typeface="Garamond" charset="0"/>
              </a:rPr>
              <a:t>*</a:t>
            </a:r>
            <a:r>
              <a:rPr lang="en-US" altLang="pt-BR" sz="2400" b="1" i="1">
                <a:latin typeface="Garamond" charset="0"/>
              </a:rPr>
              <a:t> funding</a:t>
            </a:r>
            <a:r>
              <a:rPr lang="en-US" altLang="pt-BR" sz="2400" b="1">
                <a:latin typeface="Garamond" charset="0"/>
              </a:rPr>
              <a:t>: Law 9.612 prohibits advertising on community radio programming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Nilson José dos Santos - community radio Esperança FM, a quilombo station in the town of Queimada Nova (state of Piauí, North-West Brazil):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“Money is a problem, we can’t survive on what the station brings in. For me to do a report in the countryside, for example, it costs time and money on transport” (Santos, 2015). </a:t>
            </a:r>
            <a:br>
              <a:rPr lang="en-US" altLang="pt-BR" sz="2400" b="1">
                <a:latin typeface="Garamond" charset="0"/>
              </a:rPr>
            </a:br>
            <a:endParaRPr lang="en-US"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Challenges to CRs ~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ctrTitle"/>
          </p:nvPr>
        </p:nvSpPr>
        <p:spPr>
          <a:xfrm>
            <a:off x="468313" y="2346325"/>
            <a:ext cx="8280400" cy="3746500"/>
          </a:xfrm>
        </p:spPr>
        <p:txBody>
          <a:bodyPr/>
          <a:lstStyle/>
          <a:p>
            <a:pPr algn="l" eaLnBrk="1" hangingPunct="1"/>
            <a:r>
              <a:rPr lang="en-US" altLang="pt-BR" sz="2400" b="1" i="1">
                <a:latin typeface="Garamond" charset="0"/>
              </a:rPr>
              <a:t/>
            </a:r>
            <a:br>
              <a:rPr lang="en-US" altLang="pt-BR" sz="2400" b="1" i="1">
                <a:latin typeface="Garamond" charset="0"/>
              </a:rPr>
            </a:br>
            <a:r>
              <a:rPr lang="en-US" altLang="pt-BR" sz="2400" b="1" i="1">
                <a:latin typeface="Garamond" charset="0"/>
              </a:rPr>
              <a:t>Brazilian CRs: </a:t>
            </a:r>
            <a:br>
              <a:rPr lang="en-US" altLang="pt-BR" sz="2400" b="1" i="1">
                <a:latin typeface="Garamond" charset="0"/>
              </a:rPr>
            </a:br>
            <a:r>
              <a:rPr lang="en-US" altLang="pt-BR" sz="2400" b="1" i="1">
                <a:latin typeface="Garamond" charset="0"/>
              </a:rPr>
              <a:t/>
            </a:r>
            <a:br>
              <a:rPr lang="en-US" altLang="pt-BR" sz="2400" b="1" i="1">
                <a:latin typeface="Garamond" charset="0"/>
              </a:rPr>
            </a:br>
            <a:r>
              <a:rPr lang="en-US" altLang="pt-BR" sz="2400" b="1" i="1">
                <a:latin typeface="Garamond" charset="0"/>
              </a:rPr>
              <a:t>- remain at the centre of democratization ;</a:t>
            </a:r>
            <a:br>
              <a:rPr lang="en-US" altLang="pt-BR" sz="2400" b="1" i="1">
                <a:latin typeface="Garamond" charset="0"/>
              </a:rPr>
            </a:br>
            <a:r>
              <a:rPr lang="en-US" altLang="pt-BR" sz="2400" b="1" i="1">
                <a:latin typeface="Garamond" charset="0"/>
              </a:rPr>
              <a:t>- key vehicle for alternative voices, for deliberative talk and dialogue;</a:t>
            </a:r>
            <a:br>
              <a:rPr lang="en-US" altLang="pt-BR" sz="2400" b="1" i="1">
                <a:latin typeface="Garamond" charset="0"/>
              </a:rPr>
            </a:br>
            <a:r>
              <a:rPr lang="en-US" altLang="pt-BR" sz="2400" b="1" i="1">
                <a:latin typeface="Garamond" charset="0"/>
              </a:rPr>
              <a:t>- space for the rise of civic-journalism ;</a:t>
            </a:r>
            <a:br>
              <a:rPr lang="en-US" altLang="pt-BR" sz="2400" b="1" i="1">
                <a:latin typeface="Garamond" charset="0"/>
              </a:rPr>
            </a:br>
            <a:r>
              <a:rPr lang="en-US" altLang="pt-BR" sz="2400" b="1" i="1">
                <a:latin typeface="Garamond" charset="0"/>
              </a:rPr>
              <a:t>- contribute for a polyphony of voices and to break down barriers between message producers and consumers</a:t>
            </a:r>
            <a:r>
              <a:rPr lang="en-US" altLang="pt-BR" sz="2400" b="1">
                <a:latin typeface="Garamond" charset="0"/>
              </a:rPr>
              <a:t>;</a:t>
            </a:r>
            <a:br>
              <a:rPr lang="en-US" altLang="pt-BR" sz="2400" b="1">
                <a:latin typeface="Garamond" charset="0"/>
              </a:rPr>
            </a:br>
            <a:r>
              <a:rPr lang="en-US" altLang="pt-BR" sz="2400" b="1">
                <a:latin typeface="Garamond" charset="0"/>
              </a:rPr>
              <a:t>- </a:t>
            </a:r>
            <a:r>
              <a:rPr lang="en-US" altLang="pt-BR" sz="2400" b="1" i="1">
                <a:latin typeface="Garamond" charset="0"/>
              </a:rPr>
              <a:t>new ICTs: an opportunity to grow, to strengthen relationships with their audiences, and to build communities in ways that are not bound by geography .</a:t>
            </a:r>
            <a:br>
              <a:rPr lang="en-US" altLang="pt-BR" sz="2400" b="1" i="1">
                <a:latin typeface="Garamond" charset="0"/>
              </a:rPr>
            </a:br>
            <a:endParaRPr lang="en-US" altLang="pt-BR" sz="2400" b="1" i="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Conclusions ~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ctrTitle"/>
          </p:nvPr>
        </p:nvSpPr>
        <p:spPr>
          <a:xfrm>
            <a:off x="468313" y="2346325"/>
            <a:ext cx="8280400" cy="3746500"/>
          </a:xfrm>
        </p:spPr>
        <p:txBody>
          <a:bodyPr/>
          <a:lstStyle/>
          <a:p>
            <a:pPr algn="l" eaLnBrk="1" hangingPunct="1"/>
            <a:r>
              <a:rPr lang="en-US" altLang="pt-BR" sz="2400" b="1" i="1">
                <a:latin typeface="Garamond" charset="0"/>
              </a:rPr>
              <a:t/>
            </a:r>
            <a:br>
              <a:rPr lang="en-US" altLang="pt-BR" sz="2400" b="1" i="1">
                <a:latin typeface="Garamond" charset="0"/>
              </a:rPr>
            </a:br>
            <a:r>
              <a:rPr lang="en-US" altLang="pt-BR" sz="2400" b="1" i="1">
                <a:latin typeface="Garamond" charset="0"/>
              </a:rPr>
              <a:t>Raquel Paiva – </a:t>
            </a:r>
            <a:r>
              <a:rPr lang="en-US" altLang="pt-BR" sz="2400" b="1" i="1">
                <a:latin typeface="Garamond" charset="0"/>
                <a:hlinkClick r:id="rId2"/>
              </a:rPr>
              <a:t>raquelpaiv@gmail.com</a:t>
            </a:r>
            <a:r>
              <a:rPr lang="en-US" altLang="pt-BR" sz="2400" b="1" i="1">
                <a:latin typeface="Garamond" charset="0"/>
              </a:rPr>
              <a:t/>
            </a:r>
            <a:br>
              <a:rPr lang="en-US" altLang="pt-BR" sz="2400" b="1" i="1">
                <a:latin typeface="Garamond" charset="0"/>
              </a:rPr>
            </a:br>
            <a:r>
              <a:rPr lang="en-US" altLang="pt-BR" sz="2400" b="1" i="1">
                <a:latin typeface="Garamond" charset="0"/>
              </a:rPr>
              <a:t/>
            </a:r>
            <a:br>
              <a:rPr lang="en-US" altLang="pt-BR" sz="2400" b="1" i="1">
                <a:latin typeface="Garamond" charset="0"/>
              </a:rPr>
            </a:br>
            <a:r>
              <a:rPr lang="en-US" altLang="pt-BR" sz="2400" b="1" i="1">
                <a:latin typeface="Garamond" charset="0"/>
              </a:rPr>
              <a:t>João Paulo Malerba – </a:t>
            </a:r>
            <a:r>
              <a:rPr lang="en-US" altLang="pt-BR" sz="2400" b="1" i="1">
                <a:latin typeface="Garamond" charset="0"/>
                <a:hlinkClick r:id="rId3"/>
              </a:rPr>
              <a:t>joaopaulorj@yahoo.com.br</a:t>
            </a:r>
            <a:r>
              <a:rPr lang="en-US" altLang="pt-BR" sz="2400" b="1" i="1">
                <a:latin typeface="Garamond" charset="0"/>
              </a:rPr>
              <a:t> </a:t>
            </a:r>
            <a:br>
              <a:rPr lang="en-US" altLang="pt-BR" sz="2400" b="1" i="1">
                <a:latin typeface="Garamond" charset="0"/>
              </a:rPr>
            </a:br>
            <a:endParaRPr lang="en-US" altLang="pt-BR" sz="2400" b="1" i="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Thank you</a:t>
            </a:r>
            <a:endPar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1"/>
          <p:cNvSpPr>
            <a:spLocks noGrp="1"/>
          </p:cNvSpPr>
          <p:nvPr>
            <p:ph type="ctrTitle"/>
          </p:nvPr>
        </p:nvSpPr>
        <p:spPr>
          <a:xfrm>
            <a:off x="685800" y="2130425"/>
            <a:ext cx="7772400" cy="3746500"/>
          </a:xfrm>
        </p:spPr>
        <p:txBody>
          <a:bodyPr/>
          <a:lstStyle/>
          <a:p>
            <a:pPr algn="l" eaLnBrk="1" hangingPunct="1"/>
            <a:r>
              <a:rPr lang="en-US" altLang="pt-BR" sz="2400" b="1">
                <a:latin typeface="Garamond" charset="0"/>
              </a:rPr>
              <a:t>- Latin-american early examples (1940-60): Sutatenza (Colombia) and Miner’s radio stations (Bolívia);</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Principles: access; participation; self-management (Lewis, 1993) runned by ordinary people and/or non-profit organizations; its programming emphasize interests of local communities (geographic, ethnic, cultural and common interests);</a:t>
            </a:r>
            <a:br>
              <a:rPr lang="en-US" altLang="pt-BR" sz="2400" b="1">
                <a:latin typeface="Garamond" charset="0"/>
              </a:rPr>
            </a:br>
            <a:r>
              <a:rPr lang="en-GB" altLang="pt-BR" sz="2400" b="1">
                <a:latin typeface="Garamond" charset="0"/>
              </a:rPr>
              <a:t/>
            </a:r>
            <a:br>
              <a:rPr lang="en-GB" altLang="pt-BR" sz="2400" b="1">
                <a:latin typeface="Garamond" charset="0"/>
              </a:rPr>
            </a:br>
            <a:r>
              <a:rPr lang="en-GB" altLang="pt-BR" sz="2400" b="1">
                <a:latin typeface="Garamond" charset="0"/>
              </a:rPr>
              <a:t>- Power of mobilisation: </a:t>
            </a:r>
            <a:r>
              <a:rPr lang="en-US" altLang="pt-BR" sz="2400" b="1">
                <a:latin typeface="Garamond" charset="0"/>
              </a:rPr>
              <a:t>“what allows us to define a medium as ‘community’ is not its capacity to provide a service but its intention, its clear aim to mobilise as connected to exercising citizenship” (Paiva, 1998, p. 160). </a:t>
            </a:r>
            <a:r>
              <a:rPr lang="en-GB" altLang="pt-BR" sz="2400" b="1">
                <a:latin typeface="Garamond" charset="0"/>
              </a:rPr>
              <a:t>.</a:t>
            </a:r>
            <a:r>
              <a:rPr lang="en-US" altLang="pt-BR" sz="2400" b="1">
                <a:latin typeface="Garamond" charset="0"/>
              </a:rPr>
              <a:t/>
            </a:r>
            <a:br>
              <a:rPr lang="en-US" altLang="pt-BR" sz="2400" b="1">
                <a:latin typeface="Garamond" charset="0"/>
              </a:rPr>
            </a:br>
            <a:endParaRPr lang="pt-BR" altLang="pt-BR" sz="2400" b="1">
              <a:latin typeface="Garamond" charset="0"/>
            </a:endParaRPr>
          </a:p>
        </p:txBody>
      </p:sp>
      <p:sp>
        <p:nvSpPr>
          <p:cNvPr id="4"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36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Community media overview</a:t>
            </a:r>
          </a:p>
        </p:txBody>
      </p:sp>
      <p:cxnSp>
        <p:nvCxnSpPr>
          <p:cNvPr id="6" name="Conector reto 5"/>
          <p:cNvCxnSpPr/>
          <p:nvPr/>
        </p:nvCxnSpPr>
        <p:spPr>
          <a:xfrm>
            <a:off x="539750" y="908050"/>
            <a:ext cx="860425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ctrTitle"/>
          </p:nvPr>
        </p:nvSpPr>
        <p:spPr>
          <a:xfrm>
            <a:off x="468313" y="2419350"/>
            <a:ext cx="7989887" cy="3746500"/>
          </a:xfrm>
        </p:spPr>
        <p:txBody>
          <a:bodyPr/>
          <a:lstStyle/>
          <a:p>
            <a:pPr algn="l" eaLnBrk="1" hangingPunct="1"/>
            <a:r>
              <a:rPr lang="en-US" altLang="pt-BR" sz="2400" b="1">
                <a:latin typeface="Garamond" charset="0"/>
              </a:rPr>
              <a:t>- </a:t>
            </a:r>
            <a:r>
              <a:rPr lang="pt-BR" altLang="pt-BR" sz="2400" b="1">
                <a:latin typeface="Garamond" charset="0"/>
              </a:rPr>
              <a:t>Community radio principles on the very first stablished radio in Brazil: “Rádio Sociedade do Rio de Janeiro” (1923)</a:t>
            </a:r>
            <a:br>
              <a:rPr lang="pt-BR" altLang="pt-BR" sz="2400" b="1">
                <a:latin typeface="Garamond" charset="0"/>
              </a:rPr>
            </a:br>
            <a:r>
              <a:rPr lang="en-GB" altLang="pt-BR" sz="2400" b="1">
                <a:latin typeface="Garamond" charset="0"/>
              </a:rPr>
              <a:t/>
            </a:r>
            <a:br>
              <a:rPr lang="en-GB" altLang="pt-BR" sz="2400" b="1">
                <a:latin typeface="Garamond" charset="0"/>
              </a:rPr>
            </a:br>
            <a:r>
              <a:rPr lang="en-US" altLang="pt-BR" sz="2400" b="1" i="1">
                <a:latin typeface="Garamond" charset="0"/>
              </a:rPr>
              <a:t> “Radio is the school of those who don’t </a:t>
            </a:r>
            <a:br>
              <a:rPr lang="en-US" altLang="pt-BR" sz="2400" b="1" i="1">
                <a:latin typeface="Garamond" charset="0"/>
              </a:rPr>
            </a:br>
            <a:r>
              <a:rPr lang="en-US" altLang="pt-BR" sz="2400" b="1" i="1">
                <a:latin typeface="Garamond" charset="0"/>
              </a:rPr>
              <a:t>have school, it is the newspaper of those </a:t>
            </a:r>
            <a:br>
              <a:rPr lang="en-US" altLang="pt-BR" sz="2400" b="1" i="1">
                <a:latin typeface="Garamond" charset="0"/>
              </a:rPr>
            </a:br>
            <a:r>
              <a:rPr lang="en-US" altLang="pt-BR" sz="2400" b="1" i="1">
                <a:latin typeface="Garamond" charset="0"/>
              </a:rPr>
              <a:t>who can’t read, it’s the teacher of those </a:t>
            </a:r>
            <a:br>
              <a:rPr lang="en-US" altLang="pt-BR" sz="2400" b="1" i="1">
                <a:latin typeface="Garamond" charset="0"/>
              </a:rPr>
            </a:br>
            <a:r>
              <a:rPr lang="en-US" altLang="pt-BR" sz="2400" b="1" i="1">
                <a:latin typeface="Garamond" charset="0"/>
              </a:rPr>
              <a:t>who cannot go to school”.</a:t>
            </a:r>
            <a:br>
              <a:rPr lang="en-US" altLang="pt-BR" sz="2400" b="1" i="1">
                <a:latin typeface="Garamond" charset="0"/>
              </a:rPr>
            </a:br>
            <a:r>
              <a:rPr lang="en-US" altLang="pt-BR" sz="2400" b="1" i="1">
                <a:latin typeface="Garamond" charset="0"/>
              </a:rPr>
              <a:t/>
            </a:r>
            <a:br>
              <a:rPr lang="en-US" altLang="pt-BR" sz="2400" b="1" i="1">
                <a:latin typeface="Garamond" charset="0"/>
              </a:rPr>
            </a:br>
            <a:r>
              <a:rPr lang="en-US" altLang="pt-BR" sz="2400" b="1" i="1">
                <a:latin typeface="Garamond" charset="0"/>
              </a:rPr>
              <a:t>Edgard Roquette-Pinto  </a:t>
            </a: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endParaRPr lang="pt-BR"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The Historical background ~ </a:t>
            </a:r>
          </a:p>
        </p:txBody>
      </p:sp>
      <p:pic>
        <p:nvPicPr>
          <p:cNvPr id="5125" name="Imagem 4" descr="Roquette-Pint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42113" y="3141663"/>
            <a:ext cx="2078037"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p:cNvSpPr>
            <a:spLocks noGrp="1"/>
          </p:cNvSpPr>
          <p:nvPr>
            <p:ph type="ctrTitle"/>
          </p:nvPr>
        </p:nvSpPr>
        <p:spPr>
          <a:xfrm>
            <a:off x="468313" y="2851150"/>
            <a:ext cx="7989887" cy="3746500"/>
          </a:xfrm>
        </p:spPr>
        <p:txBody>
          <a:bodyPr/>
          <a:lstStyle/>
          <a:p>
            <a:pPr algn="l" eaLnBrk="1" hangingPunct="1"/>
            <a:r>
              <a:rPr lang="en-US" altLang="pt-BR" sz="2400" b="1">
                <a:latin typeface="Garamond" charset="0"/>
              </a:rPr>
              <a:t>- Historical importance of CR on the struggle for democracy and citizen participation in all Latin America countries, including Brazil.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Three lineages:</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from the practice of </a:t>
            </a:r>
            <a:br>
              <a:rPr lang="en-US" altLang="pt-BR" sz="2400" b="1">
                <a:latin typeface="Garamond" charset="0"/>
              </a:rPr>
            </a:br>
            <a:r>
              <a:rPr lang="en-US" altLang="pt-BR" sz="2400" b="1">
                <a:latin typeface="Garamond" charset="0"/>
              </a:rPr>
              <a:t>evangelization and social mobilization </a:t>
            </a:r>
            <a:br>
              <a:rPr lang="en-US" altLang="pt-BR" sz="2400" b="1">
                <a:latin typeface="Garamond" charset="0"/>
              </a:rPr>
            </a:br>
            <a:r>
              <a:rPr lang="en-US" altLang="pt-BR" sz="2400" b="1">
                <a:latin typeface="Garamond" charset="0"/>
              </a:rPr>
              <a:t>of the Catholic Church via radio;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inspired by European free radio stations;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CR model of AMARC. </a:t>
            </a:r>
            <a:r>
              <a:rPr lang="pt-BR" altLang="pt-BR" sz="2400" b="1">
                <a:latin typeface="Garamond" charset="0"/>
              </a:rPr>
              <a:t/>
            </a:r>
            <a:br>
              <a:rPr lang="pt-BR" altLang="pt-BR" sz="2400" b="1">
                <a:latin typeface="Garamond" charset="0"/>
              </a:rPr>
            </a:br>
            <a:r>
              <a:rPr lang="en-GB" altLang="pt-BR" sz="2400" b="1">
                <a:latin typeface="Garamond" charset="0"/>
              </a:rPr>
              <a:t/>
            </a:r>
            <a:br>
              <a:rPr lang="en-GB" altLang="pt-BR" sz="2400" b="1">
                <a:latin typeface="Garamond" charset="0"/>
              </a:rPr>
            </a:br>
            <a:r>
              <a:rPr lang="en-US" altLang="pt-BR" sz="2400" b="1" i="1">
                <a:latin typeface="Garamond" charset="0"/>
              </a:rPr>
              <a:t> </a:t>
            </a: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endParaRPr lang="pt-BR"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The Historical background ~ </a:t>
            </a:r>
          </a:p>
        </p:txBody>
      </p:sp>
      <p:pic>
        <p:nvPicPr>
          <p:cNvPr id="6149" name="Imagem 6" descr="RadioAlice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97725" y="3716338"/>
            <a:ext cx="1838325"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Imagem 4" descr="PauloFreir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41988" y="2349500"/>
            <a:ext cx="31178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Imagem 11" descr="AMARC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5516563"/>
            <a:ext cx="1223963"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ctrTitle"/>
          </p:nvPr>
        </p:nvSpPr>
        <p:spPr>
          <a:xfrm>
            <a:off x="468313" y="2490788"/>
            <a:ext cx="8135937" cy="3746500"/>
          </a:xfrm>
        </p:spPr>
        <p:txBody>
          <a:bodyPr/>
          <a:lstStyle/>
          <a:p>
            <a:pPr algn="l" eaLnBrk="1" hangingPunct="1"/>
            <a:r>
              <a:rPr lang="en-US" altLang="pt-BR" sz="2400" b="1">
                <a:latin typeface="Garamond" charset="0"/>
              </a:rPr>
              <a:t>- 1970-1980: no legal recognition: radio station were closed down and their staff prosecuted;</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- 1990s: several associations and national, regional and international organizations supporting community radios;</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- 1996: 8 bills aiming to regulate community broadcasting in Brazil;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Law 9612/1998: Neoliberal government (Executive); 70% of the members of the parliamentary committee were owners or had indirect interests on commercial radio and TV (Legislature); criminalization remains (Judiciary) </a:t>
            </a:r>
            <a:br>
              <a:rPr lang="en-US" altLang="pt-BR" sz="2400" b="1">
                <a:latin typeface="Garamond" charset="0"/>
              </a:rPr>
            </a:br>
            <a:r>
              <a:rPr lang="en-US" altLang="pt-BR" sz="2400" b="1">
                <a:latin typeface="Garamond" charset="0"/>
              </a:rPr>
              <a:t/>
            </a:r>
            <a:br>
              <a:rPr lang="en-US" altLang="pt-BR" sz="2400" b="1">
                <a:latin typeface="Garamond" charset="0"/>
              </a:rPr>
            </a:br>
            <a:endParaRPr lang="pt-BR"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The regulatory framework ~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ctrTitle"/>
          </p:nvPr>
        </p:nvSpPr>
        <p:spPr>
          <a:xfrm>
            <a:off x="468313" y="2490788"/>
            <a:ext cx="8135937" cy="3746500"/>
          </a:xfrm>
        </p:spPr>
        <p:txBody>
          <a:bodyPr/>
          <a:lstStyle/>
          <a:p>
            <a:pPr algn="l" eaLnBrk="1" hangingPunct="1"/>
            <a:r>
              <a:rPr lang="pt-BR" altLang="pt-BR" sz="2400" b="1">
                <a:latin typeface="Garamond" charset="0"/>
              </a:rPr>
              <a:t>- </a:t>
            </a:r>
            <a:r>
              <a:rPr lang="en-US" altLang="pt-BR" sz="2400" b="1">
                <a:latin typeface="Garamond" charset="0"/>
              </a:rPr>
              <a:t>There are 4.724 licensed CRs covering 3.935 Brazilian cities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Comparative research on community broadcasting regulation from all South-American countries: </a:t>
            </a:r>
            <a:br>
              <a:rPr lang="en-US" altLang="pt-BR" sz="2400" b="1">
                <a:latin typeface="Garamond" charset="0"/>
              </a:rPr>
            </a:br>
            <a:r>
              <a:rPr lang="en-US" altLang="pt-BR" sz="2400" b="1" i="1">
                <a:latin typeface="Garamond" charset="0"/>
              </a:rPr>
              <a:t>Brazil has the most restrictive law</a:t>
            </a:r>
            <a:br>
              <a:rPr lang="en-US" altLang="pt-BR" sz="2400" b="1" i="1">
                <a:latin typeface="Garamond" charset="0"/>
              </a:rPr>
            </a:br>
            <a:r>
              <a:rPr lang="en-US" altLang="pt-BR" sz="2400" b="1" i="1">
                <a:latin typeface="Garamond" charset="0"/>
              </a:rPr>
              <a:t/>
            </a:r>
            <a:br>
              <a:rPr lang="en-US" altLang="pt-BR" sz="2400" b="1" i="1">
                <a:latin typeface="Garamond" charset="0"/>
              </a:rPr>
            </a:br>
            <a:r>
              <a:rPr lang="en-US" altLang="pt-BR" sz="2400" b="1" i="1">
                <a:latin typeface="Garamond" charset="0"/>
              </a:rPr>
              <a:t>* </a:t>
            </a:r>
            <a:r>
              <a:rPr lang="en-US" altLang="pt-BR" sz="2400" b="1">
                <a:latin typeface="Garamond" charset="0"/>
              </a:rPr>
              <a:t>legal definition;</a:t>
            </a:r>
            <a:br>
              <a:rPr lang="en-US" altLang="pt-BR" sz="2400" b="1">
                <a:latin typeface="Garamond" charset="0"/>
              </a:rPr>
            </a:br>
            <a:r>
              <a:rPr lang="en-US" altLang="pt-BR" sz="2400" b="1">
                <a:latin typeface="Garamond" charset="0"/>
              </a:rPr>
              <a:t>* overall power restriction;</a:t>
            </a:r>
            <a:br>
              <a:rPr lang="en-US" altLang="pt-BR" sz="2400" b="1">
                <a:latin typeface="Garamond" charset="0"/>
              </a:rPr>
            </a:br>
            <a:r>
              <a:rPr lang="en-US" altLang="pt-BR" sz="2400" b="1">
                <a:latin typeface="Garamond" charset="0"/>
              </a:rPr>
              <a:t>* reservation of frequency;</a:t>
            </a:r>
            <a:br>
              <a:rPr lang="en-US" altLang="pt-BR" sz="2400" b="1">
                <a:latin typeface="Garamond" charset="0"/>
              </a:rPr>
            </a:br>
            <a:r>
              <a:rPr lang="en-US" altLang="pt-BR" sz="2400" b="1">
                <a:latin typeface="Garamond" charset="0"/>
              </a:rPr>
              <a:t>* possibilities for financial </a:t>
            </a:r>
            <a:br>
              <a:rPr lang="en-US" altLang="pt-BR" sz="2400" b="1">
                <a:latin typeface="Garamond" charset="0"/>
              </a:rPr>
            </a:br>
            <a:r>
              <a:rPr lang="en-US" altLang="pt-BR" sz="2400" b="1">
                <a:latin typeface="Garamond" charset="0"/>
              </a:rPr>
              <a:t>    sustainability;</a:t>
            </a:r>
            <a:br>
              <a:rPr lang="en-US" altLang="pt-BR" sz="2400" b="1">
                <a:latin typeface="Garamond" charset="0"/>
              </a:rPr>
            </a:br>
            <a:r>
              <a:rPr lang="en-US" altLang="pt-BR" sz="2400" b="1">
                <a:latin typeface="Garamond" charset="0"/>
              </a:rPr>
              <a:t>* license length.</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endParaRPr lang="pt-BR"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The regulatory framework ~ </a:t>
            </a:r>
          </a:p>
        </p:txBody>
      </p:sp>
      <p:pic>
        <p:nvPicPr>
          <p:cNvPr id="8197" name="Imagem 4" descr="Ma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370263"/>
            <a:ext cx="3227388" cy="322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ctrTitle"/>
          </p:nvPr>
        </p:nvSpPr>
        <p:spPr>
          <a:xfrm>
            <a:off x="468313" y="2490788"/>
            <a:ext cx="8135937" cy="3746500"/>
          </a:xfrm>
        </p:spPr>
        <p:txBody>
          <a:bodyPr/>
          <a:lstStyle/>
          <a:p>
            <a:pPr algn="l" eaLnBrk="1" hangingPunct="1"/>
            <a:r>
              <a:rPr lang="en-US" altLang="pt-BR" sz="2400" b="1" i="1">
                <a:latin typeface="Garamond" charset="0"/>
              </a:rPr>
              <a:t>Legal definition and power restriction </a:t>
            </a:r>
            <a:br>
              <a:rPr lang="en-US" altLang="pt-BR" sz="2400" b="1" i="1">
                <a:latin typeface="Garamond" charset="0"/>
              </a:rPr>
            </a:br>
            <a:r>
              <a:rPr lang="en-US" altLang="pt-BR" sz="2400" b="1" i="1">
                <a:latin typeface="Garamond" charset="0"/>
              </a:rPr>
              <a:t/>
            </a:r>
            <a:br>
              <a:rPr lang="en-US" altLang="pt-BR" sz="2400" b="1" i="1">
                <a:latin typeface="Garamond" charset="0"/>
              </a:rPr>
            </a:br>
            <a:r>
              <a:rPr lang="en-US" altLang="pt-BR" sz="2400" b="1" i="1">
                <a:latin typeface="Garamond" charset="0"/>
              </a:rPr>
              <a:t>- </a:t>
            </a:r>
            <a:r>
              <a:rPr lang="en-US" altLang="pt-BR" sz="2400" b="1">
                <a:latin typeface="Garamond" charset="0"/>
              </a:rPr>
              <a:t>radio directors must live within one </a:t>
            </a:r>
            <a:br>
              <a:rPr lang="en-US" altLang="pt-BR" sz="2400" b="1">
                <a:latin typeface="Garamond" charset="0"/>
              </a:rPr>
            </a:br>
            <a:r>
              <a:rPr lang="en-US" altLang="pt-BR" sz="2400" b="1">
                <a:latin typeface="Garamond" charset="0"/>
              </a:rPr>
              <a:t>kilometre radius from the station;</a:t>
            </a:r>
            <a:br>
              <a:rPr lang="en-US" altLang="pt-BR" sz="2400" b="1">
                <a:latin typeface="Garamond" charset="0"/>
              </a:rPr>
            </a:br>
            <a:r>
              <a:rPr lang="en-US" altLang="pt-BR" sz="2400" b="1">
                <a:latin typeface="Garamond" charset="0"/>
              </a:rPr>
              <a:t>- designed to meet only communities of </a:t>
            </a:r>
            <a:br>
              <a:rPr lang="en-US" altLang="pt-BR" sz="2400" b="1">
                <a:latin typeface="Garamond" charset="0"/>
              </a:rPr>
            </a:br>
            <a:r>
              <a:rPr lang="en-US" altLang="pt-BR" sz="2400" b="1">
                <a:latin typeface="Garamond" charset="0"/>
              </a:rPr>
              <a:t>a neighbourhood, a village or small town;</a:t>
            </a:r>
            <a:br>
              <a:rPr lang="en-US" altLang="pt-BR" sz="2400" b="1">
                <a:latin typeface="Garamond" charset="0"/>
              </a:rPr>
            </a:br>
            <a:r>
              <a:rPr lang="en-US" altLang="pt-BR" sz="2400" b="1">
                <a:latin typeface="Garamond" charset="0"/>
              </a:rPr>
              <a:t>- excludes </a:t>
            </a:r>
            <a:r>
              <a:rPr lang="fr-FR" altLang="pt-BR" sz="2400" b="1">
                <a:latin typeface="Garamond" charset="0"/>
              </a:rPr>
              <a:t>ethno-linguistic communities (indigenous, quilombola, migrants etc.), large geographic communities (as slums) and so-called interest communities</a:t>
            </a:r>
            <a:r>
              <a:rPr lang="en-US" altLang="pt-BR" sz="2400" b="1">
                <a:latin typeface="Garamond" charset="0"/>
              </a:rPr>
              <a:t>;</a:t>
            </a:r>
            <a:br>
              <a:rPr lang="en-US" altLang="pt-BR" sz="2400" b="1">
                <a:latin typeface="Garamond" charset="0"/>
              </a:rPr>
            </a:br>
            <a:r>
              <a:rPr lang="en-US" altLang="pt-BR" sz="2400" b="1">
                <a:latin typeface="Garamond" charset="0"/>
              </a:rPr>
              <a:t>- power limited to 25 watts - FM (the typical modulation for local transmissions) </a:t>
            </a:r>
            <a:br>
              <a:rPr lang="en-US" altLang="pt-BR" sz="2400" b="1">
                <a:latin typeface="Garamond" charset="0"/>
              </a:rPr>
            </a:br>
            <a:r>
              <a:rPr lang="en-US" altLang="pt-BR" sz="2400" b="1">
                <a:latin typeface="Garamond" charset="0"/>
              </a:rPr>
              <a:t> </a:t>
            </a:r>
            <a:br>
              <a:rPr lang="en-US" altLang="pt-BR" sz="2400" b="1">
                <a:latin typeface="Garamond" charset="0"/>
              </a:rPr>
            </a:br>
            <a:r>
              <a:rPr lang="en-US" altLang="pt-BR" sz="2400" b="1">
                <a:latin typeface="Garamond" charset="0"/>
              </a:rPr>
              <a:t/>
            </a:r>
            <a:br>
              <a:rPr lang="en-US" altLang="pt-BR" sz="2400" b="1">
                <a:latin typeface="Garamond" charset="0"/>
              </a:rPr>
            </a:br>
            <a:endParaRPr lang="pt-BR"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The regulatory framework ~ </a:t>
            </a:r>
          </a:p>
        </p:txBody>
      </p:sp>
      <p:pic>
        <p:nvPicPr>
          <p:cNvPr id="9221" name="Imagem 7" descr="imag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6625" y="1557338"/>
            <a:ext cx="1857375"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ctrTitle"/>
          </p:nvPr>
        </p:nvSpPr>
        <p:spPr>
          <a:xfrm>
            <a:off x="323850" y="2778125"/>
            <a:ext cx="8569325" cy="3746500"/>
          </a:xfrm>
        </p:spPr>
        <p:txBody>
          <a:bodyPr/>
          <a:lstStyle/>
          <a:p>
            <a:pPr algn="l" eaLnBrk="1" hangingPunct="1"/>
            <a:r>
              <a:rPr lang="en-US" altLang="pt-BR" sz="2400" b="1">
                <a:latin typeface="Garamond" charset="0"/>
              </a:rPr>
              <a:t>- Violation of the principle of universality in the right to communicate: previous restrictions clearly configure an indirect restriction to the freedom of expression;</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The Consultative Statement 5/85 from the Human Rights  Inter-American Court maintains that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i="1">
                <a:latin typeface="Garamond" charset="0"/>
              </a:rPr>
              <a:t>“media should be virtually open to all without discrimination, more precisely, there shall not be individuals or groups a priori excluded from the access to such media; this demands the adequate conditions regarding these media, so that in practice, they must be true instruments of freedom of expression and not of its restriction.” (OAS)</a:t>
            </a: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r>
              <a:rPr lang="en-US" altLang="pt-BR" sz="2400" b="1">
                <a:latin typeface="Garamond" charset="0"/>
              </a:rPr>
              <a:t/>
            </a:r>
            <a:br>
              <a:rPr lang="en-US" altLang="pt-BR" sz="2400" b="1">
                <a:latin typeface="Garamond" charset="0"/>
              </a:rPr>
            </a:br>
            <a:endParaRPr lang="pt-BR" altLang="pt-BR" sz="2400" b="1">
              <a:latin typeface="Garamond" charset="0"/>
            </a:endParaRPr>
          </a:p>
        </p:txBody>
      </p:sp>
      <p:cxnSp>
        <p:nvCxnSpPr>
          <p:cNvPr id="6" name="Conector reto 5"/>
          <p:cNvCxnSpPr/>
          <p:nvPr/>
        </p:nvCxnSpPr>
        <p:spPr>
          <a:xfrm>
            <a:off x="539750" y="1341438"/>
            <a:ext cx="860425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180975" y="-171450"/>
            <a:ext cx="9432925" cy="1470025"/>
          </a:xfrm>
          <a:prstGeom prst="rect">
            <a:avLst/>
          </a:prstGeom>
        </p:spPr>
        <p:txBody>
          <a:bodyPr anchor="ctr">
            <a:normAutofit/>
          </a:bodyPr>
          <a:lstStyle/>
          <a:p>
            <a:pPr algn="ctr" fontAlgn="auto">
              <a:spcAft>
                <a:spcPts val="0"/>
              </a:spcAft>
              <a:defRPr/>
            </a:pPr>
            <a:r>
              <a:rPr lang="en-US" sz="44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Brazilian Community Radio</a:t>
            </a:r>
          </a:p>
          <a:p>
            <a:pPr algn="ctr" fontAlgn="auto">
              <a:spcAft>
                <a:spcPts val="0"/>
              </a:spcAft>
              <a:defRPr/>
            </a:pPr>
            <a:r>
              <a:rPr lang="en-US" sz="2800" b="1" cap="small" dirty="0">
                <a:solidFill>
                  <a:srgbClr val="00B050"/>
                </a:solidFill>
                <a:effectLst>
                  <a:outerShdw blurRad="38100" dist="38100" dir="2700000" algn="tl">
                    <a:srgbClr val="000000">
                      <a:alpha val="43137"/>
                    </a:srgbClr>
                  </a:outerShdw>
                </a:effectLst>
                <a:latin typeface="Garamond" pitchFamily="18" charset="0"/>
                <a:ea typeface="+mj-ea"/>
                <a:cs typeface="Arial" pitchFamily="34" charset="0"/>
              </a:rPr>
              <a:t>~ The regulatory framework ~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1389</TotalTime>
  <Words>492</Words>
  <Application>Microsoft Macintosh PowerPoint</Application>
  <PresentationFormat>Apresentação na tela (4:3)</PresentationFormat>
  <Paragraphs>129</Paragraphs>
  <Slides>22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22</vt:i4>
      </vt:variant>
    </vt:vector>
  </HeadingPairs>
  <TitlesOfParts>
    <vt:vector size="28" baseType="lpstr">
      <vt:lpstr>Arial</vt:lpstr>
      <vt:lpstr>Calibri</vt:lpstr>
      <vt:lpstr>Garamond</vt:lpstr>
      <vt:lpstr>Times New Roman</vt:lpstr>
      <vt:lpstr>Microsoft Sans Serif</vt:lpstr>
      <vt:lpstr>Tema do Office</vt:lpstr>
      <vt:lpstr>Struggling for the right to communicate:  Experiences from community radio in Brazil       </vt:lpstr>
      <vt:lpstr>- As with many Latin-american countries Brazil has high concentration of media ownership:  for example, one media corporation (Globo) concentrates 70% of the TV market;  - Over a decade of left government hasn't addressed the issue;  - Unbalanced news coverage on political issues: Brazil faces a disruption within democracy nowadays;  - In this scenario, community media struggles to influence public opinion with a alternative journalism . </vt:lpstr>
      <vt:lpstr>- Latin-american early examples (1940-60): Sutatenza (Colombia) and Miner’s radio stations (Bolívia);  - Principles: access; participation; self-management (Lewis, 1993) runned by ordinary people and/or non-profit organizations; its programming emphasize interests of local communities (geographic, ethnic, cultural and common interests);  - Power of mobilisation: “what allows us to define a medium as ‘community’ is not its capacity to provide a service but its intention, its clear aim to mobilise as connected to exercising citizenship” (Paiva, 1998, p. 160). . </vt:lpstr>
      <vt:lpstr>- Community radio principles on the very first stablished radio in Brazil: “Rádio Sociedade do Rio de Janeiro” (1923)   “Radio is the school of those who don’t  have school, it is the newspaper of those  who can’t read, it’s the teacher of those  who cannot go to school”.  Edgard Roquette-Pinto      </vt:lpstr>
      <vt:lpstr>- Historical importance of CR on the struggle for democracy and citizen participation in all Latin America countries, including Brazil.   - Three lineages:  * from the practice of  evangelization and social mobilization  of the Catholic Church via radio;   * inspired by European free radio stations;   * CR model of AMARC.       </vt:lpstr>
      <vt:lpstr>- 1970-1980: no legal recognition: radio station were closed down and their staff prosecuted;  - 1990s: several associations and national, regional and international organizations supporting community radios;  - 1996: 8 bills aiming to regulate community broadcasting in Brazil;   - Law 9612/1998: Neoliberal government (Executive); 70% of the members of the parliamentary committee were owners or had indirect interests on commercial radio and TV (Legislature); criminalization remains (Judiciary)   </vt:lpstr>
      <vt:lpstr>- There are 4.724 licensed CRs covering 3.935 Brazilian cities   - Comparative research on community broadcasting regulation from all South-American countries:  Brazil has the most restrictive law  * legal definition; * overall power restriction; * reservation of frequency; * possibilities for financial      sustainability; * license length.   </vt:lpstr>
      <vt:lpstr>Legal definition and power restriction   - radio directors must live within one  kilometre radius from the station; - designed to meet only communities of  a neighbourhood, a village or small town; - excludes ethno-linguistic communities (indigenous, quilombola, migrants etc.), large geographic communities (as slums) and so-called interest communities; - power limited to 25 watts - FM (the typical modulation for local transmissions)     </vt:lpstr>
      <vt:lpstr>- Violation of the principle of universality in the right to communicate: previous restrictions clearly configure an indirect restriction to the freedom of expression;  - The Consultative Statement 5/85 from the Human Rights  Inter-American Court maintains that   “media should be virtually open to all without discrimination, more precisely, there shall not be individuals or groups a priori excluded from the access to such media; this demands the adequate conditions regarding these media, so that in practice, they must be true instruments of freedom of expression and not of its restriction.” (OAS)    </vt:lpstr>
      <vt:lpstr>Beadledom and closures   - Highly bureaucratic and slow mechanism of licensing;  - Over a period of four years the Ministry of Communication accumulated 11,842 cases pending analysis, only managing to cope with 30% of them;  - The waiting time for a license can take up to 10 years or more;  - The other side of the beadledown is the closure of unlicensed radio stations: (2002-2015) 13.247 closures (average of almost 3 per day) and 3.765 licenses (average of less than 1 per day)  </vt:lpstr>
      <vt:lpstr>Apresentação do PowerPoint</vt:lpstr>
      <vt:lpstr>Apresentação do PowerPoint</vt:lpstr>
      <vt:lpstr>Beadledom   -  The Joint Declaration on Diversity of Broadcasting from 2007, signed by the four special rapporteurships on freedom of expression (UN, OAS, OSCE e ACHPR) states that “community radio broadcasting should be recognized in legislation as a differentiated form of media, benefiting from equal and simple licensing” (LIGABO et al, 2007). )  </vt:lpstr>
      <vt:lpstr> Three transformations affecting CRs   * digitalisation of the radio: possibilities (more radio spectrum space) and risks (costs of transition and very low power)   * podcasts: radio spot campaigns (health, worker’s right etc.) and interchange of local news  via internet (Radiotube)   * online radio: possibility of reaching wider  audiences and also an alternative for unlicensed CRs   </vt:lpstr>
      <vt:lpstr>Apresentação do PowerPoint</vt:lpstr>
      <vt:lpstr>Apresentação do PowerPoint</vt:lpstr>
      <vt:lpstr>Apresentação do PowerPoint</vt:lpstr>
      <vt:lpstr> * autonomy from political control : Boas and Hildago (2011) demonstrate that in cases where there was a licensed radio station with ties to a candidate, it raised its share of the votes by 17% and the probability of winning by 28%.   * increase participation: citizen participation on community radio rarely involves participation in decision making    </vt:lpstr>
      <vt:lpstr>Apresentação do PowerPoint</vt:lpstr>
      <vt:lpstr> * funding: Law 9.612 prohibits advertising on community radio programming    Nilson José dos Santos - community radio Esperança FM, a quilombo station in the town of Queimada Nova (state of Piauí, North-West Brazil):   “Money is a problem, we can’t survive on what the station brings in. For me to do a report in the countryside, for example, it costs time and money on transport” (Santos, 2015).  </vt:lpstr>
      <vt:lpstr> Brazilian CRs:   - remain at the centre of democratization ; - key vehicle for alternative voices, for deliberative talk and dialogue; - space for the rise of civic-journalism ; - contribute for a polyphony of voices and to break down barriers between message producers and consumers; - new ICTs: an opportunity to grow, to strengthen relationships with their audiences, and to build communities in ways that are not bound by geography . </vt:lpstr>
      <vt:lpstr> Raquel Paiva – raquelpaiv@gmail.com  João Paulo Malerba – joaopaulorj@yahoo.com.br  </vt:lpstr>
    </vt:vector>
  </TitlesOfParts>
  <Company>Hewlett-Packard</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Joao Paulo Malerba</dc:creator>
  <cp:lastModifiedBy>Raquel Paiva</cp:lastModifiedBy>
  <cp:revision>165</cp:revision>
  <dcterms:created xsi:type="dcterms:W3CDTF">2013-05-02T20:59:13Z</dcterms:created>
  <dcterms:modified xsi:type="dcterms:W3CDTF">2016-07-19T20:01:46Z</dcterms:modified>
</cp:coreProperties>
</file>