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57" r:id="rId3"/>
    <p:sldId id="258" r:id="rId4"/>
    <p:sldId id="264" r:id="rId5"/>
    <p:sldId id="266" r:id="rId6"/>
    <p:sldId id="267" r:id="rId7"/>
    <p:sldId id="259" r:id="rId8"/>
    <p:sldId id="260" r:id="rId9"/>
    <p:sldId id="262" r:id="rId10"/>
    <p:sldId id="263" r:id="rId11"/>
    <p:sldId id="261"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1" d="100"/>
          <a:sy n="81" d="100"/>
        </p:scale>
        <p:origin x="-103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B2ECD4-2B83-491D-88F9-91B90D747D4D}" type="doc">
      <dgm:prSet loTypeId="urn:microsoft.com/office/officeart/2005/8/layout/venn1" loCatId="relationship" qsTypeId="urn:microsoft.com/office/officeart/2005/8/quickstyle/simple5" qsCatId="simple" csTypeId="urn:microsoft.com/office/officeart/2005/8/colors/accent4_4" csCatId="accent4"/>
      <dgm:spPr/>
      <dgm:t>
        <a:bodyPr/>
        <a:lstStyle/>
        <a:p>
          <a:endParaRPr lang="en-US"/>
        </a:p>
      </dgm:t>
    </dgm:pt>
    <dgm:pt modelId="{BD7082B2-8550-40FB-AB48-814493DB9479}">
      <dgm:prSet/>
      <dgm:spPr/>
      <dgm:t>
        <a:bodyPr/>
        <a:lstStyle/>
        <a:p>
          <a:pPr rtl="0"/>
          <a:r>
            <a:rPr lang="en-US" dirty="0" smtClean="0"/>
            <a:t>Difficult to say what is ‘right’ with journalism education </a:t>
          </a:r>
          <a:endParaRPr lang="en-US" dirty="0"/>
        </a:p>
      </dgm:t>
    </dgm:pt>
    <dgm:pt modelId="{F1E1D30E-5C10-4568-AC60-4706846582ED}" type="parTrans" cxnId="{A4B259B1-DB1C-42FA-B76D-3B050F8D3853}">
      <dgm:prSet/>
      <dgm:spPr/>
      <dgm:t>
        <a:bodyPr/>
        <a:lstStyle/>
        <a:p>
          <a:endParaRPr lang="en-US"/>
        </a:p>
      </dgm:t>
    </dgm:pt>
    <dgm:pt modelId="{ABF0D2CE-D124-4BA2-B540-EF0DEC42AC08}" type="sibTrans" cxnId="{A4B259B1-DB1C-42FA-B76D-3B050F8D3853}">
      <dgm:prSet/>
      <dgm:spPr/>
      <dgm:t>
        <a:bodyPr/>
        <a:lstStyle/>
        <a:p>
          <a:endParaRPr lang="en-US"/>
        </a:p>
      </dgm:t>
    </dgm:pt>
    <dgm:pt modelId="{0603ABAC-3232-477A-BD7F-5DD5325108C9}">
      <dgm:prSet/>
      <dgm:spPr/>
      <dgm:t>
        <a:bodyPr/>
        <a:lstStyle/>
        <a:p>
          <a:pPr rtl="0"/>
          <a:r>
            <a:rPr lang="en-US" dirty="0" smtClean="0"/>
            <a:t>Lot of interest in media from the new generation</a:t>
          </a:r>
          <a:endParaRPr lang="en-US" dirty="0"/>
        </a:p>
      </dgm:t>
    </dgm:pt>
    <dgm:pt modelId="{E1CED0A9-5F38-4341-866C-5BF1EB906F11}" type="parTrans" cxnId="{04C16703-0EA1-42B6-B877-197D810C172E}">
      <dgm:prSet/>
      <dgm:spPr/>
      <dgm:t>
        <a:bodyPr/>
        <a:lstStyle/>
        <a:p>
          <a:endParaRPr lang="en-US"/>
        </a:p>
      </dgm:t>
    </dgm:pt>
    <dgm:pt modelId="{9EEAFDF0-0F3F-4B6A-9087-5B82360941CF}" type="sibTrans" cxnId="{04C16703-0EA1-42B6-B877-197D810C172E}">
      <dgm:prSet/>
      <dgm:spPr/>
      <dgm:t>
        <a:bodyPr/>
        <a:lstStyle/>
        <a:p>
          <a:endParaRPr lang="en-US"/>
        </a:p>
      </dgm:t>
    </dgm:pt>
    <dgm:pt modelId="{DA446F9D-3A40-485E-866F-BDE87FF2457D}">
      <dgm:prSet/>
      <dgm:spPr/>
      <dgm:t>
        <a:bodyPr/>
        <a:lstStyle/>
        <a:p>
          <a:pPr rtl="0"/>
          <a:r>
            <a:rPr lang="en-US" dirty="0" smtClean="0"/>
            <a:t>Growing interest is a positive development </a:t>
          </a:r>
          <a:endParaRPr lang="en-US" dirty="0"/>
        </a:p>
      </dgm:t>
    </dgm:pt>
    <dgm:pt modelId="{E0044A9E-5C48-4794-8A46-C13569CDF818}" type="parTrans" cxnId="{50F18BB5-06A6-4324-8A3C-89D4EFE2831A}">
      <dgm:prSet/>
      <dgm:spPr/>
      <dgm:t>
        <a:bodyPr/>
        <a:lstStyle/>
        <a:p>
          <a:endParaRPr lang="en-US"/>
        </a:p>
      </dgm:t>
    </dgm:pt>
    <dgm:pt modelId="{07DB3A1C-1EF4-4A85-8A1E-EC72E6308F4E}" type="sibTrans" cxnId="{50F18BB5-06A6-4324-8A3C-89D4EFE2831A}">
      <dgm:prSet/>
      <dgm:spPr/>
      <dgm:t>
        <a:bodyPr/>
        <a:lstStyle/>
        <a:p>
          <a:endParaRPr lang="en-US"/>
        </a:p>
      </dgm:t>
    </dgm:pt>
    <dgm:pt modelId="{4E5D1FD0-F656-4E72-8A40-61584923584F}">
      <dgm:prSet/>
      <dgm:spPr/>
      <dgm:t>
        <a:bodyPr/>
        <a:lstStyle/>
        <a:p>
          <a:pPr rtl="0"/>
          <a:r>
            <a:rPr lang="en-US" dirty="0" smtClean="0"/>
            <a:t>Glamour gets them into courses – however quickly disillusioned by quality and courses offered</a:t>
          </a:r>
          <a:endParaRPr lang="en-US" dirty="0"/>
        </a:p>
      </dgm:t>
    </dgm:pt>
    <dgm:pt modelId="{A4FD5D4B-82FF-4332-8CD8-8DF6207163E9}" type="parTrans" cxnId="{79C1268D-A4A3-4017-A903-93F015D456B8}">
      <dgm:prSet/>
      <dgm:spPr/>
      <dgm:t>
        <a:bodyPr/>
        <a:lstStyle/>
        <a:p>
          <a:endParaRPr lang="en-US"/>
        </a:p>
      </dgm:t>
    </dgm:pt>
    <dgm:pt modelId="{9F2C707D-3988-4BA8-8790-6B2889FD6EBF}" type="sibTrans" cxnId="{79C1268D-A4A3-4017-A903-93F015D456B8}">
      <dgm:prSet/>
      <dgm:spPr/>
      <dgm:t>
        <a:bodyPr/>
        <a:lstStyle/>
        <a:p>
          <a:endParaRPr lang="en-US"/>
        </a:p>
      </dgm:t>
    </dgm:pt>
    <dgm:pt modelId="{A57511DB-2D3E-4E92-BC30-43EA5AEFF40F}">
      <dgm:prSet/>
      <dgm:spPr/>
      <dgm:t>
        <a:bodyPr/>
        <a:lstStyle/>
        <a:p>
          <a:pPr rtl="0"/>
          <a:r>
            <a:rPr lang="en-US" dirty="0" smtClean="0"/>
            <a:t>Academics not able to deliver and live up to student expectations</a:t>
          </a:r>
          <a:endParaRPr lang="en-US" dirty="0"/>
        </a:p>
      </dgm:t>
    </dgm:pt>
    <dgm:pt modelId="{B399AF58-9590-4298-9799-4C039135E101}" type="parTrans" cxnId="{C1B3AE63-27A2-445B-B4D8-754C9F0BCF3E}">
      <dgm:prSet/>
      <dgm:spPr/>
      <dgm:t>
        <a:bodyPr/>
        <a:lstStyle/>
        <a:p>
          <a:endParaRPr lang="en-US"/>
        </a:p>
      </dgm:t>
    </dgm:pt>
    <dgm:pt modelId="{D55820B7-103E-4D6A-805B-51DCD5847755}" type="sibTrans" cxnId="{C1B3AE63-27A2-445B-B4D8-754C9F0BCF3E}">
      <dgm:prSet/>
      <dgm:spPr/>
      <dgm:t>
        <a:bodyPr/>
        <a:lstStyle/>
        <a:p>
          <a:endParaRPr lang="en-US"/>
        </a:p>
      </dgm:t>
    </dgm:pt>
    <dgm:pt modelId="{EC38ECCF-61B0-4542-B42E-D8F404779893}">
      <dgm:prSet custT="1"/>
      <dgm:spPr/>
      <dgm:t>
        <a:bodyPr/>
        <a:lstStyle/>
        <a:p>
          <a:pPr rtl="0"/>
          <a:r>
            <a:rPr lang="en-US" sz="1800" b="0" dirty="0" smtClean="0"/>
            <a:t>Has</a:t>
          </a:r>
          <a:r>
            <a:rPr lang="en-US" sz="1600" b="0" dirty="0" smtClean="0"/>
            <a:t> not achieved the ‘rigor’ necessary</a:t>
          </a:r>
          <a:endParaRPr lang="en-US" sz="1600" b="0" dirty="0"/>
        </a:p>
      </dgm:t>
    </dgm:pt>
    <dgm:pt modelId="{6B2FFABE-EB0F-4762-B192-310A199DB38B}" type="parTrans" cxnId="{A4083869-1F07-48ED-AB32-CEBC1E07A35D}">
      <dgm:prSet/>
      <dgm:spPr/>
      <dgm:t>
        <a:bodyPr/>
        <a:lstStyle/>
        <a:p>
          <a:endParaRPr lang="en-US"/>
        </a:p>
      </dgm:t>
    </dgm:pt>
    <dgm:pt modelId="{5DFC7784-8975-4173-BE0E-59E700FE076C}" type="sibTrans" cxnId="{A4083869-1F07-48ED-AB32-CEBC1E07A35D}">
      <dgm:prSet/>
      <dgm:spPr/>
      <dgm:t>
        <a:bodyPr/>
        <a:lstStyle/>
        <a:p>
          <a:endParaRPr lang="en-US"/>
        </a:p>
      </dgm:t>
    </dgm:pt>
    <dgm:pt modelId="{F7D22E74-973C-4D84-972B-F14C25C17D75}" type="pres">
      <dgm:prSet presAssocID="{63B2ECD4-2B83-491D-88F9-91B90D747D4D}" presName="compositeShape" presStyleCnt="0">
        <dgm:presLayoutVars>
          <dgm:chMax val="7"/>
          <dgm:dir/>
          <dgm:resizeHandles val="exact"/>
        </dgm:presLayoutVars>
      </dgm:prSet>
      <dgm:spPr/>
      <dgm:t>
        <a:bodyPr/>
        <a:lstStyle/>
        <a:p>
          <a:endParaRPr lang="en-US"/>
        </a:p>
      </dgm:t>
    </dgm:pt>
    <dgm:pt modelId="{E7D9BF70-EEE1-41D2-B891-8E399C65963E}" type="pres">
      <dgm:prSet presAssocID="{BD7082B2-8550-40FB-AB48-814493DB9479}" presName="circ1" presStyleLbl="vennNode1" presStyleIdx="0" presStyleCnt="6"/>
      <dgm:spPr/>
    </dgm:pt>
    <dgm:pt modelId="{59A3C6DB-8716-4A26-9B42-64DBE31CC174}" type="pres">
      <dgm:prSet presAssocID="{BD7082B2-8550-40FB-AB48-814493DB9479}" presName="circ1Tx" presStyleLbl="revTx" presStyleIdx="0" presStyleCnt="0">
        <dgm:presLayoutVars>
          <dgm:chMax val="0"/>
          <dgm:chPref val="0"/>
          <dgm:bulletEnabled val="1"/>
        </dgm:presLayoutVars>
      </dgm:prSet>
      <dgm:spPr/>
      <dgm:t>
        <a:bodyPr/>
        <a:lstStyle/>
        <a:p>
          <a:endParaRPr lang="en-US"/>
        </a:p>
      </dgm:t>
    </dgm:pt>
    <dgm:pt modelId="{3EC91032-C190-4D64-ADEC-7CCA324E001B}" type="pres">
      <dgm:prSet presAssocID="{0603ABAC-3232-477A-BD7F-5DD5325108C9}" presName="circ2" presStyleLbl="vennNode1" presStyleIdx="1" presStyleCnt="6"/>
      <dgm:spPr/>
    </dgm:pt>
    <dgm:pt modelId="{0225A2F9-F0C1-467B-993E-7E61A65E3F32}" type="pres">
      <dgm:prSet presAssocID="{0603ABAC-3232-477A-BD7F-5DD5325108C9}" presName="circ2Tx" presStyleLbl="revTx" presStyleIdx="0" presStyleCnt="0">
        <dgm:presLayoutVars>
          <dgm:chMax val="0"/>
          <dgm:chPref val="0"/>
          <dgm:bulletEnabled val="1"/>
        </dgm:presLayoutVars>
      </dgm:prSet>
      <dgm:spPr/>
      <dgm:t>
        <a:bodyPr/>
        <a:lstStyle/>
        <a:p>
          <a:endParaRPr lang="en-US"/>
        </a:p>
      </dgm:t>
    </dgm:pt>
    <dgm:pt modelId="{C68829E3-89A6-4F63-BA2C-376ABD508F4E}" type="pres">
      <dgm:prSet presAssocID="{DA446F9D-3A40-485E-866F-BDE87FF2457D}" presName="circ3" presStyleLbl="vennNode1" presStyleIdx="2" presStyleCnt="6"/>
      <dgm:spPr/>
    </dgm:pt>
    <dgm:pt modelId="{A7247976-9585-4EF0-A821-993A9E833316}" type="pres">
      <dgm:prSet presAssocID="{DA446F9D-3A40-485E-866F-BDE87FF2457D}" presName="circ3Tx" presStyleLbl="revTx" presStyleIdx="0" presStyleCnt="0">
        <dgm:presLayoutVars>
          <dgm:chMax val="0"/>
          <dgm:chPref val="0"/>
          <dgm:bulletEnabled val="1"/>
        </dgm:presLayoutVars>
      </dgm:prSet>
      <dgm:spPr/>
      <dgm:t>
        <a:bodyPr/>
        <a:lstStyle/>
        <a:p>
          <a:endParaRPr lang="en-US"/>
        </a:p>
      </dgm:t>
    </dgm:pt>
    <dgm:pt modelId="{4FB2359C-BBE1-4ABE-B803-6C5ADBAD095C}" type="pres">
      <dgm:prSet presAssocID="{4E5D1FD0-F656-4E72-8A40-61584923584F}" presName="circ4" presStyleLbl="vennNode1" presStyleIdx="3" presStyleCnt="6"/>
      <dgm:spPr/>
    </dgm:pt>
    <dgm:pt modelId="{AF691AEA-369C-4D54-B252-D934B49144B9}" type="pres">
      <dgm:prSet presAssocID="{4E5D1FD0-F656-4E72-8A40-61584923584F}" presName="circ4Tx" presStyleLbl="revTx" presStyleIdx="0" presStyleCnt="0">
        <dgm:presLayoutVars>
          <dgm:chMax val="0"/>
          <dgm:chPref val="0"/>
          <dgm:bulletEnabled val="1"/>
        </dgm:presLayoutVars>
      </dgm:prSet>
      <dgm:spPr/>
      <dgm:t>
        <a:bodyPr/>
        <a:lstStyle/>
        <a:p>
          <a:endParaRPr lang="en-US"/>
        </a:p>
      </dgm:t>
    </dgm:pt>
    <dgm:pt modelId="{0C4AED81-8AB5-4479-A506-0766C8B42A8F}" type="pres">
      <dgm:prSet presAssocID="{A57511DB-2D3E-4E92-BC30-43EA5AEFF40F}" presName="circ5" presStyleLbl="vennNode1" presStyleIdx="4" presStyleCnt="6"/>
      <dgm:spPr/>
    </dgm:pt>
    <dgm:pt modelId="{42973F09-A1D1-473B-ABBD-B413A7E6604D}" type="pres">
      <dgm:prSet presAssocID="{A57511DB-2D3E-4E92-BC30-43EA5AEFF40F}" presName="circ5Tx" presStyleLbl="revTx" presStyleIdx="0" presStyleCnt="0">
        <dgm:presLayoutVars>
          <dgm:chMax val="0"/>
          <dgm:chPref val="0"/>
          <dgm:bulletEnabled val="1"/>
        </dgm:presLayoutVars>
      </dgm:prSet>
      <dgm:spPr/>
      <dgm:t>
        <a:bodyPr/>
        <a:lstStyle/>
        <a:p>
          <a:endParaRPr lang="en-US"/>
        </a:p>
      </dgm:t>
    </dgm:pt>
    <dgm:pt modelId="{3555505F-A753-454E-8ADA-20F63C81127E}" type="pres">
      <dgm:prSet presAssocID="{EC38ECCF-61B0-4542-B42E-D8F404779893}" presName="circ6" presStyleLbl="vennNode1" presStyleIdx="5" presStyleCnt="6"/>
      <dgm:spPr/>
    </dgm:pt>
    <dgm:pt modelId="{A0449A88-55FF-432E-821E-A01EF02355D0}" type="pres">
      <dgm:prSet presAssocID="{EC38ECCF-61B0-4542-B42E-D8F404779893}" presName="circ6Tx" presStyleLbl="revTx" presStyleIdx="0" presStyleCnt="0">
        <dgm:presLayoutVars>
          <dgm:chMax val="0"/>
          <dgm:chPref val="0"/>
          <dgm:bulletEnabled val="1"/>
        </dgm:presLayoutVars>
      </dgm:prSet>
      <dgm:spPr/>
      <dgm:t>
        <a:bodyPr/>
        <a:lstStyle/>
        <a:p>
          <a:endParaRPr lang="en-US"/>
        </a:p>
      </dgm:t>
    </dgm:pt>
  </dgm:ptLst>
  <dgm:cxnLst>
    <dgm:cxn modelId="{67E651D5-6357-4130-A4AF-41B784F304DE}" type="presOf" srcId="{BD7082B2-8550-40FB-AB48-814493DB9479}" destId="{59A3C6DB-8716-4A26-9B42-64DBE31CC174}" srcOrd="0" destOrd="0" presId="urn:microsoft.com/office/officeart/2005/8/layout/venn1"/>
    <dgm:cxn modelId="{DBCBB98D-A6BD-4687-BDF6-A419EA186CA8}" type="presOf" srcId="{EC38ECCF-61B0-4542-B42E-D8F404779893}" destId="{A0449A88-55FF-432E-821E-A01EF02355D0}" srcOrd="0" destOrd="0" presId="urn:microsoft.com/office/officeart/2005/8/layout/venn1"/>
    <dgm:cxn modelId="{A4B259B1-DB1C-42FA-B76D-3B050F8D3853}" srcId="{63B2ECD4-2B83-491D-88F9-91B90D747D4D}" destId="{BD7082B2-8550-40FB-AB48-814493DB9479}" srcOrd="0" destOrd="0" parTransId="{F1E1D30E-5C10-4568-AC60-4706846582ED}" sibTransId="{ABF0D2CE-D124-4BA2-B540-EF0DEC42AC08}"/>
    <dgm:cxn modelId="{50F18BB5-06A6-4324-8A3C-89D4EFE2831A}" srcId="{63B2ECD4-2B83-491D-88F9-91B90D747D4D}" destId="{DA446F9D-3A40-485E-866F-BDE87FF2457D}" srcOrd="2" destOrd="0" parTransId="{E0044A9E-5C48-4794-8A46-C13569CDF818}" sibTransId="{07DB3A1C-1EF4-4A85-8A1E-EC72E6308F4E}"/>
    <dgm:cxn modelId="{04C16703-0EA1-42B6-B877-197D810C172E}" srcId="{63B2ECD4-2B83-491D-88F9-91B90D747D4D}" destId="{0603ABAC-3232-477A-BD7F-5DD5325108C9}" srcOrd="1" destOrd="0" parTransId="{E1CED0A9-5F38-4341-866C-5BF1EB906F11}" sibTransId="{9EEAFDF0-0F3F-4B6A-9087-5B82360941CF}"/>
    <dgm:cxn modelId="{08A4E25D-1F0A-4CC8-AE01-15F8D8664939}" type="presOf" srcId="{63B2ECD4-2B83-491D-88F9-91B90D747D4D}" destId="{F7D22E74-973C-4D84-972B-F14C25C17D75}" srcOrd="0" destOrd="0" presId="urn:microsoft.com/office/officeart/2005/8/layout/venn1"/>
    <dgm:cxn modelId="{31B27D9B-2CE6-4DA6-9F9B-41672015E813}" type="presOf" srcId="{0603ABAC-3232-477A-BD7F-5DD5325108C9}" destId="{0225A2F9-F0C1-467B-993E-7E61A65E3F32}" srcOrd="0" destOrd="0" presId="urn:microsoft.com/office/officeart/2005/8/layout/venn1"/>
    <dgm:cxn modelId="{79C1268D-A4A3-4017-A903-93F015D456B8}" srcId="{63B2ECD4-2B83-491D-88F9-91B90D747D4D}" destId="{4E5D1FD0-F656-4E72-8A40-61584923584F}" srcOrd="3" destOrd="0" parTransId="{A4FD5D4B-82FF-4332-8CD8-8DF6207163E9}" sibTransId="{9F2C707D-3988-4BA8-8790-6B2889FD6EBF}"/>
    <dgm:cxn modelId="{A4083869-1F07-48ED-AB32-CEBC1E07A35D}" srcId="{63B2ECD4-2B83-491D-88F9-91B90D747D4D}" destId="{EC38ECCF-61B0-4542-B42E-D8F404779893}" srcOrd="5" destOrd="0" parTransId="{6B2FFABE-EB0F-4762-B192-310A199DB38B}" sibTransId="{5DFC7784-8975-4173-BE0E-59E700FE076C}"/>
    <dgm:cxn modelId="{C1B3AE63-27A2-445B-B4D8-754C9F0BCF3E}" srcId="{63B2ECD4-2B83-491D-88F9-91B90D747D4D}" destId="{A57511DB-2D3E-4E92-BC30-43EA5AEFF40F}" srcOrd="4" destOrd="0" parTransId="{B399AF58-9590-4298-9799-4C039135E101}" sibTransId="{D55820B7-103E-4D6A-805B-51DCD5847755}"/>
    <dgm:cxn modelId="{ED94CC6B-F1D5-44A5-9634-D296DE99C396}" type="presOf" srcId="{DA446F9D-3A40-485E-866F-BDE87FF2457D}" destId="{A7247976-9585-4EF0-A821-993A9E833316}" srcOrd="0" destOrd="0" presId="urn:microsoft.com/office/officeart/2005/8/layout/venn1"/>
    <dgm:cxn modelId="{7294670E-E552-49C7-9F58-A58D5493ACAF}" type="presOf" srcId="{4E5D1FD0-F656-4E72-8A40-61584923584F}" destId="{AF691AEA-369C-4D54-B252-D934B49144B9}" srcOrd="0" destOrd="0" presId="urn:microsoft.com/office/officeart/2005/8/layout/venn1"/>
    <dgm:cxn modelId="{8BA6445B-6F95-46D2-9E6D-A1E64B297503}" type="presOf" srcId="{A57511DB-2D3E-4E92-BC30-43EA5AEFF40F}" destId="{42973F09-A1D1-473B-ABBD-B413A7E6604D}" srcOrd="0" destOrd="0" presId="urn:microsoft.com/office/officeart/2005/8/layout/venn1"/>
    <dgm:cxn modelId="{17414A5E-F506-40BE-8050-7728FD99DE50}" type="presParOf" srcId="{F7D22E74-973C-4D84-972B-F14C25C17D75}" destId="{E7D9BF70-EEE1-41D2-B891-8E399C65963E}" srcOrd="0" destOrd="0" presId="urn:microsoft.com/office/officeart/2005/8/layout/venn1"/>
    <dgm:cxn modelId="{4A4B5BE8-33EA-4F21-A412-A0DD2082B512}" type="presParOf" srcId="{F7D22E74-973C-4D84-972B-F14C25C17D75}" destId="{59A3C6DB-8716-4A26-9B42-64DBE31CC174}" srcOrd="1" destOrd="0" presId="urn:microsoft.com/office/officeart/2005/8/layout/venn1"/>
    <dgm:cxn modelId="{4FABB3F3-4ED2-4EBA-B541-13B9D6591D53}" type="presParOf" srcId="{F7D22E74-973C-4D84-972B-F14C25C17D75}" destId="{3EC91032-C190-4D64-ADEC-7CCA324E001B}" srcOrd="2" destOrd="0" presId="urn:microsoft.com/office/officeart/2005/8/layout/venn1"/>
    <dgm:cxn modelId="{2D44A670-E67D-4C21-8BDD-8382772F4059}" type="presParOf" srcId="{F7D22E74-973C-4D84-972B-F14C25C17D75}" destId="{0225A2F9-F0C1-467B-993E-7E61A65E3F32}" srcOrd="3" destOrd="0" presId="urn:microsoft.com/office/officeart/2005/8/layout/venn1"/>
    <dgm:cxn modelId="{4B864E42-BF89-4714-9B76-8624F8EF7C2F}" type="presParOf" srcId="{F7D22E74-973C-4D84-972B-F14C25C17D75}" destId="{C68829E3-89A6-4F63-BA2C-376ABD508F4E}" srcOrd="4" destOrd="0" presId="urn:microsoft.com/office/officeart/2005/8/layout/venn1"/>
    <dgm:cxn modelId="{65C5F459-9A78-4AD4-A8EB-D8CECA094069}" type="presParOf" srcId="{F7D22E74-973C-4D84-972B-F14C25C17D75}" destId="{A7247976-9585-4EF0-A821-993A9E833316}" srcOrd="5" destOrd="0" presId="urn:microsoft.com/office/officeart/2005/8/layout/venn1"/>
    <dgm:cxn modelId="{64ACDB75-36F9-429F-93E4-B0C6B1829FED}" type="presParOf" srcId="{F7D22E74-973C-4D84-972B-F14C25C17D75}" destId="{4FB2359C-BBE1-4ABE-B803-6C5ADBAD095C}" srcOrd="6" destOrd="0" presId="urn:microsoft.com/office/officeart/2005/8/layout/venn1"/>
    <dgm:cxn modelId="{CA00661F-33C3-4CDB-AA6F-CC589F41C9C5}" type="presParOf" srcId="{F7D22E74-973C-4D84-972B-F14C25C17D75}" destId="{AF691AEA-369C-4D54-B252-D934B49144B9}" srcOrd="7" destOrd="0" presId="urn:microsoft.com/office/officeart/2005/8/layout/venn1"/>
    <dgm:cxn modelId="{875CAC97-3AF3-414E-A8E0-DEAA76846371}" type="presParOf" srcId="{F7D22E74-973C-4D84-972B-F14C25C17D75}" destId="{0C4AED81-8AB5-4479-A506-0766C8B42A8F}" srcOrd="8" destOrd="0" presId="urn:microsoft.com/office/officeart/2005/8/layout/venn1"/>
    <dgm:cxn modelId="{B534A406-B965-4052-A841-4C9CC9F3A737}" type="presParOf" srcId="{F7D22E74-973C-4D84-972B-F14C25C17D75}" destId="{42973F09-A1D1-473B-ABBD-B413A7E6604D}" srcOrd="9" destOrd="0" presId="urn:microsoft.com/office/officeart/2005/8/layout/venn1"/>
    <dgm:cxn modelId="{6D08A749-B450-4802-A1F6-179353C7370E}" type="presParOf" srcId="{F7D22E74-973C-4D84-972B-F14C25C17D75}" destId="{3555505F-A753-454E-8ADA-20F63C81127E}" srcOrd="10" destOrd="0" presId="urn:microsoft.com/office/officeart/2005/8/layout/venn1"/>
    <dgm:cxn modelId="{9043613E-14CF-48F6-B776-C0B8B2497250}" type="presParOf" srcId="{F7D22E74-973C-4D84-972B-F14C25C17D75}" destId="{A0449A88-55FF-432E-821E-A01EF02355D0}" srcOrd="11"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D9BF70-EEE1-41D2-B891-8E399C65963E}">
      <dsp:nvSpPr>
        <dsp:cNvPr id="0" name=""/>
        <dsp:cNvSpPr/>
      </dsp:nvSpPr>
      <dsp:spPr>
        <a:xfrm>
          <a:off x="2933966" y="1333134"/>
          <a:ext cx="1786006" cy="1786006"/>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59A3C6DB-8716-4A26-9B42-64DBE31CC174}">
      <dsp:nvSpPr>
        <dsp:cNvPr id="0" name=""/>
        <dsp:cNvSpPr/>
      </dsp:nvSpPr>
      <dsp:spPr>
        <a:xfrm>
          <a:off x="2710716" y="0"/>
          <a:ext cx="2232507" cy="12161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kern="1200" dirty="0" smtClean="0"/>
            <a:t>Difficult to say what is ‘right’ with journalism education </a:t>
          </a:r>
          <a:endParaRPr lang="en-US" sz="1700" kern="1200" dirty="0"/>
        </a:p>
      </dsp:txBody>
      <dsp:txXfrm>
        <a:off x="2710716" y="0"/>
        <a:ext cx="2232507" cy="1216152"/>
      </dsp:txXfrm>
    </dsp:sp>
    <dsp:sp modelId="{3EC91032-C190-4D64-ADEC-7CCA324E001B}">
      <dsp:nvSpPr>
        <dsp:cNvPr id="0" name=""/>
        <dsp:cNvSpPr/>
      </dsp:nvSpPr>
      <dsp:spPr>
        <a:xfrm>
          <a:off x="3513674" y="1667865"/>
          <a:ext cx="1786006" cy="1786006"/>
        </a:xfrm>
        <a:prstGeom prst="ellipse">
          <a:avLst/>
        </a:prstGeom>
        <a:gradFill rotWithShape="0">
          <a:gsLst>
            <a:gs pos="0">
              <a:schemeClr val="accent4">
                <a:shade val="80000"/>
                <a:alpha val="50000"/>
                <a:hueOff val="-72585"/>
                <a:satOff val="-2022"/>
                <a:lumOff val="11553"/>
                <a:alphaOff val="0"/>
                <a:shade val="51000"/>
                <a:satMod val="130000"/>
              </a:schemeClr>
            </a:gs>
            <a:gs pos="80000">
              <a:schemeClr val="accent4">
                <a:shade val="80000"/>
                <a:alpha val="50000"/>
                <a:hueOff val="-72585"/>
                <a:satOff val="-2022"/>
                <a:lumOff val="11553"/>
                <a:alphaOff val="0"/>
                <a:shade val="93000"/>
                <a:satMod val="130000"/>
              </a:schemeClr>
            </a:gs>
            <a:gs pos="100000">
              <a:schemeClr val="accent4">
                <a:shade val="80000"/>
                <a:alpha val="50000"/>
                <a:hueOff val="-72585"/>
                <a:satOff val="-2022"/>
                <a:lumOff val="115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0225A2F9-F0C1-467B-993E-7E61A65E3F32}">
      <dsp:nvSpPr>
        <dsp:cNvPr id="0" name=""/>
        <dsp:cNvSpPr/>
      </dsp:nvSpPr>
      <dsp:spPr>
        <a:xfrm>
          <a:off x="5432142" y="1158240"/>
          <a:ext cx="2115673" cy="133197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kern="1200" dirty="0" smtClean="0"/>
            <a:t>Lot of interest in media from the new generation</a:t>
          </a:r>
          <a:endParaRPr lang="en-US" sz="1700" kern="1200" dirty="0"/>
        </a:p>
      </dsp:txBody>
      <dsp:txXfrm>
        <a:off x="5432142" y="1158240"/>
        <a:ext cx="2115673" cy="1331976"/>
      </dsp:txXfrm>
    </dsp:sp>
    <dsp:sp modelId="{C68829E3-89A6-4F63-BA2C-376ABD508F4E}">
      <dsp:nvSpPr>
        <dsp:cNvPr id="0" name=""/>
        <dsp:cNvSpPr/>
      </dsp:nvSpPr>
      <dsp:spPr>
        <a:xfrm>
          <a:off x="3513674" y="2337328"/>
          <a:ext cx="1786006" cy="1786006"/>
        </a:xfrm>
        <a:prstGeom prst="ellipse">
          <a:avLst/>
        </a:prstGeom>
        <a:gradFill rotWithShape="0">
          <a:gsLst>
            <a:gs pos="0">
              <a:schemeClr val="accent4">
                <a:shade val="80000"/>
                <a:alpha val="50000"/>
                <a:hueOff val="-145170"/>
                <a:satOff val="-4044"/>
                <a:lumOff val="23105"/>
                <a:alphaOff val="0"/>
                <a:shade val="51000"/>
                <a:satMod val="130000"/>
              </a:schemeClr>
            </a:gs>
            <a:gs pos="80000">
              <a:schemeClr val="accent4">
                <a:shade val="80000"/>
                <a:alpha val="50000"/>
                <a:hueOff val="-145170"/>
                <a:satOff val="-4044"/>
                <a:lumOff val="23105"/>
                <a:alphaOff val="0"/>
                <a:shade val="93000"/>
                <a:satMod val="130000"/>
              </a:schemeClr>
            </a:gs>
            <a:gs pos="100000">
              <a:schemeClr val="accent4">
                <a:shade val="80000"/>
                <a:alpha val="50000"/>
                <a:hueOff val="-145170"/>
                <a:satOff val="-4044"/>
                <a:lumOff val="2310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A7247976-9585-4EF0-A821-993A9E833316}">
      <dsp:nvSpPr>
        <dsp:cNvPr id="0" name=""/>
        <dsp:cNvSpPr/>
      </dsp:nvSpPr>
      <dsp:spPr>
        <a:xfrm>
          <a:off x="5432142" y="3144621"/>
          <a:ext cx="2115673" cy="148833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kern="1200" dirty="0" smtClean="0"/>
            <a:t>Growing interest is a positive development </a:t>
          </a:r>
          <a:endParaRPr lang="en-US" sz="1700" kern="1200" dirty="0"/>
        </a:p>
      </dsp:txBody>
      <dsp:txXfrm>
        <a:off x="5432142" y="3144621"/>
        <a:ext cx="2115673" cy="1488338"/>
      </dsp:txXfrm>
    </dsp:sp>
    <dsp:sp modelId="{4FB2359C-BBE1-4ABE-B803-6C5ADBAD095C}">
      <dsp:nvSpPr>
        <dsp:cNvPr id="0" name=""/>
        <dsp:cNvSpPr/>
      </dsp:nvSpPr>
      <dsp:spPr>
        <a:xfrm>
          <a:off x="2933966" y="2672638"/>
          <a:ext cx="1786006" cy="1786006"/>
        </a:xfrm>
        <a:prstGeom prst="ellipse">
          <a:avLst/>
        </a:prstGeom>
        <a:gradFill rotWithShape="0">
          <a:gsLst>
            <a:gs pos="0">
              <a:schemeClr val="accent4">
                <a:shade val="80000"/>
                <a:alpha val="50000"/>
                <a:hueOff val="-217755"/>
                <a:satOff val="-6066"/>
                <a:lumOff val="34658"/>
                <a:alphaOff val="0"/>
                <a:shade val="51000"/>
                <a:satMod val="130000"/>
              </a:schemeClr>
            </a:gs>
            <a:gs pos="80000">
              <a:schemeClr val="accent4">
                <a:shade val="80000"/>
                <a:alpha val="50000"/>
                <a:hueOff val="-217755"/>
                <a:satOff val="-6066"/>
                <a:lumOff val="34658"/>
                <a:alphaOff val="0"/>
                <a:shade val="93000"/>
                <a:satMod val="130000"/>
              </a:schemeClr>
            </a:gs>
            <a:gs pos="100000">
              <a:schemeClr val="accent4">
                <a:shade val="80000"/>
                <a:alpha val="50000"/>
                <a:hueOff val="-217755"/>
                <a:satOff val="-6066"/>
                <a:lumOff val="346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AF691AEA-369C-4D54-B252-D934B49144B9}">
      <dsp:nvSpPr>
        <dsp:cNvPr id="0" name=""/>
        <dsp:cNvSpPr/>
      </dsp:nvSpPr>
      <dsp:spPr>
        <a:xfrm>
          <a:off x="2710716" y="4575048"/>
          <a:ext cx="2232507" cy="12161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kern="1200" dirty="0" smtClean="0"/>
            <a:t>Glamour gets them into courses – however quickly disillusioned by quality and courses offered</a:t>
          </a:r>
          <a:endParaRPr lang="en-US" sz="1700" kern="1200" dirty="0"/>
        </a:p>
      </dsp:txBody>
      <dsp:txXfrm>
        <a:off x="2710716" y="4575048"/>
        <a:ext cx="2232507" cy="1216152"/>
      </dsp:txXfrm>
    </dsp:sp>
    <dsp:sp modelId="{0C4AED81-8AB5-4479-A506-0766C8B42A8F}">
      <dsp:nvSpPr>
        <dsp:cNvPr id="0" name=""/>
        <dsp:cNvSpPr/>
      </dsp:nvSpPr>
      <dsp:spPr>
        <a:xfrm>
          <a:off x="2354259" y="2337328"/>
          <a:ext cx="1786006" cy="1786006"/>
        </a:xfrm>
        <a:prstGeom prst="ellipse">
          <a:avLst/>
        </a:prstGeom>
        <a:gradFill rotWithShape="0">
          <a:gsLst>
            <a:gs pos="0">
              <a:schemeClr val="accent4">
                <a:shade val="80000"/>
                <a:alpha val="50000"/>
                <a:hueOff val="-145170"/>
                <a:satOff val="-4044"/>
                <a:lumOff val="23105"/>
                <a:alphaOff val="0"/>
                <a:shade val="51000"/>
                <a:satMod val="130000"/>
              </a:schemeClr>
            </a:gs>
            <a:gs pos="80000">
              <a:schemeClr val="accent4">
                <a:shade val="80000"/>
                <a:alpha val="50000"/>
                <a:hueOff val="-145170"/>
                <a:satOff val="-4044"/>
                <a:lumOff val="23105"/>
                <a:alphaOff val="0"/>
                <a:shade val="93000"/>
                <a:satMod val="130000"/>
              </a:schemeClr>
            </a:gs>
            <a:gs pos="100000">
              <a:schemeClr val="accent4">
                <a:shade val="80000"/>
                <a:alpha val="50000"/>
                <a:hueOff val="-145170"/>
                <a:satOff val="-4044"/>
                <a:lumOff val="2310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42973F09-A1D1-473B-ABBD-B413A7E6604D}">
      <dsp:nvSpPr>
        <dsp:cNvPr id="0" name=""/>
        <dsp:cNvSpPr/>
      </dsp:nvSpPr>
      <dsp:spPr>
        <a:xfrm>
          <a:off x="106123" y="3144621"/>
          <a:ext cx="2115673" cy="148833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en-US" sz="1700" kern="1200" dirty="0" smtClean="0"/>
            <a:t>Academics not able to deliver and live up to student expectations</a:t>
          </a:r>
          <a:endParaRPr lang="en-US" sz="1700" kern="1200" dirty="0"/>
        </a:p>
      </dsp:txBody>
      <dsp:txXfrm>
        <a:off x="106123" y="3144621"/>
        <a:ext cx="2115673" cy="1488338"/>
      </dsp:txXfrm>
    </dsp:sp>
    <dsp:sp modelId="{3555505F-A753-454E-8ADA-20F63C81127E}">
      <dsp:nvSpPr>
        <dsp:cNvPr id="0" name=""/>
        <dsp:cNvSpPr/>
      </dsp:nvSpPr>
      <dsp:spPr>
        <a:xfrm>
          <a:off x="2354259" y="1667865"/>
          <a:ext cx="1786006" cy="1786006"/>
        </a:xfrm>
        <a:prstGeom prst="ellipse">
          <a:avLst/>
        </a:prstGeom>
        <a:gradFill rotWithShape="0">
          <a:gsLst>
            <a:gs pos="0">
              <a:schemeClr val="accent4">
                <a:shade val="80000"/>
                <a:alpha val="50000"/>
                <a:hueOff val="-72585"/>
                <a:satOff val="-2022"/>
                <a:lumOff val="11553"/>
                <a:alphaOff val="0"/>
                <a:shade val="51000"/>
                <a:satMod val="130000"/>
              </a:schemeClr>
            </a:gs>
            <a:gs pos="80000">
              <a:schemeClr val="accent4">
                <a:shade val="80000"/>
                <a:alpha val="50000"/>
                <a:hueOff val="-72585"/>
                <a:satOff val="-2022"/>
                <a:lumOff val="11553"/>
                <a:alphaOff val="0"/>
                <a:shade val="93000"/>
                <a:satMod val="130000"/>
              </a:schemeClr>
            </a:gs>
            <a:gs pos="100000">
              <a:schemeClr val="accent4">
                <a:shade val="80000"/>
                <a:alpha val="50000"/>
                <a:hueOff val="-72585"/>
                <a:satOff val="-2022"/>
                <a:lumOff val="115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A0449A88-55FF-432E-821E-A01EF02355D0}">
      <dsp:nvSpPr>
        <dsp:cNvPr id="0" name=""/>
        <dsp:cNvSpPr/>
      </dsp:nvSpPr>
      <dsp:spPr>
        <a:xfrm>
          <a:off x="106123" y="1158240"/>
          <a:ext cx="2115673" cy="148833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b="0" kern="1200" dirty="0" smtClean="0"/>
            <a:t>Has</a:t>
          </a:r>
          <a:r>
            <a:rPr lang="en-US" sz="1600" b="0" kern="1200" dirty="0" smtClean="0"/>
            <a:t> not achieved the ‘rigor’ necessary</a:t>
          </a:r>
          <a:endParaRPr lang="en-US" sz="1600" b="0" kern="1200" dirty="0"/>
        </a:p>
      </dsp:txBody>
      <dsp:txXfrm>
        <a:off x="106123" y="1158240"/>
        <a:ext cx="2115673" cy="148833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CFEEC-5751-4598-929A-9F42DEAD7DD2}" type="datetimeFigureOut">
              <a:rPr lang="en-US" smtClean="0"/>
              <a:pPr/>
              <a:t>11/15/2012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295F51-B0DC-408C-B1E8-4A13CBCB7D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A32C49-98AE-4741-B0EA-2EAB39649DF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4ACF5-20D5-483C-B726-05B396B786A5}" type="datetimeFigureOut">
              <a:rPr lang="en-US" smtClean="0"/>
              <a:pPr/>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A3B6C-39F6-4AD8-AED6-254EB35339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4ACF5-20D5-483C-B726-05B396B786A5}" type="datetimeFigureOut">
              <a:rPr lang="en-US" smtClean="0"/>
              <a:pPr/>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A3B6C-39F6-4AD8-AED6-254EB35339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ccut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ndiatoday.intoday.in/story/censorship-of-the-internet-mea-us-g8-nations-cirp/1/215718.html" TargetMode="External"/><Relationship Id="rId2" Type="http://schemas.openxmlformats.org/officeDocument/2006/relationships/hyperlink" Target="http://uncut.indexoncensorship.org/2012/09/india-discusses-proposals-to-regulate-the-internet/%20%3chttp:/uncut.indexoncensorship.org/2012/09/india-discusses-proposals-to-regulate-the-internet/%3e" TargetMode="External"/><Relationship Id="rId1" Type="http://schemas.openxmlformats.org/officeDocument/2006/relationships/slideLayout" Target="../slideLayouts/slideLayout2.xml"/><Relationship Id="rId4" Type="http://schemas.openxmlformats.org/officeDocument/2006/relationships/hyperlink" Target="http://www.icann.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Media: Overview and current issues in India</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Discussion presentation for the </a:t>
            </a:r>
            <a:r>
              <a:rPr lang="en-US" b="1" dirty="0" smtClean="0"/>
              <a:t>4</a:t>
            </a:r>
            <a:r>
              <a:rPr lang="en-US" b="1" baseline="30000" dirty="0" smtClean="0"/>
              <a:t>th</a:t>
            </a:r>
            <a:r>
              <a:rPr lang="en-US" b="1" dirty="0" smtClean="0"/>
              <a:t> International Readings in Moscow: Mass Media and Communications, November 15-16, 2012</a:t>
            </a:r>
            <a:r>
              <a:rPr lang="en-US" dirty="0" smtClean="0"/>
              <a:t>.</a:t>
            </a:r>
          </a:p>
          <a:p>
            <a:r>
              <a:rPr lang="en-US" dirty="0" smtClean="0"/>
              <a:t>Prof B.P. Sanjay,</a:t>
            </a:r>
          </a:p>
          <a:p>
            <a:r>
              <a:rPr lang="en-US" dirty="0" smtClean="0">
                <a:hlinkClick r:id="rId2"/>
              </a:rPr>
              <a:t>vccutn@gmail.com</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 backs away from Control Issue?</a:t>
            </a:r>
            <a:endParaRPr lang="en-US" dirty="0"/>
          </a:p>
        </p:txBody>
      </p:sp>
      <p:sp>
        <p:nvSpPr>
          <p:cNvPr id="3" name="Content Placeholder 2"/>
          <p:cNvSpPr>
            <a:spLocks noGrp="1"/>
          </p:cNvSpPr>
          <p:nvPr>
            <p:ph idx="1"/>
          </p:nvPr>
        </p:nvSpPr>
        <p:spPr/>
        <p:txBody>
          <a:bodyPr>
            <a:normAutofit fontScale="55000" lnSpcReduction="20000"/>
          </a:bodyPr>
          <a:lstStyle/>
          <a:p>
            <a:r>
              <a:rPr lang="en-US" dirty="0"/>
              <a:t>Following outrage from India’s civil society and media, it appears the country’s government has backed away from its proposal to create a UN body to govern the internet. The</a:t>
            </a:r>
            <a:r>
              <a:rPr lang="en-US" i="1" dirty="0"/>
              <a:t> </a:t>
            </a:r>
            <a:r>
              <a:rPr lang="en-US" dirty="0"/>
              <a:t>controversial </a:t>
            </a:r>
            <a:r>
              <a:rPr lang="en-US" dirty="0">
                <a:hlinkClick r:id="rId2" tooltip="UNCUT: India discusses proposals to regulate the Internet"/>
              </a:rPr>
              <a:t>plan</a:t>
            </a:r>
            <a:r>
              <a:rPr lang="en-US" dirty="0"/>
              <a:t>, which was made without consulting civil society, </a:t>
            </a:r>
            <a:r>
              <a:rPr lang="en-US" dirty="0">
                <a:hlinkClick r:id="rId3"/>
              </a:rPr>
              <a:t>angered</a:t>
            </a:r>
            <a:r>
              <a:rPr lang="en-US" dirty="0"/>
              <a:t> local stakeholders, including academics, media, and industry associations</a:t>
            </a:r>
            <a:r>
              <a:rPr lang="en-US" dirty="0" smtClean="0"/>
              <a:t>.</a:t>
            </a:r>
          </a:p>
          <a:p>
            <a:endParaRPr lang="en-US" dirty="0"/>
          </a:p>
          <a:p>
            <a:r>
              <a:rPr lang="en-US" dirty="0" smtClean="0"/>
              <a:t> </a:t>
            </a:r>
            <a:r>
              <a:rPr lang="en-US" dirty="0"/>
              <a:t>Civil society expressed fear that a 50-member UN body, many of whom would seek to control the internet for their own political ends, would restrict the very free and dynamic nature of the internet. The </a:t>
            </a:r>
            <a:r>
              <a:rPr lang="en-US" dirty="0">
                <a:hlinkClick r:id="rId2" tooltip="UNCUT: India discusses proposals to regulate the Internet"/>
              </a:rPr>
              <a:t>proposal envisaged</a:t>
            </a:r>
            <a:r>
              <a:rPr lang="en-US" dirty="0"/>
              <a:t> ”50 member States chosen on the basis of equitable geographic representation” that would meet annually in Geneva as the UN Committee for Internet-Related Policies (UN-CIRP</a:t>
            </a:r>
            <a:r>
              <a:rPr lang="en-US" dirty="0" smtClean="0"/>
              <a:t>).</a:t>
            </a:r>
          </a:p>
          <a:p>
            <a:endParaRPr lang="en-US" dirty="0"/>
          </a:p>
          <a:p>
            <a:r>
              <a:rPr lang="en-US" dirty="0"/>
              <a:t>Rajeev Chandrasekhar, Indian </a:t>
            </a:r>
            <a:r>
              <a:rPr lang="en-US" dirty="0" smtClean="0"/>
              <a:t>parliamentarian </a:t>
            </a:r>
            <a:r>
              <a:rPr lang="en-US" dirty="0"/>
              <a:t>and critic of the proposal, said: “CIRP seems like a solution in search of a problem”. At present, </a:t>
            </a:r>
            <a:r>
              <a:rPr lang="en-US" dirty="0">
                <a:hlinkClick r:id="rId4" tooltip="ICANN"/>
              </a:rPr>
              <a:t>ICANN</a:t>
            </a:r>
            <a:r>
              <a:rPr lang="en-US" dirty="0"/>
              <a:t> (Internet Corporation for Assigned Names and Numbers), a non-profit with ties to the US State Department, serves as the platform for internet governance, using an organisational structure that allows input from the wider internet community and not just governments of the world.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Journalism and Media Education</a:t>
            </a:r>
            <a:endParaRPr lang="en-IN" smtClean="0"/>
          </a:p>
        </p:txBody>
      </p:sp>
      <p:sp>
        <p:nvSpPr>
          <p:cNvPr id="3" name="Content Placeholder 2"/>
          <p:cNvSpPr>
            <a:spLocks noGrp="1"/>
          </p:cNvSpPr>
          <p:nvPr>
            <p:ph idx="1"/>
          </p:nvPr>
        </p:nvSpPr>
        <p:spPr/>
        <p:txBody>
          <a:bodyPr rtlCol="0">
            <a:normAutofit fontScale="85000" lnSpcReduction="20000"/>
          </a:bodyPr>
          <a:lstStyle/>
          <a:p>
            <a:pPr algn="just" eaLnBrk="1" fontAlgn="auto" hangingPunct="1">
              <a:spcAft>
                <a:spcPts val="0"/>
              </a:spcAft>
              <a:defRPr/>
            </a:pPr>
            <a:r>
              <a:rPr lang="en-US" dirty="0" smtClean="0"/>
              <a:t>Universities, polytechnics,  Media houses,  Journalists’ associations. Civil society groups offer a host of regular Under graduate, post graduate, diploma and certificate programmes in India. Media courses are popular in that it offers youth a glamorous and adventurous career.  It is both a high paying job as well as very lowly paid profession particularly at the grass roots level making them vulnerable to incentives from the rich and powerful interest groups.</a:t>
            </a:r>
          </a:p>
          <a:p>
            <a:pPr algn="just" eaLnBrk="1" fontAlgn="auto" hangingPunct="1">
              <a:spcAft>
                <a:spcPts val="0"/>
              </a:spcAft>
              <a:defRPr/>
            </a:pPr>
            <a:r>
              <a:rPr lang="en-US" dirty="0" smtClean="0"/>
              <a:t>However, there are recurrent issues ranging from necessity to mismatch between expectations of employers to skill sets of graduates….</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032860" y="685800"/>
          <a:ext cx="765394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649987"/>
            <a:ext cx="8229600" cy="442638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1520" y="548680"/>
            <a:ext cx="828092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47725" y="1600994"/>
            <a:ext cx="7448550" cy="452437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267744" y="548680"/>
            <a:ext cx="4857750" cy="792088"/>
          </a:xfrm>
          <a:prstGeom prst="rect">
            <a:avLst/>
          </a:prstGeom>
          <a:noFill/>
          <a:ln w="9525">
            <a:noFill/>
            <a:miter lim="800000"/>
            <a:headEnd/>
            <a:tailEnd/>
          </a:ln>
        </p:spPr>
      </p:pic>
      <p:sp>
        <p:nvSpPr>
          <p:cNvPr id="6" name="TextBox 5"/>
          <p:cNvSpPr txBox="1"/>
          <p:nvPr/>
        </p:nvSpPr>
        <p:spPr>
          <a:xfrm>
            <a:off x="827584" y="6309320"/>
            <a:ext cx="5163721" cy="369332"/>
          </a:xfrm>
          <a:prstGeom prst="rect">
            <a:avLst/>
          </a:prstGeom>
          <a:noFill/>
        </p:spPr>
        <p:txBody>
          <a:bodyPr wrap="none" rtlCol="0">
            <a:spAutoFit/>
          </a:bodyPr>
          <a:lstStyle/>
          <a:p>
            <a:r>
              <a:rPr lang="en-US" dirty="0" smtClean="0"/>
              <a:t>Note Indian Language Dailies have higher readership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Television…..</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79512" y="1361413"/>
            <a:ext cx="8352927" cy="53098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Television  growth post </a:t>
            </a:r>
            <a:r>
              <a:rPr lang="en-US" dirty="0" err="1" smtClean="0"/>
              <a:t>privatisation</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683568" y="1474103"/>
            <a:ext cx="8104132" cy="53838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539552" y="1386747"/>
            <a:ext cx="7056783" cy="5471253"/>
          </a:xfrm>
          <a:prstGeom prst="rect">
            <a:avLst/>
          </a:prstGeom>
          <a:noFill/>
          <a:ln w="9525">
            <a:noFill/>
            <a:miter lim="800000"/>
            <a:headEnd/>
            <a:tailEnd/>
          </a:ln>
        </p:spPr>
      </p:pic>
      <p:pic>
        <p:nvPicPr>
          <p:cNvPr id="8196" name="Picture 4"/>
          <p:cNvPicPr>
            <a:picLocks noChangeAspect="1" noChangeArrowheads="1"/>
          </p:cNvPicPr>
          <p:nvPr/>
        </p:nvPicPr>
        <p:blipFill>
          <a:blip r:embed="rId3" cstate="print"/>
          <a:srcRect/>
          <a:stretch>
            <a:fillRect/>
          </a:stretch>
        </p:blipFill>
        <p:spPr bwMode="auto">
          <a:xfrm>
            <a:off x="2051720" y="332656"/>
            <a:ext cx="6297930"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Indicative Figures: Growth rates are significant</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404937" y="1801019"/>
            <a:ext cx="6334125" cy="412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337083" y="1052736"/>
            <a:ext cx="8354901"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News-….? ! </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043608" y="1275695"/>
            <a:ext cx="7488831" cy="54918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264</Words>
  <Application>Microsoft Office PowerPoint</Application>
  <PresentationFormat>On-screen Show (4:3)</PresentationFormat>
  <Paragraphs>26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Media: Overview and current issues in India</vt:lpstr>
      <vt:lpstr>Slide 2</vt:lpstr>
      <vt:lpstr>Slide 3</vt:lpstr>
      <vt:lpstr>Growing Television…..</vt:lpstr>
      <vt:lpstr>Television  growth post privatisation</vt:lpstr>
      <vt:lpstr>Slide 6</vt:lpstr>
      <vt:lpstr>Indicative Figures: Growth rates are significant</vt:lpstr>
      <vt:lpstr>Social Media</vt:lpstr>
      <vt:lpstr>Paid News-….? ! </vt:lpstr>
      <vt:lpstr>India backs away from Control Issue?</vt:lpstr>
      <vt:lpstr>Journalism and Media Education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welcome</cp:lastModifiedBy>
  <cp:revision>9</cp:revision>
  <dcterms:created xsi:type="dcterms:W3CDTF">2012-11-14T19:42:40Z</dcterms:created>
  <dcterms:modified xsi:type="dcterms:W3CDTF">2012-11-15T06:59:43Z</dcterms:modified>
</cp:coreProperties>
</file>