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8" r:id="rId16"/>
    <p:sldId id="279" r:id="rId17"/>
    <p:sldId id="280" r:id="rId18"/>
    <p:sldId id="270" r:id="rId19"/>
    <p:sldId id="271" r:id="rId20"/>
    <p:sldId id="272" r:id="rId21"/>
    <p:sldId id="273" r:id="rId22"/>
    <p:sldId id="274" r:id="rId23"/>
    <p:sldId id="275" r:id="rId24"/>
    <p:sldId id="276" r:id="rId25"/>
    <p:sldId id="277"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7EE87F-8AE9-4AA1-A545-F25ED1921B47}" type="datetimeFigureOut">
              <a:rPr lang="en-IN" smtClean="0"/>
              <a:pPr/>
              <a:t>17-07-2014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412F03-8AB1-4DDA-AD34-19337934D76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E412F03-8AB1-4DDA-AD34-19337934D764}"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7/17/2014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7/17/2014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sz="4400" dirty="0" smtClean="0"/>
              <a:t>Understanding online journalism: Redefining news coverage in India:</a:t>
            </a:r>
            <a:r>
              <a:rPr lang="en-IN" dirty="0" smtClean="0"/>
              <a:t> </a:t>
            </a:r>
            <a:endParaRPr lang="en-IN" dirty="0"/>
          </a:p>
        </p:txBody>
      </p:sp>
      <p:sp>
        <p:nvSpPr>
          <p:cNvPr id="3" name="Subtitle 2"/>
          <p:cNvSpPr>
            <a:spLocks noGrp="1"/>
          </p:cNvSpPr>
          <p:nvPr>
            <p:ph type="subTitle" idx="1"/>
          </p:nvPr>
        </p:nvSpPr>
        <p:spPr/>
        <p:txBody>
          <a:bodyPr>
            <a:normAutofit fontScale="70000" lnSpcReduction="20000"/>
          </a:bodyPr>
          <a:lstStyle/>
          <a:p>
            <a:r>
              <a:rPr lang="en-IN" sz="5200" dirty="0" smtClean="0"/>
              <a:t>Hyderabad in Focus</a:t>
            </a:r>
            <a:endParaRPr lang="en-IN" sz="5200" dirty="0" smtClean="0"/>
          </a:p>
          <a:p>
            <a:endParaRPr lang="en-IN" dirty="0" smtClean="0"/>
          </a:p>
          <a:p>
            <a:r>
              <a:rPr lang="en-IN" dirty="0" smtClean="0"/>
              <a:t>Presented by</a:t>
            </a:r>
          </a:p>
          <a:p>
            <a:r>
              <a:rPr lang="en-IN" dirty="0" smtClean="0"/>
              <a:t>Dr G Naga </a:t>
            </a:r>
            <a:r>
              <a:rPr lang="en-IN" dirty="0" err="1" smtClean="0"/>
              <a:t>Mallika</a:t>
            </a:r>
            <a:endParaRPr lang="en-IN" dirty="0" smtClean="0"/>
          </a:p>
          <a:p>
            <a:r>
              <a:rPr lang="en-IN" dirty="0" smtClean="0"/>
              <a:t>EFLU</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b="1" dirty="0" smtClean="0"/>
              <a:t>Telugu newspapers: </a:t>
            </a:r>
          </a:p>
          <a:p>
            <a:pPr>
              <a:buNone/>
            </a:pPr>
            <a:r>
              <a:rPr lang="en-US" dirty="0" smtClean="0"/>
              <a:t> 		- </a:t>
            </a:r>
            <a:r>
              <a:rPr lang="en-US" dirty="0" err="1" smtClean="0"/>
              <a:t>Eenadu</a:t>
            </a:r>
            <a:endParaRPr lang="en-US" dirty="0" smtClean="0"/>
          </a:p>
          <a:p>
            <a:pPr>
              <a:buNone/>
            </a:pPr>
            <a:r>
              <a:rPr lang="en-US" dirty="0" smtClean="0"/>
              <a:t> 		- Andhra </a:t>
            </a:r>
            <a:r>
              <a:rPr lang="en-US" dirty="0" err="1" smtClean="0"/>
              <a:t>Prabha</a:t>
            </a:r>
            <a:r>
              <a:rPr lang="en-US" dirty="0" smtClean="0"/>
              <a:t> </a:t>
            </a:r>
          </a:p>
          <a:p>
            <a:pPr>
              <a:buNone/>
            </a:pPr>
            <a:r>
              <a:rPr lang="en-US" dirty="0" smtClean="0"/>
              <a:t> 		- </a:t>
            </a:r>
            <a:r>
              <a:rPr lang="en-US" dirty="0" err="1" smtClean="0"/>
              <a:t>Sakshi</a:t>
            </a:r>
            <a:endParaRPr lang="en-US" dirty="0" smtClean="0"/>
          </a:p>
          <a:p>
            <a:pPr>
              <a:buNone/>
            </a:pPr>
            <a:r>
              <a:rPr lang="en-US" dirty="0" smtClean="0"/>
              <a:t> 		-Namaste Telangana</a:t>
            </a:r>
          </a:p>
          <a:p>
            <a:pPr>
              <a:buNone/>
            </a:pPr>
            <a:r>
              <a:rPr lang="en-US" dirty="0" smtClean="0"/>
              <a:t>		-Andhra Jyothi </a:t>
            </a:r>
          </a:p>
          <a:p>
            <a:pPr>
              <a:buNone/>
            </a:pPr>
            <a:r>
              <a:rPr lang="en-US" dirty="0" smtClean="0"/>
              <a:t>		-Andhra </a:t>
            </a:r>
            <a:r>
              <a:rPr lang="en-US" dirty="0" err="1" smtClean="0"/>
              <a:t>Bhoomi</a:t>
            </a:r>
            <a:endParaRPr lang="en-US" dirty="0" smtClean="0"/>
          </a:p>
          <a:p>
            <a:r>
              <a:rPr lang="en-IN" b="1" dirty="0" smtClean="0"/>
              <a:t>Hindi newspaper</a:t>
            </a:r>
          </a:p>
          <a:p>
            <a:pPr lvl="1"/>
            <a:r>
              <a:rPr lang="en-IN" sz="3000" dirty="0" err="1" smtClean="0"/>
              <a:t>Vishwas</a:t>
            </a:r>
            <a:r>
              <a:rPr lang="en-IN" sz="3000" dirty="0" smtClean="0"/>
              <a:t> Daily</a:t>
            </a:r>
          </a:p>
          <a:p>
            <a:pPr>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Television channels </a:t>
            </a:r>
            <a:r>
              <a:rPr lang="en-IN" dirty="0" smtClean="0"/>
              <a:t>: All are news channels</a:t>
            </a:r>
          </a:p>
          <a:p>
            <a:pPr lvl="1">
              <a:buNone/>
            </a:pPr>
            <a:r>
              <a:rPr lang="en-US" dirty="0" smtClean="0"/>
              <a:t>-N TV</a:t>
            </a:r>
            <a:endParaRPr lang="en-IN" sz="2400" dirty="0" smtClean="0"/>
          </a:p>
          <a:p>
            <a:pPr>
              <a:buNone/>
            </a:pPr>
            <a:r>
              <a:rPr lang="en-US" dirty="0" smtClean="0"/>
              <a:t>	-</a:t>
            </a:r>
            <a:r>
              <a:rPr lang="en-US" dirty="0" err="1" smtClean="0"/>
              <a:t>Mahaa</a:t>
            </a:r>
            <a:r>
              <a:rPr lang="en-US" dirty="0" smtClean="0"/>
              <a:t> TV</a:t>
            </a:r>
            <a:endParaRPr lang="en-IN" sz="2800" dirty="0" smtClean="0"/>
          </a:p>
          <a:p>
            <a:pPr lvl="0">
              <a:buNone/>
            </a:pPr>
            <a:r>
              <a:rPr lang="en-US" dirty="0" smtClean="0"/>
              <a:t>	-TV 9</a:t>
            </a:r>
            <a:endParaRPr lang="en-IN" sz="2800" dirty="0" smtClean="0"/>
          </a:p>
          <a:p>
            <a:pPr>
              <a:buNone/>
            </a:pPr>
            <a:r>
              <a:rPr lang="en-US" dirty="0" smtClean="0"/>
              <a:t>	-CVR TV</a:t>
            </a:r>
            <a:endParaRPr lang="en-IN" sz="2800" dirty="0" smtClean="0"/>
          </a:p>
          <a:p>
            <a:pPr>
              <a:buNone/>
            </a:pPr>
            <a:r>
              <a:rPr lang="en-US" dirty="0" smtClean="0"/>
              <a:t>	-T news</a:t>
            </a:r>
            <a:endParaRPr lang="en-IN" sz="2800" dirty="0" smtClean="0"/>
          </a:p>
          <a:p>
            <a:pPr>
              <a:buNone/>
            </a:pPr>
            <a:r>
              <a:rPr lang="en-US" dirty="0" smtClean="0"/>
              <a:t>	 -ABN Andhra Jyothi</a:t>
            </a:r>
            <a:endParaRPr lang="en-IN" sz="2800" dirty="0" smtClean="0"/>
          </a:p>
          <a:p>
            <a:pPr lvl="0">
              <a:buNone/>
            </a:pPr>
            <a:r>
              <a:rPr lang="en-US" dirty="0" smtClean="0"/>
              <a:t>	-ETV</a:t>
            </a:r>
          </a:p>
          <a:p>
            <a:pPr lvl="0">
              <a:buNone/>
            </a:pPr>
            <a:endParaRPr lang="en-US" dirty="0" smtClean="0"/>
          </a:p>
          <a:p>
            <a:pPr lvl="1"/>
            <a:endParaRPr lang="en-IN" dirty="0" smtClean="0"/>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Online media </a:t>
            </a:r>
            <a:r>
              <a:rPr lang="en-IN" dirty="0" smtClean="0"/>
              <a:t>chosen for the study:</a:t>
            </a:r>
          </a:p>
          <a:p>
            <a:pPr lvl="1"/>
            <a:r>
              <a:rPr lang="en-US" dirty="0" smtClean="0"/>
              <a:t>Serendipity Authors and Editors</a:t>
            </a:r>
            <a:endParaRPr lang="en-IN" dirty="0" smtClean="0"/>
          </a:p>
          <a:p>
            <a:pPr lvl="1"/>
            <a:r>
              <a:rPr lang="en-US" dirty="0" smtClean="0"/>
              <a:t>And Beyond</a:t>
            </a:r>
            <a:endParaRPr lang="en-IN" dirty="0" smtClean="0"/>
          </a:p>
          <a:p>
            <a:pPr lvl="1"/>
            <a:r>
              <a:rPr lang="en-US" dirty="0" smtClean="0"/>
              <a:t> Telugutv.info </a:t>
            </a:r>
          </a:p>
          <a:p>
            <a:pPr lvl="1">
              <a:buNone/>
            </a:pPr>
            <a:endParaRPr lang="en-US" dirty="0" smtClean="0"/>
          </a:p>
          <a:p>
            <a:r>
              <a:rPr lang="en-US" dirty="0" smtClean="0"/>
              <a:t>No specific news portals that concentrate on the ‘latest news’. </a:t>
            </a: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Profiles of Online Media</a:t>
            </a:r>
            <a:endParaRPr lang="en-IN" dirty="0"/>
          </a:p>
        </p:txBody>
      </p:sp>
      <p:sp>
        <p:nvSpPr>
          <p:cNvPr id="3" name="Content Placeholder 2"/>
          <p:cNvSpPr>
            <a:spLocks noGrp="1"/>
          </p:cNvSpPr>
          <p:nvPr>
            <p:ph idx="1"/>
          </p:nvPr>
        </p:nvSpPr>
        <p:spPr/>
        <p:txBody>
          <a:bodyPr>
            <a:normAutofit fontScale="92500"/>
          </a:bodyPr>
          <a:lstStyle/>
          <a:p>
            <a:r>
              <a:rPr lang="en-US" i="1" dirty="0" smtClean="0"/>
              <a:t>Telugutv.info</a:t>
            </a:r>
            <a:r>
              <a:rPr lang="en-US" dirty="0" smtClean="0"/>
              <a:t> is a portal run by a veteran print journalist, having worked with both print and broadcast media for more than two decades. Telugutv.info is a portal that carries news analysis, news related to the Telugu news channels and news related to them.</a:t>
            </a:r>
          </a:p>
          <a:p>
            <a:r>
              <a:rPr lang="en-US" dirty="0" smtClean="0"/>
              <a:t> </a:t>
            </a:r>
            <a:r>
              <a:rPr lang="en-US" i="1" dirty="0" smtClean="0"/>
              <a:t>Serendipity authors and Editors</a:t>
            </a:r>
            <a:r>
              <a:rPr lang="en-US" dirty="0" smtClean="0"/>
              <a:t> is an up-start portal that focuses on writing and other related skills. They have a small component where they air ‘latest news’ but that is occasional. </a:t>
            </a:r>
          </a:p>
          <a:p>
            <a:r>
              <a:rPr lang="en-US" dirty="0" smtClean="0"/>
              <a:t>The same can also be attributed to the site </a:t>
            </a:r>
            <a:r>
              <a:rPr lang="en-US" i="1" dirty="0" smtClean="0"/>
              <a:t>andbeyond.com.</a:t>
            </a:r>
            <a:endParaRPr lang="en-IN" i="1" dirty="0" smtClean="0"/>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Number of employees</a:t>
            </a:r>
            <a:endParaRPr lang="en-IN" dirty="0"/>
          </a:p>
        </p:txBody>
      </p:sp>
      <p:sp>
        <p:nvSpPr>
          <p:cNvPr id="3" name="Content Placeholder 2"/>
          <p:cNvSpPr>
            <a:spLocks noGrp="1"/>
          </p:cNvSpPr>
          <p:nvPr>
            <p:ph idx="1"/>
          </p:nvPr>
        </p:nvSpPr>
        <p:spPr/>
        <p:txBody>
          <a:bodyPr/>
          <a:lstStyle/>
          <a:p>
            <a:r>
              <a:rPr lang="en-IN" dirty="0" smtClean="0"/>
              <a:t>While the television channels employ nearly 300 to 400 journalists and non journalists, the online media have a maximum of four to five people to run the show.</a:t>
            </a:r>
          </a:p>
          <a:p>
            <a:endParaRPr lang="en-IN" dirty="0" smtClean="0"/>
          </a:p>
          <a:p>
            <a:r>
              <a:rPr lang="en-IN" dirty="0" smtClean="0"/>
              <a:t>Online websites are usually managed by the owner himself/herself, with a designer and a content writer. </a:t>
            </a:r>
          </a:p>
          <a:p>
            <a:r>
              <a:rPr lang="en-IN" dirty="0" smtClean="0"/>
              <a:t>Most of them began their websites in the last </a:t>
            </a:r>
            <a:r>
              <a:rPr lang="en-IN" dirty="0" smtClean="0"/>
              <a:t>five to ten  years. </a:t>
            </a:r>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Ownership</a:t>
            </a:r>
            <a:endParaRPr lang="en-IN" dirty="0"/>
          </a:p>
        </p:txBody>
      </p:sp>
      <p:sp>
        <p:nvSpPr>
          <p:cNvPr id="3" name="Content Placeholder 2"/>
          <p:cNvSpPr>
            <a:spLocks noGrp="1"/>
          </p:cNvSpPr>
          <p:nvPr>
            <p:ph idx="1"/>
          </p:nvPr>
        </p:nvSpPr>
        <p:spPr/>
        <p:txBody>
          <a:bodyPr>
            <a:normAutofit/>
          </a:bodyPr>
          <a:lstStyle/>
          <a:p>
            <a:r>
              <a:rPr lang="en-IN" dirty="0" smtClean="0"/>
              <a:t>Cross media ownership is a common phenomenon in Indian media.</a:t>
            </a:r>
          </a:p>
          <a:p>
            <a:r>
              <a:rPr lang="en-IN" dirty="0" smtClean="0"/>
              <a:t>There are dailies, television channels and websites owned by the same person, mostly business organisations/individuals,</a:t>
            </a:r>
            <a:r>
              <a:rPr lang="en-US" dirty="0" smtClean="0"/>
              <a:t> real estate barons, and political parties, </a:t>
            </a:r>
            <a:r>
              <a:rPr lang="ru-RU" dirty="0" smtClean="0"/>
              <a:t> </a:t>
            </a:r>
            <a:r>
              <a:rPr lang="en-IN" dirty="0" smtClean="0"/>
              <a:t>which make the channels a business enterprise than a journalistic endeavour. </a:t>
            </a:r>
            <a:endParaRPr lang="en-IN" b="1"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Content</a:t>
            </a:r>
            <a:endParaRPr lang="en-IN" dirty="0"/>
          </a:p>
        </p:txBody>
      </p:sp>
      <p:sp>
        <p:nvSpPr>
          <p:cNvPr id="3" name="Content Placeholder 2"/>
          <p:cNvSpPr>
            <a:spLocks noGrp="1"/>
          </p:cNvSpPr>
          <p:nvPr>
            <p:ph idx="1"/>
          </p:nvPr>
        </p:nvSpPr>
        <p:spPr/>
        <p:txBody>
          <a:bodyPr>
            <a:normAutofit/>
          </a:bodyPr>
          <a:lstStyle/>
          <a:p>
            <a:r>
              <a:rPr lang="en-IN" dirty="0" smtClean="0"/>
              <a:t>Any story written for the print media is also uploaded on the website of that online newspaper, straight.</a:t>
            </a:r>
          </a:p>
          <a:p>
            <a:r>
              <a:rPr lang="en-IN" dirty="0" smtClean="0"/>
              <a:t>For example, </a:t>
            </a:r>
            <a:r>
              <a:rPr lang="en-IN" dirty="0" err="1" smtClean="0"/>
              <a:t>Eenadu</a:t>
            </a:r>
            <a:r>
              <a:rPr lang="en-IN" dirty="0" smtClean="0"/>
              <a:t> is a newspaper, while ETV is a television channel from the same group, while </a:t>
            </a:r>
            <a:r>
              <a:rPr lang="en-IN" dirty="0" err="1" smtClean="0"/>
              <a:t>Eenadu’s</a:t>
            </a:r>
            <a:r>
              <a:rPr lang="en-IN" dirty="0" smtClean="0"/>
              <a:t> online version is also available. </a:t>
            </a:r>
          </a:p>
          <a:p>
            <a:r>
              <a:rPr lang="en-IN" dirty="0" smtClean="0"/>
              <a:t>The news that is printed in the newspaper is simultaneously uploaded onto the online version.</a:t>
            </a:r>
          </a:p>
          <a:p>
            <a:r>
              <a:rPr lang="en-IN" dirty="0" smtClean="0"/>
              <a:t>The same news story is also used for the television channels, depending on the suitability of the story.  </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As stated earlier, this is one of the reasons that independent news websites are few in Telugu media.</a:t>
            </a:r>
          </a:p>
          <a:p>
            <a:r>
              <a:rPr lang="en-IN" dirty="0" smtClean="0"/>
              <a:t>Personal blogs are popular amongst journalists, where news on journalists, including gossip is covered. </a:t>
            </a:r>
            <a:r>
              <a:rPr lang="en-IN" dirty="0" err="1" smtClean="0"/>
              <a:t>Ofcourse</a:t>
            </a:r>
            <a:r>
              <a:rPr lang="en-IN" dirty="0" smtClean="0"/>
              <a:t>, under pseudonyms.</a:t>
            </a:r>
          </a:p>
          <a:p>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Gender</a:t>
            </a:r>
            <a:endParaRPr lang="en-IN" dirty="0"/>
          </a:p>
        </p:txBody>
      </p:sp>
      <p:sp>
        <p:nvSpPr>
          <p:cNvPr id="3" name="Content Placeholder 2"/>
          <p:cNvSpPr>
            <a:spLocks noGrp="1"/>
          </p:cNvSpPr>
          <p:nvPr>
            <p:ph idx="1"/>
          </p:nvPr>
        </p:nvSpPr>
        <p:spPr/>
        <p:txBody>
          <a:bodyPr>
            <a:normAutofit/>
          </a:bodyPr>
          <a:lstStyle/>
          <a:p>
            <a:r>
              <a:rPr lang="en-IN" dirty="0" smtClean="0"/>
              <a:t>The sample has 36 males and 14 female journalists. </a:t>
            </a:r>
          </a:p>
          <a:p>
            <a:r>
              <a:rPr lang="en-IN" dirty="0" smtClean="0"/>
              <a:t>Women journalists are found more in the English media than in Telugu media.</a:t>
            </a:r>
          </a:p>
          <a:p>
            <a:r>
              <a:rPr lang="en-IN" dirty="0" smtClean="0"/>
              <a:t>For instance, English newspapers have an almost equal representation of both male and female journalists (8:6) while in the Telugu media the ratio of female to male is almost 1:3 at 8 and 28.</a:t>
            </a:r>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Reporters were generally male until the late nineties, while female journalists preferred the desk.</a:t>
            </a:r>
          </a:p>
          <a:p>
            <a:r>
              <a:rPr lang="en-IN" dirty="0" smtClean="0"/>
              <a:t>The increase in the number of media outlets, especially in television, in the 2000s, led to a proliferation of young girls getting into the profession. Still, one finds that a majority of them are in the lower rungs of the ladder than in senior positions.</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lstStyle/>
          <a:p>
            <a:r>
              <a:rPr lang="en-IN" dirty="0" smtClean="0"/>
              <a:t>Hyderabad, a second tier metro in the new state of Telangana in southern India.</a:t>
            </a:r>
          </a:p>
          <a:p>
            <a:r>
              <a:rPr lang="en-IN" dirty="0" smtClean="0"/>
              <a:t>Population of the total metropolitan city is 9.1 million approximately (2013)</a:t>
            </a:r>
          </a:p>
          <a:p>
            <a:r>
              <a:rPr lang="en-IN" dirty="0" smtClean="0"/>
              <a:t>A multi-lingual and multi-cultural city, with Telugu (state language), Hindi and Urdu predominantly spoken apart from English. </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The number of females compared to men is relatively </a:t>
            </a:r>
            <a:r>
              <a:rPr lang="en-IN" dirty="0" smtClean="0"/>
              <a:t>low in the long run. </a:t>
            </a:r>
            <a:r>
              <a:rPr lang="en-IN" dirty="0" smtClean="0"/>
              <a:t>The </a:t>
            </a:r>
            <a:r>
              <a:rPr lang="en-IN" dirty="0" smtClean="0"/>
              <a:t>factors </a:t>
            </a:r>
            <a:r>
              <a:rPr lang="en-IN" dirty="0" smtClean="0"/>
              <a:t>of personal commitments, odd timings are generally the reasons for women not continuing for long in the electronic media.</a:t>
            </a:r>
          </a:p>
          <a:p>
            <a:r>
              <a:rPr lang="en-IN" dirty="0" smtClean="0"/>
              <a:t>However, one can find many of the girls in the online websites, opting for positions in websites, where the timing is not as erratic as that of print and electronic media.</a:t>
            </a:r>
          </a:p>
          <a:p>
            <a:r>
              <a:rPr lang="en-IN" dirty="0" smtClean="0"/>
              <a:t>However, such jobs are limited to those with a good knowledge of English writing skills.</a:t>
            </a: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Age &amp; Education</a:t>
            </a:r>
            <a:endParaRPr lang="en-IN" dirty="0"/>
          </a:p>
        </p:txBody>
      </p:sp>
      <p:sp>
        <p:nvSpPr>
          <p:cNvPr id="3" name="Content Placeholder 2"/>
          <p:cNvSpPr>
            <a:spLocks noGrp="1"/>
          </p:cNvSpPr>
          <p:nvPr>
            <p:ph idx="1"/>
          </p:nvPr>
        </p:nvSpPr>
        <p:spPr/>
        <p:txBody>
          <a:bodyPr>
            <a:normAutofit/>
          </a:bodyPr>
          <a:lstStyle/>
          <a:p>
            <a:r>
              <a:rPr lang="en-IN" dirty="0" smtClean="0"/>
              <a:t>While the senior positions are with men in their fifties, middle level journalists are in the age group of 30-39, while the junior level is below 30. </a:t>
            </a:r>
            <a:endParaRPr lang="en-IN" dirty="0" smtClean="0"/>
          </a:p>
          <a:p>
            <a:r>
              <a:rPr lang="en-IN" dirty="0" smtClean="0"/>
              <a:t>Online </a:t>
            </a:r>
            <a:r>
              <a:rPr lang="en-IN" dirty="0" smtClean="0"/>
              <a:t>media has journalists in the youngest age group, while electronic media has more number in the middle level. However, they are equally divided across all age groups in the print media. </a:t>
            </a:r>
          </a:p>
          <a:p>
            <a:r>
              <a:rPr lang="en-IN" dirty="0" smtClean="0"/>
              <a:t> </a:t>
            </a:r>
            <a:r>
              <a:rPr lang="ru-RU" dirty="0" smtClean="0"/>
              <a:t>Among the 26 online journalists (23 Electronic Media, 3 Web) 15 of them possess a Masters in Journalism while others have various other specialisations. </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Social class</a:t>
            </a:r>
            <a:endParaRPr lang="en-IN" dirty="0"/>
          </a:p>
        </p:txBody>
      </p:sp>
      <p:sp>
        <p:nvSpPr>
          <p:cNvPr id="3" name="Content Placeholder 2"/>
          <p:cNvSpPr>
            <a:spLocks noGrp="1"/>
          </p:cNvSpPr>
          <p:nvPr>
            <p:ph idx="1"/>
          </p:nvPr>
        </p:nvSpPr>
        <p:spPr/>
        <p:txBody>
          <a:bodyPr>
            <a:normAutofit lnSpcReduction="10000"/>
          </a:bodyPr>
          <a:lstStyle/>
          <a:p>
            <a:r>
              <a:rPr lang="en-IN" dirty="0" smtClean="0"/>
              <a:t>Of the entire sample, 8 did not respond. It could be due to the inappropriate choices specified or by choice. </a:t>
            </a:r>
          </a:p>
          <a:p>
            <a:r>
              <a:rPr lang="en-IN" dirty="0" smtClean="0"/>
              <a:t>The urban/ farm workers choice does not quite reflect the Indian social class background.</a:t>
            </a:r>
          </a:p>
          <a:p>
            <a:r>
              <a:rPr lang="en-IN" dirty="0" smtClean="0"/>
              <a:t>The journalists with urban background are quite distinct from those with the rural background. Choice of media, and their jobs are dependent on their background. Clubbing the two together could lead to a distortion of the data or might be inadequate for a proper analysis.</a:t>
            </a:r>
          </a:p>
          <a:p>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dirty="0" smtClean="0"/>
              <a:t>Majority (21) had both parents as urban and/or farm </a:t>
            </a:r>
            <a:r>
              <a:rPr lang="en-US" dirty="0" smtClean="0"/>
              <a:t>workers</a:t>
            </a:r>
            <a:endParaRPr lang="en-US" dirty="0" smtClean="0"/>
          </a:p>
          <a:p>
            <a:r>
              <a:rPr lang="en-US" dirty="0" smtClean="0"/>
              <a:t>9 had one parent with high </a:t>
            </a:r>
            <a:r>
              <a:rPr lang="en-US" dirty="0" smtClean="0"/>
              <a:t>education </a:t>
            </a:r>
            <a:endParaRPr lang="en-US" dirty="0" smtClean="0"/>
          </a:p>
          <a:p>
            <a:r>
              <a:rPr lang="en-US" dirty="0" smtClean="0"/>
              <a:t>9 had both parents as highly educated but not </a:t>
            </a:r>
            <a:r>
              <a:rPr lang="en-US" dirty="0" smtClean="0"/>
              <a:t>journalists </a:t>
            </a:r>
            <a:endParaRPr lang="en-US" dirty="0" smtClean="0"/>
          </a:p>
          <a:p>
            <a:r>
              <a:rPr lang="en-US" dirty="0" smtClean="0"/>
              <a:t>3 of them had one parent as a </a:t>
            </a:r>
            <a:r>
              <a:rPr lang="en-US" dirty="0" smtClean="0"/>
              <a:t>journalist</a:t>
            </a:r>
            <a:endParaRPr lang="en-US" dirty="0" smtClean="0"/>
          </a:p>
          <a:p>
            <a:r>
              <a:rPr lang="en-US" dirty="0" smtClean="0"/>
              <a:t>None of the respondents had both parents as journalists</a:t>
            </a:r>
          </a:p>
          <a:p>
            <a:r>
              <a:rPr lang="en-US" dirty="0" smtClean="0"/>
              <a:t>Other respondents had parents as businessmen, army, home makers, etc. (4)</a:t>
            </a:r>
            <a:endParaRPr lang="en-IN" dirty="0" smtClean="0"/>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Specialisation in media</a:t>
            </a:r>
            <a:endParaRPr lang="en-IN" dirty="0"/>
          </a:p>
        </p:txBody>
      </p:sp>
      <p:sp>
        <p:nvSpPr>
          <p:cNvPr id="3" name="Content Placeholder 2"/>
          <p:cNvSpPr>
            <a:spLocks noGrp="1"/>
          </p:cNvSpPr>
          <p:nvPr>
            <p:ph idx="1"/>
          </p:nvPr>
        </p:nvSpPr>
        <p:spPr/>
        <p:txBody>
          <a:bodyPr>
            <a:normAutofit/>
          </a:bodyPr>
          <a:lstStyle/>
          <a:p>
            <a:r>
              <a:rPr lang="en-IN" dirty="0" smtClean="0"/>
              <a:t>Specialisation is not encouraged as most media expect journalists to multitask initially. So we find that many of the youngsters multitask. Computerisation in the nineties lead to this attitude. </a:t>
            </a:r>
          </a:p>
          <a:p>
            <a:r>
              <a:rPr lang="en-IN" dirty="0" smtClean="0"/>
              <a:t>It is ironical that although the number of publications are on the increase, there has also been an increase in the number of lay offs. This has also been one of the reasons why many journalists do more than one work assigned to them.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From the </a:t>
            </a:r>
            <a:r>
              <a:rPr lang="ru-RU" dirty="0" smtClean="0"/>
              <a:t>total 50 respondents </a:t>
            </a:r>
            <a:r>
              <a:rPr lang="en-IN" dirty="0" smtClean="0"/>
              <a:t>we received</a:t>
            </a:r>
            <a:r>
              <a:rPr lang="ru-RU" dirty="0" smtClean="0"/>
              <a:t> 56 responses (most extra beats were political).</a:t>
            </a:r>
            <a:endParaRPr lang="en-IN" dirty="0" smtClean="0"/>
          </a:p>
          <a:p>
            <a:r>
              <a:rPr lang="ru-RU" dirty="0" smtClean="0"/>
              <a:t> A significant representation of the views of their specialization was as "administrative", "political journalism", "different". </a:t>
            </a:r>
            <a:endParaRPr lang="en-IN" dirty="0" smtClean="0"/>
          </a:p>
          <a:p>
            <a:r>
              <a:rPr lang="ru-RU" dirty="0" smtClean="0"/>
              <a:t>Both the respondents in online and traditional media were specialists in the field of political journalism </a:t>
            </a:r>
            <a:r>
              <a:rPr lang="en-IN" dirty="0" smtClean="0"/>
              <a:t>predominantly</a:t>
            </a:r>
            <a:r>
              <a:rPr lang="ru-RU" dirty="0" smtClean="0"/>
              <a:t>.</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 Permanence of employment </a:t>
            </a:r>
            <a:endParaRPr lang="en-IN" dirty="0"/>
          </a:p>
        </p:txBody>
      </p:sp>
      <p:sp>
        <p:nvSpPr>
          <p:cNvPr id="3" name="Content Placeholder 2"/>
          <p:cNvSpPr>
            <a:spLocks noGrp="1"/>
          </p:cNvSpPr>
          <p:nvPr>
            <p:ph idx="1"/>
          </p:nvPr>
        </p:nvSpPr>
        <p:spPr/>
        <p:txBody>
          <a:bodyPr/>
          <a:lstStyle/>
          <a:p>
            <a:r>
              <a:rPr lang="en-US" dirty="0" smtClean="0"/>
              <a:t>Majority of journalists are employed full time (31). There are several more in the electronic/ online media (17), than in traditional (14). </a:t>
            </a:r>
          </a:p>
          <a:p>
            <a:r>
              <a:rPr lang="en-US" dirty="0" smtClean="0"/>
              <a:t>In turn, working under a long term contract is more in traditional media (6) which is a relatively new phenomenon.</a:t>
            </a:r>
          </a:p>
          <a:p>
            <a:endParaRPr lang="en-IN" dirty="0" smtClean="0"/>
          </a:p>
          <a:p>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fontScale="90000"/>
          </a:bodyPr>
          <a:lstStyle/>
          <a:p>
            <a:r>
              <a:rPr lang="ru-RU" b="1" dirty="0" smtClean="0"/>
              <a:t>Average monthly income </a:t>
            </a:r>
            <a:r>
              <a:rPr lang="en-IN" b="1" dirty="0" smtClean="0"/>
              <a:t/>
            </a:r>
            <a:br>
              <a:rPr lang="en-IN" b="1" dirty="0" smtClean="0"/>
            </a:br>
            <a:endParaRPr lang="en-IN" dirty="0"/>
          </a:p>
        </p:txBody>
      </p:sp>
      <p:sp>
        <p:nvSpPr>
          <p:cNvPr id="3" name="Content Placeholder 2"/>
          <p:cNvSpPr>
            <a:spLocks noGrp="1"/>
          </p:cNvSpPr>
          <p:nvPr>
            <p:ph idx="1"/>
          </p:nvPr>
        </p:nvSpPr>
        <p:spPr/>
        <p:txBody>
          <a:bodyPr>
            <a:normAutofit/>
          </a:bodyPr>
          <a:lstStyle/>
          <a:p>
            <a:r>
              <a:rPr lang="en-US" dirty="0" smtClean="0"/>
              <a:t>Majority </a:t>
            </a:r>
            <a:r>
              <a:rPr lang="ru-RU" dirty="0" smtClean="0"/>
              <a:t> </a:t>
            </a:r>
            <a:r>
              <a:rPr lang="ru-RU" dirty="0" smtClean="0"/>
              <a:t>of the </a:t>
            </a:r>
            <a:r>
              <a:rPr lang="en-US" dirty="0" smtClean="0"/>
              <a:t>electronic/</a:t>
            </a:r>
            <a:r>
              <a:rPr lang="ru-RU" dirty="0" smtClean="0"/>
              <a:t>online </a:t>
            </a:r>
            <a:r>
              <a:rPr lang="ru-RU" dirty="0" smtClean="0"/>
              <a:t>media persons (7) earn in the range of Rs 60,000</a:t>
            </a:r>
            <a:r>
              <a:rPr lang="en-IN" dirty="0" smtClean="0"/>
              <a:t> (735 Euros or 1000 USD)</a:t>
            </a:r>
            <a:r>
              <a:rPr lang="ru-RU" dirty="0" smtClean="0"/>
              <a:t> to Rs 70,000 </a:t>
            </a:r>
            <a:r>
              <a:rPr lang="en-IN" dirty="0" smtClean="0"/>
              <a:t>(856 Euros or 1166 USD).</a:t>
            </a:r>
          </a:p>
          <a:p>
            <a:r>
              <a:rPr lang="en-IN" dirty="0" smtClean="0"/>
              <a:t>M</a:t>
            </a:r>
            <a:r>
              <a:rPr lang="ru-RU" dirty="0" smtClean="0"/>
              <a:t>ajority  of traditional media persons </a:t>
            </a:r>
            <a:r>
              <a:rPr lang="en-IN" dirty="0" smtClean="0"/>
              <a:t>(10) </a:t>
            </a:r>
            <a:r>
              <a:rPr lang="ru-RU" dirty="0" smtClean="0"/>
              <a:t>earn in the range of Rs 20,000</a:t>
            </a:r>
            <a:r>
              <a:rPr lang="en-IN" dirty="0" smtClean="0"/>
              <a:t> </a:t>
            </a:r>
            <a:r>
              <a:rPr lang="en-IN" dirty="0" smtClean="0"/>
              <a:t>(245 </a:t>
            </a:r>
            <a:r>
              <a:rPr lang="en-IN" dirty="0" smtClean="0"/>
              <a:t>Euros or 333USD) </a:t>
            </a:r>
            <a:r>
              <a:rPr lang="ru-RU" dirty="0" smtClean="0"/>
              <a:t>to Rs 30,000</a:t>
            </a:r>
            <a:r>
              <a:rPr lang="en-IN" dirty="0" smtClean="0"/>
              <a:t> (367 Euros or 500 USD)</a:t>
            </a:r>
            <a:r>
              <a:rPr lang="ru-RU" dirty="0" smtClean="0"/>
              <a:t>.</a:t>
            </a:r>
            <a:r>
              <a:rPr lang="en-IN" dirty="0" smtClean="0"/>
              <a:t> </a:t>
            </a:r>
            <a:r>
              <a:rPr lang="ru-RU" dirty="0" smtClean="0"/>
              <a:t> </a:t>
            </a:r>
            <a:endParaRPr lang="en-IN" dirty="0" smtClean="0"/>
          </a:p>
          <a:p>
            <a:r>
              <a:rPr lang="en-IN" dirty="0" smtClean="0"/>
              <a:t>While the range at the entry level is between 200 to 350 Euros, at the senior levels, it goes up to 850 Euros. </a:t>
            </a:r>
          </a:p>
          <a:p>
            <a:pPr>
              <a:buNone/>
            </a:pP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Compared to other industries in India, the average monthly income falls in the middle income to high middle income.</a:t>
            </a:r>
          </a:p>
          <a:p>
            <a:r>
              <a:rPr lang="en-IN" dirty="0" smtClean="0"/>
              <a:t>Traditionally, pay in media </a:t>
            </a:r>
            <a:r>
              <a:rPr lang="en-IN" dirty="0" smtClean="0"/>
              <a:t>has been</a:t>
            </a:r>
            <a:r>
              <a:rPr lang="en-IN" dirty="0" smtClean="0"/>
              <a:t> </a:t>
            </a:r>
            <a:r>
              <a:rPr lang="en-IN" dirty="0" smtClean="0"/>
              <a:t>very poor, way below an average man’s earnings. This has changed after the proliferation of the media business in the last twenty years.</a:t>
            </a:r>
          </a:p>
          <a:p>
            <a:r>
              <a:rPr lang="en-IN" dirty="0" smtClean="0"/>
              <a:t>The change from permanent jobs to contract jobs has also facilitated increase in pay.</a:t>
            </a:r>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Monthly income sufficient?</a:t>
            </a:r>
            <a:endParaRPr lang="en-IN" dirty="0"/>
          </a:p>
        </p:txBody>
      </p:sp>
      <p:sp>
        <p:nvSpPr>
          <p:cNvPr id="3" name="Content Placeholder 2"/>
          <p:cNvSpPr>
            <a:spLocks noGrp="1"/>
          </p:cNvSpPr>
          <p:nvPr>
            <p:ph idx="1"/>
          </p:nvPr>
        </p:nvSpPr>
        <p:spPr/>
        <p:txBody>
          <a:bodyPr/>
          <a:lstStyle/>
          <a:p>
            <a:r>
              <a:rPr lang="en-IN" dirty="0" smtClean="0"/>
              <a:t>It is interesting to note that a majority (28) think that they are worth more. </a:t>
            </a:r>
          </a:p>
          <a:p>
            <a:r>
              <a:rPr lang="en-IN" dirty="0" smtClean="0"/>
              <a:t>This is also an indication of the fact that there is a difference between sufficiency and self worth, a change in attitude in the post liberalised India.</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Print media in Hyderabad</a:t>
            </a:r>
            <a:endParaRPr lang="en-IN" dirty="0"/>
          </a:p>
        </p:txBody>
      </p:sp>
      <p:sp>
        <p:nvSpPr>
          <p:cNvPr id="3" name="Content Placeholder 2"/>
          <p:cNvSpPr>
            <a:spLocks noGrp="1"/>
          </p:cNvSpPr>
          <p:nvPr>
            <p:ph idx="1"/>
          </p:nvPr>
        </p:nvSpPr>
        <p:spPr/>
        <p:txBody>
          <a:bodyPr/>
          <a:lstStyle/>
          <a:p>
            <a:r>
              <a:rPr lang="en-IN" dirty="0" smtClean="0"/>
              <a:t>Houses English, Telugu, Urdu and Hindi media.</a:t>
            </a:r>
          </a:p>
          <a:p>
            <a:r>
              <a:rPr lang="en-IN" dirty="0" smtClean="0"/>
              <a:t>Nearly 7 to 8 Telugu newspapers (plus local ones) and 4 to 5 Telugu weekly magazines published from the city.</a:t>
            </a:r>
          </a:p>
          <a:p>
            <a:r>
              <a:rPr lang="en-IN" dirty="0" smtClean="0"/>
              <a:t>Five to 6 English newspapers including small ones.</a:t>
            </a:r>
          </a:p>
          <a:p>
            <a:r>
              <a:rPr lang="en-IN" dirty="0" smtClean="0"/>
              <a:t>Six Urdu newspapers and two Hindi newspapers.</a:t>
            </a:r>
          </a:p>
          <a:p>
            <a:r>
              <a:rPr lang="en-IN" dirty="0" smtClean="0"/>
              <a:t>Apart from this, six private FM channels and All India Radio.</a:t>
            </a:r>
          </a:p>
          <a:p>
            <a:endParaRPr lang="en-IN" dirty="0" smtClean="0"/>
          </a:p>
          <a:p>
            <a:endParaRPr lang="en-IN" dirty="0" smtClean="0"/>
          </a:p>
          <a:p>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Second job</a:t>
            </a:r>
            <a:endParaRPr lang="en-IN" dirty="0"/>
          </a:p>
        </p:txBody>
      </p:sp>
      <p:sp>
        <p:nvSpPr>
          <p:cNvPr id="3" name="Content Placeholder 2"/>
          <p:cNvSpPr>
            <a:spLocks noGrp="1"/>
          </p:cNvSpPr>
          <p:nvPr>
            <p:ph idx="1"/>
          </p:nvPr>
        </p:nvSpPr>
        <p:spPr/>
        <p:txBody>
          <a:bodyPr/>
          <a:lstStyle/>
          <a:p>
            <a:r>
              <a:rPr lang="en-IN" dirty="0" smtClean="0"/>
              <a:t>Doing a second job while in a permanent position is not possible in India. </a:t>
            </a:r>
          </a:p>
          <a:p>
            <a:r>
              <a:rPr lang="en-IN" dirty="0" smtClean="0"/>
              <a:t>This also is the same for contract jobs.</a:t>
            </a:r>
          </a:p>
          <a:p>
            <a:r>
              <a:rPr lang="en-IN" dirty="0" smtClean="0"/>
              <a:t>Only those who are not full time in a job handle two jobs, which is rare. </a:t>
            </a:r>
          </a:p>
          <a:p>
            <a:endParaRPr lang="en-IN" dirty="0" smtClean="0"/>
          </a:p>
          <a:p>
            <a:endParaRPr lang="en-IN" smtClean="0"/>
          </a:p>
          <a:p>
            <a:r>
              <a:rPr lang="en-IN" smtClean="0"/>
              <a:t>These </a:t>
            </a:r>
            <a:r>
              <a:rPr lang="en-IN" dirty="0" smtClean="0"/>
              <a:t>are some of the observations from the data collected.</a:t>
            </a:r>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sz="7200" i="1" dirty="0" smtClean="0"/>
              <a:t>Thank you</a:t>
            </a:r>
            <a:endParaRPr lang="en-IN"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Television</a:t>
            </a:r>
            <a:endParaRPr lang="en-IN" dirty="0"/>
          </a:p>
        </p:txBody>
      </p:sp>
      <p:sp>
        <p:nvSpPr>
          <p:cNvPr id="3" name="Content Placeholder 2"/>
          <p:cNvSpPr>
            <a:spLocks noGrp="1"/>
          </p:cNvSpPr>
          <p:nvPr>
            <p:ph idx="1"/>
          </p:nvPr>
        </p:nvSpPr>
        <p:spPr/>
        <p:txBody>
          <a:bodyPr>
            <a:normAutofit/>
          </a:bodyPr>
          <a:lstStyle/>
          <a:p>
            <a:r>
              <a:rPr lang="en-IN" dirty="0" smtClean="0"/>
              <a:t>Nearly 80 Telugu channels including News, Entertainment, and specialised channels.</a:t>
            </a:r>
          </a:p>
          <a:p>
            <a:r>
              <a:rPr lang="en-IN" dirty="0" smtClean="0"/>
              <a:t>Includes </a:t>
            </a:r>
            <a:r>
              <a:rPr lang="en-IN" dirty="0" err="1" smtClean="0"/>
              <a:t>Doordarshan</a:t>
            </a:r>
            <a:r>
              <a:rPr lang="en-IN" dirty="0" smtClean="0"/>
              <a:t> as well as Urdu channels. </a:t>
            </a:r>
          </a:p>
          <a:p>
            <a:r>
              <a:rPr lang="en-IN" dirty="0" smtClean="0"/>
              <a:t>Some English channels dubbed into Telugu ( Pogo, Disney, National Geographic and History channels).</a:t>
            </a:r>
          </a:p>
          <a:p>
            <a:r>
              <a:rPr lang="en-IN" dirty="0" smtClean="0"/>
              <a:t>Number of news channels (Telugu) most, when compared to other states, at around 20. Many of them carry special bulletins in English and Urdu.</a:t>
            </a:r>
          </a:p>
          <a:p>
            <a:endParaRPr lang="en-IN" dirty="0" smtClean="0"/>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Online</a:t>
            </a:r>
            <a:endParaRPr lang="en-IN" dirty="0"/>
          </a:p>
        </p:txBody>
      </p:sp>
      <p:sp>
        <p:nvSpPr>
          <p:cNvPr id="3" name="Content Placeholder 2"/>
          <p:cNvSpPr>
            <a:spLocks noGrp="1"/>
          </p:cNvSpPr>
          <p:nvPr>
            <p:ph idx="1"/>
          </p:nvPr>
        </p:nvSpPr>
        <p:spPr/>
        <p:txBody>
          <a:bodyPr>
            <a:normAutofit/>
          </a:bodyPr>
          <a:lstStyle/>
          <a:p>
            <a:r>
              <a:rPr lang="en-IN" dirty="0" smtClean="0"/>
              <a:t>Online media nebulous and emerging. Niche genres yet to make their presence as most popular websites are those hosted by the newspaper organisations and those of B2B and B2C.</a:t>
            </a:r>
          </a:p>
          <a:p>
            <a:r>
              <a:rPr lang="en-IN" dirty="0" smtClean="0"/>
              <a:t>Software companies that offer content to other business entities as well as for commercial purposes are popular.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Other websites that are commonly found are extensions of print versions of news dailies. All newspapers have online versions.</a:t>
            </a:r>
          </a:p>
          <a:p>
            <a:r>
              <a:rPr lang="en-IN" dirty="0" smtClean="0"/>
              <a:t>Online Telugu newspapers like </a:t>
            </a:r>
            <a:r>
              <a:rPr lang="en-IN" i="1" dirty="0" err="1" smtClean="0"/>
              <a:t>Eenadu</a:t>
            </a:r>
            <a:r>
              <a:rPr lang="en-IN" i="1" dirty="0" smtClean="0"/>
              <a:t> </a:t>
            </a:r>
            <a:r>
              <a:rPr lang="en-IN" dirty="0" smtClean="0"/>
              <a:t>and </a:t>
            </a:r>
            <a:r>
              <a:rPr lang="en-IN" i="1" dirty="0" smtClean="0"/>
              <a:t>Andhra Jyothi </a:t>
            </a:r>
            <a:r>
              <a:rPr lang="en-IN" dirty="0" smtClean="0"/>
              <a:t>very popular with NRIs or Non Resident Indians.</a:t>
            </a:r>
          </a:p>
          <a:p>
            <a:r>
              <a:rPr lang="en-IN" dirty="0" smtClean="0"/>
              <a:t>Some Urdu newspapers like </a:t>
            </a:r>
            <a:r>
              <a:rPr lang="en-IN" i="1" dirty="0" err="1" smtClean="0"/>
              <a:t>Siasat</a:t>
            </a:r>
            <a:r>
              <a:rPr lang="en-IN" dirty="0" smtClean="0"/>
              <a:t> and </a:t>
            </a:r>
            <a:r>
              <a:rPr lang="en-IN" i="1" dirty="0" err="1" smtClean="0"/>
              <a:t>Rehnuma</a:t>
            </a:r>
            <a:r>
              <a:rPr lang="en-IN" i="1" dirty="0" smtClean="0"/>
              <a:t>-e-Deccan</a:t>
            </a:r>
            <a:r>
              <a:rPr lang="en-IN" dirty="0" smtClean="0"/>
              <a:t> also popular in the Middle east countries, including the online versions.</a:t>
            </a:r>
          </a:p>
          <a:p>
            <a:r>
              <a:rPr lang="en-IN" dirty="0" smtClean="0"/>
              <a:t>An independent news website is a new phenomenon and a niche area not very popular in Telugu. </a:t>
            </a:r>
          </a:p>
          <a:p>
            <a:r>
              <a:rPr lang="en-IN" dirty="0" smtClean="0"/>
              <a:t>There are a couple of such websites from Hyderabad.</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For this study, the electronic (television) and the online media are being combined to compare with the traditional print media.</a:t>
            </a:r>
          </a:p>
          <a:p>
            <a:r>
              <a:rPr lang="en-IN" dirty="0" smtClean="0"/>
              <a:t>50 journalists across all media (print, electronic and online) from the city have been the respondents for the study. </a:t>
            </a:r>
          </a:p>
          <a:p>
            <a:r>
              <a:rPr lang="en-IN" dirty="0" smtClean="0"/>
              <a:t>This is a work in progress and so I will place before you certain  broad observations of the profile of journalists, in the preliminary analysis of the data collected.</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Respondents</a:t>
            </a:r>
            <a:endParaRPr lang="en-IN" dirty="0"/>
          </a:p>
        </p:txBody>
      </p:sp>
      <p:sp>
        <p:nvSpPr>
          <p:cNvPr id="3" name="Content Placeholder 2"/>
          <p:cNvSpPr>
            <a:spLocks noGrp="1"/>
          </p:cNvSpPr>
          <p:nvPr>
            <p:ph idx="1"/>
          </p:nvPr>
        </p:nvSpPr>
        <p:spPr/>
        <p:txBody>
          <a:bodyPr/>
          <a:lstStyle/>
          <a:p>
            <a:r>
              <a:rPr lang="en-IN" dirty="0" smtClean="0"/>
              <a:t>Of the 50 respondents, 27 were male while 23 were female.</a:t>
            </a:r>
          </a:p>
          <a:p>
            <a:r>
              <a:rPr lang="en-IN" dirty="0" smtClean="0"/>
              <a:t>26 respondents from the print media (English, Telugu and Hindi) </a:t>
            </a:r>
          </a:p>
          <a:p>
            <a:r>
              <a:rPr lang="en-IN" dirty="0" smtClean="0"/>
              <a:t>24 from electronic and online media. ( 20+4)</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smtClean="0"/>
              <a:t>English newspapers :</a:t>
            </a:r>
          </a:p>
          <a:p>
            <a:pPr lvl="1"/>
            <a:r>
              <a:rPr lang="en-US" dirty="0" smtClean="0"/>
              <a:t>The Hindu (national news daily)</a:t>
            </a:r>
          </a:p>
          <a:p>
            <a:pPr lvl="1"/>
            <a:r>
              <a:rPr lang="en-US" dirty="0" smtClean="0"/>
              <a:t>Times of India ( national news daily)</a:t>
            </a:r>
          </a:p>
          <a:p>
            <a:pPr lvl="1"/>
            <a:r>
              <a:rPr lang="en-US" dirty="0" smtClean="0"/>
              <a:t>Deccan Chronicle( regional)</a:t>
            </a:r>
          </a:p>
          <a:p>
            <a:pPr lvl="1"/>
            <a:r>
              <a:rPr lang="en-US" dirty="0" smtClean="0"/>
              <a:t>Hans India ( regional)</a:t>
            </a:r>
          </a:p>
          <a:p>
            <a:pPr lvl="1"/>
            <a:r>
              <a:rPr lang="en-US" dirty="0" smtClean="0"/>
              <a:t>Metro India ( local)</a:t>
            </a:r>
          </a:p>
          <a:p>
            <a:pPr>
              <a:buNone/>
            </a:pP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1322</TotalTime>
  <Words>1728</Words>
  <Application>Microsoft Office PowerPoint</Application>
  <PresentationFormat>On-screen Show (4:3)</PresentationFormat>
  <Paragraphs>139</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Understanding online journalism: Redefining news coverage in India: </vt:lpstr>
      <vt:lpstr>Introduction</vt:lpstr>
      <vt:lpstr>Print media in Hyderabad</vt:lpstr>
      <vt:lpstr>Television</vt:lpstr>
      <vt:lpstr>Online</vt:lpstr>
      <vt:lpstr>Slide 6</vt:lpstr>
      <vt:lpstr>Slide 7</vt:lpstr>
      <vt:lpstr>Respondents</vt:lpstr>
      <vt:lpstr>Slide 9</vt:lpstr>
      <vt:lpstr>Slide 10</vt:lpstr>
      <vt:lpstr>Slide 11</vt:lpstr>
      <vt:lpstr>Slide 12</vt:lpstr>
      <vt:lpstr>Profiles of Online Media</vt:lpstr>
      <vt:lpstr>Number of employees</vt:lpstr>
      <vt:lpstr>Ownership</vt:lpstr>
      <vt:lpstr>Content</vt:lpstr>
      <vt:lpstr>Slide 17</vt:lpstr>
      <vt:lpstr>Gender</vt:lpstr>
      <vt:lpstr>Slide 19</vt:lpstr>
      <vt:lpstr>Slide 20</vt:lpstr>
      <vt:lpstr>Age &amp; Education</vt:lpstr>
      <vt:lpstr>Social class</vt:lpstr>
      <vt:lpstr>Slide 23</vt:lpstr>
      <vt:lpstr>Specialisation in media</vt:lpstr>
      <vt:lpstr>Slide 25</vt:lpstr>
      <vt:lpstr> Permanence of employment </vt:lpstr>
      <vt:lpstr>Average monthly income  </vt:lpstr>
      <vt:lpstr>Slide 28</vt:lpstr>
      <vt:lpstr>Monthly income sufficient?</vt:lpstr>
      <vt:lpstr>Second job</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BRICS- Hyderabad</dc:title>
  <dc:creator>nagamallika</dc:creator>
  <cp:lastModifiedBy>ObjectRunner</cp:lastModifiedBy>
  <cp:revision>73</cp:revision>
  <dcterms:created xsi:type="dcterms:W3CDTF">2006-08-16T00:00:00Z</dcterms:created>
  <dcterms:modified xsi:type="dcterms:W3CDTF">2014-07-17T03:55:59Z</dcterms:modified>
</cp:coreProperties>
</file>