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70" r:id="rId4"/>
    <p:sldId id="267" r:id="rId5"/>
    <p:sldId id="261" r:id="rId6"/>
    <p:sldId id="272" r:id="rId7"/>
    <p:sldId id="271" r:id="rId8"/>
    <p:sldId id="262" r:id="rId9"/>
    <p:sldId id="263" r:id="rId10"/>
    <p:sldId id="264" r:id="rId11"/>
    <p:sldId id="265" r:id="rId12"/>
    <p:sldId id="269" r:id="rId13"/>
    <p:sldId id="25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-laskentataulukko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autoTitleDeleted val="1"/>
    <c:plotArea>
      <c:layout/>
      <c:lineChart>
        <c:grouping val="standard"/>
        <c:ser>
          <c:idx val="0"/>
          <c:order val="0"/>
          <c:tx>
            <c:v>Russia</c:v>
          </c:tx>
          <c:spPr>
            <a:ln w="37832">
              <a:solidFill>
                <a:srgbClr val="00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Sheet1!$J$2:$T$2</c:f>
              <c:numCache>
                <c:formatCode>General</c:formatCode>
                <c:ptCount val="11"/>
                <c:pt idx="0">
                  <c:v>-60</c:v>
                </c:pt>
                <c:pt idx="1">
                  <c:v>-66</c:v>
                </c:pt>
                <c:pt idx="2">
                  <c:v>-67</c:v>
                </c:pt>
                <c:pt idx="3">
                  <c:v>-68</c:v>
                </c:pt>
                <c:pt idx="4">
                  <c:v>-72</c:v>
                </c:pt>
                <c:pt idx="5">
                  <c:v>-75</c:v>
                </c:pt>
                <c:pt idx="6">
                  <c:v>-78</c:v>
                </c:pt>
                <c:pt idx="7">
                  <c:v>-80</c:v>
                </c:pt>
                <c:pt idx="8">
                  <c:v>-81</c:v>
                </c:pt>
                <c:pt idx="9">
                  <c:v>-81</c:v>
                </c:pt>
                <c:pt idx="10">
                  <c:v>-80</c:v>
                </c:pt>
              </c:numCache>
            </c:numRef>
          </c:val>
        </c:ser>
        <c:ser>
          <c:idx val="1"/>
          <c:order val="1"/>
          <c:tx>
            <c:v>Brazil</c:v>
          </c:tx>
          <c:spPr>
            <a:ln w="37832">
              <a:solidFill>
                <a:srgbClr val="FF0000"/>
              </a:solidFill>
              <a:prstDash val="solid"/>
            </a:ln>
          </c:spPr>
          <c:marker>
            <c:symbol val="x"/>
            <c:size val="9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Sheet1!$J$3:$T$3</c:f>
              <c:numCache>
                <c:formatCode>General</c:formatCode>
                <c:ptCount val="11"/>
                <c:pt idx="0">
                  <c:v>-32</c:v>
                </c:pt>
                <c:pt idx="1">
                  <c:v>-38</c:v>
                </c:pt>
                <c:pt idx="2">
                  <c:v>-36</c:v>
                </c:pt>
                <c:pt idx="3">
                  <c:v>-40</c:v>
                </c:pt>
                <c:pt idx="4">
                  <c:v>-39</c:v>
                </c:pt>
                <c:pt idx="5">
                  <c:v>-42</c:v>
                </c:pt>
                <c:pt idx="6">
                  <c:v>-42</c:v>
                </c:pt>
                <c:pt idx="7">
                  <c:v>-42</c:v>
                </c:pt>
                <c:pt idx="8">
                  <c:v>-43</c:v>
                </c:pt>
                <c:pt idx="9">
                  <c:v>-44</c:v>
                </c:pt>
                <c:pt idx="10">
                  <c:v>-44</c:v>
                </c:pt>
              </c:numCache>
            </c:numRef>
          </c:val>
        </c:ser>
        <c:ser>
          <c:idx val="2"/>
          <c:order val="2"/>
          <c:tx>
            <c:v>China</c:v>
          </c:tx>
          <c:spPr>
            <a:ln w="37832">
              <a:solidFill>
                <a:srgbClr val="0000FF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val>
            <c:numRef>
              <c:f>Sheet1!$J$4:$T$4</c:f>
              <c:numCache>
                <c:formatCode>General</c:formatCode>
                <c:ptCount val="11"/>
                <c:pt idx="0">
                  <c:v>-80</c:v>
                </c:pt>
                <c:pt idx="1">
                  <c:v>-80</c:v>
                </c:pt>
                <c:pt idx="2">
                  <c:v>-80</c:v>
                </c:pt>
                <c:pt idx="3">
                  <c:v>-82</c:v>
                </c:pt>
                <c:pt idx="4">
                  <c:v>-83</c:v>
                </c:pt>
                <c:pt idx="5">
                  <c:v>-84</c:v>
                </c:pt>
                <c:pt idx="6">
                  <c:v>-84</c:v>
                </c:pt>
                <c:pt idx="7">
                  <c:v>-85</c:v>
                </c:pt>
                <c:pt idx="8">
                  <c:v>-84</c:v>
                </c:pt>
                <c:pt idx="9">
                  <c:v>-85</c:v>
                </c:pt>
                <c:pt idx="10">
                  <c:v>-85</c:v>
                </c:pt>
              </c:numCache>
            </c:numRef>
          </c:val>
        </c:ser>
        <c:ser>
          <c:idx val="3"/>
          <c:order val="3"/>
          <c:tx>
            <c:v>India</c:v>
          </c:tx>
          <c:val>
            <c:numRef>
              <c:f>Sheet1!$J$5:$T$5</c:f>
              <c:numCache>
                <c:formatCode>General</c:formatCode>
                <c:ptCount val="11"/>
                <c:pt idx="0">
                  <c:v>-42</c:v>
                </c:pt>
                <c:pt idx="1">
                  <c:v>-45</c:v>
                </c:pt>
                <c:pt idx="2">
                  <c:v>-41</c:v>
                </c:pt>
                <c:pt idx="3">
                  <c:v>-38</c:v>
                </c:pt>
                <c:pt idx="4">
                  <c:v>-37</c:v>
                </c:pt>
                <c:pt idx="5">
                  <c:v>-35</c:v>
                </c:pt>
                <c:pt idx="6">
                  <c:v>-35</c:v>
                </c:pt>
                <c:pt idx="7">
                  <c:v>-36</c:v>
                </c:pt>
                <c:pt idx="8">
                  <c:v>-33</c:v>
                </c:pt>
                <c:pt idx="9">
                  <c:v>-35</c:v>
                </c:pt>
                <c:pt idx="10">
                  <c:v>-35</c:v>
                </c:pt>
              </c:numCache>
            </c:numRef>
          </c:val>
        </c:ser>
        <c:ser>
          <c:idx val="4"/>
          <c:order val="4"/>
          <c:tx>
            <c:v>South Africa</c:v>
          </c:tx>
          <c:val>
            <c:numRef>
              <c:f>Sheet1!$J$6:$T$6</c:f>
              <c:numCache>
                <c:formatCode>General</c:formatCode>
                <c:ptCount val="11"/>
                <c:pt idx="0">
                  <c:v>-23</c:v>
                </c:pt>
                <c:pt idx="1">
                  <c:v>-25</c:v>
                </c:pt>
                <c:pt idx="2">
                  <c:v>-24</c:v>
                </c:pt>
                <c:pt idx="3">
                  <c:v>-26</c:v>
                </c:pt>
                <c:pt idx="4">
                  <c:v>-27</c:v>
                </c:pt>
                <c:pt idx="5">
                  <c:v>-28</c:v>
                </c:pt>
                <c:pt idx="6">
                  <c:v>-28</c:v>
                </c:pt>
                <c:pt idx="7">
                  <c:v>-30</c:v>
                </c:pt>
                <c:pt idx="8">
                  <c:v>-32</c:v>
                </c:pt>
                <c:pt idx="9">
                  <c:v>-33</c:v>
                </c:pt>
                <c:pt idx="10">
                  <c:v>-34</c:v>
                </c:pt>
              </c:numCache>
            </c:numRef>
          </c:val>
        </c:ser>
        <c:marker val="1"/>
        <c:axId val="108704128"/>
        <c:axId val="108705664"/>
      </c:lineChart>
      <c:catAx>
        <c:axId val="108704128"/>
        <c:scaling>
          <c:orientation val="minMax"/>
        </c:scaling>
        <c:axPos val="t"/>
        <c:majorTickMark val="none"/>
        <c:tickLblPos val="none"/>
        <c:spPr>
          <a:ln w="3153">
            <a:solidFill>
              <a:srgbClr val="000000"/>
            </a:solidFill>
            <a:prstDash val="solid"/>
          </a:ln>
        </c:spPr>
        <c:crossAx val="108705664"/>
        <c:crosses val="max"/>
        <c:auto val="1"/>
        <c:lblAlgn val="ctr"/>
        <c:lblOffset val="100"/>
        <c:tickMarkSkip val="1"/>
      </c:catAx>
      <c:valAx>
        <c:axId val="108705664"/>
        <c:scaling>
          <c:orientation val="minMax"/>
        </c:scaling>
        <c:axPos val="l"/>
        <c:majorGridlines>
          <c:spPr>
            <a:ln w="315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none"/>
        <c:tickLblPos val="none"/>
        <c:spPr>
          <a:ln w="25400">
            <a:noFill/>
          </a:ln>
        </c:spPr>
        <c:crossAx val="108704128"/>
        <c:crosses val="autoZero"/>
        <c:crossBetween val="midCat"/>
      </c:valAx>
      <c:spPr>
        <a:noFill/>
        <a:ln w="25222">
          <a:noFill/>
        </a:ln>
      </c:spPr>
    </c:plotArea>
    <c:legend>
      <c:legendPos val="b"/>
      <c:layout>
        <c:manualLayout>
          <c:xMode val="edge"/>
          <c:yMode val="edge"/>
          <c:x val="0.16875361641598419"/>
          <c:y val="8.2631539840881466E-2"/>
          <c:w val="0.66755969146924821"/>
          <c:h val="7.7846774404192992E-2"/>
        </c:manualLayout>
      </c:layout>
      <c:spPr>
        <a:solidFill>
          <a:srgbClr val="FFFFFF"/>
        </a:solidFill>
        <a:ln w="3153">
          <a:solidFill>
            <a:srgbClr val="000000"/>
          </a:solidFill>
          <a:prstDash val="solid"/>
        </a:ln>
      </c:spPr>
      <c:txPr>
        <a:bodyPr/>
        <a:lstStyle/>
        <a:p>
          <a:pPr>
            <a:defRPr sz="164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i-FI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Freedom House</c:v>
                </c:pt>
              </c:strCache>
            </c:strRef>
          </c:tx>
          <c:spPr>
            <a:ln w="37832">
              <a:solidFill>
                <a:srgbClr val="00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Sheet1!$B$1:$T$1</c:f>
              <c:strCache>
                <c:ptCount val="4"/>
                <c:pt idx="0">
                  <c:v>1. nelj.</c:v>
                </c:pt>
                <c:pt idx="1">
                  <c:v>2. nelj.</c:v>
                </c:pt>
                <c:pt idx="2">
                  <c:v>3. nelj.</c:v>
                </c:pt>
                <c:pt idx="3">
                  <c:v>4. nelj.</c:v>
                </c:pt>
              </c:strCache>
            </c:strRef>
          </c:cat>
          <c:val>
            <c:numRef>
              <c:f>Sheet1!$B$2:$T$2</c:f>
              <c:numCache>
                <c:formatCode>General</c:formatCode>
                <c:ptCount val="19"/>
                <c:pt idx="0">
                  <c:v>-40</c:v>
                </c:pt>
                <c:pt idx="1">
                  <c:v>-55</c:v>
                </c:pt>
                <c:pt idx="2">
                  <c:v>-58</c:v>
                </c:pt>
                <c:pt idx="3">
                  <c:v>-53</c:v>
                </c:pt>
                <c:pt idx="4">
                  <c:v>-53</c:v>
                </c:pt>
                <c:pt idx="5">
                  <c:v>-59</c:v>
                </c:pt>
                <c:pt idx="6">
                  <c:v>-60</c:v>
                </c:pt>
                <c:pt idx="7">
                  <c:v>-60</c:v>
                </c:pt>
                <c:pt idx="8">
                  <c:v>-60</c:v>
                </c:pt>
                <c:pt idx="9">
                  <c:v>-66</c:v>
                </c:pt>
                <c:pt idx="10">
                  <c:v>-67</c:v>
                </c:pt>
                <c:pt idx="11">
                  <c:v>-68</c:v>
                </c:pt>
                <c:pt idx="12">
                  <c:v>-72</c:v>
                </c:pt>
                <c:pt idx="13">
                  <c:v>-75</c:v>
                </c:pt>
                <c:pt idx="14">
                  <c:v>-78</c:v>
                </c:pt>
                <c:pt idx="15">
                  <c:v>-80</c:v>
                </c:pt>
                <c:pt idx="16">
                  <c:v>-81</c:v>
                </c:pt>
                <c:pt idx="17">
                  <c:v>-81</c:v>
                </c:pt>
                <c:pt idx="18">
                  <c:v>-80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Reporters sans frontiers</c:v>
                </c:pt>
              </c:strCache>
            </c:strRef>
          </c:tx>
          <c:spPr>
            <a:ln w="37832">
              <a:solidFill>
                <a:srgbClr val="FF0000"/>
              </a:solidFill>
              <a:prstDash val="solid"/>
            </a:ln>
          </c:spPr>
          <c:marker>
            <c:symbol val="x"/>
            <c:size val="9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Sheet1!$B$1:$T$1</c:f>
              <c:strCache>
                <c:ptCount val="4"/>
                <c:pt idx="0">
                  <c:v>1. nelj.</c:v>
                </c:pt>
                <c:pt idx="1">
                  <c:v>2. nelj.</c:v>
                </c:pt>
                <c:pt idx="2">
                  <c:v>3. nelj.</c:v>
                </c:pt>
                <c:pt idx="3">
                  <c:v>4. nelj.</c:v>
                </c:pt>
              </c:strCache>
            </c:strRef>
          </c:cat>
          <c:val>
            <c:numRef>
              <c:f>Sheet1!$B$3:$T$3</c:f>
              <c:numCache>
                <c:formatCode>General</c:formatCode>
                <c:ptCount val="19"/>
                <c:pt idx="8">
                  <c:v>-48</c:v>
                </c:pt>
                <c:pt idx="9">
                  <c:v>-49.5</c:v>
                </c:pt>
                <c:pt idx="10">
                  <c:v>-51.379999999999995</c:v>
                </c:pt>
                <c:pt idx="11">
                  <c:v>-48.67</c:v>
                </c:pt>
                <c:pt idx="12">
                  <c:v>-52.5</c:v>
                </c:pt>
                <c:pt idx="13">
                  <c:v>-56.9</c:v>
                </c:pt>
                <c:pt idx="14">
                  <c:v>-47.55</c:v>
                </c:pt>
                <c:pt idx="15">
                  <c:v>-60.879999999999995</c:v>
                </c:pt>
                <c:pt idx="16">
                  <c:v>-49.9</c:v>
                </c:pt>
                <c:pt idx="17">
                  <c:v>-66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IREX Media Sustainability Index</c:v>
                </c:pt>
              </c:strCache>
            </c:strRef>
          </c:tx>
          <c:spPr>
            <a:ln w="37832">
              <a:solidFill>
                <a:srgbClr val="0000FF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Sheet1!$B$1:$T$1</c:f>
              <c:strCache>
                <c:ptCount val="4"/>
                <c:pt idx="0">
                  <c:v>1. nelj.</c:v>
                </c:pt>
                <c:pt idx="1">
                  <c:v>2. nelj.</c:v>
                </c:pt>
                <c:pt idx="2">
                  <c:v>3. nelj.</c:v>
                </c:pt>
                <c:pt idx="3">
                  <c:v>4. nelj.</c:v>
                </c:pt>
              </c:strCache>
            </c:strRef>
          </c:cat>
          <c:val>
            <c:numRef>
              <c:f>Sheet1!$B$4:$T$4</c:f>
              <c:numCache>
                <c:formatCode>General</c:formatCode>
                <c:ptCount val="19"/>
                <c:pt idx="7">
                  <c:v>-46.2</c:v>
                </c:pt>
                <c:pt idx="8">
                  <c:v>-51</c:v>
                </c:pt>
                <c:pt idx="9">
                  <c:v>-50.2</c:v>
                </c:pt>
                <c:pt idx="10">
                  <c:v>-52.5</c:v>
                </c:pt>
                <c:pt idx="11">
                  <c:v>-61.65</c:v>
                </c:pt>
                <c:pt idx="12">
                  <c:v>-59.8</c:v>
                </c:pt>
                <c:pt idx="14">
                  <c:v>-54.9</c:v>
                </c:pt>
                <c:pt idx="15">
                  <c:v>-50.4</c:v>
                </c:pt>
                <c:pt idx="16">
                  <c:v>-56</c:v>
                </c:pt>
                <c:pt idx="17">
                  <c:v>-57.8</c:v>
                </c:pt>
                <c:pt idx="18">
                  <c:v>-52</c:v>
                </c:pt>
              </c:numCache>
            </c:numRef>
          </c:val>
        </c:ser>
        <c:marker val="1"/>
        <c:axId val="97980416"/>
        <c:axId val="98736384"/>
      </c:lineChart>
      <c:catAx>
        <c:axId val="97980416"/>
        <c:scaling>
          <c:orientation val="minMax"/>
        </c:scaling>
        <c:axPos val="t"/>
        <c:majorTickMark val="none"/>
        <c:tickLblPos val="none"/>
        <c:spPr>
          <a:ln w="3153">
            <a:solidFill>
              <a:srgbClr val="000000"/>
            </a:solidFill>
            <a:prstDash val="solid"/>
          </a:ln>
        </c:spPr>
        <c:crossAx val="98736384"/>
        <c:crosses val="max"/>
        <c:auto val="1"/>
        <c:lblAlgn val="ctr"/>
        <c:lblOffset val="100"/>
        <c:tickMarkSkip val="1"/>
      </c:catAx>
      <c:valAx>
        <c:axId val="98736384"/>
        <c:scaling>
          <c:orientation val="minMax"/>
        </c:scaling>
        <c:axPos val="l"/>
        <c:majorGridlines>
          <c:spPr>
            <a:ln w="315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none"/>
        <c:tickLblPos val="none"/>
        <c:spPr>
          <a:ln w="25400">
            <a:noFill/>
          </a:ln>
        </c:spPr>
        <c:crossAx val="97980416"/>
        <c:crosses val="autoZero"/>
        <c:crossBetween val="midCat"/>
      </c:valAx>
      <c:spPr>
        <a:noFill/>
        <a:ln w="25222">
          <a:noFill/>
        </a:ln>
      </c:spPr>
    </c:plotArea>
    <c:legend>
      <c:legendPos val="b"/>
      <c:layout>
        <c:manualLayout>
          <c:xMode val="edge"/>
          <c:yMode val="edge"/>
          <c:x val="0.16875361641598419"/>
          <c:y val="8.2631539840881466E-2"/>
          <c:w val="0.82633343319539043"/>
          <c:h val="0.18950998250471882"/>
        </c:manualLayout>
      </c:layout>
      <c:spPr>
        <a:solidFill>
          <a:srgbClr val="FFFFFF"/>
        </a:solidFill>
        <a:ln w="3153">
          <a:solidFill>
            <a:srgbClr val="000000"/>
          </a:solidFill>
          <a:prstDash val="solid"/>
        </a:ln>
      </c:spPr>
      <c:txPr>
        <a:bodyPr/>
        <a:lstStyle/>
        <a:p>
          <a:pPr>
            <a:defRPr sz="164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i-FI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BA7F0-BB70-4926-BCDF-B0F4D7615ADB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595ED-70F6-426A-8493-D991903920A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72613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B6A77F-896C-46AD-B344-A86F819D2187}" type="slidenum">
              <a:rPr lang="en-GB"/>
              <a:pPr/>
              <a:t>1</a:t>
            </a:fld>
            <a:endParaRPr lang="en-GB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/>
            <a:fld id="{2CBC132E-5D68-4150-BD41-3A4808DB7F48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126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11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12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70263F-6CBC-424F-BBA5-7507BDD75FD2}" type="slidenum">
              <a:rPr lang="fi-FI"/>
              <a:pPr/>
              <a:t>13</a:t>
            </a:fld>
            <a:endParaRPr lang="fi-FI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3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958045C-1011-4C82-ADD7-9A025CC3F849}" type="slidenum">
              <a:rPr lang="fi-FI" smtClean="0">
                <a:solidFill>
                  <a:srgbClr val="000000"/>
                </a:solidFill>
                <a:cs typeface="Lucida Sans Unicode" pitchFamily="34" charset="0"/>
              </a:rPr>
              <a:pPr eaLnBrk="1" hangingPunct="1"/>
              <a:t>4</a:t>
            </a:fld>
            <a:endParaRPr lang="fi-FI" smtClean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FCDBEB94-24D6-43A1-A5AA-E3D664C8781F}" type="slidenum">
              <a:rPr lang="en-GB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ea typeface="MS PGothic" charset="0"/>
              <a:cs typeface="MS PGothic" charset="0"/>
            </a:endParaRP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5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958045C-1011-4C82-ADD7-9A025CC3F849}" type="slidenum">
              <a:rPr lang="fi-FI" smtClean="0">
                <a:solidFill>
                  <a:srgbClr val="000000"/>
                </a:solidFill>
                <a:cs typeface="Lucida Sans Unicode" pitchFamily="34" charset="0"/>
              </a:rPr>
              <a:pPr eaLnBrk="1" hangingPunct="1"/>
              <a:t>6</a:t>
            </a:fld>
            <a:endParaRPr lang="fi-FI" smtClean="0">
              <a:solidFill>
                <a:srgbClr val="000000"/>
              </a:solidFill>
              <a:cs typeface="Lucida Sans Unicode" pitchFamily="34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FCDBEB94-24D6-43A1-A5AA-E3D664C8781F}" type="slidenum">
              <a:rPr lang="en-GB" sz="1200">
                <a:solidFill>
                  <a:srgbClr val="000000"/>
                </a:solidFill>
              </a:rPr>
              <a:pPr algn="r" eaLnBrk="1" hangingPunct="1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>
              <a:ea typeface="MS PGothic" charset="0"/>
              <a:cs typeface="MS PGothic" charset="0"/>
            </a:endParaRP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7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8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9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17CDB-6B66-424D-8EBC-97E6A9524F24}" type="slidenum">
              <a:rPr lang="fi-FI" smtClean="0"/>
              <a:pPr/>
              <a:t>10</a:t>
            </a:fld>
            <a:endParaRPr lang="fi-FI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0" y="4343144"/>
            <a:ext cx="5487041" cy="41150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9228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4148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20854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48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8565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28694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7191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57617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54852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14757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68979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AD846-EB15-4079-A5FA-186D9B3CA6A8}" type="datetimeFigureOut">
              <a:rPr lang="fi-FI" smtClean="0"/>
              <a:pPr/>
              <a:t>15.11.2012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FB03-A39D-4031-82D6-963FD441A8D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55280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5496" y="333375"/>
            <a:ext cx="8893175" cy="301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buSzPct val="45000"/>
              <a:buFont typeface="Wingdings" charset="2"/>
              <a:buNone/>
            </a:pPr>
            <a:r>
              <a:rPr lang="en-GB" sz="4000" dirty="0" smtClean="0">
                <a:ea typeface="MS Gothic;ＭＳ ゴシック" pitchFamily="48" charset="0"/>
                <a:cs typeface="MS Gothic;ＭＳ ゴシック" pitchFamily="48" charset="0"/>
              </a:rPr>
              <a:t>Freedom of the press in BRICS countries: </a:t>
            </a:r>
            <a:r>
              <a:rPr lang="en-GB" sz="3200" dirty="0" smtClean="0">
                <a:ea typeface="MS Gothic;ＭＳ ゴシック" pitchFamily="48" charset="0"/>
                <a:cs typeface="MS Gothic;ＭＳ ゴシック" pitchFamily="48" charset="0"/>
              </a:rPr>
              <a:t>International ratings and reality</a:t>
            </a:r>
            <a:endParaRPr lang="en-GB" sz="3200" dirty="0">
              <a:ea typeface="MS Gothic;ＭＳ ゴシック" pitchFamily="48" charset="0"/>
              <a:cs typeface="MS Gothic;ＭＳ ゴシック" pitchFamily="48" charset="0"/>
            </a:endParaRPr>
          </a:p>
          <a:p>
            <a:pPr>
              <a:buSzPct val="45000"/>
              <a:buFont typeface="Wingdings" charset="2"/>
              <a:buNone/>
            </a:pPr>
            <a:endParaRPr lang="en-GB" sz="4000" dirty="0">
              <a:ea typeface="MS Gothic;ＭＳ ゴシック" pitchFamily="48" charset="0"/>
              <a:cs typeface="MS Gothic;ＭＳ ゴシック" pitchFamily="48" charset="0"/>
            </a:endParaRPr>
          </a:p>
          <a:p>
            <a:pPr algn="ctr">
              <a:spcBef>
                <a:spcPts val="1250"/>
              </a:spcBef>
              <a:buClrTx/>
              <a:buSzTx/>
              <a:buFontTx/>
              <a:buNone/>
            </a:pPr>
            <a:r>
              <a:rPr lang="en-GB" sz="2400" dirty="0">
                <a:ea typeface="MS Gothic;ＭＳ ゴシック" pitchFamily="48" charset="0"/>
                <a:cs typeface="MS Gothic;ＭＳ ゴシック" pitchFamily="48" charset="0"/>
              </a:rPr>
              <a:t>Jukka </a:t>
            </a:r>
            <a:r>
              <a:rPr lang="en-GB" sz="2400" dirty="0" smtClean="0">
                <a:ea typeface="MS Gothic;ＭＳ ゴシック" pitchFamily="48" charset="0"/>
                <a:cs typeface="MS Gothic;ＭＳ ゴシック" pitchFamily="48" charset="0"/>
              </a:rPr>
              <a:t>Pietiläinen</a:t>
            </a:r>
          </a:p>
          <a:p>
            <a:pPr algn="ctr">
              <a:spcBef>
                <a:spcPts val="1250"/>
              </a:spcBef>
              <a:buClrTx/>
              <a:buSzTx/>
              <a:buFontTx/>
              <a:buNone/>
            </a:pPr>
            <a:r>
              <a:rPr lang="en-GB" sz="2400" dirty="0" smtClean="0">
                <a:ea typeface="MS Gothic;ＭＳ ゴシック" pitchFamily="48" charset="0"/>
                <a:cs typeface="MS Gothic;ＭＳ ゴシック" pitchFamily="48" charset="0"/>
              </a:rPr>
              <a:t>PhD.</a:t>
            </a:r>
            <a:endParaRPr lang="en-GB" sz="2400" dirty="0">
              <a:ea typeface="MS Gothic;ＭＳ ゴシック" pitchFamily="48" charset="0"/>
              <a:cs typeface="MS Gothic;ＭＳ ゴシック" pitchFamily="48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87450" y="3013836"/>
            <a:ext cx="7632700" cy="1351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ts val="1250"/>
              </a:spcBef>
            </a:pPr>
            <a:endParaRPr lang="fi-FI" sz="2000" dirty="0"/>
          </a:p>
          <a:p>
            <a:pPr>
              <a:spcBef>
                <a:spcPts val="1250"/>
              </a:spcBef>
            </a:pPr>
            <a:r>
              <a:rPr lang="fi-FI" sz="2000" dirty="0" smtClean="0"/>
              <a:t>Senior </a:t>
            </a:r>
            <a:r>
              <a:rPr lang="fi-FI" sz="2000" dirty="0" err="1" smtClean="0"/>
              <a:t>reseacher</a:t>
            </a:r>
            <a:r>
              <a:rPr lang="fi-FI" sz="2000" dirty="0"/>
              <a:t>				</a:t>
            </a:r>
            <a:r>
              <a:rPr lang="fi-FI" sz="2000" dirty="0" err="1" smtClean="0"/>
              <a:t>D</a:t>
            </a:r>
            <a:r>
              <a:rPr lang="fi-FI" sz="2000" dirty="0" err="1" smtClean="0"/>
              <a:t>ocent</a:t>
            </a:r>
            <a:endParaRPr lang="fi-FI" sz="2000" dirty="0"/>
          </a:p>
          <a:p>
            <a:pPr>
              <a:spcBef>
                <a:spcPts val="1250"/>
              </a:spcBef>
            </a:pPr>
            <a:r>
              <a:rPr lang="fi-FI" sz="2000" dirty="0" err="1" smtClean="0"/>
              <a:t>Aleksanteri-Institute</a:t>
            </a:r>
            <a:r>
              <a:rPr lang="fi-FI" sz="2000" dirty="0"/>
              <a:t>				</a:t>
            </a:r>
            <a:r>
              <a:rPr lang="fi-FI" sz="2000" dirty="0" smtClean="0"/>
              <a:t>   CMT</a:t>
            </a:r>
            <a:endParaRPr lang="fi-FI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4067968"/>
            <a:ext cx="12065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4076700"/>
            <a:ext cx="6627813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31633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95300" y="-243408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China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764704"/>
            <a:ext cx="8280400" cy="5788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Chinese authorities kept a tight grip on traditional and online media coverage of a range of politically sensitive topics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The CCP maintains direct control over news media coverage through its Central Propaganda Department 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propagate positive views of the party and government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Those who cross the party-determined lines can also face arrest. </a:t>
            </a: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95300" y="-99392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South Africa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980728"/>
            <a:ext cx="8280400" cy="5788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Apartheid-era laws; recent legislation could further restrict the scope of permissible reporting 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occasionally threatened with legal actions or charged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Journalists are occasionally harassed and threatened by both government and non-state actors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private newspapers and magazines are sharply critical of the government and political parties</a:t>
            </a: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95300" y="-99392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Common elements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1188950"/>
            <a:ext cx="8280400" cy="55524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Harassment and treats against journalists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Legal actions against media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Separatism/terrorism: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China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Russia, India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(South Africa, Brazil)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Criticism of government or lower level officials not seen in positive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light: </a:t>
            </a:r>
            <a:b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ways to control and limit criticism are different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14313" y="906463"/>
            <a:ext cx="8786812" cy="475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ts val="2250"/>
              </a:spcBef>
              <a:buClrTx/>
              <a:buFontTx/>
              <a:buNone/>
            </a:pPr>
            <a:endParaRPr lang="en-GB" sz="2600" dirty="0"/>
          </a:p>
          <a:p>
            <a:pPr algn="ctr">
              <a:spcBef>
                <a:spcPts val="2250"/>
              </a:spcBef>
              <a:buClrTx/>
              <a:buFontTx/>
              <a:buNone/>
            </a:pPr>
            <a:r>
              <a:rPr lang="en-GB" sz="2800" dirty="0"/>
              <a:t>Thank you for your attention</a:t>
            </a:r>
          </a:p>
          <a:p>
            <a:pPr algn="ctr">
              <a:spcBef>
                <a:spcPts val="2250"/>
              </a:spcBef>
              <a:buClrTx/>
              <a:buFontTx/>
              <a:buNone/>
            </a:pPr>
            <a:r>
              <a:rPr lang="en-GB" sz="2800" dirty="0">
                <a:cs typeface="Arial" charset="0"/>
              </a:rPr>
              <a:t>С</a:t>
            </a:r>
            <a:r>
              <a:rPr lang="ru-RU" sz="2800" dirty="0" err="1">
                <a:cs typeface="Arial" charset="0"/>
              </a:rPr>
              <a:t>пасибо</a:t>
            </a:r>
            <a:r>
              <a:rPr lang="fi-FI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за</a:t>
            </a:r>
            <a:r>
              <a:rPr lang="fi-FI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внимание</a:t>
            </a:r>
          </a:p>
          <a:p>
            <a:pPr algn="ctr">
              <a:spcBef>
                <a:spcPts val="2250"/>
              </a:spcBef>
              <a:buClrTx/>
              <a:buFontTx/>
              <a:buNone/>
            </a:pPr>
            <a:r>
              <a:rPr lang="en-GB" sz="2800" dirty="0" err="1"/>
              <a:t>Kiitos</a:t>
            </a:r>
            <a:r>
              <a:rPr lang="en-GB" sz="2800" dirty="0"/>
              <a:t> </a:t>
            </a:r>
            <a:r>
              <a:rPr lang="en-GB" sz="2800" dirty="0" err="1"/>
              <a:t>huomiostanne</a:t>
            </a:r>
            <a:endParaRPr lang="en-GB" sz="2800" dirty="0"/>
          </a:p>
          <a:p>
            <a:pPr algn="ctr">
              <a:spcBef>
                <a:spcPts val="2250"/>
              </a:spcBef>
              <a:buClrTx/>
              <a:buFontTx/>
              <a:buNone/>
            </a:pPr>
            <a:r>
              <a:rPr lang="en-GB" sz="2800" dirty="0" err="1"/>
              <a:t>Dankon</a:t>
            </a:r>
            <a:r>
              <a:rPr lang="en-GB" sz="2800" dirty="0"/>
              <a:t> pro via </a:t>
            </a:r>
            <a:r>
              <a:rPr lang="en-GB" sz="2800" dirty="0" err="1"/>
              <a:t>atento</a:t>
            </a:r>
            <a:endParaRPr lang="en-GB" sz="2800" dirty="0"/>
          </a:p>
          <a:p>
            <a:pPr algn="ctr">
              <a:spcBef>
                <a:spcPts val="2250"/>
              </a:spcBef>
              <a:buClrTx/>
              <a:buFontTx/>
              <a:buNone/>
            </a:pPr>
            <a:r>
              <a:rPr lang="fi-FI" sz="2600" dirty="0" err="1">
                <a:cs typeface="Arial" charset="0"/>
              </a:rPr>
              <a:t>Tack</a:t>
            </a:r>
            <a:r>
              <a:rPr lang="fi-FI" sz="2600" dirty="0">
                <a:cs typeface="Arial" charset="0"/>
              </a:rPr>
              <a:t>   </a:t>
            </a:r>
            <a:r>
              <a:rPr lang="fi-FI" sz="2600" dirty="0" err="1">
                <a:cs typeface="Arial" charset="0"/>
              </a:rPr>
              <a:t>Gracias</a:t>
            </a:r>
            <a:r>
              <a:rPr lang="fi-FI" sz="2600" dirty="0">
                <a:cs typeface="Arial" charset="0"/>
              </a:rPr>
              <a:t>   </a:t>
            </a:r>
            <a:r>
              <a:rPr lang="fi-FI" sz="2600" dirty="0" err="1">
                <a:cs typeface="Arial" charset="0"/>
              </a:rPr>
              <a:t>Danke</a:t>
            </a:r>
            <a:r>
              <a:rPr lang="fi-FI" sz="2600" dirty="0">
                <a:cs typeface="Arial" charset="0"/>
              </a:rPr>
              <a:t>   </a:t>
            </a:r>
            <a:r>
              <a:rPr lang="fi-FI" sz="2600" dirty="0" err="1">
                <a:cs typeface="Arial" charset="0"/>
              </a:rPr>
              <a:t>Merci</a:t>
            </a:r>
            <a:r>
              <a:rPr lang="fi-FI" sz="2600" dirty="0">
                <a:cs typeface="Arial" charset="0"/>
              </a:rPr>
              <a:t>   </a:t>
            </a:r>
            <a:r>
              <a:rPr lang="fi-FI" sz="2600" dirty="0" err="1" smtClean="0">
                <a:cs typeface="Arial" charset="0"/>
              </a:rPr>
              <a:t>Tänan</a:t>
            </a:r>
            <a:r>
              <a:rPr lang="ru-RU" sz="2600" dirty="0" smtClean="0">
                <a:cs typeface="Arial" charset="0"/>
              </a:rPr>
              <a:t>  Тау </a:t>
            </a:r>
            <a:r>
              <a:rPr lang="fi-FI" sz="2600" dirty="0" smtClean="0">
                <a:cs typeface="Arial" charset="0"/>
              </a:rPr>
              <a:t> </a:t>
            </a:r>
            <a:r>
              <a:rPr lang="ru-RU" sz="2600" dirty="0" smtClean="0">
                <a:cs typeface="Arial" charset="0"/>
              </a:rPr>
              <a:t>Р</a:t>
            </a:r>
            <a:r>
              <a:rPr lang="fi-FI" sz="2600" dirty="0" smtClean="0">
                <a:cs typeface="Arial" charset="0"/>
              </a:rPr>
              <a:t>ə</a:t>
            </a:r>
            <a:r>
              <a:rPr lang="ru-RU" sz="2600" dirty="0" smtClean="0">
                <a:cs typeface="Arial" charset="0"/>
              </a:rPr>
              <a:t>хм</a:t>
            </a:r>
            <a:r>
              <a:rPr lang="fi-FI" sz="2600" dirty="0" smtClean="0">
                <a:cs typeface="Arial" charset="0"/>
              </a:rPr>
              <a:t>ə</a:t>
            </a:r>
            <a:r>
              <a:rPr lang="ru-RU" sz="2600" dirty="0" smtClean="0">
                <a:cs typeface="Arial" charset="0"/>
              </a:rPr>
              <a:t>т</a:t>
            </a:r>
            <a:endParaRPr lang="fi-FI" sz="2600" dirty="0">
              <a:cs typeface="Arial" charset="0"/>
            </a:endParaRPr>
          </a:p>
          <a:p>
            <a:pPr algn="ctr">
              <a:spcBef>
                <a:spcPts val="2250"/>
              </a:spcBef>
              <a:buClrTx/>
              <a:buFontTx/>
              <a:buNone/>
            </a:pPr>
            <a:r>
              <a:rPr lang="en-US" sz="2600" dirty="0" err="1"/>
              <a:t>ありがとうございます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3494689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" y="-2115616"/>
            <a:ext cx="9276184" cy="7420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8" y="3717032"/>
            <a:ext cx="90773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8093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95300" y="142875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BRICS countries and media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1430528"/>
            <a:ext cx="8280400" cy="4803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Challenges, problems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Partly free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(South Africa, Brazil, India) or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non-free media (Russia, China)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Decline in the level of freedom from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1990s</a:t>
            </a:r>
            <a:b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Recent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improvements only in </a:t>
            </a: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India (Freedom House)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Reporters without borders: worst scores for all BRICS countries in 2012</a:t>
            </a: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"/>
          <p:cNvSpPr txBox="1">
            <a:spLocks noChangeArrowheads="1"/>
          </p:cNvSpPr>
          <p:nvPr/>
        </p:nvSpPr>
        <p:spPr bwMode="auto">
          <a:xfrm>
            <a:off x="34925" y="79375"/>
            <a:ext cx="889317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i-FI" sz="4000" dirty="0" err="1" smtClean="0">
                <a:solidFill>
                  <a:srgbClr val="000000"/>
                </a:solidFill>
              </a:rPr>
              <a:t>Freedom</a:t>
            </a:r>
            <a:r>
              <a:rPr lang="fi-FI" sz="4000" dirty="0" smtClean="0">
                <a:solidFill>
                  <a:srgbClr val="000000"/>
                </a:solidFill>
              </a:rPr>
              <a:t> of the </a:t>
            </a:r>
            <a:r>
              <a:rPr lang="fi-FI" sz="4000" dirty="0" err="1" smtClean="0">
                <a:solidFill>
                  <a:srgbClr val="000000"/>
                </a:solidFill>
              </a:rPr>
              <a:t>press</a:t>
            </a:r>
            <a:r>
              <a:rPr lang="fi-FI" sz="4000" dirty="0" smtClean="0">
                <a:solidFill>
                  <a:srgbClr val="000000"/>
                </a:solidFill>
              </a:rPr>
              <a:t> in BRICS </a:t>
            </a:r>
            <a:r>
              <a:rPr lang="fi-FI" sz="4000" dirty="0" err="1" smtClean="0">
                <a:solidFill>
                  <a:srgbClr val="000000"/>
                </a:solidFill>
              </a:rPr>
              <a:t>according</a:t>
            </a:r>
            <a:r>
              <a:rPr lang="fi-FI" sz="4000" dirty="0" smtClean="0">
                <a:solidFill>
                  <a:srgbClr val="000000"/>
                </a:solidFill>
              </a:rPr>
              <a:t> to </a:t>
            </a:r>
            <a:r>
              <a:rPr lang="fi-FI" sz="4000" dirty="0" err="1" smtClean="0">
                <a:solidFill>
                  <a:srgbClr val="000000"/>
                </a:solidFill>
              </a:rPr>
              <a:t>Freedom</a:t>
            </a:r>
            <a:r>
              <a:rPr lang="fi-FI" sz="4000" dirty="0" smtClean="0">
                <a:solidFill>
                  <a:srgbClr val="000000"/>
                </a:solidFill>
              </a:rPr>
              <a:t> House</a:t>
            </a:r>
            <a:endParaRPr lang="fi-FI" sz="4000" dirty="0">
              <a:solidFill>
                <a:srgbClr val="000000"/>
              </a:solidFill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539750" y="1700213"/>
            <a:ext cx="8135938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endParaRPr lang="fi-FI" sz="2800">
              <a:solidFill>
                <a:srgbClr val="000000"/>
              </a:solidFill>
            </a:endParaRPr>
          </a:p>
          <a:p>
            <a:pPr eaLnBrk="1" hangingPunct="1">
              <a:spcBef>
                <a:spcPts val="1750"/>
              </a:spcBef>
            </a:pPr>
            <a:endParaRPr lang="fi-FI" sz="2800">
              <a:solidFill>
                <a:srgbClr val="000000"/>
              </a:solidFill>
            </a:endParaRPr>
          </a:p>
          <a:p>
            <a:pPr eaLnBrk="1" hangingPunct="1">
              <a:spcBef>
                <a:spcPts val="1750"/>
              </a:spcBef>
            </a:pPr>
            <a:endParaRPr lang="fi-FI" sz="28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528" y="1903413"/>
            <a:ext cx="8425201" cy="4044949"/>
            <a:chOff x="567" y="1199"/>
            <a:chExt cx="5025" cy="2548"/>
          </a:xfrm>
        </p:grpSpPr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599" y="1231"/>
            <a:ext cx="4993" cy="24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5" name="Text Box 5"/>
            <p:cNvSpPr txBox="1">
              <a:spLocks noChangeArrowheads="1"/>
            </p:cNvSpPr>
            <p:nvPr/>
          </p:nvSpPr>
          <p:spPr bwMode="auto">
            <a:xfrm>
              <a:off x="567" y="1199"/>
              <a:ext cx="4897" cy="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1520" y="6021388"/>
            <a:ext cx="8784976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fi-FI" sz="2000" dirty="0" smtClean="0">
                <a:solidFill>
                  <a:srgbClr val="000000"/>
                </a:solidFill>
              </a:rPr>
              <a:t>2002   </a:t>
            </a:r>
            <a:r>
              <a:rPr lang="fi-FI" sz="2000" dirty="0">
                <a:solidFill>
                  <a:srgbClr val="000000"/>
                </a:solidFill>
              </a:rPr>
              <a:t>2003   2004  </a:t>
            </a:r>
            <a:r>
              <a:rPr lang="fi-FI" sz="2000" dirty="0" smtClean="0">
                <a:solidFill>
                  <a:srgbClr val="000000"/>
                </a:solidFill>
              </a:rPr>
              <a:t> 2005   2006   2007   </a:t>
            </a:r>
            <a:r>
              <a:rPr lang="fi-FI" sz="2000" dirty="0">
                <a:solidFill>
                  <a:srgbClr val="000000"/>
                </a:solidFill>
              </a:rPr>
              <a:t>2008 </a:t>
            </a:r>
            <a:r>
              <a:rPr lang="fi-FI" sz="2000" dirty="0" smtClean="0">
                <a:solidFill>
                  <a:srgbClr val="000000"/>
                </a:solidFill>
              </a:rPr>
              <a:t>    2009    2010   2011  2012</a:t>
            </a:r>
            <a:endParaRPr lang="fi-FI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522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59952" y="0"/>
            <a:ext cx="100726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Freedom House / Reporters without </a:t>
            </a:r>
            <a:b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Borders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1332966"/>
            <a:ext cx="8280400" cy="35826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South Africa	34		South Africa  12.00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India			35		Brazil		   35.33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Brazil			44		India		   58.00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Russia			80		Russia		   66.00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China			85		China		 136.00</a:t>
            </a: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72008" y="1268760"/>
            <a:ext cx="4355976" cy="13681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179512" y="3573016"/>
            <a:ext cx="4355976" cy="13681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4716016" y="2780928"/>
            <a:ext cx="4355976" cy="13681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"/>
          <p:cNvSpPr txBox="1">
            <a:spLocks noChangeArrowheads="1"/>
          </p:cNvSpPr>
          <p:nvPr/>
        </p:nvSpPr>
        <p:spPr bwMode="auto">
          <a:xfrm>
            <a:off x="34925" y="79375"/>
            <a:ext cx="889317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i-FI" sz="4000" dirty="0" err="1" smtClean="0">
                <a:solidFill>
                  <a:srgbClr val="000000"/>
                </a:solidFill>
              </a:rPr>
              <a:t>Freedom</a:t>
            </a:r>
            <a:r>
              <a:rPr lang="fi-FI" sz="4000" dirty="0" smtClean="0">
                <a:solidFill>
                  <a:srgbClr val="000000"/>
                </a:solidFill>
              </a:rPr>
              <a:t> of the </a:t>
            </a:r>
            <a:r>
              <a:rPr lang="fi-FI" sz="4000" dirty="0" err="1" smtClean="0">
                <a:solidFill>
                  <a:srgbClr val="000000"/>
                </a:solidFill>
              </a:rPr>
              <a:t>press</a:t>
            </a:r>
            <a:r>
              <a:rPr lang="fi-FI" sz="4000" dirty="0" smtClean="0">
                <a:solidFill>
                  <a:srgbClr val="000000"/>
                </a:solidFill>
              </a:rPr>
              <a:t> in </a:t>
            </a:r>
            <a:r>
              <a:rPr lang="fi-FI" sz="4000" dirty="0" err="1" smtClean="0">
                <a:solidFill>
                  <a:srgbClr val="000000"/>
                </a:solidFill>
              </a:rPr>
              <a:t>Russia</a:t>
            </a:r>
            <a:endParaRPr lang="fi-FI" sz="4000" dirty="0">
              <a:solidFill>
                <a:srgbClr val="000000"/>
              </a:solidFill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539750" y="1700213"/>
            <a:ext cx="8135938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endParaRPr lang="fi-FI" sz="2800">
              <a:solidFill>
                <a:srgbClr val="000000"/>
              </a:solidFill>
            </a:endParaRPr>
          </a:p>
          <a:p>
            <a:pPr eaLnBrk="1" hangingPunct="1">
              <a:spcBef>
                <a:spcPts val="1750"/>
              </a:spcBef>
            </a:pPr>
            <a:endParaRPr lang="fi-FI" sz="2800">
              <a:solidFill>
                <a:srgbClr val="000000"/>
              </a:solidFill>
            </a:endParaRPr>
          </a:p>
          <a:p>
            <a:pPr eaLnBrk="1" hangingPunct="1">
              <a:spcBef>
                <a:spcPts val="1750"/>
              </a:spcBef>
            </a:pPr>
            <a:endParaRPr lang="fi-FI" sz="28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3528" y="1903413"/>
            <a:ext cx="8425201" cy="4044949"/>
            <a:chOff x="567" y="1199"/>
            <a:chExt cx="5025" cy="2548"/>
          </a:xfrm>
        </p:grpSpPr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599" y="1231"/>
            <a:ext cx="4993" cy="24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5" name="Text Box 5"/>
            <p:cNvSpPr txBox="1">
              <a:spLocks noChangeArrowheads="1"/>
            </p:cNvSpPr>
            <p:nvPr/>
          </p:nvSpPr>
          <p:spPr bwMode="auto">
            <a:xfrm>
              <a:off x="567" y="1199"/>
              <a:ext cx="4897" cy="2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</p:grp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1520" y="6021388"/>
            <a:ext cx="8784976" cy="29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fi-FI" sz="1300" dirty="0">
                <a:solidFill>
                  <a:srgbClr val="000000"/>
                </a:solidFill>
              </a:rPr>
              <a:t>1994 1995 1996  1997  1998  1999   2000  2001  2002   2003   2004  2005  2006  2007 2008 </a:t>
            </a:r>
            <a:r>
              <a:rPr lang="fi-FI" sz="1300" dirty="0" smtClean="0">
                <a:solidFill>
                  <a:srgbClr val="000000"/>
                </a:solidFill>
              </a:rPr>
              <a:t>2009 2010 2011 2012</a:t>
            </a:r>
            <a:endParaRPr lang="fi-FI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522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95300" y="142875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Brazil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1124744"/>
            <a:ext cx="8280400" cy="55524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Vibrant democracy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journalists also experienced increases in violence, harassment, and  censorship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courts becoming instruments of censorship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reporters being censored and attacked by the army and police 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Control of mass media in Brazil continues to be highly concentrated among a few extremely large media companies</a:t>
            </a: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95300" y="-243408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Russia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620688"/>
            <a:ext cx="8280400" cy="6301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Kremlin relying on both crude and sophisticated forms of media management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politicized and corrupt court system to harass the few remaining independent journalists </a:t>
            </a:r>
            <a:endParaRPr lang="en-GB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Journalists continued to find it extremely difficult to cover the news freely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a vast state-owned media empire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Media diversity continued to decline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Government officials continued to harass some news websites and bloggers in 2011, </a:t>
            </a:r>
            <a:endParaRPr lang="en-GB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323528" y="-99392"/>
            <a:ext cx="95773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India</a:t>
            </a:r>
            <a:endParaRPr lang="en-GB" sz="3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68313" y="836712"/>
            <a:ext cx="8280400" cy="529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an increase in legal actions and occasional incidents of violence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Physical intimidation of journalists by a variety of actors continued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Members of the press are particularly vulnerable in rural areas and insurgency-racked states </a:t>
            </a:r>
          </a:p>
          <a:p>
            <a:pPr>
              <a:spcBef>
                <a:spcPts val="2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dirty="0" smtClean="0"/>
              <a:t>Most print outlets are privately owned, provide diverse coverage, and frequently scrutinize the government.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440</Words>
  <Application>Microsoft Office PowerPoint</Application>
  <PresentationFormat>Näytössä katseltava diaesitys (4:3)</PresentationFormat>
  <Paragraphs>79</Paragraphs>
  <Slides>13</Slides>
  <Notes>12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Office-teema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</vt:vector>
  </TitlesOfParts>
  <Company>University of Helsinki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Jukka Pietiläinen</dc:creator>
  <cp:lastModifiedBy>Jukka  Pietiläinen</cp:lastModifiedBy>
  <cp:revision>24</cp:revision>
  <dcterms:created xsi:type="dcterms:W3CDTF">2012-11-09T08:18:05Z</dcterms:created>
  <dcterms:modified xsi:type="dcterms:W3CDTF">2012-11-15T06:28:55Z</dcterms:modified>
</cp:coreProperties>
</file>