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59" r:id="rId5"/>
    <p:sldId id="260" r:id="rId6"/>
    <p:sldId id="264" r:id="rId7"/>
    <p:sldId id="261" r:id="rId8"/>
    <p:sldId id="265"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2DC61C-130E-4E77-8358-CEBFB196062E}" type="datetimeFigureOut">
              <a:rPr lang="en-US" smtClean="0"/>
              <a:pPr/>
              <a:t>12/12/2012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41EEFB-742F-445E-B3C1-8092E66CAB79}" type="slidenum">
              <a:rPr lang="en-US" smtClean="0"/>
              <a:pPr/>
              <a:t>‹#›</a:t>
            </a:fld>
            <a:endParaRPr lang="en-US"/>
          </a:p>
        </p:txBody>
      </p:sp>
    </p:spTree>
    <p:extLst>
      <p:ext uri="{BB962C8B-B14F-4D97-AF65-F5344CB8AC3E}">
        <p14:creationId xmlns:p14="http://schemas.microsoft.com/office/powerpoint/2010/main" val="3132136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2DC61C-130E-4E77-8358-CEBFB196062E}" type="datetimeFigureOut">
              <a:rPr lang="en-US" smtClean="0"/>
              <a:pPr/>
              <a:t>12/12/2012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41EEFB-742F-445E-B3C1-8092E66CAB79}" type="slidenum">
              <a:rPr lang="en-US" smtClean="0"/>
              <a:pPr/>
              <a:t>‹#›</a:t>
            </a:fld>
            <a:endParaRPr lang="en-US"/>
          </a:p>
        </p:txBody>
      </p:sp>
    </p:spTree>
    <p:extLst>
      <p:ext uri="{BB962C8B-B14F-4D97-AF65-F5344CB8AC3E}">
        <p14:creationId xmlns:p14="http://schemas.microsoft.com/office/powerpoint/2010/main" val="3856396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2DC61C-130E-4E77-8358-CEBFB196062E}" type="datetimeFigureOut">
              <a:rPr lang="en-US" smtClean="0"/>
              <a:pPr/>
              <a:t>12/12/2012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41EEFB-742F-445E-B3C1-8092E66CAB79}" type="slidenum">
              <a:rPr lang="en-US" smtClean="0"/>
              <a:pPr/>
              <a:t>‹#›</a:t>
            </a:fld>
            <a:endParaRPr lang="en-US"/>
          </a:p>
        </p:txBody>
      </p:sp>
    </p:spTree>
    <p:extLst>
      <p:ext uri="{BB962C8B-B14F-4D97-AF65-F5344CB8AC3E}">
        <p14:creationId xmlns:p14="http://schemas.microsoft.com/office/powerpoint/2010/main" val="132128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2DC61C-130E-4E77-8358-CEBFB196062E}" type="datetimeFigureOut">
              <a:rPr lang="en-US" smtClean="0"/>
              <a:pPr/>
              <a:t>12/12/2012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41EEFB-742F-445E-B3C1-8092E66CAB79}" type="slidenum">
              <a:rPr lang="en-US" smtClean="0"/>
              <a:pPr/>
              <a:t>‹#›</a:t>
            </a:fld>
            <a:endParaRPr lang="en-US"/>
          </a:p>
        </p:txBody>
      </p:sp>
    </p:spTree>
    <p:extLst>
      <p:ext uri="{BB962C8B-B14F-4D97-AF65-F5344CB8AC3E}">
        <p14:creationId xmlns:p14="http://schemas.microsoft.com/office/powerpoint/2010/main" val="1926912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2DC61C-130E-4E77-8358-CEBFB196062E}" type="datetimeFigureOut">
              <a:rPr lang="en-US" smtClean="0"/>
              <a:pPr/>
              <a:t>12/12/2012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41EEFB-742F-445E-B3C1-8092E66CAB79}" type="slidenum">
              <a:rPr lang="en-US" smtClean="0"/>
              <a:pPr/>
              <a:t>‹#›</a:t>
            </a:fld>
            <a:endParaRPr lang="en-US"/>
          </a:p>
        </p:txBody>
      </p:sp>
    </p:spTree>
    <p:extLst>
      <p:ext uri="{BB962C8B-B14F-4D97-AF65-F5344CB8AC3E}">
        <p14:creationId xmlns:p14="http://schemas.microsoft.com/office/powerpoint/2010/main" val="3050999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2DC61C-130E-4E77-8358-CEBFB196062E}" type="datetimeFigureOut">
              <a:rPr lang="en-US" smtClean="0"/>
              <a:pPr/>
              <a:t>12/12/2012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41EEFB-742F-445E-B3C1-8092E66CAB79}" type="slidenum">
              <a:rPr lang="en-US" smtClean="0"/>
              <a:pPr/>
              <a:t>‹#›</a:t>
            </a:fld>
            <a:endParaRPr lang="en-US"/>
          </a:p>
        </p:txBody>
      </p:sp>
    </p:spTree>
    <p:extLst>
      <p:ext uri="{BB962C8B-B14F-4D97-AF65-F5344CB8AC3E}">
        <p14:creationId xmlns:p14="http://schemas.microsoft.com/office/powerpoint/2010/main" val="1454979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2DC61C-130E-4E77-8358-CEBFB196062E}" type="datetimeFigureOut">
              <a:rPr lang="en-US" smtClean="0"/>
              <a:pPr/>
              <a:t>12/12/2012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41EEFB-742F-445E-B3C1-8092E66CAB79}" type="slidenum">
              <a:rPr lang="en-US" smtClean="0"/>
              <a:pPr/>
              <a:t>‹#›</a:t>
            </a:fld>
            <a:endParaRPr lang="en-US"/>
          </a:p>
        </p:txBody>
      </p:sp>
    </p:spTree>
    <p:extLst>
      <p:ext uri="{BB962C8B-B14F-4D97-AF65-F5344CB8AC3E}">
        <p14:creationId xmlns:p14="http://schemas.microsoft.com/office/powerpoint/2010/main" val="1434174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2DC61C-130E-4E77-8358-CEBFB196062E}" type="datetimeFigureOut">
              <a:rPr lang="en-US" smtClean="0"/>
              <a:pPr/>
              <a:t>12/12/2012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41EEFB-742F-445E-B3C1-8092E66CAB79}" type="slidenum">
              <a:rPr lang="en-US" smtClean="0"/>
              <a:pPr/>
              <a:t>‹#›</a:t>
            </a:fld>
            <a:endParaRPr lang="en-US"/>
          </a:p>
        </p:txBody>
      </p:sp>
    </p:spTree>
    <p:extLst>
      <p:ext uri="{BB962C8B-B14F-4D97-AF65-F5344CB8AC3E}">
        <p14:creationId xmlns:p14="http://schemas.microsoft.com/office/powerpoint/2010/main" val="2820558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2DC61C-130E-4E77-8358-CEBFB196062E}" type="datetimeFigureOut">
              <a:rPr lang="en-US" smtClean="0"/>
              <a:pPr/>
              <a:t>12/12/2012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41EEFB-742F-445E-B3C1-8092E66CAB79}" type="slidenum">
              <a:rPr lang="en-US" smtClean="0"/>
              <a:pPr/>
              <a:t>‹#›</a:t>
            </a:fld>
            <a:endParaRPr lang="en-US"/>
          </a:p>
        </p:txBody>
      </p:sp>
    </p:spTree>
    <p:extLst>
      <p:ext uri="{BB962C8B-B14F-4D97-AF65-F5344CB8AC3E}">
        <p14:creationId xmlns:p14="http://schemas.microsoft.com/office/powerpoint/2010/main" val="1156775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2DC61C-130E-4E77-8358-CEBFB196062E}" type="datetimeFigureOut">
              <a:rPr lang="en-US" smtClean="0"/>
              <a:pPr/>
              <a:t>12/12/2012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41EEFB-742F-445E-B3C1-8092E66CAB79}" type="slidenum">
              <a:rPr lang="en-US" smtClean="0"/>
              <a:pPr/>
              <a:t>‹#›</a:t>
            </a:fld>
            <a:endParaRPr lang="en-US"/>
          </a:p>
        </p:txBody>
      </p:sp>
    </p:spTree>
    <p:extLst>
      <p:ext uri="{BB962C8B-B14F-4D97-AF65-F5344CB8AC3E}">
        <p14:creationId xmlns:p14="http://schemas.microsoft.com/office/powerpoint/2010/main" val="47051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2DC61C-130E-4E77-8358-CEBFB196062E}" type="datetimeFigureOut">
              <a:rPr lang="en-US" smtClean="0"/>
              <a:pPr/>
              <a:t>12/12/2012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41EEFB-742F-445E-B3C1-8092E66CAB79}" type="slidenum">
              <a:rPr lang="en-US" smtClean="0"/>
              <a:pPr/>
              <a:t>‹#›</a:t>
            </a:fld>
            <a:endParaRPr lang="en-US"/>
          </a:p>
        </p:txBody>
      </p:sp>
    </p:spTree>
    <p:extLst>
      <p:ext uri="{BB962C8B-B14F-4D97-AF65-F5344CB8AC3E}">
        <p14:creationId xmlns:p14="http://schemas.microsoft.com/office/powerpoint/2010/main" val="1742573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2DC61C-130E-4E77-8358-CEBFB196062E}" type="datetimeFigureOut">
              <a:rPr lang="en-US" smtClean="0"/>
              <a:pPr/>
              <a:t>12/12/2012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41EEFB-742F-445E-B3C1-8092E66CAB79}" type="slidenum">
              <a:rPr lang="en-US" smtClean="0"/>
              <a:pPr/>
              <a:t>‹#›</a:t>
            </a:fld>
            <a:endParaRPr lang="en-US"/>
          </a:p>
        </p:txBody>
      </p:sp>
    </p:spTree>
    <p:extLst>
      <p:ext uri="{BB962C8B-B14F-4D97-AF65-F5344CB8AC3E}">
        <p14:creationId xmlns:p14="http://schemas.microsoft.com/office/powerpoint/2010/main" val="66308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Paradoxes and Tensions in Post-Reform Chinese Media Politics</a:t>
            </a:r>
            <a:endParaRPr lang="en-US" dirty="0"/>
          </a:p>
        </p:txBody>
      </p:sp>
      <p:sp>
        <p:nvSpPr>
          <p:cNvPr id="3" name="Subtitle 2"/>
          <p:cNvSpPr>
            <a:spLocks noGrp="1"/>
          </p:cNvSpPr>
          <p:nvPr>
            <p:ph type="subTitle" idx="1"/>
          </p:nvPr>
        </p:nvSpPr>
        <p:spPr/>
        <p:txBody>
          <a:bodyPr>
            <a:normAutofit fontScale="62500" lnSpcReduction="20000"/>
          </a:bodyPr>
          <a:lstStyle/>
          <a:p>
            <a:r>
              <a:rPr lang="en-US" dirty="0" err="1" smtClean="0"/>
              <a:t>Yuezhi</a:t>
            </a:r>
            <a:r>
              <a:rPr lang="en-US" dirty="0" smtClean="0"/>
              <a:t> Zhao</a:t>
            </a:r>
          </a:p>
          <a:p>
            <a:r>
              <a:rPr lang="en-US" dirty="0" smtClean="0"/>
              <a:t>Professor &amp; Canada Research Chair in Political Economy of Global Communication</a:t>
            </a:r>
          </a:p>
          <a:p>
            <a:r>
              <a:rPr lang="en-US" dirty="0" smtClean="0"/>
              <a:t>Simon Fraser University, Canada</a:t>
            </a:r>
          </a:p>
          <a:p>
            <a:r>
              <a:rPr lang="en-US" dirty="0" err="1" smtClean="0"/>
              <a:t>Changjiang</a:t>
            </a:r>
            <a:r>
              <a:rPr lang="en-US" dirty="0" smtClean="0"/>
              <a:t> Chair Professor, Communication University of China</a:t>
            </a:r>
          </a:p>
        </p:txBody>
      </p:sp>
    </p:spTree>
    <p:extLst>
      <p:ext uri="{BB962C8B-B14F-4D97-AF65-F5344CB8AC3E}">
        <p14:creationId xmlns:p14="http://schemas.microsoft.com/office/powerpoint/2010/main" val="28447590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lnSpcReduction="10000"/>
          </a:bodyPr>
          <a:lstStyle/>
          <a:p>
            <a:r>
              <a:rPr lang="en-CA" dirty="0" smtClean="0"/>
              <a:t>Although China is the most populous country in the BRICS, I have only asked for 5 minutes to make a few observations about Chinese media politics in this presentation.</a:t>
            </a:r>
          </a:p>
          <a:p>
            <a:r>
              <a:rPr lang="en-CA" dirty="0" smtClean="0"/>
              <a:t>The theme of this conference is “Mass Media after Post-Socialism;”  to the extent that China still has not officially abandoned “socialism”, I think it more appropriate to speak about “post-reform” China.   </a:t>
            </a:r>
            <a:endParaRPr lang="en-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There is a noted “abnormality” in the post-reform Chinese political economy (</a:t>
            </a:r>
            <a:r>
              <a:rPr lang="en-US" dirty="0" err="1" smtClean="0"/>
              <a:t>vs</a:t>
            </a:r>
            <a:r>
              <a:rPr lang="en-US" dirty="0" smtClean="0"/>
              <a:t> the West and post socialist countries) :</a:t>
            </a:r>
          </a:p>
          <a:p>
            <a:pPr marL="0" indent="0">
              <a:buNone/>
            </a:pPr>
            <a:r>
              <a:rPr lang="en-US" dirty="0" smtClean="0"/>
              <a:t>On the one hand:</a:t>
            </a:r>
          </a:p>
          <a:p>
            <a:pPr>
              <a:buFontTx/>
              <a:buChar char="-"/>
            </a:pPr>
            <a:r>
              <a:rPr lang="en-US" dirty="0" smtClean="0"/>
              <a:t>The Chinese economy has become the second largest in the world and highly integrated with the global economy, so much so that Ferguson even called it “</a:t>
            </a:r>
            <a:r>
              <a:rPr lang="en-US" dirty="0" err="1" smtClean="0"/>
              <a:t>Chimerica</a:t>
            </a:r>
            <a:r>
              <a:rPr lang="en-US" dirty="0" smtClean="0"/>
              <a:t>”</a:t>
            </a:r>
          </a:p>
          <a:p>
            <a:pPr>
              <a:buNone/>
            </a:pPr>
            <a:r>
              <a:rPr lang="en-US" dirty="0" smtClean="0"/>
              <a:t>On the other hand:</a:t>
            </a:r>
          </a:p>
          <a:p>
            <a:pPr>
              <a:buFontTx/>
              <a:buChar char="-"/>
            </a:pPr>
            <a:r>
              <a:rPr lang="en-US" dirty="0" smtClean="0"/>
              <a:t>Not only the CCP is still in charge and continues to push for market oriented reforms,</a:t>
            </a:r>
          </a:p>
          <a:p>
            <a:pPr>
              <a:buFontTx/>
              <a:buChar char="-"/>
            </a:pPr>
            <a:r>
              <a:rPr lang="en-US" dirty="0" smtClean="0"/>
              <a:t>But also it has declared (once again!) in the just concluded 18</a:t>
            </a:r>
            <a:r>
              <a:rPr lang="en-US" baseline="30000" dirty="0" smtClean="0"/>
              <a:t>th</a:t>
            </a:r>
            <a:r>
              <a:rPr lang="en-US" dirty="0" smtClean="0"/>
              <a:t> Congress that it would not follow the “deviant” path of changing its banner of “socialism with Chinese characteristics”</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8151566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the media field, the media has been dancing “between the party line and bottom line” during the past 30 years of “reform”. </a:t>
            </a:r>
          </a:p>
          <a:p>
            <a:pPr>
              <a:buNone/>
            </a:pPr>
            <a:r>
              <a:rPr lang="en-US" dirty="0" smtClean="0"/>
              <a:t>On the one hand, there has been a reinforced regime of state control;</a:t>
            </a:r>
          </a:p>
          <a:p>
            <a:pPr>
              <a:buNone/>
            </a:pPr>
            <a:r>
              <a:rPr lang="en-US" dirty="0" smtClean="0"/>
              <a:t>On the other hand, there has been</a:t>
            </a:r>
            <a:endParaRPr lang="en-US" dirty="0"/>
          </a:p>
          <a:p>
            <a:pPr lvl="1">
              <a:buFontTx/>
              <a:buChar char="-"/>
            </a:pPr>
            <a:r>
              <a:rPr lang="en-US" dirty="0" smtClean="0"/>
              <a:t>excessive commercialization and explosive growth of media markets; </a:t>
            </a:r>
          </a:p>
          <a:p>
            <a:pPr lvl="1">
              <a:buFontTx/>
              <a:buChar char="-"/>
            </a:pPr>
            <a:r>
              <a:rPr lang="en-US" dirty="0" smtClean="0"/>
              <a:t>aggressive promotion of new media technology: China now has the world’s largest Internet population</a:t>
            </a:r>
          </a:p>
          <a:p>
            <a:endParaRPr lang="en-US" dirty="0"/>
          </a:p>
        </p:txBody>
      </p:sp>
    </p:spTree>
    <p:extLst>
      <p:ext uri="{BB962C8B-B14F-4D97-AF65-F5344CB8AC3E}">
        <p14:creationId xmlns:p14="http://schemas.microsoft.com/office/powerpoint/2010/main" val="38981056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Within this context, one notes many paradoxes and tensions in Chinese Media Politics, and I only have time to highlight the following three</a:t>
            </a:r>
            <a:endParaRPr lang="en-US" sz="3200" dirty="0"/>
          </a:p>
        </p:txBody>
      </p:sp>
      <p:sp>
        <p:nvSpPr>
          <p:cNvPr id="3" name="Content Placeholder 2"/>
          <p:cNvSpPr>
            <a:spLocks noGrp="1"/>
          </p:cNvSpPr>
          <p:nvPr>
            <p:ph idx="1"/>
          </p:nvPr>
        </p:nvSpPr>
        <p:spPr/>
        <p:txBody>
          <a:bodyPr>
            <a:normAutofit/>
          </a:bodyPr>
          <a:lstStyle/>
          <a:p>
            <a:pPr marL="514350" indent="-514350">
              <a:buAutoNum type="arabicPeriod"/>
            </a:pPr>
            <a:r>
              <a:rPr lang="en-US" dirty="0" smtClean="0"/>
              <a:t>Yes, there is censorship, but guess who is the CCP most afraid of? It’s the neo-Maoists and its influential websites such as Utopia! This was most visible in the pre-18</a:t>
            </a:r>
            <a:r>
              <a:rPr lang="en-US" baseline="30000" dirty="0" smtClean="0"/>
              <a:t>th</a:t>
            </a:r>
            <a:r>
              <a:rPr lang="en-US" dirty="0" smtClean="0"/>
              <a:t> Congress power struggles leading to the downfall of Bo </a:t>
            </a:r>
            <a:r>
              <a:rPr lang="en-US" dirty="0" err="1" smtClean="0"/>
              <a:t>Xilai</a:t>
            </a:r>
            <a:r>
              <a:rPr lang="en-US" dirty="0" smtClean="0"/>
              <a:t> in spring 2012</a:t>
            </a:r>
          </a:p>
        </p:txBody>
      </p:sp>
    </p:spTree>
    <p:extLst>
      <p:ext uri="{BB962C8B-B14F-4D97-AF65-F5344CB8AC3E}">
        <p14:creationId xmlns:p14="http://schemas.microsoft.com/office/powerpoint/2010/main" val="5891860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Although it is simplistic to speak of “left” and “right” in dichotomous terms, it seems that Deng’s initial instruction to “guard against the right, but primarily the left” at the beginning of the reform period not only remains true, but also has become more relevant as leftist critiques of the negative social consequences of the reforms become more vocal </a:t>
            </a:r>
          </a:p>
          <a:p>
            <a:pPr marL="0" indent="0">
              <a:buNone/>
            </a:pPr>
            <a:endParaRPr lang="en-US" dirty="0"/>
          </a:p>
        </p:txBody>
      </p:sp>
    </p:spTree>
    <p:extLst>
      <p:ext uri="{BB962C8B-B14F-4D97-AF65-F5344CB8AC3E}">
        <p14:creationId xmlns:p14="http://schemas.microsoft.com/office/powerpoint/2010/main" val="4143557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dirty="0" smtClean="0"/>
              <a:t>2. Yes, the new media elite claims to “speak for the people” and posits itself as the “grassroots” in a “state </a:t>
            </a:r>
            <a:r>
              <a:rPr lang="en-US" dirty="0" err="1" smtClean="0"/>
              <a:t>vs</a:t>
            </a:r>
            <a:r>
              <a:rPr lang="en-US" dirty="0" smtClean="0"/>
              <a:t> society” framework, but in China’s cyberspace today, “public intellectual” has become a term of abuse, while the CCP has compelled mainstream journalists to “go to the grassroots” by going back to the Maoist tradition of “mass line” journalism and going against excessive commercialism and tabloid journalism</a:t>
            </a:r>
          </a:p>
        </p:txBody>
      </p:sp>
    </p:spTree>
    <p:extLst>
      <p:ext uri="{BB962C8B-B14F-4D97-AF65-F5344CB8AC3E}">
        <p14:creationId xmlns:p14="http://schemas.microsoft.com/office/powerpoint/2010/main" val="11982466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Clearly, the CCP and the rising liberal media and intellectual elite &amp; its urban middle class </a:t>
            </a:r>
            <a:r>
              <a:rPr lang="en-US" dirty="0" err="1" smtClean="0"/>
              <a:t>netizen</a:t>
            </a:r>
            <a:r>
              <a:rPr lang="en-US" dirty="0"/>
              <a:t> </a:t>
            </a:r>
            <a:r>
              <a:rPr lang="en-US" dirty="0" smtClean="0"/>
              <a:t>followers are competing for the “hearts and minds” of the Chinese population and it remains to be seen whether the liberal elite within the CCP and the media can be successful  in pushing for a “democratic” breakthrough, i.e. (the end of one party-rule).</a:t>
            </a:r>
          </a:p>
          <a:p>
            <a:pPr marL="0" indent="0">
              <a:buNone/>
            </a:pPr>
            <a:endParaRPr lang="en-US" dirty="0"/>
          </a:p>
        </p:txBody>
      </p:sp>
    </p:spTree>
    <p:extLst>
      <p:ext uri="{BB962C8B-B14F-4D97-AF65-F5344CB8AC3E}">
        <p14:creationId xmlns:p14="http://schemas.microsoft.com/office/powerpoint/2010/main" val="35919724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smtClean="0"/>
              <a:t>3. Yes, there has been a concerted effort to expand the Chinese media in the global realm in a quest for Chinese “soft power”, but there are tensions between reaching the Western elite and the global “99%,” and between “going out” or “going down” (i.e., to reach China’s lower social classes and allow them to speak out). To what extent can there be a “China rise” without the rise of China’s lower social classes?    </a:t>
            </a:r>
            <a:endParaRPr lang="en-US" dirty="0"/>
          </a:p>
        </p:txBody>
      </p:sp>
    </p:spTree>
    <p:extLst>
      <p:ext uri="{BB962C8B-B14F-4D97-AF65-F5344CB8AC3E}">
        <p14:creationId xmlns:p14="http://schemas.microsoft.com/office/powerpoint/2010/main" val="39038758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678</Words>
  <Application>Microsoft Office PowerPoint</Application>
  <PresentationFormat>On-screen Show (4:3)</PresentationFormat>
  <Paragraphs>24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Paradoxes and Tensions in Post-Reform Chinese Media Politics</vt:lpstr>
      <vt:lpstr>PowerPoint Presentation</vt:lpstr>
      <vt:lpstr>PowerPoint Presentation</vt:lpstr>
      <vt:lpstr>PowerPoint Presentation</vt:lpstr>
      <vt:lpstr>Within this context, one notes many paradoxes and tensions in Chinese Media Politics, and I only have time to highlight the following three</vt:lpstr>
      <vt:lpstr>PowerPoint Presentation</vt:lpstr>
      <vt:lpstr>PowerPoint Presentation</vt:lpstr>
      <vt:lpstr>PowerPoint Presentation</vt:lpstr>
      <vt:lpstr>PowerPoint Presentation</vt:lpstr>
    </vt:vector>
  </TitlesOfParts>
  <Company>Simon Fraser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Paradoxes in Media Politics in Post-Reform China</dc:title>
  <dc:creator>zhao</dc:creator>
  <cp:lastModifiedBy>Kaarle Nordenstreng</cp:lastModifiedBy>
  <cp:revision>13</cp:revision>
  <dcterms:created xsi:type="dcterms:W3CDTF">2012-11-15T06:10:07Z</dcterms:created>
  <dcterms:modified xsi:type="dcterms:W3CDTF">2012-12-12T18:39:04Z</dcterms:modified>
</cp:coreProperties>
</file>