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62" r:id="rId20"/>
    <p:sldId id="263" r:id="rId21"/>
    <p:sldId id="277" r:id="rId22"/>
    <p:sldId id="278" r:id="rId23"/>
    <p:sldId id="279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9,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4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6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7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Professional </a:t>
            </a:r>
            <a:r>
              <a:rPr lang="en-US" b="1" dirty="0"/>
              <a:t>Characteristics of Journalism in Online and Traditional Media in Brazil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 DE JANEIRO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48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5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03390"/>
              </p:ext>
            </p:extLst>
          </p:nvPr>
        </p:nvGraphicFramePr>
        <p:xfrm>
          <a:off x="1511300" y="304800"/>
          <a:ext cx="6121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6121400" imgH="6248400" progId="Word.Document.12">
                  <p:embed/>
                </p:oleObj>
              </mc:Choice>
              <mc:Fallback>
                <p:oleObj name="Document" r:id="rId4" imgW="6121400" imgH="624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300" y="304800"/>
                        <a:ext cx="612140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40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608644"/>
              </p:ext>
            </p:extLst>
          </p:nvPr>
        </p:nvGraphicFramePr>
        <p:xfrm>
          <a:off x="1422401" y="139700"/>
          <a:ext cx="69469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6121400" imgH="7061200" progId="Word.Document.12">
                  <p:embed/>
                </p:oleObj>
              </mc:Choice>
              <mc:Fallback>
                <p:oleObj name="Document" r:id="rId4" imgW="6121400" imgH="706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1" y="139700"/>
                        <a:ext cx="69469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JUIZ DE FORA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24 INTERVIEWS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79986"/>
              </p:ext>
            </p:extLst>
          </p:nvPr>
        </p:nvGraphicFramePr>
        <p:xfrm>
          <a:off x="381000" y="177800"/>
          <a:ext cx="8470901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6299200" imgH="7137400" progId="Word.Document.12">
                  <p:embed/>
                </p:oleObj>
              </mc:Choice>
              <mc:Fallback>
                <p:oleObj name="Document" r:id="rId4" imgW="6299200" imgH="713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77800"/>
                        <a:ext cx="8470901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98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24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00327"/>
              </p:ext>
            </p:extLst>
          </p:nvPr>
        </p:nvGraphicFramePr>
        <p:xfrm>
          <a:off x="546100" y="177800"/>
          <a:ext cx="8216900" cy="61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6299200" imgH="7035800" progId="Word.Document.12">
                  <p:embed/>
                </p:oleObj>
              </mc:Choice>
              <mc:Fallback>
                <p:oleObj name="Document" r:id="rId4" imgW="6299200" imgH="703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00" y="177800"/>
                        <a:ext cx="8216900" cy="610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THE  WORK  OF  THE BRAZILIAN JORNALIST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00787"/>
              </p:ext>
            </p:extLst>
          </p:nvPr>
        </p:nvGraphicFramePr>
        <p:xfrm>
          <a:off x="508000" y="-1"/>
          <a:ext cx="8026400" cy="695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6261100" imgH="8636000" progId="Word.Document.12">
                  <p:embed/>
                </p:oleObj>
              </mc:Choice>
              <mc:Fallback>
                <p:oleObj name="Document" r:id="rId4" imgW="6261100" imgH="863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-1"/>
                        <a:ext cx="8026400" cy="695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75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RESEARCH SHOW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197"/>
            <a:ext cx="7772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FIRSTLY,  WE CAN COMPARE  BRAZILIAN JORNALISM  WITH THAT OF OTHER COUNTRIES  THAT MAKE UP  THE  POLITICAL AND ECONOMIC BLOCK  OF EMERGING COUNTRIES:  RUSSIA,  INDIA, CHINA AND SOUTH  AFRICA. THERE ARE MANY SIMILARITIES AND DIFFERENCES.</a:t>
            </a:r>
          </a:p>
          <a:p>
            <a:r>
              <a:rPr lang="en-US" dirty="0" smtClean="0"/>
              <a:t>THE  TECHNOLOGICAL REVOLUTION </a:t>
            </a:r>
            <a:r>
              <a:rPr lang="pt-BR" dirty="0" smtClean="0"/>
              <a:t>: B</a:t>
            </a:r>
            <a:r>
              <a:rPr lang="en-US" dirty="0" smtClean="0"/>
              <a:t>RAZILIAN JORNALISM ADDED NEW  TOOLS  WHICH RADICALLY CHANGED REPORTING, PRODUCTION AND THE RELATIONSHIP  WITH  THE READER.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  </a:t>
            </a:r>
            <a:r>
              <a:rPr lang="en-US" dirty="0" err="1" smtClean="0"/>
              <a:t>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RAQUEL PAIVA ( PROF. UFRJ)</a:t>
            </a:r>
          </a:p>
          <a:p>
            <a:r>
              <a:rPr lang="en-US" dirty="0" smtClean="0"/>
              <a:t>MUNIZ SODRE (PROF. UFRJ)</a:t>
            </a:r>
          </a:p>
          <a:p>
            <a:r>
              <a:rPr lang="en-US" dirty="0" smtClean="0"/>
              <a:t>MÁRCIO GUERRA (PROF. UFJF)</a:t>
            </a:r>
          </a:p>
          <a:p>
            <a:r>
              <a:rPr lang="en-US" dirty="0" smtClean="0"/>
              <a:t>LEONARDO CUSTÓDIO ( PHD CANDIDATE U. TAMPERE)</a:t>
            </a:r>
          </a:p>
          <a:p>
            <a:r>
              <a:rPr lang="en-US" dirty="0" smtClean="0"/>
              <a:t>CHRISTIANE PASCHOALINO (MD – UFJF)</a:t>
            </a:r>
          </a:p>
          <a:p>
            <a:r>
              <a:rPr lang="en-US" dirty="0" smtClean="0"/>
              <a:t>JÃO PAULO MALERBA ( PHD CANDIDATE UFRJ)</a:t>
            </a:r>
          </a:p>
          <a:p>
            <a:r>
              <a:rPr lang="en-US" dirty="0" smtClean="0"/>
              <a:t>ADRIANA SARAIVA (MD – UFRJ)</a:t>
            </a:r>
          </a:p>
          <a:p>
            <a:r>
              <a:rPr lang="en-US" dirty="0" smtClean="0"/>
              <a:t>VANESSA FERREIRA (GRADUATE STUDENT  UFJF)</a:t>
            </a:r>
          </a:p>
          <a:p>
            <a:r>
              <a:rPr lang="en-US" dirty="0" smtClean="0"/>
              <a:t>YURI FERNANDES (GRADUATE STUDENT UFJF)</a:t>
            </a:r>
          </a:p>
          <a:p>
            <a:r>
              <a:rPr lang="en-US" dirty="0" smtClean="0"/>
              <a:t>LAYRHA MOURA (GRADUATE STUDENT UFJF)</a:t>
            </a:r>
          </a:p>
          <a:p>
            <a:r>
              <a:rPr lang="en-US" dirty="0" smtClean="0"/>
              <a:t>GABRIEL DESLANDES (GRADUATE STUDENT UFRJ)</a:t>
            </a:r>
          </a:p>
          <a:p>
            <a:r>
              <a:rPr lang="en-US" dirty="0" smtClean="0"/>
              <a:t>ALEXANDRE  LEITÃO (GRADUATE STUDENT UFRJ)</a:t>
            </a:r>
          </a:p>
          <a:p>
            <a:r>
              <a:rPr lang="en-US" dirty="0" smtClean="0"/>
              <a:t>THAIS BARCELOS (GRADUATE STUDENT UFRJ)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3136"/>
            <a:ext cx="7772400" cy="1143000"/>
          </a:xfrm>
        </p:spPr>
        <p:txBody>
          <a:bodyPr/>
          <a:lstStyle/>
          <a:p>
            <a:r>
              <a:rPr lang="en-US" dirty="0" smtClean="0"/>
              <a:t>ONLINE  </a:t>
            </a:r>
            <a:r>
              <a:rPr lang="en-US" dirty="0" err="1" smtClean="0"/>
              <a:t>Jo</a:t>
            </a:r>
            <a:r>
              <a:rPr lang="pt-BR" dirty="0" err="1" smtClean="0"/>
              <a:t>U</a:t>
            </a:r>
            <a:r>
              <a:rPr lang="en-US" dirty="0" err="1" smtClean="0"/>
              <a:t>rnalism</a:t>
            </a:r>
            <a:r>
              <a:rPr lang="en-US" dirty="0" smtClean="0"/>
              <a:t> IN </a:t>
            </a:r>
            <a:r>
              <a:rPr lang="en-US" dirty="0" err="1" smtClean="0"/>
              <a:t>braZil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PLACE CHANGES :  INTEGRATED  NEWSROOM</a:t>
            </a:r>
          </a:p>
          <a:p>
            <a:r>
              <a:rPr lang="en-US" dirty="0" smtClean="0"/>
              <a:t>CHANGES IN BREAKING NEWS  (USE OF SOCIAL NETWORKS PARTICULARLY WHATS APP)</a:t>
            </a:r>
          </a:p>
          <a:p>
            <a:r>
              <a:rPr lang="en-US" dirty="0" smtClean="0"/>
              <a:t>CHANGES IN THE RELATIONSHIP BETWEEN READER AND JORNALIST .</a:t>
            </a:r>
          </a:p>
          <a:p>
            <a:r>
              <a:rPr lang="en-US" dirty="0" smtClean="0"/>
              <a:t>CHANGES IN THE FORMAT OF NEWS  REPORTS: NEWS BITES, MORE PHOTOS.</a:t>
            </a:r>
          </a:p>
          <a:p>
            <a:r>
              <a:rPr lang="en-US" dirty="0" smtClean="0"/>
              <a:t> CHANGES IN DAILY WORK ROUTINE  – WORKING FROM HOME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3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THE COMPLETE JOURNALIST 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complete journalist is someone who must bring up to date his skills in the digital devices,  news-gathering and editing.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It is </a:t>
            </a:r>
            <a:r>
              <a:rPr lang="en-US" dirty="0" err="1" smtClean="0"/>
              <a:t>essencial</a:t>
            </a:r>
            <a:r>
              <a:rPr lang="en-US" dirty="0" smtClean="0"/>
              <a:t> to perform aptly on different </a:t>
            </a:r>
            <a:r>
              <a:rPr lang="en-US" dirty="0" err="1" smtClean="0"/>
              <a:t>plataforms</a:t>
            </a:r>
            <a:r>
              <a:rPr lang="en-US" dirty="0" smtClean="0"/>
              <a:t> (print press, </a:t>
            </a:r>
            <a:r>
              <a:rPr lang="en-US" dirty="0" err="1" smtClean="0"/>
              <a:t>tv</a:t>
            </a:r>
            <a:r>
              <a:rPr lang="en-US" dirty="0" smtClean="0"/>
              <a:t>, radio, internet) and in different expressing ways (voiced, written, photographic, audiovisual and </a:t>
            </a:r>
            <a:r>
              <a:rPr lang="en-US" dirty="0" err="1" smtClean="0"/>
              <a:t>hipertextual</a:t>
            </a:r>
            <a:r>
              <a:rPr lang="en-US" dirty="0" smtClean="0"/>
              <a:t>)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It is important to be knowledgeable on management and marketing  in order to view cultural goods as business-merchandise and to provide guidelines for audience segmentation.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4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PROFESSIONAL?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MAIN QUESTION:  HOW SIGNIFICANT IS THE CHANGE TO YOUR DAILY WORK  AFTER COMPLETE  INTEGRATION OF NEW TECHNOLOGIES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Survey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STARTED IN  MARCH  2013  AND FINISHED  IN  AUGUST 2014</a:t>
            </a:r>
          </a:p>
          <a:p>
            <a:r>
              <a:rPr lang="en-US" dirty="0" smtClean="0"/>
              <a:t>PROPOSAL  ANALYSIS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ANALYSIS QUESTIONAIRE</a:t>
            </a:r>
          </a:p>
          <a:p>
            <a:r>
              <a:rPr lang="en-US" dirty="0" smtClean="0"/>
              <a:t>SELECTION OF THE CITIES</a:t>
            </a:r>
          </a:p>
          <a:p>
            <a:r>
              <a:rPr lang="en-US" dirty="0" smtClean="0"/>
              <a:t>SELECTION OF THE  INTERVIEWEES</a:t>
            </a:r>
          </a:p>
          <a:p>
            <a:r>
              <a:rPr lang="en-US" dirty="0" smtClean="0"/>
              <a:t>SCHEDULING  OF INTERVIEWS</a:t>
            </a:r>
          </a:p>
          <a:p>
            <a:r>
              <a:rPr lang="en-US" dirty="0" smtClean="0"/>
              <a:t>INTERVIEWS CARRIED OUT</a:t>
            </a:r>
          </a:p>
          <a:p>
            <a:r>
              <a:rPr lang="en-US" dirty="0" smtClean="0"/>
              <a:t>TRANSCRIPTION OF INTERVIEWS</a:t>
            </a:r>
          </a:p>
          <a:p>
            <a:r>
              <a:rPr lang="en-US" dirty="0" smtClean="0"/>
              <a:t>ANALYSIS OF  COLLECTED</a:t>
            </a:r>
            <a:r>
              <a:rPr lang="pt-BR" dirty="0" smtClean="0"/>
              <a:t> DATA</a:t>
            </a:r>
            <a:endParaRPr lang="en-US" dirty="0" smtClean="0"/>
          </a:p>
          <a:p>
            <a:r>
              <a:rPr lang="en-US" dirty="0" smtClean="0"/>
              <a:t>TABLES </a:t>
            </a:r>
            <a:r>
              <a:rPr lang="pt-BR" dirty="0" smtClean="0"/>
              <a:t>DESIGN</a:t>
            </a:r>
            <a:endParaRPr lang="en-US" dirty="0" smtClean="0"/>
          </a:p>
          <a:p>
            <a:r>
              <a:rPr lang="en-US" dirty="0" smtClean="0"/>
              <a:t>TABLE  ANALYSIS</a:t>
            </a:r>
          </a:p>
          <a:p>
            <a:r>
              <a:rPr lang="en-US" dirty="0" smtClean="0"/>
              <a:t>WRITING TEXTS</a:t>
            </a:r>
          </a:p>
          <a:p>
            <a:r>
              <a:rPr lang="en-US" dirty="0" smtClean="0"/>
              <a:t>RESULTS PUBLISHED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CITIES:</a:t>
            </a:r>
          </a:p>
          <a:p>
            <a:r>
              <a:rPr lang="en-US" dirty="0" smtClean="0"/>
              <a:t>1 CAPITAL</a:t>
            </a:r>
          </a:p>
          <a:p>
            <a:r>
              <a:rPr lang="en-US" dirty="0" smtClean="0"/>
              <a:t>1 IMPORTANT METROPOLITAN  CITY</a:t>
            </a:r>
          </a:p>
          <a:p>
            <a:r>
              <a:rPr lang="en-US" dirty="0" smtClean="0"/>
              <a:t>2 MEDIUM SIZE CITIES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RESEARCH WAS CONCENTRATED IN THE SOUTH EAST REGION AND THE CITIES CHOSEN WERE :</a:t>
            </a:r>
          </a:p>
          <a:p>
            <a:r>
              <a:rPr lang="en-US" dirty="0" smtClean="0"/>
              <a:t>BRASILIA, RIO DE JANEIRO, JUIZ DE FOR A  AND  VITORIA</a:t>
            </a:r>
          </a:p>
          <a:p>
            <a:r>
              <a:rPr lang="en-US" dirty="0" smtClean="0"/>
              <a:t>A TOTAL OF 144 JORNALISTS WERE INTERVIEWED : TRADITIONAL AND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14400" y="152400"/>
            <a:ext cx="7315200" cy="5676899"/>
            <a:chOff x="0" y="0"/>
            <a:chExt cx="54673" cy="43338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0"/>
              <a:ext cx="54578" cy="411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5" y="0"/>
              <a:ext cx="54578" cy="19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900" b="0" i="1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Times New Roman" charset="0"/>
                  <a:ea typeface="ＭＳ Ｐゴシック" charset="0"/>
                </a:rPr>
                <a:t>Map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0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JORNALISM IN BRAZIL (GENERAL)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MIDIA CHARACTERIZED BY FAMILY RELATIONS  AND   PATRIONIALISM</a:t>
            </a:r>
          </a:p>
          <a:p>
            <a:r>
              <a:rPr lang="en-US" dirty="0" smtClean="0"/>
              <a:t>ECONOMIC CENSORSHIP IS STRONGER THAN POLITICAL</a:t>
            </a:r>
          </a:p>
          <a:p>
            <a:r>
              <a:rPr lang="en-US" dirty="0" smtClean="0"/>
              <a:t>THE NEW GENERATION IS DOMINATING  THE PROFESSION</a:t>
            </a:r>
          </a:p>
          <a:p>
            <a:r>
              <a:rPr lang="en-US" dirty="0" smtClean="0"/>
              <a:t>LOW SALARIES AND PREFENCE FOR DIPLOMAS </a:t>
            </a:r>
          </a:p>
          <a:p>
            <a:r>
              <a:rPr lang="en-US" dirty="0" smtClean="0"/>
              <a:t>INTERNET AND NEW MEDIA IS CHARACTERIZING NEWS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48 </a:t>
            </a:r>
            <a:r>
              <a:rPr lang="en-US" dirty="0"/>
              <a:t>I</a:t>
            </a:r>
            <a:r>
              <a:rPr lang="en-US" dirty="0" smtClean="0"/>
              <a:t>NT</a:t>
            </a:r>
            <a:r>
              <a:rPr lang="pt-BR" dirty="0" smtClean="0"/>
              <a:t>ER</a:t>
            </a:r>
            <a:r>
              <a:rPr lang="en-US" dirty="0" smtClean="0"/>
              <a:t>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29113"/>
              </p:ext>
            </p:extLst>
          </p:nvPr>
        </p:nvGraphicFramePr>
        <p:xfrm>
          <a:off x="1422400" y="457200"/>
          <a:ext cx="6299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299200" imgH="5943600" progId="Word.Document.12">
                  <p:embed/>
                </p:oleObj>
              </mc:Choice>
              <mc:Fallback>
                <p:oleObj name="Document" r:id="rId4" imgW="6299200" imgH="594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0" y="457200"/>
                        <a:ext cx="62992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3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26907"/>
              </p:ext>
            </p:extLst>
          </p:nvPr>
        </p:nvGraphicFramePr>
        <p:xfrm>
          <a:off x="939800" y="342900"/>
          <a:ext cx="6299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6299200" imgH="6172200" progId="Word.Document.12">
                  <p:embed/>
                </p:oleObj>
              </mc:Choice>
              <mc:Fallback>
                <p:oleObj name="Document" r:id="rId4" imgW="6299200" imgH="617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800" y="342900"/>
                        <a:ext cx="62992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4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2029</TotalTime>
  <Words>523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Gill Sans MT</vt:lpstr>
      <vt:lpstr>Times New Roman</vt:lpstr>
      <vt:lpstr>Wingdings 3</vt:lpstr>
      <vt:lpstr>Urban Pop</vt:lpstr>
      <vt:lpstr>Document</vt:lpstr>
      <vt:lpstr>BRAZIL</vt:lpstr>
      <vt:lpstr>BRAZILIAN   TeaM</vt:lpstr>
      <vt:lpstr>Survey PROCESS </vt:lpstr>
      <vt:lpstr>THE RESEARCH</vt:lpstr>
      <vt:lpstr>PowerPoint Presentation</vt:lpstr>
      <vt:lpstr>JORNALISM IN BRAZIL (GENERAL)</vt:lpstr>
      <vt:lpstr>BRASILIA</vt:lpstr>
      <vt:lpstr>PowerPoint Presentation</vt:lpstr>
      <vt:lpstr>PowerPoint Presentation</vt:lpstr>
      <vt:lpstr>RIO DE JANEIRO</vt:lpstr>
      <vt:lpstr>PowerPoint Presentation</vt:lpstr>
      <vt:lpstr>PowerPoint Presentation</vt:lpstr>
      <vt:lpstr>JUIZ DE FORA</vt:lpstr>
      <vt:lpstr>PowerPoint Presentation</vt:lpstr>
      <vt:lpstr>VITÓRIA</vt:lpstr>
      <vt:lpstr>PowerPoint Presentation</vt:lpstr>
      <vt:lpstr>THE  WORK  OF  THE BRAZILIAN JORNALIST</vt:lpstr>
      <vt:lpstr>PowerPoint Presentation</vt:lpstr>
      <vt:lpstr>WHAT DID THE RESEARCH SHOW US?</vt:lpstr>
      <vt:lpstr>ONLINE  JoUrnalism IN braZil </vt:lpstr>
      <vt:lpstr>WHO IS THE COMPLETE JOURNALIST  TODAY?</vt:lpstr>
      <vt:lpstr>NEW PROFESSIONAL?</vt:lpstr>
      <vt:lpstr>THANK  YOU!   </vt:lpstr>
    </vt:vector>
  </TitlesOfParts>
  <Company>Escola de Comunicação da UFRJ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Raquel Paiva</dc:creator>
  <cp:lastModifiedBy>Svetlana Pasti</cp:lastModifiedBy>
  <cp:revision>38</cp:revision>
  <cp:lastPrinted>2015-09-09T10:31:38Z</cp:lastPrinted>
  <dcterms:created xsi:type="dcterms:W3CDTF">2015-08-12T16:28:49Z</dcterms:created>
  <dcterms:modified xsi:type="dcterms:W3CDTF">2015-09-09T13:33:28Z</dcterms:modified>
</cp:coreProperties>
</file>