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  <p:sldMasterId id="2147483697" r:id="rId2"/>
    <p:sldMasterId id="2147483709" r:id="rId3"/>
    <p:sldMasterId id="2147483877" r:id="rId4"/>
  </p:sldMasterIdLst>
  <p:notesMasterIdLst>
    <p:notesMasterId r:id="rId33"/>
  </p:notesMasterIdLst>
  <p:handoutMasterIdLst>
    <p:handoutMasterId r:id="rId34"/>
  </p:handoutMasterIdLst>
  <p:sldIdLst>
    <p:sldId id="256" r:id="rId5"/>
    <p:sldId id="299" r:id="rId6"/>
    <p:sldId id="300" r:id="rId7"/>
    <p:sldId id="301" r:id="rId8"/>
    <p:sldId id="303" r:id="rId9"/>
    <p:sldId id="327" r:id="rId10"/>
    <p:sldId id="328" r:id="rId11"/>
    <p:sldId id="329" r:id="rId12"/>
    <p:sldId id="330" r:id="rId13"/>
    <p:sldId id="331" r:id="rId14"/>
    <p:sldId id="305" r:id="rId15"/>
    <p:sldId id="304" r:id="rId16"/>
    <p:sldId id="306" r:id="rId17"/>
    <p:sldId id="307" r:id="rId18"/>
    <p:sldId id="311" r:id="rId19"/>
    <p:sldId id="308" r:id="rId20"/>
    <p:sldId id="310" r:id="rId21"/>
    <p:sldId id="312" r:id="rId22"/>
    <p:sldId id="313" r:id="rId23"/>
    <p:sldId id="314" r:id="rId24"/>
    <p:sldId id="309" r:id="rId25"/>
    <p:sldId id="320" r:id="rId26"/>
    <p:sldId id="321" r:id="rId27"/>
    <p:sldId id="322" r:id="rId28"/>
    <p:sldId id="323" r:id="rId29"/>
    <p:sldId id="324" r:id="rId30"/>
    <p:sldId id="325" r:id="rId31"/>
    <p:sldId id="267" r:id="rId3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04" autoAdjust="0"/>
    <p:restoredTop sz="81455" autoAdjust="0"/>
  </p:normalViewPr>
  <p:slideViewPr>
    <p:cSldViewPr>
      <p:cViewPr>
        <p:scale>
          <a:sx n="71" d="100"/>
          <a:sy n="71" d="100"/>
        </p:scale>
        <p:origin x="-1104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6A13631-3897-4E84-80B1-B78138194095}" type="datetimeFigureOut">
              <a:rPr lang="en-US"/>
              <a:pPr>
                <a:defRPr/>
              </a:pPr>
              <a:t>11/20/2013</a:t>
            </a:fld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38B01BC-F67A-47AB-9AA8-621DC6289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49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C6F91BA-950A-4569-8333-7EF11C9A0C36}" type="datetimeFigureOut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504613A-C76D-4DB2-AAF7-76C737B6E5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197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06BB4-5C15-4758-9BF4-5D630C17D27A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C6A54-DDAE-452B-8BEA-D900FF2C2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B1392-2308-4390-976A-EA6578CBD58E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3F7EF-822F-4564-93EB-529F13A3C8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7F625-8C2A-4E2A-B434-493F39573CF5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15226-BB97-41F9-8AC1-0BE48039FB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26220-712C-40D4-B5A4-76C5DCC15B53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EFDAF-FA11-467E-A0D5-155F40599A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462E2-7DC3-405A-B8C9-D0CAF04E8046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2D642-A535-4127-8D43-18487C4B74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95CDB-CA18-4A5A-8E45-B0D4A07C6DA2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18423-570A-434E-AF46-B2D02283FE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54637-4BC0-4165-A5EF-AB29D5275CB3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C5F58-D4F2-4F30-9596-FED811E385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AB7EF-908D-4DED-B0E5-9215D7ED3F1A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2AD0E-A669-4B40-8534-02D2445052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DC940-30A1-47C0-8FA2-69052E97826E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EF8B5-386C-4EC3-802E-913BF1B64E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B2107-D1CA-4870-B636-AD39A8FA129B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80143-E0D2-4DEF-B86B-0F83D2DC87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A3FD9-E56B-42B6-A1D9-A4FBE0E727E8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48401-453D-47B5-8447-C37E40FFCE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0579E-AF22-4832-9363-83DA0598871C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2826C-B810-4657-BC8A-DD110E2372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58034-4299-4856-A170-E0C74AFBB451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D6BDA-6C5C-483B-BB58-CE03661381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9FB2A-6CC1-46B1-846C-7FC8AD9A780F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23671-FB75-4B52-8EC2-AFD08D90D3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CF6A4-FCFD-46FE-9408-42EF002F729D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6B1A1-E8C9-4C2B-9BAD-F12EF41AA4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B87D5-CDF8-462E-BE73-E83D31334777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16997-480A-4A96-BC59-47B781B1DD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7331F-5F8C-4DF5-8BA8-1DFD835F3810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02A61-326B-4E4D-A463-C2E169CB94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D5B25-9CE3-4890-9842-BEAB12343BFF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8FC21-CC20-40EB-852A-E9ED6E21D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07A45-9928-4039-B474-AB67E00ACA38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EA354-E5BE-42A5-8E55-3E038A4D37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94956-E055-4DA8-A946-FC42FC00FDAA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802F8-67DC-4FD5-9E68-0B40F215D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69303-49E2-4517-92B2-9EB71433FAC5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E225E-3156-4F9F-97A8-7825B59015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EA43C-E2E7-46BB-BA49-8F312F95E1F1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3C61F-339A-4A1D-A777-B302C2984B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8D1BE-BDD4-47F1-BD7B-0BFEB419FE4B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4F853-FE4B-4C1E-AF83-C8D1A3B4AF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D7159-6E97-4365-B8F6-32945349EC35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35D52-E967-40B7-AC0D-2B84A1D194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50000-63FE-4994-85F2-32A96D7689DB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7F89F-AF19-4FD4-A07F-60766FEDE8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61C03-42DC-4C16-8B3A-6BC3A9A35F3D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88FC7-E85F-485C-B610-9756A6E2C3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A178B-E51D-4ECC-8298-EAA1B5121354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AEA86-CFED-40E1-B725-251E8AD7C1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D4EC-FA00-4D74-886B-9846339C42A1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FDF52-A297-495F-A6ED-D50A2B5705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0D3E2-B976-4CB4-8D9C-057D30C08C92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91AA6-D1D7-4EBD-8592-0D2894CD25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BA20D-3F3D-428B-8BFC-C3B255018459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4DABF-F985-4BAD-986C-439D6FAD71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88D81-D03C-43AF-8989-15236DA8B260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57CB8-CBED-4BAE-95FD-4BFE050A72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B79AA-52DA-4C63-B629-3687126488A7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C2698-3338-445D-89B2-8A2658BE79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140ED-FB7E-4C10-ABA9-89412F995A42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922C8-06CA-4974-A9FA-0FF0D5568C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B4507-AC58-4F8F-96C2-FBF1C51DAE42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A07D0-C289-464A-837B-B28CD80D5E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B80D6-7DA4-4691-AE6C-CC9C6F34F6BF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5A32C-E461-4C59-9EB6-497ACBDA02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8B429-2499-40F2-AD9F-8C08D5272028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5E753-A878-48D6-B3EB-E8F346D6B9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4EE2C-6DD7-4C73-AE62-6707DC0460C0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0796D-FE5F-43A2-8A68-C23AEC8A44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8349B-7E6E-479D-ABA3-F26E92BBF937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BA933-C5BB-4FED-BDB0-EACEE9D42F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8FDCF-2674-43DA-BEFB-C371BB33A0DE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2A391-D4DC-4C04-A10B-68FD4FA38C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43E9B-36EC-42D3-AF93-DB805075A6B4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5A2A9-B08D-4CFB-9088-4415A6447C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5B373-9EB9-452B-91BE-D52D2C73B2F4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F0606-A961-48D3-B80C-C8DF703F9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A6397-C516-4C64-8704-02334B083200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7CE4A-2CE9-4B56-9036-5ADF34145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0ED89-BC8A-4AB3-9424-9FC4C00A74CB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99754-6235-479B-ABE2-F2287B5751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B2B53-A5D1-4878-9432-5C65F58F3BD8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2E4F8-8610-4580-80E9-4AF3BF250C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90F64-BC7A-4E18-92D1-14B3DAD60D00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814BD-981D-4209-98D8-DADA7F46FF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6E944-A473-40FF-A9FF-2192C5A0B2AF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2B4FC-2573-45B6-AFE4-CEF81E75BA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0A8C8A-F7F9-4B4F-B81A-0E0A566A851C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7FA468-FCEE-47EF-B0FE-7E6B137581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65" r:id="rId1"/>
    <p:sldLayoutId id="2147485066" r:id="rId2"/>
    <p:sldLayoutId id="2147485067" r:id="rId3"/>
    <p:sldLayoutId id="2147485068" r:id="rId4"/>
    <p:sldLayoutId id="2147485069" r:id="rId5"/>
    <p:sldLayoutId id="2147485070" r:id="rId6"/>
    <p:sldLayoutId id="2147485071" r:id="rId7"/>
    <p:sldLayoutId id="2147485072" r:id="rId8"/>
    <p:sldLayoutId id="2147485073" r:id="rId9"/>
    <p:sldLayoutId id="2147485074" r:id="rId10"/>
    <p:sldLayoutId id="2147485075" r:id="rId11"/>
    <p:sldLayoutId id="214748507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8A516C-0017-476E-9343-4500BFB1CC0D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55BC74-567E-4F35-A60C-D0854B9E45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77" r:id="rId1"/>
    <p:sldLayoutId id="2147485078" r:id="rId2"/>
    <p:sldLayoutId id="2147485079" r:id="rId3"/>
    <p:sldLayoutId id="2147485080" r:id="rId4"/>
    <p:sldLayoutId id="2147485081" r:id="rId5"/>
    <p:sldLayoutId id="2147485082" r:id="rId6"/>
    <p:sldLayoutId id="2147485083" r:id="rId7"/>
    <p:sldLayoutId id="2147485084" r:id="rId8"/>
    <p:sldLayoutId id="2147485085" r:id="rId9"/>
    <p:sldLayoutId id="2147485086" r:id="rId10"/>
    <p:sldLayoutId id="214748508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C08D5E-514F-4506-8D56-850D41CB931F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5D3884-63AC-4899-8864-433D51394E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100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101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4F8F51-6D0B-4C0A-9BDA-18E445AF165C}" type="datetime1">
              <a:rPr lang="ru-RU"/>
              <a:pPr>
                <a:defRPr/>
              </a:pPr>
              <a:t>20.11.2013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CA09D1-BBD9-4245-B7D8-1B7A7903CD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4105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08" r:id="rId1"/>
    <p:sldLayoutId id="2147485099" r:id="rId2"/>
    <p:sldLayoutId id="2147485109" r:id="rId3"/>
    <p:sldLayoutId id="2147485100" r:id="rId4"/>
    <p:sldLayoutId id="2147485101" r:id="rId5"/>
    <p:sldLayoutId id="2147485102" r:id="rId6"/>
    <p:sldLayoutId id="2147485103" r:id="rId7"/>
    <p:sldLayoutId id="2147485104" r:id="rId8"/>
    <p:sldLayoutId id="2147485110" r:id="rId9"/>
    <p:sldLayoutId id="2147485105" r:id="rId10"/>
    <p:sldLayoutId id="2147485106" r:id="rId11"/>
    <p:sldLayoutId id="2147485107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Svetlana.pasti@uta.fi" TargetMode="Externa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851648" cy="211683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latin typeface="Bookman Old Style" panose="02050604050505020204" pitchFamily="18" charset="0"/>
              </a:rPr>
              <a:t>Journalists </a:t>
            </a:r>
            <a:br>
              <a:rPr lang="en-US" dirty="0" smtClean="0">
                <a:latin typeface="Bookman Old Style" panose="02050604050505020204" pitchFamily="18" charset="0"/>
              </a:rPr>
            </a:br>
            <a:r>
              <a:rPr lang="en-US" dirty="0" smtClean="0">
                <a:latin typeface="Bookman Old Style" panose="02050604050505020204" pitchFamily="18" charset="0"/>
              </a:rPr>
              <a:t>in the BRICS countries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819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4213" y="3644900"/>
            <a:ext cx="7991475" cy="2016125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r>
              <a:rPr lang="en-US" sz="2400" dirty="0" smtClean="0"/>
              <a:t>Svetlana </a:t>
            </a:r>
            <a:r>
              <a:rPr lang="en-US" sz="2400" dirty="0" err="1" smtClean="0"/>
              <a:t>Pasti</a:t>
            </a:r>
            <a:r>
              <a:rPr lang="en-US" sz="2400" dirty="0" smtClean="0"/>
              <a:t>, University of Tampere</a:t>
            </a:r>
          </a:p>
          <a:p>
            <a:pPr marR="0" eaLnBrk="1" hangingPunct="1">
              <a:lnSpc>
                <a:spcPct val="80000"/>
              </a:lnSpc>
            </a:pPr>
            <a:endParaRPr lang="en-US" sz="1800" dirty="0" smtClean="0"/>
          </a:p>
          <a:p>
            <a:pPr marR="0" eaLnBrk="1" hangingPunct="1">
              <a:lnSpc>
                <a:spcPct val="80000"/>
              </a:lnSpc>
            </a:pPr>
            <a:r>
              <a:rPr lang="en-US" sz="2400" i="1" dirty="0" smtClean="0"/>
              <a:t>The 5</a:t>
            </a:r>
            <a:r>
              <a:rPr lang="en-US" sz="2400" i="1" baseline="30000" dirty="0" smtClean="0"/>
              <a:t>th</a:t>
            </a:r>
            <a:r>
              <a:rPr lang="en-US" sz="2400" i="1" dirty="0" smtClean="0"/>
              <a:t> International Media Readings in Moscow </a:t>
            </a:r>
          </a:p>
          <a:p>
            <a:pPr marR="0" eaLnBrk="1" hangingPunct="1">
              <a:lnSpc>
                <a:spcPct val="80000"/>
              </a:lnSpc>
            </a:pPr>
            <a:r>
              <a:rPr lang="en-US" sz="2400" i="1" dirty="0" smtClean="0"/>
              <a:t>Mass Media and Communication- 2013’ </a:t>
            </a:r>
          </a:p>
          <a:p>
            <a:pPr marR="0" eaLnBrk="1" hangingPunct="1">
              <a:lnSpc>
                <a:spcPct val="80000"/>
              </a:lnSpc>
            </a:pPr>
            <a:r>
              <a:rPr lang="en-US" sz="2400" i="1" dirty="0" smtClean="0"/>
              <a:t>November 14-15, 2013</a:t>
            </a:r>
          </a:p>
          <a:p>
            <a:pPr marR="0" eaLnBrk="1" hangingPunct="1">
              <a:lnSpc>
                <a:spcPct val="80000"/>
              </a:lnSpc>
            </a:pPr>
            <a:endParaRPr lang="en-US" sz="2400" i="1" dirty="0" smtClean="0"/>
          </a:p>
          <a:p>
            <a:pPr marR="0" eaLnBrk="1" hangingPunct="1">
              <a:lnSpc>
                <a:spcPct val="80000"/>
              </a:lnSpc>
            </a:pPr>
            <a:r>
              <a:rPr lang="en-US" sz="1800" i="1" dirty="0" smtClean="0"/>
              <a:t> </a:t>
            </a: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Work in progress</a:t>
            </a:r>
            <a:endParaRPr lang="ru-R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Interviews: 144 per country, total 720 in </a:t>
            </a:r>
            <a:r>
              <a:rPr lang="en-US" sz="2800" dirty="0" smtClean="0"/>
              <a:t>2013-early 2014</a:t>
            </a:r>
          </a:p>
          <a:p>
            <a:r>
              <a:rPr lang="en-US" sz="2800" dirty="0" smtClean="0"/>
              <a:t>Analysis </a:t>
            </a:r>
            <a:r>
              <a:rPr lang="en-US" sz="2800" dirty="0" smtClean="0"/>
              <a:t>and </a:t>
            </a:r>
            <a:r>
              <a:rPr lang="en-US" sz="2800" dirty="0" smtClean="0"/>
              <a:t>city + country reports </a:t>
            </a:r>
            <a:r>
              <a:rPr lang="en-US" sz="2800" dirty="0" smtClean="0"/>
              <a:t>in 2014</a:t>
            </a:r>
            <a:endParaRPr lang="ru-RU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43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Brazil, Russia, China in </a:t>
            </a:r>
            <a:r>
              <a:rPr lang="en-US" sz="4400" i="1" dirty="0" smtClean="0"/>
              <a:t>GJ </a:t>
            </a:r>
            <a:r>
              <a:rPr lang="en-US" sz="4400" dirty="0" smtClean="0"/>
              <a:t>and </a:t>
            </a:r>
            <a:r>
              <a:rPr lang="en-US" sz="4400" i="1" dirty="0" smtClean="0"/>
              <a:t>WJS </a:t>
            </a:r>
            <a:endParaRPr lang="ru-RU" sz="4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Weaver and </a:t>
            </a:r>
            <a:r>
              <a:rPr lang="en-US" sz="2800" dirty="0" err="1" smtClean="0"/>
              <a:t>Willnat</a:t>
            </a:r>
            <a:r>
              <a:rPr lang="en-US" sz="2800" dirty="0" smtClean="0"/>
              <a:t>, </a:t>
            </a:r>
            <a:r>
              <a:rPr lang="en-US" sz="2800" dirty="0" err="1" smtClean="0"/>
              <a:t>eds</a:t>
            </a:r>
            <a:r>
              <a:rPr lang="en-US" sz="2800" dirty="0" smtClean="0"/>
              <a:t> </a:t>
            </a:r>
            <a:r>
              <a:rPr lang="en-US" sz="2800" dirty="0" smtClean="0"/>
              <a:t>(2012) </a:t>
            </a:r>
            <a:r>
              <a:rPr lang="en-US" sz="2800" i="1" dirty="0" smtClean="0"/>
              <a:t>The Global Journalist  in the 21</a:t>
            </a:r>
            <a:r>
              <a:rPr lang="en-US" sz="2800" i="1" baseline="30000" dirty="0" smtClean="0"/>
              <a:t>st</a:t>
            </a:r>
            <a:r>
              <a:rPr lang="en-US" sz="2800" i="1" dirty="0" smtClean="0"/>
              <a:t> Century: </a:t>
            </a:r>
          </a:p>
          <a:p>
            <a:pPr marL="0" indent="0">
              <a:buNone/>
            </a:pPr>
            <a:r>
              <a:rPr lang="en-US" sz="2800" dirty="0" smtClean="0"/>
              <a:t>   3 </a:t>
            </a:r>
            <a:r>
              <a:rPr lang="en-US" sz="2800" dirty="0" smtClean="0"/>
              <a:t>countries </a:t>
            </a:r>
            <a:r>
              <a:rPr lang="en-US" sz="2800" dirty="0" smtClean="0"/>
              <a:t>from </a:t>
            </a:r>
            <a:r>
              <a:rPr lang="en-US" sz="2800" dirty="0" smtClean="0"/>
              <a:t>BRICS, </a:t>
            </a:r>
            <a:r>
              <a:rPr lang="en-US" sz="2800" dirty="0" smtClean="0"/>
              <a:t>traditional </a:t>
            </a:r>
            <a:r>
              <a:rPr lang="en-US" sz="2800" dirty="0" smtClean="0"/>
              <a:t>media </a:t>
            </a:r>
          </a:p>
          <a:p>
            <a:pPr marL="0" indent="0">
              <a:buNone/>
            </a:pPr>
            <a:r>
              <a:rPr lang="en-US" sz="2800" dirty="0" smtClean="0"/>
              <a:t>   Findings: demographics</a:t>
            </a:r>
            <a:r>
              <a:rPr lang="en-US" sz="2800" dirty="0" smtClean="0"/>
              <a:t>, working </a:t>
            </a:r>
            <a:r>
              <a:rPr lang="en-US" sz="2800" dirty="0" smtClean="0"/>
              <a:t>conditions,                                    </a:t>
            </a:r>
          </a:p>
          <a:p>
            <a:pPr marL="0" indent="0">
              <a:buNone/>
            </a:pPr>
            <a:r>
              <a:rPr lang="en-US" sz="2800" dirty="0" smtClean="0"/>
              <a:t>   values</a:t>
            </a:r>
            <a:endParaRPr lang="en-US" sz="2800" dirty="0" smtClean="0"/>
          </a:p>
          <a:p>
            <a:r>
              <a:rPr lang="en-US" sz="2800" dirty="0" err="1" smtClean="0"/>
              <a:t>Hanitzsch</a:t>
            </a:r>
            <a:r>
              <a:rPr lang="en-US" sz="2800" dirty="0" smtClean="0"/>
              <a:t>, et al. (2012) </a:t>
            </a:r>
            <a:r>
              <a:rPr lang="en-US" sz="2800" i="1" dirty="0" smtClean="0"/>
              <a:t>Worlds of </a:t>
            </a:r>
            <a:r>
              <a:rPr lang="en-US" sz="2800" i="1" dirty="0" err="1" smtClean="0"/>
              <a:t>JournalismStudy</a:t>
            </a:r>
            <a:r>
              <a:rPr lang="en-US" sz="2800" i="1" dirty="0" smtClean="0"/>
              <a:t>:</a:t>
            </a:r>
            <a:endParaRPr lang="en-US" sz="2800" i="1" dirty="0" smtClean="0"/>
          </a:p>
          <a:p>
            <a:pPr marL="0" indent="0">
              <a:buNone/>
            </a:pPr>
            <a:r>
              <a:rPr lang="en-US" sz="2800" dirty="0" smtClean="0"/>
              <a:t>   Same </a:t>
            </a:r>
            <a:r>
              <a:rPr lang="en-US" sz="2800" dirty="0" smtClean="0"/>
              <a:t>3 countries from BRICS, </a:t>
            </a:r>
            <a:r>
              <a:rPr lang="en-US" sz="2800" dirty="0" smtClean="0"/>
              <a:t>traditional </a:t>
            </a:r>
            <a:r>
              <a:rPr lang="en-US" sz="2800" dirty="0" smtClean="0"/>
              <a:t>media </a:t>
            </a:r>
          </a:p>
          <a:p>
            <a:pPr marL="0" indent="0">
              <a:buNone/>
            </a:pPr>
            <a:r>
              <a:rPr lang="en-US" sz="2800" dirty="0" smtClean="0"/>
              <a:t>  Findings: journalism </a:t>
            </a:r>
            <a:r>
              <a:rPr lang="en-US" sz="2800" dirty="0" smtClean="0"/>
              <a:t>cultures, professional autonomy, influence on news work</a:t>
            </a:r>
            <a:endParaRPr lang="ru-RU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54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Brazil, Russia, China in </a:t>
            </a:r>
            <a:r>
              <a:rPr lang="en-US" sz="4400" i="1" dirty="0" smtClean="0"/>
              <a:t>GJ: Profile</a:t>
            </a:r>
            <a:endParaRPr lang="ru-R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largest populations of journalists:</a:t>
            </a:r>
          </a:p>
          <a:p>
            <a:r>
              <a:rPr lang="en-US" sz="2800" dirty="0" smtClean="0"/>
              <a:t>China – 700,000</a:t>
            </a:r>
          </a:p>
          <a:p>
            <a:r>
              <a:rPr lang="en-US" sz="2800" dirty="0" smtClean="0"/>
              <a:t>Russia -  250, 000</a:t>
            </a:r>
          </a:p>
          <a:p>
            <a:r>
              <a:rPr lang="en-US" sz="2800" dirty="0" smtClean="0"/>
              <a:t>Brazil – 30, 000 </a:t>
            </a:r>
          </a:p>
          <a:p>
            <a:pPr marL="0" indent="0">
              <a:buNone/>
            </a:pPr>
            <a:r>
              <a:rPr lang="en-US" sz="2800" dirty="0" smtClean="0"/>
              <a:t>(70, 000 from the BRICS  data)</a:t>
            </a:r>
          </a:p>
          <a:p>
            <a:r>
              <a:rPr lang="en-US" sz="2800" dirty="0" smtClean="0"/>
              <a:t>US – </a:t>
            </a:r>
            <a:r>
              <a:rPr lang="en-US" sz="2800" dirty="0" smtClean="0"/>
              <a:t>about 120, 000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39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Age: </a:t>
            </a:r>
            <a:r>
              <a:rPr lang="en-US" sz="4400" i="1" dirty="0" smtClean="0"/>
              <a:t>GJ</a:t>
            </a:r>
            <a:r>
              <a:rPr lang="en-US" sz="4400" dirty="0" smtClean="0"/>
              <a:t>   </a:t>
            </a:r>
            <a:endParaRPr lang="ru-R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Chinese journalists – the youngest - </a:t>
            </a:r>
            <a:r>
              <a:rPr lang="en-US" sz="2800" dirty="0" smtClean="0"/>
              <a:t>33 </a:t>
            </a:r>
            <a:endParaRPr lang="en-US" sz="2800" dirty="0" smtClean="0"/>
          </a:p>
          <a:p>
            <a:r>
              <a:rPr lang="en-US" sz="2800" dirty="0" smtClean="0"/>
              <a:t>Brazilian journalists – </a:t>
            </a:r>
            <a:r>
              <a:rPr lang="en-US" sz="2800" dirty="0" smtClean="0"/>
              <a:t>40</a:t>
            </a:r>
            <a:endParaRPr lang="en-US" sz="2800" dirty="0" smtClean="0"/>
          </a:p>
          <a:p>
            <a:r>
              <a:rPr lang="en-US" sz="2800" dirty="0" smtClean="0"/>
              <a:t>Russian  journalists– </a:t>
            </a:r>
            <a:r>
              <a:rPr lang="en-US" sz="2800" dirty="0" smtClean="0"/>
              <a:t>41</a:t>
            </a:r>
            <a:endParaRPr lang="en-US" sz="2800" dirty="0" smtClean="0"/>
          </a:p>
          <a:p>
            <a:r>
              <a:rPr lang="en-US" sz="2800" dirty="0" smtClean="0"/>
              <a:t>US journalists – </a:t>
            </a:r>
            <a:r>
              <a:rPr lang="en-US" sz="2800" dirty="0" smtClean="0"/>
              <a:t>41</a:t>
            </a:r>
            <a:endParaRPr lang="en-US" sz="2800" dirty="0" smtClean="0"/>
          </a:p>
          <a:p>
            <a:r>
              <a:rPr lang="en-US" sz="2800" dirty="0" smtClean="0"/>
              <a:t>The highest mean age </a:t>
            </a:r>
            <a:r>
              <a:rPr lang="en-US" sz="2800" dirty="0" smtClean="0"/>
              <a:t>was </a:t>
            </a:r>
            <a:r>
              <a:rPr lang="en-US" sz="2800" dirty="0" smtClean="0"/>
              <a:t>among journalists in Denmark (45) and </a:t>
            </a:r>
            <a:r>
              <a:rPr lang="en-US" sz="2800" dirty="0" smtClean="0"/>
              <a:t>Sweden </a:t>
            </a:r>
            <a:r>
              <a:rPr lang="en-US" sz="2800" dirty="0" smtClean="0"/>
              <a:t>(</a:t>
            </a:r>
            <a:r>
              <a:rPr lang="en-US" sz="2800" dirty="0" smtClean="0"/>
              <a:t>45</a:t>
            </a:r>
            <a:r>
              <a:rPr lang="en-US" sz="2800" dirty="0" smtClean="0"/>
              <a:t>)  </a:t>
            </a:r>
            <a:endParaRPr lang="ru-RU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43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Two trends in the profession </a:t>
            </a:r>
            <a:endParaRPr lang="ru-R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Feminization and          high education</a:t>
            </a:r>
          </a:p>
          <a:p>
            <a:r>
              <a:rPr lang="en-US" sz="2800" dirty="0" smtClean="0"/>
              <a:t>Brazil – </a:t>
            </a:r>
            <a:r>
              <a:rPr lang="en-US" sz="2800" dirty="0" smtClean="0"/>
              <a:t>40%  </a:t>
            </a:r>
            <a:r>
              <a:rPr lang="en-US" sz="2800" dirty="0" smtClean="0"/>
              <a:t>of </a:t>
            </a:r>
            <a:r>
              <a:rPr lang="en-US" sz="2800" dirty="0" smtClean="0"/>
              <a:t>female               </a:t>
            </a:r>
            <a:r>
              <a:rPr lang="en-US" sz="2800" dirty="0" smtClean="0"/>
              <a:t>100%  </a:t>
            </a:r>
          </a:p>
          <a:p>
            <a:r>
              <a:rPr lang="en-US" sz="2800" dirty="0" smtClean="0"/>
              <a:t>Russia </a:t>
            </a:r>
            <a:r>
              <a:rPr lang="en-US" sz="2800" dirty="0" smtClean="0"/>
              <a:t>–60% </a:t>
            </a:r>
            <a:r>
              <a:rPr lang="en-US" sz="2800" dirty="0" smtClean="0"/>
              <a:t>of female </a:t>
            </a:r>
            <a:r>
              <a:rPr lang="en-US" sz="2800" dirty="0" smtClean="0"/>
              <a:t>                </a:t>
            </a:r>
            <a:r>
              <a:rPr lang="en-US" sz="2800" dirty="0" smtClean="0"/>
              <a:t>90% </a:t>
            </a:r>
          </a:p>
          <a:p>
            <a:r>
              <a:rPr lang="en-US" sz="2800" dirty="0" smtClean="0"/>
              <a:t>China – </a:t>
            </a:r>
            <a:r>
              <a:rPr lang="en-US" sz="2800" dirty="0" smtClean="0"/>
              <a:t>53% </a:t>
            </a:r>
            <a:r>
              <a:rPr lang="en-US" sz="2800" dirty="0" smtClean="0"/>
              <a:t>of </a:t>
            </a:r>
            <a:r>
              <a:rPr lang="en-US" sz="2800" dirty="0" smtClean="0"/>
              <a:t>female                  93%   </a:t>
            </a:r>
            <a:endParaRPr lang="en-US" sz="2800" dirty="0" smtClean="0"/>
          </a:p>
          <a:p>
            <a:r>
              <a:rPr lang="en-US" sz="2800" dirty="0" smtClean="0"/>
              <a:t>US – 33% of female </a:t>
            </a:r>
          </a:p>
          <a:p>
            <a:r>
              <a:rPr lang="en-US" sz="2800" dirty="0" smtClean="0"/>
              <a:t>Special education in journalism:</a:t>
            </a:r>
          </a:p>
          <a:p>
            <a:r>
              <a:rPr lang="en-US" sz="2800" dirty="0" smtClean="0"/>
              <a:t>Brazil – 100%</a:t>
            </a:r>
          </a:p>
          <a:p>
            <a:r>
              <a:rPr lang="en-US" sz="2800" dirty="0" smtClean="0"/>
              <a:t>Russia </a:t>
            </a:r>
            <a:r>
              <a:rPr lang="en-US" sz="2800" dirty="0" smtClean="0"/>
              <a:t>– 44%    </a:t>
            </a:r>
          </a:p>
          <a:p>
            <a:r>
              <a:rPr lang="en-US" sz="2800" dirty="0" smtClean="0"/>
              <a:t>US – </a:t>
            </a:r>
            <a:r>
              <a:rPr lang="en-US" sz="2800" dirty="0" smtClean="0"/>
              <a:t>36% </a:t>
            </a:r>
            <a:endParaRPr lang="ru-RU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43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>
                <a:solidFill>
                  <a:srgbClr val="04617B"/>
                </a:solidFill>
              </a:rPr>
              <a:t>Working conditions: Job satisfaction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Job satisfaction is linked to journalists’ perceived autonomy </a:t>
            </a:r>
            <a:r>
              <a:rPr lang="en-US" sz="2800" dirty="0"/>
              <a:t>(Weaver 2012)</a:t>
            </a:r>
          </a:p>
          <a:p>
            <a:r>
              <a:rPr lang="en-US" sz="2800" dirty="0" smtClean="0"/>
              <a:t>Perception of freedom is related to high job satisfaction in such countries as: Russia, the US, Chile, Colombia, Finland, Hong Kong, Israel, Korea, Malaysia, Sweden, Taiwan </a:t>
            </a:r>
          </a:p>
          <a:p>
            <a:r>
              <a:rPr lang="en-US" sz="2800" dirty="0" smtClean="0"/>
              <a:t>Level </a:t>
            </a:r>
            <a:r>
              <a:rPr lang="en-US" sz="2800" dirty="0" smtClean="0"/>
              <a:t>of job satisfaction (who said ‘very satisfied’):</a:t>
            </a:r>
          </a:p>
          <a:p>
            <a:pPr marL="0" indent="0">
              <a:buNone/>
            </a:pPr>
            <a:r>
              <a:rPr lang="en-US" sz="2800" dirty="0" smtClean="0"/>
              <a:t>   Brazil </a:t>
            </a:r>
            <a:r>
              <a:rPr lang="en-US" sz="2800" dirty="0" smtClean="0"/>
              <a:t>– 21%, Russia – 19%, US </a:t>
            </a:r>
            <a:r>
              <a:rPr lang="en-US" sz="2800" dirty="0" smtClean="0"/>
              <a:t>– 33 %,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dirty="0" smtClean="0"/>
              <a:t>Finland – 84% </a:t>
            </a:r>
            <a:endParaRPr lang="en-US" sz="2800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24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/>
          <a:lstStyle/>
          <a:p>
            <a:pPr algn="ctr"/>
            <a:r>
              <a:rPr lang="en-US" sz="4400" dirty="0" smtClean="0"/>
              <a:t>Working conditions: Job satisfaction</a:t>
            </a:r>
            <a:endParaRPr lang="ru-R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3 most important predictors of job satisfaction</a:t>
            </a:r>
          </a:p>
          <a:p>
            <a:r>
              <a:rPr lang="en-US" sz="2800" dirty="0" smtClean="0"/>
              <a:t>Brazil: ‘</a:t>
            </a:r>
            <a:r>
              <a:rPr lang="en-US" sz="2800" i="1" dirty="0" smtClean="0"/>
              <a:t>pay’, </a:t>
            </a:r>
            <a:r>
              <a:rPr lang="en-US" sz="2800" dirty="0"/>
              <a:t>‘</a:t>
            </a:r>
            <a:r>
              <a:rPr lang="en-US" sz="2800" i="1" dirty="0"/>
              <a:t>professional recognition’ </a:t>
            </a:r>
            <a:r>
              <a:rPr lang="en-US" sz="2800" dirty="0" smtClean="0"/>
              <a:t>and </a:t>
            </a:r>
            <a:r>
              <a:rPr lang="en-US" sz="2800" i="1" dirty="0" smtClean="0"/>
              <a:t>‘</a:t>
            </a:r>
            <a:r>
              <a:rPr lang="en-US" sz="2800" i="1" dirty="0"/>
              <a:t>possibility for promotion’</a:t>
            </a:r>
            <a:r>
              <a:rPr lang="en-US" sz="2800" dirty="0"/>
              <a:t> </a:t>
            </a:r>
          </a:p>
          <a:p>
            <a:r>
              <a:rPr lang="en-US" sz="2800" i="1" dirty="0" smtClean="0"/>
              <a:t>Russia</a:t>
            </a:r>
            <a:r>
              <a:rPr lang="en-US" sz="2800" i="1" dirty="0" smtClean="0"/>
              <a:t>: ‘job autonomy</a:t>
            </a:r>
            <a:r>
              <a:rPr lang="en-US" sz="2800" i="1" dirty="0" smtClean="0"/>
              <a:t>’, </a:t>
            </a:r>
            <a:r>
              <a:rPr lang="en-US" sz="2800" dirty="0" smtClean="0"/>
              <a:t>‘</a:t>
            </a:r>
            <a:r>
              <a:rPr lang="en-US" sz="2800" i="1" dirty="0"/>
              <a:t>opportunity to help people’ </a:t>
            </a:r>
            <a:r>
              <a:rPr lang="en-US" sz="2800" dirty="0"/>
              <a:t>and </a:t>
            </a:r>
            <a:r>
              <a:rPr lang="en-US" sz="2800" i="1" dirty="0"/>
              <a:t>‘political line of the media’</a:t>
            </a:r>
          </a:p>
          <a:p>
            <a:r>
              <a:rPr lang="en-US" sz="2800" dirty="0" smtClean="0"/>
              <a:t>Brazilian journalists – more pragmatic</a:t>
            </a:r>
            <a:r>
              <a:rPr lang="en-US" sz="2800" dirty="0"/>
              <a:t>, prioritizing material values </a:t>
            </a:r>
            <a:r>
              <a:rPr lang="en-US" sz="2800" dirty="0" smtClean="0"/>
              <a:t>(income </a:t>
            </a:r>
            <a:r>
              <a:rPr lang="en-US" sz="2800" dirty="0"/>
              <a:t>and rising </a:t>
            </a:r>
            <a:r>
              <a:rPr lang="en-US" sz="2800" dirty="0" smtClean="0"/>
              <a:t>mobility)</a:t>
            </a:r>
            <a:endParaRPr lang="en-US" sz="2800" dirty="0" smtClean="0"/>
          </a:p>
          <a:p>
            <a:r>
              <a:rPr lang="en-US" sz="2800" dirty="0" smtClean="0"/>
              <a:t>Russian </a:t>
            </a:r>
            <a:r>
              <a:rPr lang="en-US" sz="2800" dirty="0"/>
              <a:t>journalists </a:t>
            </a:r>
            <a:r>
              <a:rPr lang="en-US" sz="2800" dirty="0" smtClean="0"/>
              <a:t>– more oriented </a:t>
            </a:r>
            <a:r>
              <a:rPr lang="en-US" sz="2800" dirty="0"/>
              <a:t>to </a:t>
            </a:r>
            <a:r>
              <a:rPr lang="en-US" sz="2800" dirty="0" smtClean="0"/>
              <a:t>idealistic, spiritual </a:t>
            </a:r>
            <a:r>
              <a:rPr lang="en-US" sz="2800" dirty="0"/>
              <a:t>values </a:t>
            </a:r>
            <a:r>
              <a:rPr lang="en-US" sz="2800" dirty="0" smtClean="0"/>
              <a:t>(autonomy </a:t>
            </a:r>
            <a:r>
              <a:rPr lang="en-US" sz="2800" dirty="0"/>
              <a:t>and helping </a:t>
            </a:r>
            <a:r>
              <a:rPr lang="en-US" sz="2800" dirty="0" smtClean="0"/>
              <a:t>people)</a:t>
            </a:r>
            <a:endParaRPr lang="en-US" sz="2800" i="1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51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Six main journalistic roles: GJ</a:t>
            </a:r>
            <a:endParaRPr lang="ru-R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Reporting news quickly </a:t>
            </a:r>
            <a:r>
              <a:rPr lang="en-US" sz="3600" dirty="0" smtClean="0"/>
              <a:t>– 53%  </a:t>
            </a:r>
            <a:endParaRPr lang="en-US" sz="3600" dirty="0" smtClean="0"/>
          </a:p>
          <a:p>
            <a:r>
              <a:rPr lang="en-US" sz="3600" dirty="0" smtClean="0"/>
              <a:t>Reporting objectively </a:t>
            </a:r>
            <a:r>
              <a:rPr lang="en-US" sz="3600" dirty="0" smtClean="0"/>
              <a:t>– 51% </a:t>
            </a:r>
            <a:endParaRPr lang="en-US" sz="3600" dirty="0" smtClean="0"/>
          </a:p>
          <a:p>
            <a:r>
              <a:rPr lang="en-US" sz="3600" dirty="0" smtClean="0"/>
              <a:t>Providing </a:t>
            </a:r>
            <a:r>
              <a:rPr lang="en-US" sz="3600" dirty="0"/>
              <a:t>analysis of </a:t>
            </a:r>
            <a:r>
              <a:rPr lang="en-US" sz="3600" dirty="0" smtClean="0"/>
              <a:t>events – 49% </a:t>
            </a:r>
            <a:endParaRPr lang="en-US" sz="3600" dirty="0" smtClean="0"/>
          </a:p>
          <a:p>
            <a:r>
              <a:rPr lang="en-US" sz="3600" dirty="0" smtClean="0"/>
              <a:t>Providing </a:t>
            </a:r>
            <a:r>
              <a:rPr lang="en-US" sz="3600" dirty="0"/>
              <a:t>access for </a:t>
            </a:r>
            <a:r>
              <a:rPr lang="en-US" sz="3600" dirty="0" smtClean="0"/>
              <a:t>public – 36% </a:t>
            </a:r>
            <a:endParaRPr lang="en-US" sz="3600" dirty="0" smtClean="0"/>
          </a:p>
          <a:p>
            <a:r>
              <a:rPr lang="en-US" sz="3600" dirty="0" smtClean="0"/>
              <a:t>Being watchdog of government – </a:t>
            </a:r>
            <a:r>
              <a:rPr lang="en-US" sz="3600" dirty="0" smtClean="0"/>
              <a:t>33%</a:t>
            </a:r>
            <a:endParaRPr lang="en-US" sz="3600" dirty="0" smtClean="0"/>
          </a:p>
          <a:p>
            <a:r>
              <a:rPr lang="en-US" sz="3600" dirty="0" smtClean="0"/>
              <a:t>Providing entertainment – 19%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48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Perceptions of Roles: Brazil, Russia</a:t>
            </a:r>
            <a:endParaRPr lang="ru-R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Similar in support </a:t>
            </a:r>
            <a:r>
              <a:rPr lang="en-US" sz="2800" i="1" dirty="0" smtClean="0"/>
              <a:t>Providing </a:t>
            </a:r>
            <a:r>
              <a:rPr lang="en-US" sz="2800" i="1" dirty="0"/>
              <a:t>analysis of </a:t>
            </a:r>
            <a:r>
              <a:rPr lang="en-US" sz="2800" i="1" dirty="0" smtClean="0"/>
              <a:t>events</a:t>
            </a:r>
            <a:r>
              <a:rPr lang="en-US" sz="2800" dirty="0" smtClean="0"/>
              <a:t>:</a:t>
            </a:r>
            <a:r>
              <a:rPr lang="en-US" sz="2800" i="1" dirty="0" smtClean="0"/>
              <a:t>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   Brazil </a:t>
            </a:r>
            <a:r>
              <a:rPr lang="en-US" sz="2800" dirty="0" smtClean="0"/>
              <a:t>(72%) and Russia (78%) </a:t>
            </a:r>
          </a:p>
          <a:p>
            <a:r>
              <a:rPr lang="en-US" sz="2800" b="1" dirty="0" smtClean="0"/>
              <a:t>Different </a:t>
            </a:r>
            <a:r>
              <a:rPr lang="en-US" sz="2800" b="1" dirty="0" smtClean="0"/>
              <a:t>to other roles:  </a:t>
            </a:r>
          </a:p>
          <a:p>
            <a:r>
              <a:rPr lang="en-US" sz="2800" dirty="0" smtClean="0"/>
              <a:t>Reporting </a:t>
            </a:r>
            <a:r>
              <a:rPr lang="en-US" sz="2800" dirty="0"/>
              <a:t>news quickly</a:t>
            </a:r>
            <a:r>
              <a:rPr lang="en-US" sz="2800" dirty="0" smtClean="0"/>
              <a:t>: </a:t>
            </a:r>
            <a:r>
              <a:rPr lang="en-US" sz="2800" dirty="0" smtClean="0"/>
              <a:t>Brazil (38%), Russia (81%)</a:t>
            </a:r>
            <a:endParaRPr lang="en-US" sz="2800" dirty="0" smtClean="0"/>
          </a:p>
          <a:p>
            <a:r>
              <a:rPr lang="en-US" sz="2800" dirty="0" smtClean="0"/>
              <a:t>Watchdog </a:t>
            </a:r>
            <a:r>
              <a:rPr lang="en-US" sz="2800" dirty="0"/>
              <a:t>role: </a:t>
            </a:r>
            <a:r>
              <a:rPr lang="en-US" sz="2800" dirty="0" smtClean="0"/>
              <a:t>Brazil (15%), Russia (53%)</a:t>
            </a:r>
            <a:endParaRPr lang="en-US" sz="2800" dirty="0" smtClean="0"/>
          </a:p>
          <a:p>
            <a:r>
              <a:rPr lang="en-US" sz="2800" dirty="0" smtClean="0"/>
              <a:t>Providing </a:t>
            </a:r>
            <a:r>
              <a:rPr lang="en-US" sz="2800" dirty="0"/>
              <a:t>access for public</a:t>
            </a:r>
            <a:r>
              <a:rPr lang="en-US" sz="2800" dirty="0" smtClean="0"/>
              <a:t>: </a:t>
            </a:r>
            <a:r>
              <a:rPr lang="en-US" sz="2800" dirty="0" smtClean="0"/>
              <a:t>Brazil (38%),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dirty="0" smtClean="0"/>
              <a:t>Russia (69%)</a:t>
            </a:r>
            <a:endParaRPr lang="ru-RU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20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Watchdog role decreasing: GJ</a:t>
            </a:r>
            <a:endParaRPr lang="ru-R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Correlation is not always present </a:t>
            </a:r>
            <a:r>
              <a:rPr lang="en-US" sz="2800" dirty="0" smtClean="0"/>
              <a:t>between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 level </a:t>
            </a:r>
            <a:r>
              <a:rPr lang="en-US" sz="2800" dirty="0" smtClean="0"/>
              <a:t>of freedom and importance of watchdog  role</a:t>
            </a:r>
          </a:p>
          <a:p>
            <a:r>
              <a:rPr lang="en-US" sz="2800" dirty="0" smtClean="0"/>
              <a:t>In free </a:t>
            </a:r>
            <a:r>
              <a:rPr lang="en-US" sz="2800" dirty="0" smtClean="0"/>
              <a:t>countries (rated by Freedom house</a:t>
            </a:r>
            <a:r>
              <a:rPr lang="en-US" sz="2800" dirty="0" smtClean="0"/>
              <a:t>) watchdog role of government: the </a:t>
            </a:r>
            <a:r>
              <a:rPr lang="en-US" sz="2800" dirty="0" smtClean="0"/>
              <a:t>US journalists – 71%, </a:t>
            </a:r>
            <a:r>
              <a:rPr lang="en-US" sz="2800" dirty="0" smtClean="0"/>
              <a:t>Germany – 7%, Switzerland – 27%, Sweden </a:t>
            </a:r>
            <a:r>
              <a:rPr lang="en-US" sz="2800" dirty="0" smtClean="0"/>
              <a:t>– 22</a:t>
            </a:r>
            <a:r>
              <a:rPr lang="en-US" sz="2800" dirty="0" smtClean="0"/>
              <a:t>%, Netherlands </a:t>
            </a:r>
            <a:r>
              <a:rPr lang="en-US" sz="2800" dirty="0" smtClean="0"/>
              <a:t>– 18%</a:t>
            </a:r>
          </a:p>
          <a:p>
            <a:r>
              <a:rPr lang="en-US" sz="2800" dirty="0" smtClean="0"/>
              <a:t>In non-free </a:t>
            </a:r>
            <a:r>
              <a:rPr lang="en-US" sz="2800" dirty="0" smtClean="0"/>
              <a:t>Russia (53%), partly free Brazil (</a:t>
            </a:r>
            <a:r>
              <a:rPr lang="en-US" sz="2800" dirty="0" smtClean="0"/>
              <a:t>15%)</a:t>
            </a:r>
            <a:endParaRPr lang="en-US" sz="2800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02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640A3C-E9F7-4BFF-B52F-3A7F0A7C2421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2395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 </a:t>
            </a:r>
            <a:br>
              <a:rPr lang="en-US" sz="4400" dirty="0" smtClean="0"/>
            </a:br>
            <a:r>
              <a:rPr lang="en-US" sz="4400" dirty="0" smtClean="0"/>
              <a:t>Media </a:t>
            </a:r>
            <a:r>
              <a:rPr lang="en-US" sz="4400" dirty="0"/>
              <a:t>s</a:t>
            </a:r>
            <a:r>
              <a:rPr lang="en-US" sz="4400" dirty="0" smtClean="0"/>
              <a:t>ystem: Human dimension  </a:t>
            </a:r>
            <a:endParaRPr lang="ru-RU" sz="4400" dirty="0" smtClean="0"/>
          </a:p>
        </p:txBody>
      </p:sp>
      <p:sp>
        <p:nvSpPr>
          <p:cNvPr id="12292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2800" dirty="0" smtClean="0"/>
              <a:t>Among the many dimensions of media systems:   Journalism and the people behind it, journalists 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800" dirty="0" smtClean="0"/>
              <a:t>Global comparisons </a:t>
            </a:r>
            <a:r>
              <a:rPr lang="en-US" sz="2800" dirty="0" smtClean="0"/>
              <a:t>in two </a:t>
            </a:r>
            <a:r>
              <a:rPr lang="en-US" sz="2800" dirty="0" smtClean="0"/>
              <a:t>journalist profile </a:t>
            </a:r>
            <a:r>
              <a:rPr lang="en-US" sz="2800" dirty="0" smtClean="0"/>
              <a:t>projects:   </a:t>
            </a:r>
            <a:endParaRPr lang="en-US" sz="2800" dirty="0" smtClean="0"/>
          </a:p>
          <a:p>
            <a:pPr marL="0" indent="0" eaLnBrk="1" hangingPunct="1">
              <a:buNone/>
              <a:defRPr/>
            </a:pPr>
            <a:r>
              <a:rPr lang="en-US" sz="2800" dirty="0" smtClean="0"/>
              <a:t>   Weaver </a:t>
            </a:r>
            <a:r>
              <a:rPr lang="en-US" sz="2800" dirty="0" smtClean="0"/>
              <a:t>and </a:t>
            </a:r>
            <a:r>
              <a:rPr lang="en-US" sz="2800" dirty="0" err="1" smtClean="0"/>
              <a:t>Willnat</a:t>
            </a:r>
            <a:r>
              <a:rPr lang="en-US" sz="2800" dirty="0" smtClean="0"/>
              <a:t>, </a:t>
            </a:r>
            <a:r>
              <a:rPr lang="en-US" sz="2800" dirty="0" err="1" smtClean="0"/>
              <a:t>eds</a:t>
            </a:r>
            <a:r>
              <a:rPr lang="en-US" sz="2800" dirty="0" smtClean="0"/>
              <a:t> (2012) </a:t>
            </a:r>
            <a:r>
              <a:rPr lang="en-US" sz="2800" i="1" dirty="0" smtClean="0"/>
              <a:t>The </a:t>
            </a:r>
            <a:r>
              <a:rPr lang="en-US" sz="2800" i="1" dirty="0" smtClean="0"/>
              <a:t>Global      </a:t>
            </a:r>
          </a:p>
          <a:p>
            <a:pPr marL="0" indent="0" eaLnBrk="1" hangingPunct="1">
              <a:buNone/>
              <a:defRPr/>
            </a:pPr>
            <a:r>
              <a:rPr lang="en-US" sz="2800" i="1" dirty="0" smtClean="0"/>
              <a:t>    Journalist </a:t>
            </a:r>
            <a:r>
              <a:rPr lang="en-US" sz="2800" i="1" dirty="0" smtClean="0"/>
              <a:t>for the 21</a:t>
            </a:r>
            <a:r>
              <a:rPr lang="en-US" sz="2800" i="1" baseline="30000" dirty="0" smtClean="0"/>
              <a:t>st</a:t>
            </a:r>
            <a:r>
              <a:rPr lang="en-US" sz="2800" i="1" dirty="0" smtClean="0"/>
              <a:t> century </a:t>
            </a:r>
          </a:p>
          <a:p>
            <a:pPr marL="0" indent="0" eaLnBrk="1" hangingPunct="1">
              <a:buNone/>
              <a:defRPr/>
            </a:pPr>
            <a:r>
              <a:rPr lang="en-US" sz="2800" dirty="0" smtClean="0"/>
              <a:t>   </a:t>
            </a:r>
            <a:r>
              <a:rPr lang="en-US" sz="2800" dirty="0" err="1" smtClean="0"/>
              <a:t>Hanitzsch</a:t>
            </a:r>
            <a:r>
              <a:rPr lang="en-US" sz="2800" dirty="0" smtClean="0"/>
              <a:t>, et al. (2012) </a:t>
            </a:r>
            <a:r>
              <a:rPr lang="en-US" sz="2800" i="1" dirty="0" smtClean="0"/>
              <a:t>Worlds of Journalism Study </a:t>
            </a:r>
            <a:r>
              <a:rPr lang="en-US" sz="2800" i="1" dirty="0" smtClean="0"/>
              <a:t>   </a:t>
            </a:r>
          </a:p>
          <a:p>
            <a:pPr marL="0" indent="0" eaLnBrk="1" hangingPunct="1">
              <a:buNone/>
              <a:defRPr/>
            </a:pPr>
            <a:r>
              <a:rPr lang="en-US" sz="2800" i="1" dirty="0"/>
              <a:t> </a:t>
            </a:r>
            <a:r>
              <a:rPr lang="en-US" sz="2800" i="1" dirty="0" smtClean="0"/>
              <a:t>   </a:t>
            </a:r>
            <a:r>
              <a:rPr lang="en-US" sz="2800" i="1" dirty="0" smtClean="0"/>
              <a:t>(</a:t>
            </a:r>
            <a:r>
              <a:rPr lang="en-US" sz="2800" i="1" dirty="0" smtClean="0"/>
              <a:t>WJS)</a:t>
            </a:r>
            <a:r>
              <a:rPr lang="en-US" sz="2800" dirty="0" smtClean="0"/>
              <a:t> </a:t>
            </a:r>
          </a:p>
          <a:p>
            <a:pPr marL="0" indent="0" eaLnBrk="1" hangingPunct="1">
              <a:buNone/>
              <a:defRPr/>
            </a:pPr>
            <a:r>
              <a:rPr lang="en-US" sz="2800" dirty="0" smtClean="0"/>
              <a:t>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dirty="0" smtClean="0"/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5224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Watchdog role: GJ and WJS </a:t>
            </a:r>
            <a:endParaRPr lang="ru-R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Results does not match between the </a:t>
            </a:r>
            <a:r>
              <a:rPr lang="en-US" sz="2800" i="1" dirty="0" smtClean="0"/>
              <a:t>Global Journalist </a:t>
            </a:r>
            <a:r>
              <a:rPr lang="en-US" sz="2800" dirty="0" smtClean="0"/>
              <a:t>and </a:t>
            </a:r>
            <a:r>
              <a:rPr lang="en-US" sz="2800" i="1" dirty="0" smtClean="0"/>
              <a:t>Worlds of Journalism Study  </a:t>
            </a:r>
            <a:r>
              <a:rPr lang="en-US" sz="2800" dirty="0" smtClean="0"/>
              <a:t>on the watchdog </a:t>
            </a:r>
            <a:r>
              <a:rPr lang="en-US" sz="2800" dirty="0" smtClean="0"/>
              <a:t>of the government:</a:t>
            </a:r>
            <a:endParaRPr lang="en-US" sz="2800" dirty="0" smtClean="0"/>
          </a:p>
          <a:p>
            <a:r>
              <a:rPr lang="en-US" sz="3200" dirty="0" smtClean="0"/>
              <a:t>Brazil </a:t>
            </a:r>
            <a:r>
              <a:rPr lang="en-US" sz="3200" dirty="0" smtClean="0"/>
              <a:t>– 15% </a:t>
            </a:r>
            <a:r>
              <a:rPr lang="en-US" sz="3200" dirty="0" smtClean="0"/>
              <a:t>GJ and 89% WJS</a:t>
            </a:r>
          </a:p>
          <a:p>
            <a:r>
              <a:rPr lang="en-US" sz="3200" dirty="0" smtClean="0"/>
              <a:t>Germany </a:t>
            </a:r>
            <a:r>
              <a:rPr lang="en-US" sz="3200" dirty="0" smtClean="0"/>
              <a:t>– 7% </a:t>
            </a:r>
            <a:r>
              <a:rPr lang="en-US" sz="3200" dirty="0" smtClean="0"/>
              <a:t>GJ and 88% WJS</a:t>
            </a:r>
            <a:endParaRPr lang="en-US" sz="3200" dirty="0"/>
          </a:p>
          <a:p>
            <a:r>
              <a:rPr lang="en-US" sz="3200" dirty="0"/>
              <a:t>Switzerland </a:t>
            </a:r>
            <a:r>
              <a:rPr lang="en-US" sz="3200" dirty="0" smtClean="0"/>
              <a:t>– 27% </a:t>
            </a:r>
            <a:r>
              <a:rPr lang="en-US" sz="3200" dirty="0" smtClean="0"/>
              <a:t>GJ and 81% WJS</a:t>
            </a:r>
            <a:endParaRPr lang="en-US" sz="3200" dirty="0"/>
          </a:p>
          <a:p>
            <a:r>
              <a:rPr lang="en-US" sz="3200" dirty="0" smtClean="0"/>
              <a:t>Indonesia – 39% GJ and </a:t>
            </a:r>
            <a:r>
              <a:rPr lang="en-US" sz="3200" dirty="0" smtClean="0"/>
              <a:t>81% </a:t>
            </a:r>
            <a:r>
              <a:rPr lang="en-US" sz="3200" dirty="0" smtClean="0"/>
              <a:t>WJS</a:t>
            </a:r>
            <a:endParaRPr lang="en-US" sz="3200" dirty="0"/>
          </a:p>
          <a:p>
            <a:r>
              <a:rPr lang="en-US" sz="3200" dirty="0" smtClean="0"/>
              <a:t>Chile – </a:t>
            </a:r>
            <a:r>
              <a:rPr lang="en-US" sz="3200" dirty="0" smtClean="0"/>
              <a:t>39</a:t>
            </a:r>
            <a:r>
              <a:rPr lang="en-US" sz="3200" dirty="0" smtClean="0"/>
              <a:t>% GJ and 64% WJS</a:t>
            </a:r>
          </a:p>
          <a:p>
            <a:endParaRPr lang="en-US" dirty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18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229600" cy="1647056"/>
          </a:xfrm>
        </p:spPr>
        <p:txBody>
          <a:bodyPr/>
          <a:lstStyle/>
          <a:p>
            <a:pPr algn="ctr"/>
            <a:r>
              <a:rPr lang="en-US" dirty="0" smtClean="0"/>
              <a:t>Roles: </a:t>
            </a:r>
            <a:r>
              <a:rPr lang="en-US" i="1" dirty="0" smtClean="0"/>
              <a:t>GJ (</a:t>
            </a:r>
            <a:r>
              <a:rPr lang="en-US" sz="4000" i="1" dirty="0" smtClean="0"/>
              <a:t>WJS in brackets)</a:t>
            </a:r>
            <a:r>
              <a:rPr lang="en-US" i="1" dirty="0" smtClean="0"/>
              <a:t> </a:t>
            </a:r>
            <a:endParaRPr lang="ru-RU" i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5786973"/>
              </p:ext>
            </p:extLst>
          </p:nvPr>
        </p:nvGraphicFramePr>
        <p:xfrm>
          <a:off x="2195736" y="1484784"/>
          <a:ext cx="6192690" cy="52401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8"/>
                <a:gridCol w="648072"/>
                <a:gridCol w="648072"/>
                <a:gridCol w="792088"/>
                <a:gridCol w="720080"/>
                <a:gridCol w="720080"/>
                <a:gridCol w="720080"/>
                <a:gridCol w="792090"/>
              </a:tblGrid>
              <a:tr h="936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 Report news quickly</a:t>
                      </a:r>
                      <a:endParaRPr lang="ru-RU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Providanalysis</a:t>
                      </a:r>
                      <a:r>
                        <a:rPr lang="en-US" sz="1200" dirty="0" smtClean="0">
                          <a:effectLst/>
                        </a:rPr>
                        <a:t> of events </a:t>
                      </a:r>
                      <a:endParaRPr lang="ru-RU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</a:rPr>
                        <a:t>Be watchdog of gover-t</a:t>
                      </a:r>
                      <a:endParaRPr lang="ru-RU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Providaccess</a:t>
                      </a:r>
                      <a:r>
                        <a:rPr lang="en-US" sz="1200" dirty="0" smtClean="0">
                          <a:effectLst/>
                        </a:rPr>
                        <a:t> for public</a:t>
                      </a:r>
                      <a:endParaRPr lang="ru-RU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Providentertainment</a:t>
                      </a:r>
                      <a:endParaRPr lang="ru-RU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Report objectively</a:t>
                      </a:r>
                      <a:endParaRPr lang="ru-RU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Freedom House Score</a:t>
                      </a:r>
                      <a:endParaRPr lang="ru-RU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6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Brazil</a:t>
                      </a:r>
                      <a:endParaRPr lang="ru-RU" sz="2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38</a:t>
                      </a:r>
                      <a:endParaRPr lang="ru-RU" sz="20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72</a:t>
                      </a:r>
                      <a:endParaRPr lang="ru-RU" sz="20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(89</a:t>
                      </a:r>
                      <a:r>
                        <a:rPr lang="en-US" sz="2000" dirty="0" smtClean="0">
                          <a:effectLst/>
                        </a:rPr>
                        <a:t>)</a:t>
                      </a:r>
                      <a:endParaRPr lang="ru-RU" sz="20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38</a:t>
                      </a:r>
                      <a:endParaRPr lang="ru-RU" sz="20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20</a:t>
                      </a:r>
                      <a:endParaRPr lang="ru-RU" sz="20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----</a:t>
                      </a:r>
                      <a:endParaRPr lang="ru-RU" sz="20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43</a:t>
                      </a:r>
                      <a:endParaRPr lang="ru-RU" sz="20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24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Russia</a:t>
                      </a:r>
                      <a:endParaRPr lang="ru-RU" sz="2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81</a:t>
                      </a:r>
                      <a:endParaRPr lang="ru-RU" sz="20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78</a:t>
                      </a:r>
                      <a:endParaRPr lang="ru-RU" sz="20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53 </a:t>
                      </a:r>
                      <a:r>
                        <a:rPr lang="ru-RU" sz="2000" dirty="0">
                          <a:effectLst/>
                        </a:rPr>
                        <a:t>(</a:t>
                      </a:r>
                      <a:r>
                        <a:rPr lang="ru-RU" sz="2000" dirty="0" smtClean="0">
                          <a:effectLst/>
                        </a:rPr>
                        <a:t>57</a:t>
                      </a:r>
                      <a:r>
                        <a:rPr lang="en-US" sz="2000" dirty="0" smtClean="0">
                          <a:effectLst/>
                        </a:rPr>
                        <a:t>)</a:t>
                      </a:r>
                      <a:endParaRPr lang="ru-RU" sz="20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69</a:t>
                      </a:r>
                      <a:endParaRPr lang="ru-RU" sz="20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25</a:t>
                      </a:r>
                      <a:endParaRPr lang="ru-RU" sz="20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----</a:t>
                      </a:r>
                      <a:endParaRPr lang="ru-RU" sz="20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81</a:t>
                      </a:r>
                      <a:endParaRPr lang="ru-RU" sz="20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30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China</a:t>
                      </a:r>
                      <a:endParaRPr lang="ru-RU" sz="2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----</a:t>
                      </a:r>
                      <a:endParaRPr lang="ru-RU" sz="2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----</a:t>
                      </a:r>
                      <a:endParaRPr lang="ru-RU" sz="2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---- 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</a:t>
                      </a:r>
                      <a:r>
                        <a:rPr lang="en-US" sz="2000" dirty="0" smtClean="0">
                          <a:effectLst/>
                        </a:rPr>
                        <a:t>83)</a:t>
                      </a:r>
                      <a:endParaRPr lang="ru-RU" sz="20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----</a:t>
                      </a:r>
                      <a:endParaRPr lang="ru-RU" sz="2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----</a:t>
                      </a:r>
                      <a:endParaRPr lang="ru-RU" sz="20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----</a:t>
                      </a:r>
                      <a:endParaRPr lang="ru-RU" sz="20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84</a:t>
                      </a:r>
                      <a:endParaRPr lang="ru-RU" sz="20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6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USA</a:t>
                      </a:r>
                      <a:endParaRPr lang="ru-RU" sz="24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59</a:t>
                      </a:r>
                      <a:endParaRPr lang="ru-RU" sz="20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51</a:t>
                      </a:r>
                      <a:endParaRPr lang="ru-RU" sz="20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71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</a:t>
                      </a:r>
                      <a:r>
                        <a:rPr lang="en-US" sz="2000" dirty="0" smtClean="0">
                          <a:effectLst/>
                        </a:rPr>
                        <a:t>86)</a:t>
                      </a:r>
                      <a:endParaRPr lang="ru-RU" sz="20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39</a:t>
                      </a:r>
                      <a:endParaRPr lang="ru-RU" sz="20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11</a:t>
                      </a:r>
                      <a:endParaRPr lang="ru-RU" sz="20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52</a:t>
                      </a:r>
                      <a:endParaRPr lang="ru-RU" sz="20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18</a:t>
                      </a:r>
                      <a:endParaRPr lang="ru-RU" sz="20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57338" y="27622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56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WJS: Journalism cultures </a:t>
            </a:r>
            <a:endParaRPr lang="ru-R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Journalism culture: roles, epistemologies, professional autonomy</a:t>
            </a:r>
          </a:p>
          <a:p>
            <a:r>
              <a:rPr lang="en-US" sz="2400" dirty="0" smtClean="0"/>
              <a:t>3 clusters of countries along common political and cultural dimensions:</a:t>
            </a:r>
          </a:p>
          <a:p>
            <a:r>
              <a:rPr lang="en-US" sz="2400" dirty="0" smtClean="0"/>
              <a:t>Western countries </a:t>
            </a:r>
            <a:r>
              <a:rPr lang="en-US" sz="2400" dirty="0" smtClean="0"/>
              <a:t>– Western journalism </a:t>
            </a:r>
            <a:r>
              <a:rPr lang="en-US" sz="2400" dirty="0" smtClean="0"/>
              <a:t>culture  </a:t>
            </a:r>
          </a:p>
          <a:p>
            <a:r>
              <a:rPr lang="en-US" sz="2400" dirty="0" smtClean="0"/>
              <a:t>Non-Western countries </a:t>
            </a:r>
            <a:r>
              <a:rPr lang="en-US" sz="2400" dirty="0" smtClean="0"/>
              <a:t>– Peripheral Western </a:t>
            </a:r>
            <a:r>
              <a:rPr lang="en-US" sz="2400" dirty="0" smtClean="0"/>
              <a:t>journalism culture </a:t>
            </a:r>
            <a:r>
              <a:rPr lang="en-US" sz="2400" dirty="0" smtClean="0"/>
              <a:t>– Brazil  </a:t>
            </a:r>
            <a:endParaRPr lang="en-US" sz="2400" dirty="0"/>
          </a:p>
          <a:p>
            <a:r>
              <a:rPr lang="en-US" sz="2400" dirty="0" smtClean="0"/>
              <a:t>Non-Western countries </a:t>
            </a:r>
            <a:r>
              <a:rPr lang="en-US" sz="2400" dirty="0" smtClean="0"/>
              <a:t>– Authoritarian journalism </a:t>
            </a:r>
            <a:r>
              <a:rPr lang="en-US" sz="2400" dirty="0" smtClean="0"/>
              <a:t>culture – China and </a:t>
            </a:r>
            <a:r>
              <a:rPr lang="en-US" sz="2400" dirty="0" smtClean="0"/>
              <a:t>Russia</a:t>
            </a:r>
          </a:p>
          <a:p>
            <a:r>
              <a:rPr lang="en-US" sz="2400" dirty="0" smtClean="0"/>
              <a:t>Hypothesis: China and Russia more similar than Brazil</a:t>
            </a:r>
            <a:endParaRPr lang="en-US" sz="2400" dirty="0" smtClean="0"/>
          </a:p>
          <a:p>
            <a:endParaRPr lang="ru-RU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90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Brazil, China, Russia in WJS: Roles</a:t>
            </a:r>
            <a:endParaRPr lang="ru-R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 smtClean="0"/>
              <a:t>evidence that China and Russia similar and different from Brazil</a:t>
            </a:r>
          </a:p>
          <a:p>
            <a:r>
              <a:rPr lang="en-US" dirty="0" smtClean="0"/>
              <a:t>Watchdog of </a:t>
            </a:r>
            <a:r>
              <a:rPr lang="en-US" dirty="0" smtClean="0"/>
              <a:t>the government </a:t>
            </a:r>
            <a:r>
              <a:rPr lang="en-US" dirty="0" smtClean="0"/>
              <a:t>: Brazil is similar with China, Germany and Uganda </a:t>
            </a:r>
          </a:p>
          <a:p>
            <a:r>
              <a:rPr lang="en-US" dirty="0" smtClean="0"/>
              <a:t>‘Providing  the audience with the information  that is most interesting’: Brazil is similar with Russia and dissimilar with Germany and Austria    </a:t>
            </a:r>
          </a:p>
          <a:p>
            <a:r>
              <a:rPr lang="en-US" dirty="0" smtClean="0"/>
              <a:t> China and Russia are different in roles’ perception of support of official politics and advocating for social change, but similar in influence on public opinion 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22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/>
              <a:t>Brazil, China, </a:t>
            </a:r>
            <a:r>
              <a:rPr lang="en-US" sz="4400" dirty="0" smtClean="0"/>
              <a:t>Russia: epistemologies </a:t>
            </a:r>
            <a:endParaRPr lang="ru-R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confirmation of similarity between China and Russia (authoritarian culture) and difference from Brazil  (peripheral western):</a:t>
            </a:r>
          </a:p>
          <a:p>
            <a:r>
              <a:rPr lang="en-US" dirty="0" smtClean="0"/>
              <a:t>‘</a:t>
            </a:r>
            <a:r>
              <a:rPr lang="en-US" i="1" dirty="0"/>
              <a:t>I always stay away from information that cannot be </a:t>
            </a:r>
            <a:r>
              <a:rPr lang="en-US" i="1" dirty="0" smtClean="0"/>
              <a:t>verified’ : </a:t>
            </a:r>
            <a:r>
              <a:rPr lang="en-US" dirty="0" err="1" smtClean="0"/>
              <a:t>Brazili</a:t>
            </a:r>
            <a:r>
              <a:rPr lang="en-US" dirty="0" smtClean="0"/>
              <a:t>  </a:t>
            </a:r>
            <a:r>
              <a:rPr lang="en-US" dirty="0"/>
              <a:t>(</a:t>
            </a:r>
            <a:r>
              <a:rPr lang="en-US" dirty="0" smtClean="0"/>
              <a:t>54) </a:t>
            </a:r>
            <a:r>
              <a:rPr lang="en-US" dirty="0" smtClean="0"/>
              <a:t>close </a:t>
            </a:r>
            <a:r>
              <a:rPr lang="en-US" dirty="0"/>
              <a:t>to </a:t>
            </a:r>
            <a:r>
              <a:rPr lang="en-US" dirty="0" smtClean="0"/>
              <a:t>Russia </a:t>
            </a:r>
            <a:r>
              <a:rPr lang="en-US" dirty="0"/>
              <a:t>(</a:t>
            </a:r>
            <a:r>
              <a:rPr lang="en-US" dirty="0" smtClean="0"/>
              <a:t>50) </a:t>
            </a:r>
            <a:r>
              <a:rPr lang="en-US" dirty="0"/>
              <a:t>and both different from </a:t>
            </a:r>
            <a:r>
              <a:rPr lang="en-US" dirty="0" smtClean="0"/>
              <a:t>China </a:t>
            </a:r>
            <a:r>
              <a:rPr lang="en-US" dirty="0"/>
              <a:t>(</a:t>
            </a:r>
            <a:r>
              <a:rPr lang="en-US" dirty="0" smtClean="0"/>
              <a:t>88), </a:t>
            </a:r>
            <a:r>
              <a:rPr lang="en-US" dirty="0"/>
              <a:t>as well as Germany (</a:t>
            </a:r>
            <a:r>
              <a:rPr lang="en-US" dirty="0" smtClean="0"/>
              <a:t>77), </a:t>
            </a:r>
            <a:r>
              <a:rPr lang="en-US" dirty="0"/>
              <a:t>and Austria (</a:t>
            </a:r>
            <a:r>
              <a:rPr lang="en-US" dirty="0" smtClean="0"/>
              <a:t>84) </a:t>
            </a:r>
            <a:endParaRPr lang="en-US" dirty="0" smtClean="0"/>
          </a:p>
          <a:p>
            <a:r>
              <a:rPr lang="en-US" i="1" dirty="0" smtClean="0"/>
              <a:t>‘I </a:t>
            </a:r>
            <a:r>
              <a:rPr lang="en-US" i="1" dirty="0"/>
              <a:t>think that journalists can depict reality as it </a:t>
            </a:r>
            <a:r>
              <a:rPr lang="en-US" i="1" dirty="0" smtClean="0"/>
              <a:t>is’:</a:t>
            </a:r>
            <a:r>
              <a:rPr lang="en-US" dirty="0"/>
              <a:t> </a:t>
            </a:r>
            <a:r>
              <a:rPr lang="en-US" dirty="0" smtClean="0"/>
              <a:t>Brazil </a:t>
            </a:r>
            <a:r>
              <a:rPr lang="en-US" dirty="0"/>
              <a:t>(</a:t>
            </a:r>
            <a:r>
              <a:rPr lang="en-US" dirty="0" smtClean="0"/>
              <a:t>77) </a:t>
            </a:r>
            <a:r>
              <a:rPr lang="en-US" dirty="0" smtClean="0"/>
              <a:t>different </a:t>
            </a:r>
            <a:r>
              <a:rPr lang="en-US" dirty="0"/>
              <a:t>from </a:t>
            </a:r>
            <a:r>
              <a:rPr lang="en-US" dirty="0" smtClean="0"/>
              <a:t>Russia </a:t>
            </a:r>
            <a:r>
              <a:rPr lang="en-US" dirty="0"/>
              <a:t>(</a:t>
            </a:r>
            <a:r>
              <a:rPr lang="en-US" dirty="0" smtClean="0"/>
              <a:t>33) </a:t>
            </a:r>
            <a:r>
              <a:rPr lang="en-US" dirty="0"/>
              <a:t>as well as Germany (</a:t>
            </a:r>
            <a:r>
              <a:rPr lang="en-US" dirty="0" smtClean="0"/>
              <a:t>35)  </a:t>
            </a:r>
            <a:r>
              <a:rPr lang="en-US" dirty="0"/>
              <a:t>and Austria (</a:t>
            </a:r>
            <a:r>
              <a:rPr lang="en-US" dirty="0" smtClean="0"/>
              <a:t>39) 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26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/>
              <a:t>Brazil, China, </a:t>
            </a:r>
            <a:r>
              <a:rPr lang="en-US" sz="4400" dirty="0" smtClean="0"/>
              <a:t>Russia: Ethics</a:t>
            </a:r>
            <a:endParaRPr lang="ru-R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 </a:t>
            </a:r>
            <a:r>
              <a:rPr lang="en-US" sz="2800" dirty="0"/>
              <a:t>some questions </a:t>
            </a:r>
            <a:r>
              <a:rPr lang="en-US" sz="2800" dirty="0" smtClean="0"/>
              <a:t>China </a:t>
            </a:r>
            <a:r>
              <a:rPr lang="en-US" sz="2800" dirty="0"/>
              <a:t>and </a:t>
            </a:r>
            <a:r>
              <a:rPr lang="en-US" sz="2800" dirty="0" smtClean="0"/>
              <a:t>Russia are similar: ‘approving </a:t>
            </a:r>
            <a:r>
              <a:rPr lang="en-US" sz="2800" dirty="0"/>
              <a:t>a situational behavior in dependence from the </a:t>
            </a:r>
            <a:r>
              <a:rPr lang="en-US" sz="2800" dirty="0" smtClean="0"/>
              <a:t>circumstances’, </a:t>
            </a:r>
            <a:r>
              <a:rPr lang="en-US" sz="2800" dirty="0"/>
              <a:t>as distinct from </a:t>
            </a:r>
            <a:r>
              <a:rPr lang="en-US" sz="2800" dirty="0" smtClean="0"/>
              <a:t>Brazil </a:t>
            </a:r>
            <a:r>
              <a:rPr lang="en-US" sz="2800" dirty="0"/>
              <a:t>disapproving situational ethical </a:t>
            </a:r>
            <a:r>
              <a:rPr lang="en-US" sz="2800" dirty="0" smtClean="0"/>
              <a:t>practice</a:t>
            </a:r>
          </a:p>
          <a:p>
            <a:r>
              <a:rPr lang="en-US" sz="2800" dirty="0" smtClean="0"/>
              <a:t>In </a:t>
            </a:r>
            <a:r>
              <a:rPr lang="en-US" sz="2800" dirty="0"/>
              <a:t>other </a:t>
            </a:r>
            <a:r>
              <a:rPr lang="en-US" sz="2800" dirty="0" smtClean="0"/>
              <a:t>questions: ‘avoiding </a:t>
            </a:r>
            <a:r>
              <a:rPr lang="en-US" sz="2800" dirty="0"/>
              <a:t>questionable methods of </a:t>
            </a:r>
            <a:r>
              <a:rPr lang="en-US" sz="2800" dirty="0" smtClean="0"/>
              <a:t>reporting’ China is </a:t>
            </a:r>
            <a:r>
              <a:rPr lang="en-US" sz="2800" dirty="0"/>
              <a:t>similar with </a:t>
            </a:r>
            <a:r>
              <a:rPr lang="en-US" sz="2800" dirty="0" smtClean="0"/>
              <a:t>Brazil </a:t>
            </a:r>
            <a:r>
              <a:rPr lang="en-US" sz="2800" dirty="0"/>
              <a:t>(majority does not accept them) and different from </a:t>
            </a:r>
            <a:r>
              <a:rPr lang="en-US" sz="2800" dirty="0" smtClean="0"/>
              <a:t>Russia showing </a:t>
            </a:r>
            <a:r>
              <a:rPr lang="en-US" sz="2800" dirty="0"/>
              <a:t>a high tolerance to questionable methods</a:t>
            </a:r>
            <a:endParaRPr lang="ru-RU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89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/>
              <a:t>Brazil, China, </a:t>
            </a:r>
            <a:r>
              <a:rPr lang="en-US" sz="4400" dirty="0" smtClean="0"/>
              <a:t>Russia: Influences </a:t>
            </a:r>
            <a:endParaRPr lang="ru-R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</a:t>
            </a:r>
            <a:r>
              <a:rPr lang="en-US" dirty="0"/>
              <a:t>most important sources of </a:t>
            </a:r>
            <a:r>
              <a:rPr lang="en-US" dirty="0" smtClean="0"/>
              <a:t>influence: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Supervisors </a:t>
            </a:r>
            <a:r>
              <a:rPr lang="en-US" dirty="0"/>
              <a:t>and higher </a:t>
            </a:r>
            <a:r>
              <a:rPr lang="en-US" dirty="0" smtClean="0"/>
              <a:t>editors: China </a:t>
            </a:r>
            <a:r>
              <a:rPr lang="en-US" dirty="0" smtClean="0"/>
              <a:t>(80) and </a:t>
            </a:r>
            <a:r>
              <a:rPr lang="en-US" dirty="0" smtClean="0"/>
              <a:t>Brazil </a:t>
            </a:r>
            <a:r>
              <a:rPr lang="en-US" dirty="0" smtClean="0"/>
              <a:t>(79) similar  </a:t>
            </a:r>
            <a:endParaRPr lang="en-US" dirty="0" smtClean="0"/>
          </a:p>
          <a:p>
            <a:r>
              <a:rPr lang="en-US" dirty="0" smtClean="0"/>
              <a:t>Management and ownership : China </a:t>
            </a:r>
            <a:r>
              <a:rPr lang="en-US" dirty="0" smtClean="0"/>
              <a:t> (81:76) and </a:t>
            </a:r>
            <a:r>
              <a:rPr lang="en-US" dirty="0" smtClean="0"/>
              <a:t>Russia </a:t>
            </a:r>
            <a:r>
              <a:rPr lang="en-US" dirty="0" smtClean="0"/>
              <a:t>(66: 62) similar</a:t>
            </a:r>
            <a:endParaRPr lang="en-US" dirty="0" smtClean="0"/>
          </a:p>
          <a:p>
            <a:r>
              <a:rPr lang="en-US" dirty="0" smtClean="0"/>
              <a:t> Newsroom conventions and professional conventions:  important for Brazil </a:t>
            </a:r>
            <a:r>
              <a:rPr lang="en-US" dirty="0" smtClean="0"/>
              <a:t>(80: 78)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not </a:t>
            </a:r>
            <a:r>
              <a:rPr lang="en-US" dirty="0" smtClean="0"/>
              <a:t>so important </a:t>
            </a:r>
            <a:r>
              <a:rPr lang="en-US" dirty="0" smtClean="0"/>
              <a:t>for China (57: 53) </a:t>
            </a:r>
            <a:r>
              <a:rPr lang="en-US" dirty="0" smtClean="0"/>
              <a:t>and </a:t>
            </a:r>
            <a:r>
              <a:rPr lang="en-US" dirty="0" smtClean="0"/>
              <a:t>Russia (60: 52) </a:t>
            </a:r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43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Findings of Influences </a:t>
            </a:r>
            <a:endParaRPr lang="ru-R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comparison to the Western </a:t>
            </a:r>
            <a:r>
              <a:rPr lang="en-US" dirty="0" smtClean="0"/>
              <a:t>journalists: only </a:t>
            </a:r>
            <a:r>
              <a:rPr lang="en-US" dirty="0"/>
              <a:t>for </a:t>
            </a:r>
            <a:r>
              <a:rPr lang="en-US" dirty="0" smtClean="0"/>
              <a:t>China and Russia </a:t>
            </a:r>
            <a:r>
              <a:rPr lang="en-US" dirty="0"/>
              <a:t>‘management’ and ‘ownership’ were on the top, whereas for Germany and Austria they were non-important and for Brazil and the USA </a:t>
            </a:r>
            <a:r>
              <a:rPr lang="en-US" dirty="0" smtClean="0"/>
              <a:t>– not </a:t>
            </a:r>
            <a:r>
              <a:rPr lang="en-US" dirty="0"/>
              <a:t>so very </a:t>
            </a:r>
            <a:r>
              <a:rPr lang="en-US" dirty="0" smtClean="0"/>
              <a:t>important </a:t>
            </a:r>
          </a:p>
          <a:p>
            <a:r>
              <a:rPr lang="en-US" dirty="0"/>
              <a:t>This </a:t>
            </a:r>
            <a:r>
              <a:rPr lang="en-US" dirty="0" smtClean="0"/>
              <a:t>testifies </a:t>
            </a:r>
            <a:r>
              <a:rPr lang="en-US" dirty="0"/>
              <a:t>about the political and economic pressures on the media and journalists in Russia and </a:t>
            </a:r>
            <a:r>
              <a:rPr lang="en-US" dirty="0" smtClean="0"/>
              <a:t>China – the </a:t>
            </a:r>
            <a:r>
              <a:rPr lang="en-US" dirty="0"/>
              <a:t>double control of the </a:t>
            </a:r>
            <a:r>
              <a:rPr lang="en-US" dirty="0" smtClean="0"/>
              <a:t>state – (in)direct </a:t>
            </a:r>
            <a:r>
              <a:rPr lang="en-US" dirty="0"/>
              <a:t>media owner </a:t>
            </a:r>
            <a:r>
              <a:rPr lang="en-US" dirty="0" smtClean="0"/>
              <a:t>(or manager</a:t>
            </a:r>
            <a:r>
              <a:rPr lang="en-US" dirty="0" smtClean="0"/>
              <a:t>) </a:t>
            </a:r>
            <a:r>
              <a:rPr lang="en-US" dirty="0"/>
              <a:t>and the capital, non-free from the political control of the </a:t>
            </a:r>
            <a:r>
              <a:rPr lang="en-US" dirty="0" smtClean="0"/>
              <a:t>state                           </a:t>
            </a:r>
            <a:endParaRPr lang="ru-RU" dirty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61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130425"/>
            <a:ext cx="7846640" cy="14700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Thanks  for your attention</a:t>
            </a:r>
            <a:br>
              <a:rPr lang="en-US" dirty="0" smtClean="0"/>
            </a:br>
            <a:endParaRPr lang="ru-RU" sz="3600" dirty="0"/>
          </a:p>
        </p:txBody>
      </p:sp>
      <p:sp>
        <p:nvSpPr>
          <p:cNvPr id="34819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3228975"/>
            <a:ext cx="9143999" cy="2071688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endParaRPr lang="en-US" sz="2200" dirty="0" smtClean="0"/>
          </a:p>
          <a:p>
            <a:pPr marR="0" eaLnBrk="1" hangingPunct="1">
              <a:lnSpc>
                <a:spcPct val="80000"/>
              </a:lnSpc>
            </a:pPr>
            <a:endParaRPr lang="en-US" sz="2200" dirty="0" smtClean="0"/>
          </a:p>
          <a:p>
            <a:pPr marR="0" eaLnBrk="1" hangingPunct="1">
              <a:lnSpc>
                <a:spcPct val="80000"/>
              </a:lnSpc>
            </a:pPr>
            <a:endParaRPr lang="en-US" sz="2200" dirty="0" smtClean="0">
              <a:hlinkClick r:id="rId2"/>
            </a:endParaRPr>
          </a:p>
          <a:p>
            <a:pPr marR="0" algn="ctr" eaLnBrk="1" hangingPunct="1">
              <a:lnSpc>
                <a:spcPct val="80000"/>
              </a:lnSpc>
            </a:pPr>
            <a:r>
              <a:rPr lang="en-US" sz="3200" dirty="0" smtClean="0">
                <a:hlinkClick r:id="rId2"/>
              </a:rPr>
              <a:t>Svetlana.pasti@uta.fi</a:t>
            </a:r>
            <a:endParaRPr lang="en-US" sz="3200" dirty="0" smtClean="0"/>
          </a:p>
          <a:p>
            <a:pPr marR="0" eaLnBrk="1" hangingPunct="1">
              <a:lnSpc>
                <a:spcPct val="80000"/>
              </a:lnSpc>
            </a:pPr>
            <a:endParaRPr lang="en-US" sz="2000" dirty="0" smtClean="0"/>
          </a:p>
          <a:p>
            <a:pPr marR="0" algn="ctr" eaLnBrk="1" hangingPunct="1">
              <a:lnSpc>
                <a:spcPct val="80000"/>
              </a:lnSpc>
            </a:pPr>
            <a:r>
              <a:rPr lang="en-US" sz="2400" dirty="0" smtClean="0"/>
              <a:t>http://www.uta.fi/cmt/en/contact/staff/svetlanapasti/index.html</a:t>
            </a:r>
          </a:p>
          <a:p>
            <a:pPr marR="0" eaLnBrk="1" hangingPunct="1">
              <a:lnSpc>
                <a:spcPct val="80000"/>
              </a:lnSpc>
            </a:pPr>
            <a:endParaRPr lang="en-US" sz="2200" dirty="0" smtClean="0"/>
          </a:p>
          <a:p>
            <a:pPr marR="0" eaLnBrk="1" hangingPunct="1">
              <a:lnSpc>
                <a:spcPct val="80000"/>
              </a:lnSpc>
            </a:pPr>
            <a:endParaRPr lang="ru-RU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BRICS study  </a:t>
            </a:r>
            <a:endParaRPr lang="ru-R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hangingPunct="1">
              <a:buFont typeface="Arial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</a:rPr>
              <a:t>Neither of </a:t>
            </a:r>
            <a:r>
              <a:rPr lang="en-US" sz="2800" dirty="0" smtClean="0">
                <a:solidFill>
                  <a:prstClr val="black"/>
                </a:solidFill>
              </a:rPr>
              <a:t>these global projects </a:t>
            </a:r>
            <a:r>
              <a:rPr lang="en-US" sz="2800" dirty="0">
                <a:solidFill>
                  <a:prstClr val="black"/>
                </a:solidFill>
              </a:rPr>
              <a:t>included </a:t>
            </a:r>
            <a:r>
              <a:rPr lang="en-US" sz="2800" dirty="0" smtClean="0">
                <a:solidFill>
                  <a:prstClr val="black"/>
                </a:solidFill>
              </a:rPr>
              <a:t>journalists from all  </a:t>
            </a:r>
            <a:r>
              <a:rPr lang="en-US" sz="2800" dirty="0" smtClean="0">
                <a:solidFill>
                  <a:prstClr val="black"/>
                </a:solidFill>
              </a:rPr>
              <a:t>five BRICS countries  </a:t>
            </a:r>
            <a:endParaRPr lang="en-US" sz="2800" dirty="0" smtClean="0">
              <a:solidFill>
                <a:prstClr val="black"/>
              </a:solidFill>
            </a:endParaRPr>
          </a:p>
          <a:p>
            <a:pPr lvl="0" eaLnBrk="1" hangingPunct="1">
              <a:buFont typeface="Arial" charset="0"/>
              <a:buChar char="•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Our </a:t>
            </a:r>
            <a:r>
              <a:rPr lang="en-US" sz="2800" dirty="0" smtClean="0">
                <a:solidFill>
                  <a:prstClr val="black"/>
                </a:solidFill>
              </a:rPr>
              <a:t>study will compare the BRICS countries’ journalists: </a:t>
            </a:r>
          </a:p>
          <a:p>
            <a:pPr lvl="0" eaLnBrk="1" hangingPunct="1">
              <a:buFont typeface="Arial" charset="0"/>
              <a:buChar char="•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1) with </a:t>
            </a:r>
            <a:r>
              <a:rPr lang="en-US" sz="2800" dirty="0" smtClean="0">
                <a:solidFill>
                  <a:prstClr val="black"/>
                </a:solidFill>
              </a:rPr>
              <a:t>journalists in Western countries </a:t>
            </a:r>
            <a:endParaRPr lang="en-US" sz="2800" dirty="0" smtClean="0">
              <a:solidFill>
                <a:prstClr val="black"/>
              </a:solidFill>
            </a:endParaRPr>
          </a:p>
          <a:p>
            <a:pPr lvl="0" eaLnBrk="1" hangingPunct="1">
              <a:buFont typeface="Arial" charset="0"/>
              <a:buChar char="•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2) with journalists from the countries in the second wave of the global WJS study</a:t>
            </a:r>
          </a:p>
          <a:p>
            <a:pPr lvl="0" eaLnBrk="1" hangingPunct="1">
              <a:buFont typeface="Arial" charset="0"/>
              <a:buChar char="•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3) </a:t>
            </a:r>
            <a:r>
              <a:rPr lang="en-US" sz="2800" dirty="0" smtClean="0">
                <a:solidFill>
                  <a:prstClr val="black"/>
                </a:solidFill>
              </a:rPr>
              <a:t>with journalists in the </a:t>
            </a:r>
            <a:r>
              <a:rPr lang="en-US" sz="2800" dirty="0" smtClean="0">
                <a:solidFill>
                  <a:prstClr val="black"/>
                </a:solidFill>
              </a:rPr>
              <a:t>BRICS </a:t>
            </a:r>
            <a:r>
              <a:rPr lang="en-US" sz="2800" dirty="0" smtClean="0">
                <a:solidFill>
                  <a:prstClr val="black"/>
                </a:solidFill>
              </a:rPr>
              <a:t>countries themselves   </a:t>
            </a:r>
            <a:endParaRPr lang="en-US" sz="28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82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BRICS study  </a:t>
            </a:r>
            <a:endParaRPr lang="ru-R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 The </a:t>
            </a:r>
            <a:r>
              <a:rPr lang="en-US" sz="2800" dirty="0" smtClean="0"/>
              <a:t>study will examine differences between new and old news media </a:t>
            </a:r>
          </a:p>
          <a:p>
            <a:r>
              <a:rPr lang="en-US" sz="2800" dirty="0" smtClean="0">
                <a:solidFill>
                  <a:prstClr val="black"/>
                </a:solidFill>
              </a:rPr>
              <a:t> In </a:t>
            </a:r>
            <a:r>
              <a:rPr lang="en-US" sz="2800" dirty="0">
                <a:solidFill>
                  <a:prstClr val="black"/>
                </a:solidFill>
              </a:rPr>
              <a:t>mainstream comparative research, ONLINE NEWS MEDIA </a:t>
            </a:r>
            <a:r>
              <a:rPr lang="en-US" sz="2800" dirty="0" smtClean="0">
                <a:solidFill>
                  <a:prstClr val="black"/>
                </a:solidFill>
              </a:rPr>
              <a:t>have received </a:t>
            </a:r>
            <a:r>
              <a:rPr lang="en-US" sz="2800" dirty="0">
                <a:solidFill>
                  <a:prstClr val="black"/>
                </a:solidFill>
              </a:rPr>
              <a:t>little </a:t>
            </a:r>
            <a:r>
              <a:rPr lang="en-US" sz="2800" dirty="0" smtClean="0">
                <a:solidFill>
                  <a:prstClr val="black"/>
                </a:solidFill>
              </a:rPr>
              <a:t>attention</a:t>
            </a:r>
          </a:p>
          <a:p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smtClean="0"/>
              <a:t>Number </a:t>
            </a:r>
            <a:r>
              <a:rPr lang="en-US" sz="2800" dirty="0"/>
              <a:t>of online media continue to increase</a:t>
            </a:r>
          </a:p>
          <a:p>
            <a:r>
              <a:rPr lang="en-US" sz="2800" dirty="0" smtClean="0"/>
              <a:t> The </a:t>
            </a:r>
            <a:r>
              <a:rPr lang="en-US" sz="2800" dirty="0"/>
              <a:t>definition of new media is unclear</a:t>
            </a:r>
          </a:p>
          <a:p>
            <a:pPr lvl="0"/>
            <a:endParaRPr lang="en-US" sz="28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     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89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>
                <a:solidFill>
                  <a:srgbClr val="04617B"/>
                </a:solidFill>
              </a:rPr>
              <a:t>New media in the BRICS study</a:t>
            </a:r>
            <a:endParaRPr lang="ru-R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Our  </a:t>
            </a:r>
            <a:r>
              <a:rPr lang="en-US" sz="2800" dirty="0" smtClean="0">
                <a:solidFill>
                  <a:prstClr val="black"/>
                </a:solidFill>
              </a:rPr>
              <a:t>study  defines new online news media as separately established, registered and independent internet media organizations </a:t>
            </a:r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They are not digital newsrooms or online versions of conventional newspapers, magazines or radio-television stations  </a:t>
            </a:r>
            <a:endParaRPr lang="ru-RU" sz="2800" dirty="0">
              <a:solidFill>
                <a:prstClr val="black"/>
              </a:solidFill>
            </a:endParaRPr>
          </a:p>
          <a:p>
            <a:endParaRPr lang="ru-RU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00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BRICS study </a:t>
            </a:r>
            <a:r>
              <a:rPr lang="en-US" sz="4400" dirty="0" smtClean="0"/>
              <a:t>sample: Cities 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Four cities in each country</a:t>
            </a:r>
          </a:p>
          <a:p>
            <a:r>
              <a:rPr lang="en-US" sz="2800" dirty="0" smtClean="0"/>
              <a:t>Brazil: Brasilia, </a:t>
            </a:r>
            <a:r>
              <a:rPr lang="en-US" sz="2800" dirty="0"/>
              <a:t>Rio de </a:t>
            </a:r>
            <a:r>
              <a:rPr lang="en-US" sz="2800" dirty="0" smtClean="0"/>
              <a:t>Janeiro</a:t>
            </a:r>
            <a:r>
              <a:rPr lang="en-US" sz="2800" dirty="0" smtClean="0">
                <a:latin typeface="Calibri"/>
                <a:ea typeface="Calibri"/>
                <a:cs typeface="Times New Roman"/>
              </a:rPr>
              <a:t>,</a:t>
            </a:r>
            <a:r>
              <a:rPr lang="en-US" sz="2800" dirty="0"/>
              <a:t> </a:t>
            </a:r>
            <a:r>
              <a:rPr lang="en-US" sz="2800" dirty="0" smtClean="0"/>
              <a:t>Natal, Juiz </a:t>
            </a:r>
            <a:r>
              <a:rPr lang="en-US" sz="2800" dirty="0"/>
              <a:t>de </a:t>
            </a:r>
            <a:r>
              <a:rPr lang="en-US" sz="2800" dirty="0" err="1"/>
              <a:t>Fora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smtClean="0"/>
              <a:t>Russia: Moscow, St </a:t>
            </a:r>
            <a:r>
              <a:rPr lang="en-US" sz="2800" dirty="0"/>
              <a:t>P</a:t>
            </a:r>
            <a:r>
              <a:rPr lang="en-US" sz="2800" dirty="0" smtClean="0"/>
              <a:t>etersburg, Yekaterinburg, Petrozavodsk</a:t>
            </a:r>
          </a:p>
          <a:p>
            <a:r>
              <a:rPr lang="en-US" sz="2800" dirty="0" smtClean="0"/>
              <a:t>India: Delhi, Hyderabad, </a:t>
            </a:r>
            <a:r>
              <a:rPr lang="en-US" sz="2800" dirty="0" smtClean="0"/>
              <a:t>Kolkata, Pune</a:t>
            </a:r>
            <a:endParaRPr lang="en-US" sz="2800" dirty="0" smtClean="0"/>
          </a:p>
          <a:p>
            <a:r>
              <a:rPr lang="en-US" sz="2800" dirty="0" smtClean="0"/>
              <a:t>China: Beijing, Shanghai, Guangzhou, Xian</a:t>
            </a:r>
          </a:p>
          <a:p>
            <a:r>
              <a:rPr lang="en-US" sz="2800" dirty="0" smtClean="0"/>
              <a:t>South Africa: </a:t>
            </a:r>
            <a:r>
              <a:rPr lang="en-US" sz="2800" dirty="0" err="1" smtClean="0"/>
              <a:t>Jonannesburg</a:t>
            </a:r>
            <a:r>
              <a:rPr lang="en-US" sz="2800" dirty="0" smtClean="0"/>
              <a:t>, Cape Town, Durban,  Port </a:t>
            </a:r>
            <a:r>
              <a:rPr lang="en-US" sz="2800" dirty="0"/>
              <a:t>Elizabeth</a:t>
            </a:r>
            <a:endParaRPr lang="en-US" sz="2800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53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/>
              <a:t>BRICS study sample: </a:t>
            </a:r>
            <a:r>
              <a:rPr lang="en-US" sz="4400" dirty="0" smtClean="0"/>
              <a:t>Media</a:t>
            </a:r>
            <a:endParaRPr lang="ru-R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800" dirty="0" smtClean="0"/>
              <a:t>Traditional media </a:t>
            </a:r>
            <a:r>
              <a:rPr lang="en-GB" sz="2800" dirty="0" smtClean="0"/>
              <a:t>and </a:t>
            </a:r>
            <a:r>
              <a:rPr lang="en-GB" sz="2800" dirty="0" smtClean="0"/>
              <a:t>new online media </a:t>
            </a:r>
            <a:endParaRPr lang="ru-RU" sz="2800" dirty="0"/>
          </a:p>
          <a:p>
            <a:r>
              <a:rPr lang="en-GB" sz="2800" dirty="0"/>
              <a:t> </a:t>
            </a:r>
            <a:r>
              <a:rPr lang="en-GB" sz="2800" dirty="0" smtClean="0"/>
              <a:t>National media and local media</a:t>
            </a:r>
            <a:endParaRPr lang="ru-RU" sz="2800" dirty="0"/>
          </a:p>
          <a:p>
            <a:r>
              <a:rPr lang="en-GB" sz="2800" dirty="0"/>
              <a:t> </a:t>
            </a:r>
            <a:r>
              <a:rPr lang="en-GB" sz="2800" dirty="0" smtClean="0"/>
              <a:t>Different types of media (</a:t>
            </a:r>
            <a:r>
              <a:rPr lang="en-GB" sz="2800" dirty="0"/>
              <a:t>newspaper, magazine, radio, television, registered online media) </a:t>
            </a:r>
            <a:endParaRPr lang="ru-RU" sz="2800" dirty="0"/>
          </a:p>
          <a:p>
            <a:r>
              <a:rPr lang="en-GB" sz="2800" dirty="0"/>
              <a:t> </a:t>
            </a:r>
            <a:r>
              <a:rPr lang="en-GB" sz="2800" dirty="0" smtClean="0"/>
              <a:t>and their subcategories in </a:t>
            </a:r>
            <a:r>
              <a:rPr lang="en-GB" sz="2800" dirty="0" smtClean="0"/>
              <a:t>terms of:</a:t>
            </a:r>
            <a:endParaRPr lang="ru-RU" sz="2800" dirty="0"/>
          </a:p>
          <a:p>
            <a:pPr marL="0" indent="0">
              <a:buNone/>
            </a:pPr>
            <a:r>
              <a:rPr lang="en-GB" sz="2800" dirty="0" smtClean="0"/>
              <a:t>    </a:t>
            </a:r>
            <a:r>
              <a:rPr lang="en-GB" sz="2800" dirty="0"/>
              <a:t>quality (</a:t>
            </a:r>
            <a:r>
              <a:rPr lang="en-GB" sz="2800" dirty="0" smtClean="0"/>
              <a:t>citizen – oriented) </a:t>
            </a:r>
            <a:r>
              <a:rPr lang="en-GB" sz="2800" dirty="0"/>
              <a:t>and popular </a:t>
            </a:r>
            <a:r>
              <a:rPr lang="en-GB" sz="2800" dirty="0" smtClean="0"/>
              <a:t> </a:t>
            </a:r>
          </a:p>
          <a:p>
            <a:pPr marL="0" indent="0">
              <a:buNone/>
            </a:pPr>
            <a:r>
              <a:rPr lang="en-GB" sz="2800" dirty="0" smtClean="0"/>
              <a:t>    (</a:t>
            </a:r>
            <a:r>
              <a:rPr lang="en-GB" sz="2800" dirty="0"/>
              <a:t>consumer </a:t>
            </a:r>
            <a:r>
              <a:rPr lang="en-GB" sz="2800" dirty="0" smtClean="0"/>
              <a:t>– oriented</a:t>
            </a:r>
            <a:r>
              <a:rPr lang="en-GB" sz="2800" dirty="0"/>
              <a:t>) </a:t>
            </a:r>
            <a:endParaRPr lang="ru-RU" sz="2800" dirty="0"/>
          </a:p>
          <a:p>
            <a:pPr marL="0" indent="0">
              <a:buNone/>
            </a:pPr>
            <a:r>
              <a:rPr lang="en-GB" sz="2800" dirty="0" smtClean="0"/>
              <a:t>    state – owned/public</a:t>
            </a:r>
            <a:r>
              <a:rPr lang="en-GB" sz="2800" dirty="0"/>
              <a:t>; private; mix (</a:t>
            </a:r>
            <a:r>
              <a:rPr lang="en-GB" sz="2800" dirty="0" smtClean="0"/>
              <a:t>state – owned </a:t>
            </a:r>
          </a:p>
          <a:p>
            <a:pPr marL="0" indent="0">
              <a:buNone/>
            </a:pPr>
            <a:r>
              <a:rPr lang="en-GB" sz="2800" dirty="0" smtClean="0"/>
              <a:t>    &amp; private</a:t>
            </a:r>
            <a:r>
              <a:rPr lang="en-GB" sz="2800" dirty="0"/>
              <a:t>) </a:t>
            </a:r>
            <a:endParaRPr lang="ru-RU" sz="2800" dirty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10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/>
              <a:t>BRICS study sample: </a:t>
            </a:r>
            <a:r>
              <a:rPr lang="en-US" sz="4400" dirty="0" smtClean="0"/>
              <a:t>Media</a:t>
            </a:r>
            <a:endParaRPr lang="ru-R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Media sample in capital and 2</a:t>
            </a:r>
            <a:r>
              <a:rPr lang="en-GB" sz="2800" baseline="30000" dirty="0"/>
              <a:t>nd</a:t>
            </a:r>
            <a:r>
              <a:rPr lang="en-GB" sz="2800" dirty="0"/>
              <a:t> metropolis includes 12 traditional </a:t>
            </a:r>
            <a:r>
              <a:rPr lang="en-GB" sz="2800" dirty="0" smtClean="0"/>
              <a:t>media + </a:t>
            </a:r>
            <a:r>
              <a:rPr lang="en-GB" sz="2800" dirty="0"/>
              <a:t>12 new </a:t>
            </a:r>
            <a:r>
              <a:rPr lang="en-GB" sz="2800" dirty="0" smtClean="0"/>
              <a:t>online </a:t>
            </a:r>
            <a:r>
              <a:rPr lang="en-GB" sz="2800" dirty="0" smtClean="0"/>
              <a:t>media</a:t>
            </a:r>
            <a:r>
              <a:rPr lang="en-GB" sz="2800" dirty="0" smtClean="0"/>
              <a:t>, </a:t>
            </a:r>
            <a:r>
              <a:rPr lang="en-GB" sz="2800" dirty="0"/>
              <a:t>in total 24 media, where 48 journalists are </a:t>
            </a:r>
            <a:r>
              <a:rPr lang="en-GB" sz="2800" dirty="0" smtClean="0"/>
              <a:t>interviewed </a:t>
            </a:r>
            <a:endParaRPr lang="ru-RU" sz="2800" dirty="0"/>
          </a:p>
          <a:p>
            <a:r>
              <a:rPr lang="en-GB" sz="2800" dirty="0"/>
              <a:t> </a:t>
            </a:r>
            <a:r>
              <a:rPr lang="en-GB" sz="2800" dirty="0" smtClean="0"/>
              <a:t>Media </a:t>
            </a:r>
            <a:r>
              <a:rPr lang="en-GB" sz="2800" dirty="0"/>
              <a:t>sample in two provincial cities </a:t>
            </a:r>
            <a:r>
              <a:rPr lang="en-GB" sz="2800" dirty="0" smtClean="0"/>
              <a:t>half </a:t>
            </a:r>
            <a:r>
              <a:rPr lang="en-GB" sz="2800" dirty="0" smtClean="0"/>
              <a:t>of above</a:t>
            </a:r>
            <a:r>
              <a:rPr lang="en-GB" sz="2800" dirty="0" smtClean="0"/>
              <a:t>: </a:t>
            </a:r>
            <a:r>
              <a:rPr lang="en-GB" sz="2800" dirty="0" smtClean="0"/>
              <a:t>6 </a:t>
            </a:r>
            <a:r>
              <a:rPr lang="en-GB" sz="2800" dirty="0"/>
              <a:t>traditional media </a:t>
            </a:r>
            <a:r>
              <a:rPr lang="en-GB" sz="2800" dirty="0" smtClean="0"/>
              <a:t>+</a:t>
            </a:r>
            <a:r>
              <a:rPr lang="en-GB" sz="2800" dirty="0" smtClean="0"/>
              <a:t> </a:t>
            </a:r>
            <a:r>
              <a:rPr lang="en-GB" sz="2800" dirty="0"/>
              <a:t>6 new </a:t>
            </a:r>
            <a:r>
              <a:rPr lang="en-GB" sz="2800" dirty="0" smtClean="0"/>
              <a:t>online media, </a:t>
            </a:r>
            <a:r>
              <a:rPr lang="en-GB" sz="2800" dirty="0"/>
              <a:t>in total 12 media, where 24 journalists are </a:t>
            </a:r>
            <a:r>
              <a:rPr lang="en-GB" sz="2800" dirty="0" smtClean="0"/>
              <a:t>interviewed. </a:t>
            </a:r>
            <a:r>
              <a:rPr lang="en-US" sz="2800" dirty="0" smtClean="0"/>
              <a:t>In-depth</a:t>
            </a:r>
            <a:r>
              <a:rPr lang="en-US" sz="2800" dirty="0"/>
              <a:t>, s</a:t>
            </a:r>
            <a:r>
              <a:rPr lang="en-GB" sz="2800" dirty="0" err="1"/>
              <a:t>emi</a:t>
            </a:r>
            <a:r>
              <a:rPr lang="en-GB" sz="2800" dirty="0"/>
              <a:t>-structured interview, face-to-face, using a recorder, in the native language of the </a:t>
            </a:r>
            <a:r>
              <a:rPr lang="en-GB" sz="2800" dirty="0" smtClean="0"/>
              <a:t>interviewee </a:t>
            </a:r>
            <a:endParaRPr lang="ru-RU" sz="2800" dirty="0"/>
          </a:p>
          <a:p>
            <a:endParaRPr lang="ru-RU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70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Interview: Main topics </a:t>
            </a:r>
            <a:endParaRPr lang="ru-R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 </a:t>
            </a:r>
            <a:r>
              <a:rPr lang="en-GB" sz="2800" dirty="0" smtClean="0"/>
              <a:t>Social </a:t>
            </a:r>
            <a:r>
              <a:rPr lang="en-GB" sz="2800" dirty="0"/>
              <a:t>profile  </a:t>
            </a:r>
            <a:endParaRPr lang="ru-RU" sz="2800" dirty="0"/>
          </a:p>
          <a:p>
            <a:r>
              <a:rPr lang="en-GB" sz="2800" dirty="0"/>
              <a:t> </a:t>
            </a:r>
            <a:r>
              <a:rPr lang="en-GB" sz="2800" dirty="0" smtClean="0"/>
              <a:t>Job </a:t>
            </a:r>
            <a:r>
              <a:rPr lang="en-GB" sz="2800" dirty="0"/>
              <a:t>Conditions: </a:t>
            </a:r>
            <a:r>
              <a:rPr lang="en-GB" sz="2800" dirty="0" smtClean="0"/>
              <a:t>new technology</a:t>
            </a:r>
            <a:r>
              <a:rPr lang="en-GB" sz="2800" dirty="0"/>
              <a:t>, </a:t>
            </a:r>
            <a:r>
              <a:rPr lang="en-GB" sz="2800" dirty="0" smtClean="0"/>
              <a:t>economy, satisfaction</a:t>
            </a:r>
            <a:endParaRPr lang="ru-RU" sz="2800" dirty="0"/>
          </a:p>
          <a:p>
            <a:r>
              <a:rPr lang="en-GB" sz="2800" dirty="0"/>
              <a:t> </a:t>
            </a:r>
            <a:r>
              <a:rPr lang="en-US" sz="2800" dirty="0" smtClean="0"/>
              <a:t>Journalists </a:t>
            </a:r>
            <a:r>
              <a:rPr lang="en-US" sz="2800" dirty="0"/>
              <a:t>and </a:t>
            </a:r>
            <a:r>
              <a:rPr lang="en-US" sz="2800" dirty="0" smtClean="0"/>
              <a:t>society</a:t>
            </a:r>
            <a:r>
              <a:rPr lang="en-US" sz="2800" dirty="0"/>
              <a:t>: </a:t>
            </a:r>
            <a:r>
              <a:rPr lang="en-US" sz="2800" dirty="0" smtClean="0"/>
              <a:t>citizen participation, </a:t>
            </a:r>
            <a:r>
              <a:rPr lang="en-US" sz="2800" dirty="0"/>
              <a:t>f</a:t>
            </a:r>
            <a:r>
              <a:rPr lang="en-US" sz="2800" dirty="0" smtClean="0"/>
              <a:t>reedom </a:t>
            </a:r>
            <a:r>
              <a:rPr lang="en-US" sz="2800" dirty="0"/>
              <a:t>of </a:t>
            </a:r>
            <a:r>
              <a:rPr lang="en-US" sz="2800" dirty="0" smtClean="0"/>
              <a:t>speech</a:t>
            </a:r>
            <a:endParaRPr lang="ru-RU" sz="2800" dirty="0"/>
          </a:p>
          <a:p>
            <a:r>
              <a:rPr lang="en-US" sz="2800" dirty="0"/>
              <a:t> </a:t>
            </a:r>
            <a:r>
              <a:rPr lang="en-US" sz="2800" dirty="0" smtClean="0"/>
              <a:t>Professionalism </a:t>
            </a:r>
            <a:r>
              <a:rPr lang="en-US" sz="2800" dirty="0"/>
              <a:t>and </a:t>
            </a:r>
            <a:r>
              <a:rPr lang="en-US" sz="2800" dirty="0" smtClean="0"/>
              <a:t>ethics</a:t>
            </a:r>
            <a:r>
              <a:rPr lang="en-US" sz="2800" dirty="0"/>
              <a:t>:</a:t>
            </a:r>
            <a:r>
              <a:rPr lang="en-US" sz="2800" b="1" dirty="0"/>
              <a:t> </a:t>
            </a:r>
            <a:r>
              <a:rPr lang="en-US" sz="2800" dirty="0" smtClean="0"/>
              <a:t>perceptions </a:t>
            </a:r>
            <a:r>
              <a:rPr lang="en-US" sz="2800" dirty="0"/>
              <a:t>on </a:t>
            </a:r>
            <a:r>
              <a:rPr lang="en-US" sz="2800" dirty="0" smtClean="0"/>
              <a:t>  professionalism</a:t>
            </a:r>
            <a:r>
              <a:rPr lang="en-US" sz="2800" dirty="0"/>
              <a:t>,</a:t>
            </a:r>
            <a:r>
              <a:rPr lang="en-US" sz="2800" dirty="0" smtClean="0"/>
              <a:t> political independence, self</a:t>
            </a:r>
            <a:endParaRPr lang="ru-RU" sz="2800" dirty="0"/>
          </a:p>
          <a:p>
            <a:pPr marL="0" indent="0">
              <a:buNone/>
            </a:pPr>
            <a:r>
              <a:rPr lang="en-US" sz="2800" dirty="0" smtClean="0"/>
              <a:t>    regulation</a:t>
            </a:r>
            <a:r>
              <a:rPr lang="en-US" sz="2800" dirty="0" smtClean="0"/>
              <a:t>, corruption</a:t>
            </a:r>
          </a:p>
          <a:p>
            <a:r>
              <a:rPr lang="en-GB" sz="2800" dirty="0" smtClean="0"/>
              <a:t> Present </a:t>
            </a:r>
            <a:r>
              <a:rPr lang="en-GB" sz="2800" dirty="0"/>
              <a:t>s</a:t>
            </a:r>
            <a:r>
              <a:rPr lang="en-GB" sz="2800" dirty="0" smtClean="0"/>
              <a:t>tatus </a:t>
            </a:r>
            <a:r>
              <a:rPr lang="en-GB" sz="2800" dirty="0"/>
              <a:t>and </a:t>
            </a:r>
            <a:r>
              <a:rPr lang="en-GB" sz="2800" dirty="0" smtClean="0"/>
              <a:t>future </a:t>
            </a:r>
            <a:r>
              <a:rPr lang="en-GB" sz="2800" dirty="0"/>
              <a:t>of the </a:t>
            </a:r>
            <a:r>
              <a:rPr lang="en-GB" sz="2800" dirty="0" smtClean="0"/>
              <a:t>profession  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en-GB" b="1" dirty="0"/>
              <a:t> </a:t>
            </a:r>
            <a:endParaRPr lang="ru-RU" dirty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53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5833</TotalTime>
  <Words>1573</Words>
  <Application>Microsoft Office PowerPoint</Application>
  <PresentationFormat>On-screen Show (4:3)</PresentationFormat>
  <Paragraphs>243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Специальное оформление</vt:lpstr>
      <vt:lpstr>1_Специальное оформление</vt:lpstr>
      <vt:lpstr>2_Специальное оформление</vt:lpstr>
      <vt:lpstr>Поток</vt:lpstr>
      <vt:lpstr>  Journalists  in the BRICS countries</vt:lpstr>
      <vt:lpstr>   Media system: Human dimension  </vt:lpstr>
      <vt:lpstr>BRICS study  </vt:lpstr>
      <vt:lpstr>BRICS study  </vt:lpstr>
      <vt:lpstr>New media in the BRICS study</vt:lpstr>
      <vt:lpstr>BRICS study sample: Cities </vt:lpstr>
      <vt:lpstr>BRICS study sample: Media</vt:lpstr>
      <vt:lpstr>BRICS study sample: Media</vt:lpstr>
      <vt:lpstr>Interview: Main topics </vt:lpstr>
      <vt:lpstr>Work in progress</vt:lpstr>
      <vt:lpstr>Brazil, Russia, China in GJ and WJS </vt:lpstr>
      <vt:lpstr>Brazil, Russia, China in GJ: Profile</vt:lpstr>
      <vt:lpstr>Age: GJ   </vt:lpstr>
      <vt:lpstr>Two trends in the profession </vt:lpstr>
      <vt:lpstr>Working conditions: Job satisfaction</vt:lpstr>
      <vt:lpstr>Working conditions: Job satisfaction</vt:lpstr>
      <vt:lpstr>Six main journalistic roles: GJ</vt:lpstr>
      <vt:lpstr>Perceptions of Roles: Brazil, Russia</vt:lpstr>
      <vt:lpstr>Watchdog role decreasing: GJ</vt:lpstr>
      <vt:lpstr>Watchdog role: GJ and WJS </vt:lpstr>
      <vt:lpstr>Roles: GJ (WJS in brackets) </vt:lpstr>
      <vt:lpstr>WJS: Journalism cultures </vt:lpstr>
      <vt:lpstr>Brazil, China, Russia in WJS: Roles</vt:lpstr>
      <vt:lpstr>Brazil, China, Russia: epistemologies </vt:lpstr>
      <vt:lpstr>Brazil, China, Russia: Ethics</vt:lpstr>
      <vt:lpstr>Brazil, China, Russia: Influences </vt:lpstr>
      <vt:lpstr>Findings of Influences </vt:lpstr>
      <vt:lpstr>Thanks  for your attention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Pasti</dc:creator>
  <cp:lastModifiedBy>Svetlana Pasti</cp:lastModifiedBy>
  <cp:revision>308</cp:revision>
  <cp:lastPrinted>2013-11-20T12:02:48Z</cp:lastPrinted>
  <dcterms:created xsi:type="dcterms:W3CDTF">2011-12-15T03:18:56Z</dcterms:created>
  <dcterms:modified xsi:type="dcterms:W3CDTF">2013-11-20T12:23:27Z</dcterms:modified>
</cp:coreProperties>
</file>