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charts/chart2.xml" ContentType="application/vnd.openxmlformats-officedocument.drawingml.chart+xml"/>
  <Default Extension="bin" ContentType="application/vnd.openxmlformats-officedocument.presentationml.printerSettings"/>
  <Override PartName="/ppt/charts/chart3.xml" ContentType="application/vnd.openxmlformats-officedocument.drawingml.chart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5" r:id="rId4"/>
    <p:sldId id="266" r:id="rId5"/>
    <p:sldId id="262" r:id="rId6"/>
    <p:sldId id="269" r:id="rId7"/>
    <p:sldId id="268" r:id="rId8"/>
    <p:sldId id="270" r:id="rId9"/>
    <p:sldId id="261" r:id="rId10"/>
    <p:sldId id="264" r:id="rId11"/>
    <p:sldId id="273" r:id="rId12"/>
    <p:sldId id="272" r:id="rId13"/>
    <p:sldId id="274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br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Copy%20of%20ChinaSA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Copy%20of%20ChinaSA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ZA" sz="1200"/>
              <a:t>Volume of SA media coverage on BRIC countries over time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'[brics.xlsx]coverage of countries per year'!$I$4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year'!$I$5:$I$8</c:f>
              <c:numCache>
                <c:formatCode>General</c:formatCode>
                <c:ptCount val="4"/>
                <c:pt idx="0">
                  <c:v>133.0</c:v>
                </c:pt>
                <c:pt idx="1">
                  <c:v>199.0</c:v>
                </c:pt>
                <c:pt idx="2">
                  <c:v>192.0</c:v>
                </c:pt>
                <c:pt idx="3">
                  <c:v>44.0</c:v>
                </c:pt>
              </c:numCache>
            </c:numRef>
          </c:val>
        </c:ser>
        <c:ser>
          <c:idx val="1"/>
          <c:order val="1"/>
          <c:tx>
            <c:strRef>
              <c:f>'[brics.xlsx]coverage of countries per year'!$J$4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year'!$J$5:$J$8</c:f>
              <c:numCache>
                <c:formatCode>General</c:formatCode>
                <c:ptCount val="4"/>
                <c:pt idx="0">
                  <c:v>231.0</c:v>
                </c:pt>
                <c:pt idx="1">
                  <c:v>170.0</c:v>
                </c:pt>
                <c:pt idx="2">
                  <c:v>114.0</c:v>
                </c:pt>
                <c:pt idx="3">
                  <c:v>49.0</c:v>
                </c:pt>
              </c:numCache>
            </c:numRef>
          </c:val>
        </c:ser>
        <c:ser>
          <c:idx val="2"/>
          <c:order val="2"/>
          <c:tx>
            <c:strRef>
              <c:f>'[brics.xlsx]coverage of countries per year'!$K$4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year'!$K$5:$K$8</c:f>
              <c:numCache>
                <c:formatCode>General</c:formatCode>
                <c:ptCount val="4"/>
                <c:pt idx="0">
                  <c:v>1119.0</c:v>
                </c:pt>
                <c:pt idx="1">
                  <c:v>1210.0</c:v>
                </c:pt>
                <c:pt idx="2">
                  <c:v>927.0</c:v>
                </c:pt>
                <c:pt idx="3">
                  <c:v>301.0</c:v>
                </c:pt>
              </c:numCache>
            </c:numRef>
          </c:val>
        </c:ser>
        <c:ser>
          <c:idx val="3"/>
          <c:order val="3"/>
          <c:tx>
            <c:strRef>
              <c:f>'[brics.xlsx]coverage of countries per year'!$L$4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year'!$L$5:$L$8</c:f>
              <c:numCache>
                <c:formatCode>General</c:formatCode>
                <c:ptCount val="4"/>
                <c:pt idx="0">
                  <c:v>330.0</c:v>
                </c:pt>
                <c:pt idx="1">
                  <c:v>611.0</c:v>
                </c:pt>
                <c:pt idx="2">
                  <c:v>547.0</c:v>
                </c:pt>
                <c:pt idx="3">
                  <c:v>161.0</c:v>
                </c:pt>
              </c:numCache>
            </c:numRef>
          </c:val>
        </c:ser>
        <c:gapWidth val="75"/>
        <c:overlap val="-25"/>
        <c:axId val="405381464"/>
        <c:axId val="405385000"/>
      </c:barChart>
      <c:catAx>
        <c:axId val="405381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ZA"/>
            </a:pPr>
            <a:endParaRPr lang="en-US"/>
          </a:p>
        </c:txPr>
        <c:crossAx val="405385000"/>
        <c:crosses val="autoZero"/>
        <c:auto val="1"/>
        <c:lblAlgn val="ctr"/>
        <c:lblOffset val="100"/>
      </c:catAx>
      <c:valAx>
        <c:axId val="4053850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405381464"/>
        <c:crosses val="autoZero"/>
        <c:crossBetween val="between"/>
      </c:valAx>
      <c:spPr>
        <a:noFill/>
      </c:spPr>
    </c:plotArea>
    <c:legend>
      <c:legendPos val="b"/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US" sz="1200"/>
              <a:t>Volume</a:t>
            </a:r>
          </a:p>
        </c:rich>
      </c:tx>
      <c:layout>
        <c:manualLayout>
          <c:xMode val="edge"/>
          <c:yMode val="edge"/>
          <c:x val="0.574993000874891"/>
          <c:y val="0.0315115657681425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topics!$C$92</c:f>
              <c:strCache>
                <c:ptCount val="1"/>
                <c:pt idx="0">
                  <c:v>Number of reports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cat>
            <c:strRef>
              <c:f>topics!$B$93:$B$102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topics!$C$93:$C$102</c:f>
              <c:numCache>
                <c:formatCode>General</c:formatCode>
                <c:ptCount val="10"/>
                <c:pt idx="0">
                  <c:v>60.0</c:v>
                </c:pt>
                <c:pt idx="1">
                  <c:v>60.0</c:v>
                </c:pt>
                <c:pt idx="2">
                  <c:v>65.0</c:v>
                </c:pt>
                <c:pt idx="3">
                  <c:v>71.0</c:v>
                </c:pt>
                <c:pt idx="4">
                  <c:v>75.0</c:v>
                </c:pt>
                <c:pt idx="5">
                  <c:v>80.0</c:v>
                </c:pt>
                <c:pt idx="6">
                  <c:v>80.0</c:v>
                </c:pt>
                <c:pt idx="7">
                  <c:v>98.0</c:v>
                </c:pt>
                <c:pt idx="8">
                  <c:v>131.0</c:v>
                </c:pt>
                <c:pt idx="9">
                  <c:v>175.0</c:v>
                </c:pt>
              </c:numCache>
            </c:numRef>
          </c:val>
        </c:ser>
        <c:gapWidth val="50"/>
        <c:axId val="405341768"/>
        <c:axId val="397255736"/>
      </c:barChart>
      <c:catAx>
        <c:axId val="405341768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7255736"/>
        <c:crosses val="autoZero"/>
        <c:auto val="1"/>
        <c:lblAlgn val="ctr"/>
        <c:lblOffset val="100"/>
      </c:catAx>
      <c:valAx>
        <c:axId val="397255736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405341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9520778652668"/>
          <c:y val="0.90521624967085"/>
          <c:w val="0.324291557305337"/>
          <c:h val="0.0672111302820254"/>
        </c:manualLayout>
      </c:layout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ZA" sz="1200"/>
              <a:t>Ratings</a:t>
            </a:r>
          </a:p>
        </c:rich>
      </c:tx>
      <c:layout>
        <c:manualLayout>
          <c:xMode val="edge"/>
          <c:yMode val="edge"/>
          <c:x val="0.587493000874891"/>
          <c:y val="0.027736498892568"/>
        </c:manualLayout>
      </c:layout>
    </c:title>
    <c:plotArea>
      <c:layout/>
      <c:barChart>
        <c:barDir val="bar"/>
        <c:grouping val="percentStacked"/>
        <c:ser>
          <c:idx val="0"/>
          <c:order val="0"/>
          <c:tx>
            <c:strRef>
              <c:f>topics!$C$4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strRef>
              <c:f>topics!$B$81:$B$90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topics!$C$81:$C$90</c:f>
              <c:numCache>
                <c:formatCode>General</c:formatCode>
                <c:ptCount val="10"/>
                <c:pt idx="0">
                  <c:v>19.0</c:v>
                </c:pt>
                <c:pt idx="1">
                  <c:v>45.0</c:v>
                </c:pt>
                <c:pt idx="2">
                  <c:v>2.0</c:v>
                </c:pt>
                <c:pt idx="3">
                  <c:v>3.0</c:v>
                </c:pt>
                <c:pt idx="4">
                  <c:v>7.0</c:v>
                </c:pt>
                <c:pt idx="5">
                  <c:v>17.0</c:v>
                </c:pt>
                <c:pt idx="6">
                  <c:v>36.0</c:v>
                </c:pt>
                <c:pt idx="7">
                  <c:v>6.0</c:v>
                </c:pt>
                <c:pt idx="8">
                  <c:v>38.0</c:v>
                </c:pt>
                <c:pt idx="9">
                  <c:v>46.0</c:v>
                </c:pt>
              </c:numCache>
            </c:numRef>
          </c:val>
        </c:ser>
        <c:ser>
          <c:idx val="1"/>
          <c:order val="1"/>
          <c:tx>
            <c:strRef>
              <c:f>topics!$D$4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cat>
            <c:strRef>
              <c:f>topics!$B$81:$B$90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topics!$D$81:$D$90</c:f>
              <c:numCache>
                <c:formatCode>General</c:formatCode>
                <c:ptCount val="10"/>
                <c:pt idx="0">
                  <c:v>19.0</c:v>
                </c:pt>
                <c:pt idx="1">
                  <c:v>11.0</c:v>
                </c:pt>
                <c:pt idx="2">
                  <c:v>53.0</c:v>
                </c:pt>
                <c:pt idx="3">
                  <c:v>50.0</c:v>
                </c:pt>
                <c:pt idx="4">
                  <c:v>54.0</c:v>
                </c:pt>
                <c:pt idx="5">
                  <c:v>44.0</c:v>
                </c:pt>
                <c:pt idx="6">
                  <c:v>40.0</c:v>
                </c:pt>
                <c:pt idx="7">
                  <c:v>64.0</c:v>
                </c:pt>
                <c:pt idx="8">
                  <c:v>47.0</c:v>
                </c:pt>
                <c:pt idx="9">
                  <c:v>97.0</c:v>
                </c:pt>
              </c:numCache>
            </c:numRef>
          </c:val>
        </c:ser>
        <c:ser>
          <c:idx val="2"/>
          <c:order val="2"/>
          <c:tx>
            <c:strRef>
              <c:f>topics!$E$4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cat>
            <c:strRef>
              <c:f>topics!$B$81:$B$90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topics!$E$81:$E$90</c:f>
              <c:numCache>
                <c:formatCode>General</c:formatCode>
                <c:ptCount val="10"/>
                <c:pt idx="0">
                  <c:v>22.0</c:v>
                </c:pt>
                <c:pt idx="1">
                  <c:v>4.0</c:v>
                </c:pt>
                <c:pt idx="2">
                  <c:v>10.0</c:v>
                </c:pt>
                <c:pt idx="3">
                  <c:v>18.0</c:v>
                </c:pt>
                <c:pt idx="4">
                  <c:v>14.0</c:v>
                </c:pt>
                <c:pt idx="5">
                  <c:v>19.0</c:v>
                </c:pt>
                <c:pt idx="6">
                  <c:v>4.0</c:v>
                </c:pt>
                <c:pt idx="7">
                  <c:v>28.0</c:v>
                </c:pt>
                <c:pt idx="8">
                  <c:v>46.0</c:v>
                </c:pt>
                <c:pt idx="9">
                  <c:v>32.0</c:v>
                </c:pt>
              </c:numCache>
            </c:numRef>
          </c:val>
        </c:ser>
        <c:gapWidth val="50"/>
        <c:overlap val="100"/>
        <c:axId val="412380616"/>
        <c:axId val="412384072"/>
      </c:barChart>
      <c:catAx>
        <c:axId val="4123806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ZA"/>
            </a:pPr>
            <a:endParaRPr lang="en-US"/>
          </a:p>
        </c:txPr>
        <c:crossAx val="412384072"/>
        <c:crosses val="autoZero"/>
        <c:auto val="1"/>
        <c:lblAlgn val="ctr"/>
        <c:lblOffset val="100"/>
      </c:catAx>
      <c:valAx>
        <c:axId val="412384072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0\ %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412380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3048993875766"/>
          <c:y val="0.913028136166554"/>
          <c:w val="0.433902012248469"/>
          <c:h val="0.0631977219255308"/>
        </c:manualLayout>
      </c:layout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0BB68E-9ECA-4F91-8CF5-3C2E78B8E034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995AD3-CA77-417C-9A1C-37AAC8D0AAC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0D0A-CD0A-409A-A245-FC696C1D1636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C98D-BB16-4A24-9852-368928C09FE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092A-5419-4B2E-A6A0-132852BF1AC6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D7AD-B8A5-4714-9C44-DF13CE626D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C17E-6FA6-4EB4-8EA5-C3BBBEA748B0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D12F-706B-49A5-8D79-9913A1F393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8949-B461-42BE-A82D-E1441C93C27F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775C-8142-4DB8-8B78-443DC53381B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BE4E-CFD8-4F49-B0A4-ECFC0B663E2B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ED64-94D1-44FC-903B-258201F9A44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3655-B489-4A11-A2D6-1F72956865B2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4A25-E785-41A0-9583-C216E291AB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7044-222B-4CB6-A766-6FAA340C4754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F17A-FEE5-4073-8475-56ABB924526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51C0-9D35-4B2F-9441-499B2082FF3B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F3A8-6C5E-48F8-909F-ED51B1460EF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D1F7-7BBE-49E9-8778-65FB675E7EDB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9ADE-3F8F-4F49-8E02-DAD437A704D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F8F9-B3E7-4EB9-865B-64E02D64DD54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7303-F0DB-4005-98C1-2ADEA69E1D5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7F61-0EED-4CCD-8C3A-B12045583D29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3C04-0B1F-415A-96E6-A581ACB48EE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57A7C1-A125-4FF7-93DB-660C7CB78BA0}" type="datetimeFigureOut">
              <a:rPr lang="en-ZA"/>
              <a:pPr>
                <a:defRPr/>
              </a:pPr>
              <a:t>12/16/12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4F6DA5-504F-4BA9-888B-CABA97CF161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5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mtClean="0"/>
              <a:t>South African media: local contests and global shifts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 smtClean="0">
                <a:ea typeface="+mn-ea"/>
                <a:cs typeface="+mn-cs"/>
              </a:rPr>
              <a:t>Herman Wasserman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 smtClean="0">
                <a:ea typeface="+mn-ea"/>
                <a:cs typeface="+mn-cs"/>
              </a:rPr>
              <a:t>Rhodes University, South Africa</a:t>
            </a:r>
            <a:endParaRPr lang="en-ZA" dirty="0"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876925"/>
            <a:ext cx="2438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SA within 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91513" cy="47847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Entry into BRICS alignment brought renewed </a:t>
            </a:r>
            <a:r>
              <a:rPr lang="en-ZA" dirty="0">
                <a:ea typeface="+mn-ea"/>
                <a:cs typeface="+mn-cs"/>
              </a:rPr>
              <a:t>media focus on </a:t>
            </a:r>
            <a:r>
              <a:rPr lang="en-ZA" dirty="0" smtClean="0">
                <a:ea typeface="+mn-ea"/>
                <a:cs typeface="+mn-cs"/>
              </a:rPr>
              <a:t>international relations</a:t>
            </a:r>
            <a:endParaRPr lang="en-ZA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Among these – </a:t>
            </a:r>
            <a:r>
              <a:rPr lang="en-ZA" dirty="0" smtClean="0">
                <a:ea typeface="+mn-ea"/>
                <a:cs typeface="+mn-cs"/>
              </a:rPr>
              <a:t>China most important (continent’s biggest trade partner) and receives most coverage of BRICS group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Most contentious partnership – fears of interference in local politics, loss of jobs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 </a:t>
            </a:r>
            <a:r>
              <a:rPr lang="en-ZA" dirty="0">
                <a:ea typeface="+mn-ea"/>
                <a:cs typeface="+mn-cs"/>
              </a:rPr>
              <a:t>But also fewer strings attached to aid – non-interference in domestic policies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Africa historically ‘a horse – Western brutal rider, beating the horse, Chinese rider gives carrots’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Questions asked in media : new type of imperialism? ‘Scramble for Africa’? ‘Partner or predator’?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dirty="0">
              <a:ea typeface="+mn-ea"/>
              <a:cs typeface="+mn-cs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267450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2326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ea typeface="+mj-ea"/>
                <a:cs typeface="+mj-cs"/>
              </a:rPr>
              <a:t>Representation of BRICS in SA media</a:t>
            </a:r>
            <a:endParaRPr lang="en-ZA" dirty="0"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835696" y="2060848"/>
          <a:ext cx="514806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305675" cy="1143000"/>
          </a:xfrm>
        </p:spPr>
        <p:txBody>
          <a:bodyPr/>
          <a:lstStyle/>
          <a:p>
            <a:r>
              <a:rPr lang="en-ZA" smtClean="0"/>
              <a:t>Image of China in SA media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750" y="1341438"/>
            <a:ext cx="7561263" cy="5173662"/>
          </a:xfrm>
        </p:spPr>
        <p:txBody>
          <a:bodyPr/>
          <a:lstStyle/>
          <a:p>
            <a:r>
              <a:rPr lang="en-ZA" sz="2800" smtClean="0"/>
              <a:t>Started with cautious attitude</a:t>
            </a:r>
          </a:p>
          <a:p>
            <a:r>
              <a:rPr lang="en-ZA" sz="2800" smtClean="0"/>
              <a:t>Analysis of coverage over last 3 years shows balanced view of China emerging, becoming more positive</a:t>
            </a:r>
          </a:p>
          <a:p>
            <a:r>
              <a:rPr lang="en-ZA" sz="2800" smtClean="0"/>
              <a:t>Cautiously optimistic attitude in media – not pigeonholed as ‘good’ or ‘bad’ story</a:t>
            </a:r>
          </a:p>
          <a:p>
            <a:r>
              <a:rPr lang="en-ZA" sz="2800" smtClean="0"/>
              <a:t>China firm place on news agenda </a:t>
            </a:r>
          </a:p>
          <a:p>
            <a:r>
              <a:rPr lang="en-ZA" sz="2800" smtClean="0"/>
              <a:t>Strong economic focus, little social coverage</a:t>
            </a:r>
          </a:p>
          <a:p>
            <a:r>
              <a:rPr lang="en-ZA" sz="2800" smtClean="0"/>
              <a:t>Economic interest supersedes political issues</a:t>
            </a:r>
            <a:endParaRPr lang="en-ZA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267450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619250" y="98425"/>
            <a:ext cx="6513513" cy="1143000"/>
          </a:xfrm>
        </p:spPr>
        <p:txBody>
          <a:bodyPr/>
          <a:lstStyle/>
          <a:p>
            <a:r>
              <a:rPr lang="en-ZA" smtClean="0"/>
              <a:t>Image of China in SA media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5278" y="1916832"/>
          <a:ext cx="40290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499992" y="1844824"/>
          <a:ext cx="4010025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AutoShape 2" descr="data:image/jpeg;base64,/9j/4AAQSkZJRgABAQAAAQABAAD/2wCEAAkGBggGEBQIBwgTEBEUFhUTFhASFg8UGRUWExAVHhQcHhcjIScqGh0oHBIWHzclIyosLDMvGB8xNTI2NSguLikBCQoKDgwOGQ8PGjYiHyQ1NTUyNTUtNS0zLTQvNC80LDUtNSssLzAuLC4wLyo1LC4tLC82KjUvLzE1LTQqLDEpL//AABEIALcBEwMBIgACEQEDEQH/xAAbAAEAAgMBAQAAAAAAAAAAAAAABQYCBAcDAf/EADcQAQACAQIDBQQIBQUAAAAAAAABAgMEEQUhMQYSQVFhIiNxkQcTFTJygZKhFBZVotFSU2KC4f/EABsBAQACAwEBAAAAAAAAAAAAAAADBQIEBgEH/8QAKREBAAICAQMDBAEFAAAAAAAAAAECAxEEITFBBRJhE1FxkfAUMoHB4f/aAAwDAQACEQMRAD8AqIDmX3IAAAAAAIiZ5RAA+zWaz3bRtPk99doM3DrRi1Ne7aa1t3fGItG8RPrs6L2cwU4vgxazieirOWv3clojvWiv3bb9fn5bontn2fpnyW1/2jipaYj3WSYrPs1iOU+PTyVdPUItm+naNa389VLj9UrbP9G0a1vfnr8a/wAqQExtyFougAAAAAAAAAAAAAAAAAAAAAAAAAAEj2e4f9p6nHp5jlNt7fhrzt+0bfmwvaKVm0+GGS8Y6zee0I6YmOUwJztloP4DV37sbVye8j/t97+6LIN5iyRkpF48scOWMuOuSPMDLHbuTFu7E7TvtPSWIkSJ3S9suKYstM2bUTalZ54oitazXpMbRER06NLtBq8eu1OXUYbb1tbeJ9No2R4grgx0v76xrppr042Kl/fSNTrXQBM6Ps9k4jpLa7SRNr0vNbUjnvXu1mJiPON55f4553yVxxE2SZMtcURN51HZDCQ1nAdZw7HGp1tIxxadq0tPtW8/Z8Ij128Ee9ret43WdsqZK3jdZ3AAzZgAAAAAAAAAAAAAAAAAAAARyW/s5xjg2q203FeH4aX6Rl7lIrb48vZn16fBBny2xV90V3+Gtyc1sNPfFZt+FQXX6OeH7zk11o6RGOvxnnb9or81p/l/hP8ATsP6KNrTaTBo6/VabDWld9+7WIiN59FFyvU4y4ppWNbc3zfWK58M46VmNqv9InD/AK3FTW1jnS3dn8N+n7x/c5+7VnwYtVWcWfHF6z1raImJ2ny/Jp/y/wAK/puH9FHnE9SjBj9lo3pjwfVq8fDGO9ZnTkIvHaPinAuGb6fQ8OwZMvSZ7lJrT4+c+nz8lItabzNp258+UREfKOi94+ac1fdNdR8uk4vItnr75rNY+fL4A2G299HfTUvFtZitenjWlorPz2l0rsvxDhWfDb7MwThpTneLbeMTzm2878q9Z8nLm5puKZtJhy6PFyjLNO9PpXvcvz3j5erR5nF+vXUT1/PT9K31Dhf1NNRM76eenfr0/Cx9uMM8QmvEdHq65sURFZrSaz9Xz67R4Tv1/wDFQNxPgxfSpFN702eNgnBjjHveu3TQAnbIAAAAAAAAAAAAAAAAAAAAAC29iu0Otrlpwy3vMdt4jfrSIiZmYny5dPk6Aon0c6Dv3ya20fdiKV+Nudv2iP1LNx3tJo+BV99bvZJj2cVes+s/6Y9fk5bn0i/J9mKvX/bivU8cZOXOPDXr515lKqV247Q67SX+ztP7us1i03ifavFvDfwjeJj8k1wDtXpON+7n3eX/AG5nr+GfH4dUV9Iug+sx49bWOdZmk/C3OP3if1MOHj+nyYpmr/PDDgYfpcyuPPX9/fx+VCAdY7gAACImeiZ7M8DnjeS+K0bRXHed/wDlMbU/ed/yR5MlcdZtbtCLLlripN7doQwytjtSe7asxMctmKRIAD0AAAAAAAAAAAAAAAAAAAAABZdN2pjgulroeGR7229r5ZjlWbeER4zEREbzy5eKu5c2TPacma82tPObTMzMz8WAhx4aY5mYjrPdBi49MUzasdZ7y+1tNJ71Z2mOcTHgs2DtZPENPfhnF5371Zimbxi0c696PHnEc45qwGXDTLr3R27fBm49M2vdHWO0+YANt0ycH2lLZJilKzMzO0RHOZmejPU6e+kvbBlja1Zmsx12mJ5vNxvTzcb0+6XVZtFeM+myTS0dLQ6l2f4vfX6ams18VxzaZrvvERbadonn0mZ35ejlDZ1XENRrIpiy5PZpWK1pHKKxEeXnPm0uZxI5ERHb5V3P4McuKx2n7+dLX2645rtPknh2L3eOaxabRvveLdefhG8TG3opbY1PENRrK0x6jJ3u5ExWZ5zET4b+Mf5a6XjYIw44pr/qfh8eOPiimuvn5+QBstsAAAAAAAAAAAAAAAAAAAAAAAAAAemn1GTS3rmw22tWYmJ9Yeb20ep/hLxnjFW815xF4mY38N48WNu0+WNv7Z6bdR4XwvQZ/q+Kxw6uLLau+22202jn7PTf1232lTe1PZrUaLJk1k6jHat7WvtNq1tHetM/dnr18N2xwLtvrJ1ERxTNE4rezPKtYpMzynlHTz9JVXPknLab2neZmZ3/ADVPF42fHmmbT0/fTr06/ZRcLicnFntN7dNR89OvSJnWtMAFwvw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631825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>
              <a:latin typeface="Calibri" pitchFamily="84" charset="0"/>
            </a:endParaRPr>
          </a:p>
        </p:txBody>
      </p:sp>
      <p:sp>
        <p:nvSpPr>
          <p:cNvPr id="26629" name="AutoShape 4" descr="data:image/jpeg;base64,/9j/4AAQSkZJRgABAQAAAQABAAD/2wCEAAkGBggGEBQIBwgTEBEUFhUTFhASFg8UGRUWExAVHhQcHhcjIScqGh0oHBIWHzclIyosLDMvGB8xNTI2NSguLikBCQoKDgwOGQ8PGjYiHyQ1NTUyNTUtNS0zLTQvNC80LDUtNSssLzAuLC4wLyo1LC4tLC82KjUvLzE1LTQqLDEpL//AABEIALcBEwMBIgACEQEDEQH/xAAbAAEAAgMBAQAAAAAAAAAAAAAABQYCBAcDAf/EADcQAQACAQIDBQQIBQUAAAAAAAABAgMEEQUhMQYSQVFhIiNxkQcTFTJygZKhFBZVotFSU2KC4f/EABsBAQACAwEBAAAAAAAAAAAAAAADBQIEBgEH/8QAKREBAAICAQMDBAEFAAAAAAAAAAECAxEEITFBBRJhE1FxkfAUMoHB4f/aAAwDAQACEQMRAD8AqIDmX3IAAAAAAIiZ5RAA+zWaz3bRtPk99doM3DrRi1Ne7aa1t3fGItG8RPrs6L2cwU4vgxazieirOWv3clojvWiv3bb9fn5bontn2fpnyW1/2jipaYj3WSYrPs1iOU+PTyVdPUItm+naNa389VLj9UrbP9G0a1vfnr8a/wAqQExtyFougAAAAAAAAAAAAAAAAAAAAAAAAAAEj2e4f9p6nHp5jlNt7fhrzt+0bfmwvaKVm0+GGS8Y6zee0I6YmOUwJztloP4DV37sbVye8j/t97+6LIN5iyRkpF48scOWMuOuSPMDLHbuTFu7E7TvtPSWIkSJ3S9suKYstM2bUTalZ54oitazXpMbRER06NLtBq8eu1OXUYbb1tbeJ9No2R4grgx0v76xrppr042Kl/fSNTrXQBM6Ps9k4jpLa7SRNr0vNbUjnvXu1mJiPON55f4553yVxxE2SZMtcURN51HZDCQ1nAdZw7HGp1tIxxadq0tPtW8/Z8Ij128Ee9ret43WdsqZK3jdZ3AAzZgAAAAAAAAAAAAAAAAAAAARyW/s5xjg2q203FeH4aX6Rl7lIrb48vZn16fBBny2xV90V3+Gtyc1sNPfFZt+FQXX6OeH7zk11o6RGOvxnnb9or81p/l/hP8ATsP6KNrTaTBo6/VabDWld9+7WIiN59FFyvU4y4ppWNbc3zfWK58M46VmNqv9InD/AK3FTW1jnS3dn8N+n7x/c5+7VnwYtVWcWfHF6z1raImJ2ny/Jp/y/wAK/puH9FHnE9SjBj9lo3pjwfVq8fDGO9ZnTkIvHaPinAuGb6fQ8OwZMvSZ7lJrT4+c+nz8lItabzNp258+UREfKOi94+ac1fdNdR8uk4vItnr75rNY+fL4A2G299HfTUvFtZitenjWlorPz2l0rsvxDhWfDb7MwThpTneLbeMTzm2878q9Z8nLm5puKZtJhy6PFyjLNO9PpXvcvz3j5erR5nF+vXUT1/PT9K31Dhf1NNRM76eenfr0/Cx9uMM8QmvEdHq65sURFZrSaz9Xz67R4Tv1/wDFQNxPgxfSpFN702eNgnBjjHveu3TQAnbIAAAAAAAAAAAAAAAAAAAAAC29iu0Otrlpwy3vMdt4jfrSIiZmYny5dPk6Aon0c6Dv3ya20fdiKV+Nudv2iP1LNx3tJo+BV99bvZJj2cVes+s/6Y9fk5bn0i/J9mKvX/bivU8cZOXOPDXr515lKqV247Q67SX+ztP7us1i03ifavFvDfwjeJj8k1wDtXpON+7n3eX/AG5nr+GfH4dUV9Iug+sx49bWOdZmk/C3OP3if1MOHj+nyYpmr/PDDgYfpcyuPPX9/fx+VCAdY7gAACImeiZ7M8DnjeS+K0bRXHed/wDlMbU/ed/yR5MlcdZtbtCLLlripN7doQwytjtSe7asxMctmKRIAD0AAAAAAAAAAAAAAAAAAAAABZdN2pjgulroeGR7229r5ZjlWbeER4zEREbzy5eKu5c2TPacma82tPObTMzMz8WAhx4aY5mYjrPdBi49MUzasdZ7y+1tNJ71Z2mOcTHgs2DtZPENPfhnF5371Zimbxi0c696PHnEc45qwGXDTLr3R27fBm49M2vdHWO0+YANt0ycH2lLZJilKzMzO0RHOZmejPU6e+kvbBlja1Zmsx12mJ5vNxvTzcb0+6XVZtFeM+myTS0dLQ6l2f4vfX6ams18VxzaZrvvERbadonn0mZ35ejlDZ1XENRrIpiy5PZpWK1pHKKxEeXnPm0uZxI5ERHb5V3P4McuKx2n7+dLX2645rtPknh2L3eOaxabRvveLdefhG8TG3opbY1PENRrK0x6jJ3u5ExWZ5zET4b+Mf5a6XjYIw44pr/qfh8eOPiimuvn5+QBstsAAAAAAAAAAAAAAAAAAAAAAAAAAemn1GTS3rmw22tWYmJ9Yeb20ep/hLxnjFW815xF4mY38N48WNu0+WNv7Z6bdR4XwvQZ/q+Kxw6uLLau+22202jn7PTf1232lTe1PZrUaLJk1k6jHat7WvtNq1tHetM/dnr18N2xwLtvrJ1ERxTNE4rezPKtYpMzynlHTz9JVXPknLab2neZmZ3/ADVPF42fHmmbT0/fTr06/ZRcLicnFntN7dNR89OvSJnWtMAFwvw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-479425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>
              <a:latin typeface="Calibri" pitchFamily="84" charset="0"/>
            </a:endParaRPr>
          </a:p>
        </p:txBody>
      </p:sp>
      <p:pic>
        <p:nvPicPr>
          <p:cNvPr id="2663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044575"/>
            <a:ext cx="823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1058863"/>
            <a:ext cx="881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008063" y="1273175"/>
            <a:ext cx="466725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6092825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4"/>
          <p:cNvSpPr txBox="1">
            <a:spLocks noChangeArrowheads="1"/>
          </p:cNvSpPr>
          <p:nvPr/>
        </p:nvSpPr>
        <p:spPr bwMode="auto">
          <a:xfrm>
            <a:off x="1303338" y="5516563"/>
            <a:ext cx="3989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ZA">
                <a:latin typeface="Calibri" pitchFamily="84" charset="0"/>
              </a:rPr>
              <a:t>Jan 2011-March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92275" y="22225"/>
            <a:ext cx="6511925" cy="1143000"/>
          </a:xfrm>
        </p:spPr>
        <p:txBody>
          <a:bodyPr/>
          <a:lstStyle/>
          <a:p>
            <a:r>
              <a:rPr lang="en-ZA" smtClean="0"/>
              <a:t>Conclusion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850" y="1196975"/>
            <a:ext cx="8496300" cy="5976938"/>
          </a:xfrm>
        </p:spPr>
        <p:txBody>
          <a:bodyPr/>
          <a:lstStyle/>
          <a:p>
            <a:r>
              <a:rPr lang="en-ZA" sz="2800" smtClean="0"/>
              <a:t>South Africa emerging ‘middle’ power, part of global flows &amp; contraflows of capital &amp; content</a:t>
            </a:r>
          </a:p>
          <a:p>
            <a:r>
              <a:rPr lang="en-ZA" sz="2800" smtClean="0"/>
              <a:t>Multiple processes of negotiating internal and external relations </a:t>
            </a:r>
          </a:p>
          <a:p>
            <a:r>
              <a:rPr lang="en-ZA" sz="2800" smtClean="0"/>
              <a:t>As SA finds a place in new geopolitics, inequalities continue internally</a:t>
            </a:r>
          </a:p>
          <a:p>
            <a:r>
              <a:rPr lang="en-ZA" sz="2800" smtClean="0"/>
              <a:t>Translates into a media system that a) still negotiates its role in relation to state and public and b)  views SA’s membership of BRICS with cautious optimism</a:t>
            </a:r>
          </a:p>
          <a:p>
            <a:endParaRPr lang="en-ZA" sz="2800" smtClean="0"/>
          </a:p>
          <a:p>
            <a:endParaRPr lang="en-ZA" sz="28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165850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8229600" cy="1143000"/>
          </a:xfrm>
        </p:spPr>
        <p:txBody>
          <a:bodyPr/>
          <a:lstStyle/>
          <a:p>
            <a:r>
              <a:rPr lang="en-ZA" smtClean="0"/>
              <a:t>SA another BRIC in the wall?</a:t>
            </a:r>
          </a:p>
        </p:txBody>
      </p:sp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6092825"/>
            <a:ext cx="2439987" cy="498475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23850" y="1484313"/>
            <a:ext cx="85693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84" charset="0"/>
              <a:buChar char="•"/>
            </a:pPr>
            <a:r>
              <a:rPr lang="en-ZA" sz="3200">
                <a:latin typeface="Calibri" pitchFamily="84" charset="0"/>
              </a:rPr>
              <a:t>SA joining BRICS heralds new global partnership </a:t>
            </a:r>
          </a:p>
          <a:p>
            <a:pPr marL="285750" indent="-285750">
              <a:buFont typeface="Arial" pitchFamily="84" charset="0"/>
              <a:buChar char="•"/>
            </a:pPr>
            <a:r>
              <a:rPr lang="en-ZA" sz="3200">
                <a:latin typeface="Calibri" pitchFamily="84" charset="0"/>
              </a:rPr>
              <a:t>Optimistic view: process of emergence from isolated pariah to regional powerhouse</a:t>
            </a:r>
          </a:p>
          <a:p>
            <a:pPr marL="285750" indent="-285750">
              <a:buFont typeface="Arial" pitchFamily="84" charset="0"/>
              <a:buChar char="•"/>
            </a:pPr>
            <a:r>
              <a:rPr lang="en-ZA" sz="3200">
                <a:latin typeface="Calibri" pitchFamily="84" charset="0"/>
              </a:rPr>
              <a:t>But not as simple narrative as that. </a:t>
            </a:r>
          </a:p>
          <a:p>
            <a:pPr marL="285750" indent="-285750">
              <a:buFont typeface="Arial" pitchFamily="84" charset="0"/>
              <a:buChar char="•"/>
            </a:pPr>
            <a:r>
              <a:rPr lang="en-ZA" sz="3200">
                <a:latin typeface="Calibri" pitchFamily="84" charset="0"/>
              </a:rPr>
              <a:t>SA’s status as a BRICS country contested – much smaller economy than other partners </a:t>
            </a:r>
          </a:p>
          <a:p>
            <a:pPr marL="285750" indent="-285750">
              <a:buFont typeface="Arial" pitchFamily="84" charset="0"/>
              <a:buChar char="•"/>
            </a:pPr>
            <a:r>
              <a:rPr lang="en-ZA" sz="3200">
                <a:latin typeface="Calibri" pitchFamily="84" charset="0"/>
              </a:rPr>
              <a:t>Internal inequalities militate against uncritical celebration of economic growth and 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South African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558213" cy="4921250"/>
          </a:xfrm>
        </p:spPr>
        <p:txBody>
          <a:bodyPr rtlCol="0">
            <a:normAutofit fontScale="85000"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As far as </a:t>
            </a:r>
            <a:r>
              <a:rPr lang="en-ZA" dirty="0" smtClean="0">
                <a:ea typeface="+mn-ea"/>
                <a:cs typeface="+mn-cs"/>
              </a:rPr>
              <a:t>media </a:t>
            </a:r>
            <a:r>
              <a:rPr lang="en-ZA" dirty="0">
                <a:ea typeface="+mn-ea"/>
                <a:cs typeface="+mn-cs"/>
              </a:rPr>
              <a:t>is concerned, South Africa can be seen as a regional </a:t>
            </a:r>
            <a:r>
              <a:rPr lang="en-ZA" dirty="0" smtClean="0">
                <a:ea typeface="+mn-ea"/>
                <a:cs typeface="+mn-cs"/>
              </a:rPr>
              <a:t>power:</a:t>
            </a: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Vibrant </a:t>
            </a:r>
            <a:r>
              <a:rPr lang="en-ZA" dirty="0">
                <a:ea typeface="+mn-ea"/>
              </a:rPr>
              <a:t>media </a:t>
            </a:r>
            <a:r>
              <a:rPr lang="en-ZA" dirty="0" smtClean="0">
                <a:ea typeface="+mn-ea"/>
              </a:rPr>
              <a:t>industry</a:t>
            </a: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Free press</a:t>
            </a: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Leaders in education </a:t>
            </a:r>
            <a:r>
              <a:rPr lang="en-ZA" dirty="0">
                <a:ea typeface="+mn-ea"/>
              </a:rPr>
              <a:t>and training, </a:t>
            </a:r>
            <a:r>
              <a:rPr lang="en-ZA" dirty="0" err="1" smtClean="0">
                <a:ea typeface="+mn-ea"/>
              </a:rPr>
              <a:t>professionalisation</a:t>
            </a:r>
            <a:endParaRPr lang="en-ZA" dirty="0" smtClean="0">
              <a:ea typeface="+mn-ea"/>
            </a:endParaRP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>
                <a:ea typeface="+mn-ea"/>
              </a:rPr>
              <a:t>E</a:t>
            </a:r>
            <a:r>
              <a:rPr lang="en-ZA" dirty="0" smtClean="0">
                <a:ea typeface="+mn-ea"/>
              </a:rPr>
              <a:t>xpansion </a:t>
            </a:r>
            <a:r>
              <a:rPr lang="en-ZA" dirty="0">
                <a:ea typeface="+mn-ea"/>
              </a:rPr>
              <a:t>into continent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But not </a:t>
            </a:r>
            <a:r>
              <a:rPr lang="en-ZA" dirty="0">
                <a:ea typeface="+mn-ea"/>
                <a:cs typeface="+mn-cs"/>
              </a:rPr>
              <a:t>a simple, linear </a:t>
            </a:r>
            <a:r>
              <a:rPr lang="en-ZA" dirty="0" smtClean="0">
                <a:ea typeface="+mn-ea"/>
                <a:cs typeface="+mn-cs"/>
              </a:rPr>
              <a:t>process: </a:t>
            </a: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>
                <a:ea typeface="+mn-ea"/>
              </a:rPr>
              <a:t> M</a:t>
            </a:r>
            <a:r>
              <a:rPr lang="en-ZA" dirty="0" smtClean="0">
                <a:ea typeface="+mn-ea"/>
              </a:rPr>
              <a:t>ultiple </a:t>
            </a:r>
            <a:r>
              <a:rPr lang="en-ZA" dirty="0">
                <a:ea typeface="+mn-ea"/>
              </a:rPr>
              <a:t>flows of content, interpenetration of capital</a:t>
            </a: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>
                <a:ea typeface="+mn-ea"/>
              </a:rPr>
              <a:t>I</a:t>
            </a:r>
            <a:r>
              <a:rPr lang="en-ZA" dirty="0" smtClean="0">
                <a:ea typeface="+mn-ea"/>
              </a:rPr>
              <a:t>nternal tensions, inequalities</a:t>
            </a:r>
          </a:p>
          <a:p>
            <a:pPr marL="6858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Outward relations controversial – hegemon on continent, China-Africa relationship critiqued</a:t>
            </a:r>
          </a:p>
          <a:p>
            <a:pPr marL="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Local contests, global shifts make up a complex dynamic</a:t>
            </a:r>
            <a:endParaRPr lang="en-ZA" dirty="0">
              <a:ea typeface="+mn-ea"/>
              <a:cs typeface="+mn-cs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126163"/>
            <a:ext cx="2438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r>
              <a:rPr lang="en-ZA" smtClean="0"/>
              <a:t>SA media landscape after apartheid – local contests</a:t>
            </a:r>
          </a:p>
          <a:p>
            <a:r>
              <a:rPr lang="en-ZA" smtClean="0"/>
              <a:t>SA media within new outward relations – global shifts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126163"/>
            <a:ext cx="2438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168525"/>
            <a:ext cx="372903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6513513" cy="936625"/>
          </a:xfrm>
        </p:spPr>
        <p:txBody>
          <a:bodyPr/>
          <a:lstStyle/>
          <a:p>
            <a:r>
              <a:rPr lang="en-ZA" smtClean="0"/>
              <a:t>SA media in brief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" y="1557338"/>
            <a:ext cx="9036050" cy="5805487"/>
          </a:xfrm>
        </p:spPr>
        <p:txBody>
          <a:bodyPr/>
          <a:lstStyle/>
          <a:p>
            <a:r>
              <a:rPr lang="en-ZA" b="1" smtClean="0"/>
              <a:t>Under apartheid:</a:t>
            </a:r>
          </a:p>
          <a:p>
            <a:pPr lvl="1"/>
            <a:r>
              <a:rPr lang="en-ZA" smtClean="0"/>
              <a:t>Political parallelism (Afrikaans/English/alternative)</a:t>
            </a:r>
          </a:p>
          <a:p>
            <a:pPr lvl="1"/>
            <a:r>
              <a:rPr lang="en-ZA" smtClean="0"/>
              <a:t> Repressive legal environment</a:t>
            </a:r>
          </a:p>
          <a:p>
            <a:pPr lvl="1"/>
            <a:r>
              <a:rPr lang="en-ZA" smtClean="0"/>
              <a:t>Dominated by white ownership and editorial staff</a:t>
            </a:r>
          </a:p>
          <a:p>
            <a:pPr lvl="1"/>
            <a:r>
              <a:rPr lang="en-ZA" smtClean="0"/>
              <a:t>Technologically sophisticated industry</a:t>
            </a:r>
          </a:p>
          <a:p>
            <a:endParaRPr lang="en-ZA" sz="28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6021388"/>
            <a:ext cx="2438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80963"/>
            <a:ext cx="6511925" cy="935037"/>
          </a:xfrm>
        </p:spPr>
        <p:txBody>
          <a:bodyPr/>
          <a:lstStyle/>
          <a:p>
            <a:r>
              <a:rPr lang="en-ZA" smtClean="0"/>
              <a:t>SA media in brief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950" y="1052513"/>
            <a:ext cx="9036050" cy="5805487"/>
          </a:xfrm>
        </p:spPr>
        <p:txBody>
          <a:bodyPr/>
          <a:lstStyle/>
          <a:p>
            <a:r>
              <a:rPr lang="en-ZA" b="1" smtClean="0"/>
              <a:t>After apartheid:</a:t>
            </a:r>
          </a:p>
          <a:p>
            <a:r>
              <a:rPr lang="en-ZA" smtClean="0"/>
              <a:t>Constitutionally guaranteed freedoms</a:t>
            </a:r>
          </a:p>
          <a:p>
            <a:r>
              <a:rPr lang="en-ZA" smtClean="0"/>
              <a:t>Self-regulated</a:t>
            </a:r>
          </a:p>
          <a:p>
            <a:r>
              <a:rPr lang="en-ZA" smtClean="0"/>
              <a:t>Less polarised, ‘watchdog’ orientation</a:t>
            </a:r>
          </a:p>
          <a:p>
            <a:r>
              <a:rPr lang="en-ZA" smtClean="0"/>
              <a:t>Normative frameworks contested</a:t>
            </a:r>
          </a:p>
          <a:p>
            <a:r>
              <a:rPr lang="en-ZA" smtClean="0"/>
              <a:t>Political economy: </a:t>
            </a:r>
          </a:p>
          <a:p>
            <a:pPr lvl="2"/>
            <a:r>
              <a:rPr lang="en-ZA" smtClean="0"/>
              <a:t>Commercial concentration (demise of alternative media; attempts to transform via ownership and staff but elite continuity/renewal; state intervention via MDDA, but  public and community media face challenges)</a:t>
            </a:r>
          </a:p>
          <a:p>
            <a:pPr lvl="2"/>
            <a:r>
              <a:rPr lang="en-ZA" smtClean="0"/>
              <a:t>Unequal access, concentration in a few big conglomerates, content still largely racially segmented</a:t>
            </a:r>
          </a:p>
          <a:p>
            <a:endParaRPr lang="en-ZA" sz="280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238" y="1773238"/>
            <a:ext cx="14827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65125"/>
            <a:ext cx="34813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New pressures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" y="1268413"/>
            <a:ext cx="5497512" cy="57610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900" b="1" dirty="0" smtClean="0">
                <a:ea typeface="+mn-ea"/>
                <a:cs typeface="+mn-cs"/>
              </a:rPr>
              <a:t>Pressures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400" dirty="0" smtClean="0">
                <a:ea typeface="+mn-ea"/>
                <a:cs typeface="+mn-cs"/>
              </a:rPr>
              <a:t>Media Appeals Tribunal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400" dirty="0" smtClean="0">
                <a:ea typeface="+mn-ea"/>
                <a:cs typeface="+mn-cs"/>
              </a:rPr>
              <a:t>Protection of State Information Bill (securitization of state – </a:t>
            </a:r>
            <a:r>
              <a:rPr lang="en-ZA" sz="3400" dirty="0" err="1" smtClean="0">
                <a:ea typeface="+mn-ea"/>
                <a:cs typeface="+mn-cs"/>
              </a:rPr>
              <a:t>Marikana</a:t>
            </a:r>
            <a:r>
              <a:rPr lang="en-ZA" sz="3400" dirty="0" smtClean="0">
                <a:ea typeface="+mn-ea"/>
                <a:cs typeface="+mn-cs"/>
              </a:rPr>
              <a:t>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400" dirty="0" smtClean="0">
                <a:ea typeface="+mn-ea"/>
                <a:cs typeface="+mn-cs"/>
              </a:rPr>
              <a:t>Transformation Commission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400" dirty="0" smtClean="0">
                <a:ea typeface="+mn-ea"/>
                <a:cs typeface="+mn-cs"/>
              </a:rPr>
              <a:t>State interference in SABC (</a:t>
            </a:r>
            <a:r>
              <a:rPr lang="en-ZA" sz="3400" dirty="0" err="1" smtClean="0">
                <a:ea typeface="+mn-ea"/>
                <a:cs typeface="+mn-cs"/>
              </a:rPr>
              <a:t>viz</a:t>
            </a:r>
            <a:r>
              <a:rPr lang="en-ZA" sz="3400" dirty="0" smtClean="0">
                <a:ea typeface="+mn-ea"/>
                <a:cs typeface="+mn-cs"/>
              </a:rPr>
              <a:t> Jimi Matthews on Nkandla)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400" dirty="0" smtClean="0">
                <a:ea typeface="+mn-ea"/>
                <a:cs typeface="+mn-cs"/>
              </a:rPr>
              <a:t>Satire not appreciated (</a:t>
            </a:r>
            <a:r>
              <a:rPr lang="en-ZA" sz="3400" dirty="0" err="1" smtClean="0">
                <a:ea typeface="+mn-ea"/>
                <a:cs typeface="+mn-cs"/>
              </a:rPr>
              <a:t>Zapiro</a:t>
            </a:r>
            <a:r>
              <a:rPr lang="en-ZA" sz="3400" dirty="0" smtClean="0">
                <a:ea typeface="+mn-ea"/>
                <a:cs typeface="+mn-cs"/>
              </a:rPr>
              <a:t> sued, ‘The Spear’ outcry, ZA News not on SABC)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sz="3000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ZA" sz="24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sz="28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sz="28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dirty="0">
              <a:ea typeface="+mn-ea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6092825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50" y="1557338"/>
            <a:ext cx="35496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….and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84325"/>
            <a:ext cx="5627687" cy="5084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000" b="1" dirty="0">
                <a:ea typeface="+mn-ea"/>
                <a:cs typeface="+mn-cs"/>
              </a:rPr>
              <a:t>Opportunities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sz="3000" dirty="0">
                <a:ea typeface="+mn-ea"/>
              </a:rPr>
              <a:t>Technology: huge take-up of mobile phones, more internet access than fixed-line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sz="3000" dirty="0">
                <a:ea typeface="+mn-ea"/>
              </a:rPr>
              <a:t>Social networks : </a:t>
            </a:r>
            <a:r>
              <a:rPr lang="en-ZA" sz="3000" dirty="0" err="1">
                <a:ea typeface="+mn-ea"/>
              </a:rPr>
              <a:t>Mxit</a:t>
            </a:r>
            <a:r>
              <a:rPr lang="en-ZA" sz="3000" dirty="0">
                <a:ea typeface="+mn-ea"/>
              </a:rPr>
              <a:t> huge among teenagers,  Twitter </a:t>
            </a:r>
            <a:r>
              <a:rPr lang="en-ZA" sz="3000" dirty="0" smtClean="0">
                <a:ea typeface="+mn-ea"/>
              </a:rPr>
              <a:t>biggest </a:t>
            </a:r>
            <a:r>
              <a:rPr lang="en-ZA" sz="3000" dirty="0">
                <a:ea typeface="+mn-ea"/>
              </a:rPr>
              <a:t>on continent </a:t>
            </a:r>
            <a:r>
              <a:rPr lang="en-ZA" sz="3000" dirty="0" smtClean="0">
                <a:ea typeface="+mn-ea"/>
              </a:rPr>
              <a:t>(twice as many as Kenya in 2</a:t>
            </a:r>
            <a:r>
              <a:rPr lang="en-ZA" sz="3000" baseline="30000" dirty="0" smtClean="0">
                <a:ea typeface="+mn-ea"/>
              </a:rPr>
              <a:t>nd</a:t>
            </a:r>
            <a:r>
              <a:rPr lang="en-ZA" sz="3000" dirty="0" smtClean="0">
                <a:ea typeface="+mn-ea"/>
              </a:rPr>
              <a:t> place)</a:t>
            </a:r>
            <a:endParaRPr lang="en-ZA" sz="3000" dirty="0">
              <a:solidFill>
                <a:srgbClr val="FF0000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sz="3000" dirty="0">
                <a:ea typeface="+mn-ea"/>
              </a:rPr>
              <a:t>Strong civil society using social media: Right 2 Know campaign, Equal Education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dirty="0">
              <a:ea typeface="+mn-ea"/>
              <a:cs typeface="+mn-cs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412875"/>
            <a:ext cx="27051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-107950" y="115888"/>
            <a:ext cx="9251950" cy="1143000"/>
          </a:xfrm>
        </p:spPr>
        <p:txBody>
          <a:bodyPr/>
          <a:lstStyle/>
          <a:p>
            <a:r>
              <a:rPr lang="en-ZA" sz="4000" smtClean="0"/>
              <a:t>Global shifts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875" y="1087438"/>
            <a:ext cx="4700588" cy="5473700"/>
          </a:xfrm>
        </p:spPr>
        <p:txBody>
          <a:bodyPr/>
          <a:lstStyle/>
          <a:p>
            <a:r>
              <a:rPr lang="en-ZA" sz="2800" smtClean="0"/>
              <a:t>‘Interpenetration’ of capital</a:t>
            </a:r>
          </a:p>
          <a:p>
            <a:r>
              <a:rPr lang="en-ZA" sz="2800" smtClean="0"/>
              <a:t>Inward flows: </a:t>
            </a:r>
          </a:p>
          <a:p>
            <a:pPr lvl="1"/>
            <a:r>
              <a:rPr lang="en-ZA" smtClean="0"/>
              <a:t>Capital: Independent Media</a:t>
            </a:r>
          </a:p>
          <a:p>
            <a:pPr lvl="1"/>
            <a:r>
              <a:rPr lang="en-ZA" smtClean="0"/>
              <a:t>Content: global formats</a:t>
            </a:r>
          </a:p>
          <a:p>
            <a:r>
              <a:rPr lang="en-ZA" sz="2800" smtClean="0"/>
              <a:t>Outward flows: </a:t>
            </a:r>
          </a:p>
          <a:p>
            <a:pPr lvl="1"/>
            <a:r>
              <a:rPr lang="en-ZA" smtClean="0"/>
              <a:t>Hegemonic position on continent</a:t>
            </a:r>
          </a:p>
          <a:p>
            <a:pPr lvl="1"/>
            <a:r>
              <a:rPr lang="en-ZA" smtClean="0"/>
              <a:t>Global interests via pay TV, internet</a:t>
            </a:r>
          </a:p>
          <a:p>
            <a:endParaRPr lang="en-ZA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8521" t="12947" r="54570" b="9261"/>
          <a:stretch>
            <a:fillRect/>
          </a:stretch>
        </p:blipFill>
        <p:spPr bwMode="auto">
          <a:xfrm>
            <a:off x="4932363" y="892175"/>
            <a:ext cx="41036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562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ＭＳ Ｐゴシック</vt:lpstr>
      <vt:lpstr>Arial</vt:lpstr>
      <vt:lpstr>Office Theme</vt:lpstr>
      <vt:lpstr>South African media: local contests and global shifts</vt:lpstr>
      <vt:lpstr>SA another BRIC in the wall?</vt:lpstr>
      <vt:lpstr>South African media</vt:lpstr>
      <vt:lpstr>Outline</vt:lpstr>
      <vt:lpstr>SA media in brief</vt:lpstr>
      <vt:lpstr>SA media in brief</vt:lpstr>
      <vt:lpstr>New pressures …</vt:lpstr>
      <vt:lpstr>….and opportunities</vt:lpstr>
      <vt:lpstr>Global shifts</vt:lpstr>
      <vt:lpstr>SA within BRICS</vt:lpstr>
      <vt:lpstr>Representation of BRICS in SA media</vt:lpstr>
      <vt:lpstr>Image of China in SA media </vt:lpstr>
      <vt:lpstr>Image of China in SA media</vt:lpstr>
      <vt:lpstr>Conclusion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media: local contests and global shifts</dc:title>
  <dc:creator>Prof H Wasserman</dc:creator>
  <cp:lastModifiedBy>Näty Keskus</cp:lastModifiedBy>
  <cp:revision>57</cp:revision>
  <dcterms:created xsi:type="dcterms:W3CDTF">2012-11-07T20:34:30Z</dcterms:created>
  <dcterms:modified xsi:type="dcterms:W3CDTF">2012-12-16T17:31:33Z</dcterms:modified>
</cp:coreProperties>
</file>