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17"/>
  </p:notesMasterIdLst>
  <p:sldIdLst>
    <p:sldId id="256" r:id="rId2"/>
    <p:sldId id="259" r:id="rId3"/>
    <p:sldId id="258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3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5FF53-A36C-A74A-9A4F-6E9DCF7B0EE4}" type="datetimeFigureOut">
              <a:rPr lang="en-US" smtClean="0"/>
              <a:t>8/24/16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66962-3212-4B41-8A29-810489CDAF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361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Scholars however acknowledge today that the polysemy, the nuance, and the changeling nature of professionalism (and therefore of professions and professionalization) cannot be subjected to such explication (Martimianakis, Maniate, &amp; Hodges, 2009). Today, they consider this a time-wasting exercise and suggest that, instead of seeking such precision, a focus on the discourse of professionalism would yield greater understanding (Evetts, 2013).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66962-3212-4B41-8A29-810489CDAF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179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66962-3212-4B41-8A29-810489CDAF1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179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66962-3212-4B41-8A29-810489CDAF1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179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66962-3212-4B41-8A29-810489CDAF1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179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66962-3212-4B41-8A29-810489CDAF1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17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Scholars however acknowledge today that the polysemy, the nuance, and the changeling nature of professionalism (and therefore of professions and professionalization) cannot be subjected to such explication (Martimianakis, Maniate, &amp; Hodges, 2009). Today, they consider this a time-wasting exercise and suggest that, instead of seeking such precision, a focus on the discourse of professionalism would yield greater understanding (Evetts, 2013).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66962-3212-4B41-8A29-810489CDAF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17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66962-3212-4B41-8A29-810489CDAF1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17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66962-3212-4B41-8A29-810489CDAF1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17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66962-3212-4B41-8A29-810489CDAF1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179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66962-3212-4B41-8A29-810489CDAF1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17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66962-3212-4B41-8A29-810489CDAF1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17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66962-3212-4B41-8A29-810489CDAF1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179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66962-3212-4B41-8A29-810489CDAF1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17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B39C-525A-F44D-940E-A97790DB41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AFEF-B339-9E4F-9470-A050BEB00957}" type="datetimeFigureOut">
              <a:rPr lang="en-US" smtClean="0"/>
              <a:t>8/24/16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AFEF-B339-9E4F-9470-A050BEB00957}" type="datetimeFigureOut">
              <a:rPr lang="en-US" smtClean="0"/>
              <a:t>8/24/16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B39C-525A-F44D-940E-A97790DB41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AFEF-B339-9E4F-9470-A050BEB00957}" type="datetimeFigureOut">
              <a:rPr lang="en-US" smtClean="0"/>
              <a:t>8/24/16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B39C-525A-F44D-940E-A97790DB41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9F24AFEF-B339-9E4F-9470-A050BEB00957}" type="datetimeFigureOut">
              <a:rPr lang="en-US" smtClean="0"/>
              <a:t>8/24/16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B39C-525A-F44D-940E-A97790DB41B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9F24AFEF-B339-9E4F-9470-A050BEB00957}" type="datetimeFigureOut">
              <a:rPr lang="en-US" smtClean="0"/>
              <a:t>8/24/16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9F24AFEF-B339-9E4F-9470-A050BEB00957}" type="datetimeFigureOut">
              <a:rPr lang="en-US" smtClean="0"/>
              <a:t>8/24/16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AFEF-B339-9E4F-9470-A050BEB00957}" type="datetimeFigureOut">
              <a:rPr lang="en-US" smtClean="0"/>
              <a:t>8/24/16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B39C-525A-F44D-940E-A97790DB41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AFEF-B339-9E4F-9470-A050BEB00957}" type="datetimeFigureOut">
              <a:rPr lang="en-US" smtClean="0"/>
              <a:t>8/24/16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B39C-525A-F44D-940E-A97790DB41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AFEF-B339-9E4F-9470-A050BEB00957}" type="datetimeFigureOut">
              <a:rPr lang="en-US" smtClean="0"/>
              <a:t>8/24/16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B39C-525A-F44D-940E-A97790DB41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AFEF-B339-9E4F-9470-A050BEB00957}" type="datetimeFigureOut">
              <a:rPr lang="en-US" smtClean="0"/>
              <a:t>8/24/16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B39C-525A-F44D-940E-A97790DB41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AFEF-B339-9E4F-9470-A050BEB00957}" type="datetimeFigureOut">
              <a:rPr lang="en-US" smtClean="0"/>
              <a:t>8/24/16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B39C-525A-F44D-940E-A97790DB41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AFEF-B339-9E4F-9470-A050BEB00957}" type="datetimeFigureOut">
              <a:rPr lang="en-US" smtClean="0"/>
              <a:t>8/24/16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B39C-525A-F44D-940E-A97790DB41B3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AFEF-B339-9E4F-9470-A050BEB00957}" type="datetimeFigureOut">
              <a:rPr lang="en-US" smtClean="0"/>
              <a:t>8/24/16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B39C-525A-F44D-940E-A97790DB41B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AFEF-B339-9E4F-9470-A050BEB00957}" type="datetimeFigureOut">
              <a:rPr lang="en-US" smtClean="0"/>
              <a:t>8/24/16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B39C-525A-F44D-940E-A97790DB41B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AFEF-B339-9E4F-9470-A050BEB00957}" type="datetimeFigureOut">
              <a:rPr lang="en-US" smtClean="0"/>
              <a:t>8/24/16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B39C-525A-F44D-940E-A97790DB41B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AFEF-B339-9E4F-9470-A050BEB00957}" type="datetimeFigureOut">
              <a:rPr lang="en-US" smtClean="0"/>
              <a:t>8/24/16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AB39C-525A-F44D-940E-A97790DB41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F24AFEF-B339-9E4F-9470-A050BEB00957}" type="datetimeFigureOut">
              <a:rPr lang="en-US" smtClean="0"/>
              <a:t>8/24/16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4EAB39C-525A-F44D-940E-A97790DB41B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9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900" y="295755"/>
            <a:ext cx="8406279" cy="1285735"/>
          </a:xfrm>
        </p:spPr>
        <p:txBody>
          <a:bodyPr/>
          <a:lstStyle/>
          <a:p>
            <a:pPr algn="ctr"/>
            <a:r>
              <a:rPr lang="en-US" sz="4800" dirty="0" smtClean="0">
                <a:latin typeface="Calibri"/>
                <a:cs typeface="Calibri"/>
              </a:rPr>
              <a:t>The Professional Identity </a:t>
            </a:r>
            <a:r>
              <a:rPr lang="en-US" sz="4800" dirty="0">
                <a:latin typeface="Calibri"/>
                <a:cs typeface="Calibri"/>
              </a:rPr>
              <a:t>of </a:t>
            </a:r>
            <a:r>
              <a:rPr lang="en-US" sz="4800" dirty="0" smtClean="0">
                <a:latin typeface="Calibri"/>
                <a:cs typeface="Calibri"/>
              </a:rPr>
              <a:t/>
            </a:r>
            <a:br>
              <a:rPr lang="en-US" sz="4800" dirty="0" smtClean="0">
                <a:latin typeface="Calibri"/>
                <a:cs typeface="Calibri"/>
              </a:rPr>
            </a:br>
            <a:r>
              <a:rPr lang="en-US" sz="4800" dirty="0" smtClean="0">
                <a:latin typeface="Calibri"/>
                <a:cs typeface="Calibri"/>
              </a:rPr>
              <a:t>Indian </a:t>
            </a:r>
            <a:r>
              <a:rPr lang="en-US" sz="4800" dirty="0">
                <a:latin typeface="Calibri"/>
                <a:cs typeface="Calibri"/>
              </a:rPr>
              <a:t>Journalists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900" y="1581491"/>
            <a:ext cx="8406279" cy="5025528"/>
          </a:xfrm>
        </p:spPr>
        <p:txBody>
          <a:bodyPr>
            <a:normAutofit/>
          </a:bodyPr>
          <a:lstStyle/>
          <a:p>
            <a:pPr marL="0" lvl="2">
              <a:buFont typeface="Arial"/>
              <a:buChar char="•"/>
            </a:pPr>
            <a:endParaRPr lang="en-US" sz="2400" dirty="0" smtClean="0">
              <a:solidFill>
                <a:srgbClr val="FFFFFF"/>
              </a:solidFill>
            </a:endParaRPr>
          </a:p>
          <a:p>
            <a:pPr marL="0" lvl="2">
              <a:buFont typeface="Arial"/>
              <a:buChar char="•"/>
            </a:pPr>
            <a:endParaRPr lang="en-US" sz="2400" dirty="0">
              <a:solidFill>
                <a:srgbClr val="FFFFFF"/>
              </a:solidFill>
            </a:endParaRPr>
          </a:p>
          <a:p>
            <a:pPr marL="0" lvl="2">
              <a:buFont typeface="Arial"/>
              <a:buChar char="•"/>
            </a:pPr>
            <a:endParaRPr lang="en-US" sz="2400" dirty="0" smtClean="0">
              <a:solidFill>
                <a:srgbClr val="FFFFFF"/>
              </a:solidFill>
            </a:endParaRPr>
          </a:p>
          <a:p>
            <a:pPr marL="0" lvl="2">
              <a:spcBef>
                <a:spcPts val="0"/>
              </a:spcBef>
            </a:pPr>
            <a:r>
              <a:rPr lang="en-US" sz="3200" dirty="0" smtClean="0">
                <a:solidFill>
                  <a:srgbClr val="FFFFFF"/>
                </a:solidFill>
                <a:latin typeface="Calibri"/>
                <a:cs typeface="Calibri"/>
              </a:rPr>
              <a:t>Jyotika Ramaprasad</a:t>
            </a:r>
          </a:p>
          <a:p>
            <a:pPr marL="0" lvl="2">
              <a:spcBef>
                <a:spcPts val="0"/>
              </a:spcBef>
            </a:pPr>
            <a:r>
              <a:rPr lang="en-US" sz="3200" dirty="0" smtClean="0">
                <a:solidFill>
                  <a:srgbClr val="FFFFFF"/>
                </a:solidFill>
                <a:latin typeface="Calibri"/>
                <a:cs typeface="Calibri"/>
              </a:rPr>
              <a:t>School of Communication</a:t>
            </a:r>
          </a:p>
          <a:p>
            <a:pPr marL="0" lvl="2">
              <a:spcBef>
                <a:spcPts val="0"/>
              </a:spcBef>
            </a:pPr>
            <a:r>
              <a:rPr lang="en-US" sz="3200" dirty="0" smtClean="0">
                <a:solidFill>
                  <a:srgbClr val="FFFFFF"/>
                </a:solidFill>
                <a:latin typeface="Calibri"/>
                <a:cs typeface="Calibri"/>
              </a:rPr>
              <a:t>University of Miami</a:t>
            </a:r>
          </a:p>
          <a:p>
            <a:pPr marL="0" lvl="2">
              <a:spcBef>
                <a:spcPts val="0"/>
              </a:spcBef>
            </a:pPr>
            <a:r>
              <a:rPr lang="en-US" sz="3200" dirty="0" err="1" smtClean="0">
                <a:solidFill>
                  <a:srgbClr val="FFFFFF"/>
                </a:solidFill>
                <a:latin typeface="Calibri"/>
                <a:cs typeface="Calibri"/>
              </a:rPr>
              <a:t>jyotika@miami.edu</a:t>
            </a:r>
            <a:endParaRPr lang="en-US" sz="32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95220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900" y="295756"/>
            <a:ext cx="8406279" cy="1077132"/>
          </a:xfrm>
        </p:spPr>
        <p:txBody>
          <a:bodyPr/>
          <a:lstStyle/>
          <a:p>
            <a:pPr algn="ctr"/>
            <a:r>
              <a:rPr lang="en-US" sz="4000" dirty="0" smtClean="0">
                <a:latin typeface="Calibri"/>
                <a:cs typeface="Calibri"/>
              </a:rPr>
              <a:t>Indian Journalists’ Opinions </a:t>
            </a:r>
            <a:br>
              <a:rPr lang="en-US" sz="4000" dirty="0" smtClean="0">
                <a:latin typeface="Calibri"/>
                <a:cs typeface="Calibri"/>
              </a:rPr>
            </a:br>
            <a:r>
              <a:rPr lang="en-US" sz="4000" dirty="0" smtClean="0">
                <a:latin typeface="Calibri"/>
                <a:cs typeface="Calibri"/>
              </a:rPr>
              <a:t>about Professionalism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900" y="1581491"/>
            <a:ext cx="8406279" cy="5025528"/>
          </a:xfrm>
        </p:spPr>
        <p:txBody>
          <a:bodyPr>
            <a:normAutofit/>
          </a:bodyPr>
          <a:lstStyle/>
          <a:p>
            <a:pPr marL="234950" indent="-234950" algn="l">
              <a:buFont typeface="Arial"/>
              <a:buChar char="•"/>
            </a:pPr>
            <a:r>
              <a:rPr lang="en-US" sz="3200" dirty="0" smtClean="0">
                <a:solidFill>
                  <a:srgbClr val="FFFFFF"/>
                </a:solidFill>
              </a:rPr>
              <a:t>Definition: Mostly used the traits approach</a:t>
            </a:r>
          </a:p>
          <a:p>
            <a:pPr marL="454025" lvl="0" indent="-219075" algn="l">
              <a:buFont typeface="Arial"/>
              <a:buChar char="•"/>
            </a:pPr>
            <a:r>
              <a:rPr lang="en-US" sz="2800" dirty="0"/>
              <a:t>Technical expertise </a:t>
            </a:r>
            <a:endParaRPr lang="en-US" sz="2800" dirty="0" smtClean="0"/>
          </a:p>
          <a:p>
            <a:pPr marL="911225" lvl="1" indent="-219075" algn="l"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knowledge </a:t>
            </a:r>
            <a:r>
              <a:rPr lang="en-US" sz="2800" dirty="0">
                <a:solidFill>
                  <a:schemeClr val="bg1"/>
                </a:solidFill>
              </a:rPr>
              <a:t>of events/subject </a:t>
            </a:r>
            <a:r>
              <a:rPr lang="en-US" sz="2800" dirty="0" smtClean="0">
                <a:solidFill>
                  <a:schemeClr val="bg1"/>
                </a:solidFill>
              </a:rPr>
              <a:t>matter </a:t>
            </a:r>
            <a:endParaRPr lang="en-US" sz="2800" dirty="0">
              <a:solidFill>
                <a:schemeClr val="bg1"/>
              </a:solidFill>
            </a:endParaRPr>
          </a:p>
          <a:p>
            <a:pPr marL="454025" lvl="0" indent="-219075" algn="l">
              <a:buFont typeface="Arial"/>
              <a:buChar char="•"/>
            </a:pPr>
            <a:r>
              <a:rPr lang="en-US" sz="2800" b="1" dirty="0">
                <a:solidFill>
                  <a:srgbClr val="FFFF00"/>
                </a:solidFill>
              </a:rPr>
              <a:t>Adherence to a moral-ethical value </a:t>
            </a:r>
            <a:r>
              <a:rPr lang="en-US" sz="2800" b="1" dirty="0" smtClean="0">
                <a:solidFill>
                  <a:srgbClr val="FFFF00"/>
                </a:solidFill>
              </a:rPr>
              <a:t>system</a:t>
            </a:r>
            <a:endParaRPr lang="en-US" sz="2800" dirty="0">
              <a:solidFill>
                <a:srgbClr val="FFFF00"/>
              </a:solidFill>
            </a:endParaRPr>
          </a:p>
          <a:p>
            <a:pPr marL="911225" lvl="1" indent="-219075" algn="l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</a:rPr>
              <a:t>honesty</a:t>
            </a:r>
            <a:r>
              <a:rPr lang="en-US" sz="2800" dirty="0">
                <a:solidFill>
                  <a:srgbClr val="FFFFFF"/>
                </a:solidFill>
              </a:rPr>
              <a:t>, integrity and </a:t>
            </a:r>
            <a:r>
              <a:rPr lang="en-US" sz="2800" dirty="0" smtClean="0">
                <a:solidFill>
                  <a:srgbClr val="FFFFFF"/>
                </a:solidFill>
              </a:rPr>
              <a:t>truthfulness </a:t>
            </a:r>
            <a:endParaRPr lang="en-US" sz="2800" dirty="0">
              <a:solidFill>
                <a:srgbClr val="FFFFFF"/>
              </a:solidFill>
            </a:endParaRPr>
          </a:p>
          <a:p>
            <a:pPr marL="1368425" lvl="3" indent="-219075" algn="l">
              <a:buFont typeface="Arial"/>
              <a:buChar char="•"/>
            </a:pPr>
            <a:r>
              <a:rPr lang="en-US" sz="2600" dirty="0">
                <a:solidFill>
                  <a:srgbClr val="FFFFFF"/>
                </a:solidFill>
              </a:rPr>
              <a:t>r</a:t>
            </a:r>
            <a:r>
              <a:rPr lang="en-US" sz="2600" dirty="0" smtClean="0">
                <a:solidFill>
                  <a:srgbClr val="FFFFFF"/>
                </a:solidFill>
              </a:rPr>
              <a:t>eaction </a:t>
            </a:r>
            <a:r>
              <a:rPr lang="en-US" sz="2600" dirty="0">
                <a:solidFill>
                  <a:srgbClr val="FFFFFF"/>
                </a:solidFill>
              </a:rPr>
              <a:t>to paid news?</a:t>
            </a:r>
          </a:p>
          <a:p>
            <a:pPr marL="454025" lvl="0" indent="-219075" algn="l">
              <a:buFont typeface="Arial"/>
              <a:buChar char="•"/>
            </a:pPr>
            <a:r>
              <a:rPr lang="en-US" sz="2800" dirty="0"/>
              <a:t>Adherence to the norms of journalism practice </a:t>
            </a:r>
            <a:endParaRPr lang="en-US" sz="2800" dirty="0" smtClean="0"/>
          </a:p>
          <a:p>
            <a:pPr marL="911225" lvl="1" indent="-219075" algn="l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</a:rPr>
              <a:t>independence</a:t>
            </a:r>
            <a:r>
              <a:rPr lang="en-US" sz="2800" dirty="0">
                <a:solidFill>
                  <a:srgbClr val="FFFFFF"/>
                </a:solidFill>
              </a:rPr>
              <a:t>, objectivity and balance, lack of bias, and accurate reporting that is thoroughly fact-</a:t>
            </a:r>
            <a:r>
              <a:rPr lang="en-US" sz="2800" dirty="0" smtClean="0">
                <a:solidFill>
                  <a:srgbClr val="FFFFFF"/>
                </a:solidFill>
              </a:rPr>
              <a:t>checked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528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900" y="295756"/>
            <a:ext cx="8406279" cy="1077132"/>
          </a:xfrm>
        </p:spPr>
        <p:txBody>
          <a:bodyPr/>
          <a:lstStyle/>
          <a:p>
            <a:pPr algn="ctr"/>
            <a:r>
              <a:rPr lang="en-US" sz="4000" dirty="0" smtClean="0">
                <a:latin typeface="Calibri"/>
                <a:cs typeface="Calibri"/>
              </a:rPr>
              <a:t>Indian Journalists’ Opinions </a:t>
            </a:r>
            <a:br>
              <a:rPr lang="en-US" sz="4000" dirty="0" smtClean="0">
                <a:latin typeface="Calibri"/>
                <a:cs typeface="Calibri"/>
              </a:rPr>
            </a:br>
            <a:r>
              <a:rPr lang="en-US" sz="4000" dirty="0" smtClean="0">
                <a:latin typeface="Calibri"/>
                <a:cs typeface="Calibri"/>
              </a:rPr>
              <a:t>about Professionalism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900" y="1581491"/>
            <a:ext cx="8406279" cy="5025528"/>
          </a:xfrm>
        </p:spPr>
        <p:txBody>
          <a:bodyPr>
            <a:normAutofit lnSpcReduction="10000"/>
          </a:bodyPr>
          <a:lstStyle/>
          <a:p>
            <a:pPr marL="234950" indent="-234950" algn="l">
              <a:buFont typeface="Arial"/>
              <a:buChar char="•"/>
            </a:pPr>
            <a:r>
              <a:rPr lang="en-US" sz="3200" dirty="0" smtClean="0">
                <a:solidFill>
                  <a:srgbClr val="FFFFFF"/>
                </a:solidFill>
              </a:rPr>
              <a:t>Mostly used the traits approach</a:t>
            </a:r>
          </a:p>
          <a:p>
            <a:pPr marL="285750" lvl="0" indent="-285750" algn="l">
              <a:buFont typeface="Arial"/>
              <a:buChar char="•"/>
            </a:pPr>
            <a:r>
              <a:rPr lang="en-US" sz="2800" dirty="0"/>
              <a:t>A nose for news </a:t>
            </a:r>
            <a:endParaRPr lang="en-US" sz="2800" dirty="0" smtClean="0"/>
          </a:p>
          <a:p>
            <a:pPr marL="742950" lvl="1" indent="-285750" algn="l">
              <a:buFont typeface="Arial"/>
              <a:buChar char="•"/>
            </a:pPr>
            <a:r>
              <a:rPr lang="en-US" sz="3000" dirty="0" smtClean="0">
                <a:solidFill>
                  <a:srgbClr val="FFFFFF"/>
                </a:solidFill>
              </a:rPr>
              <a:t>judge </a:t>
            </a:r>
            <a:r>
              <a:rPr lang="en-US" sz="3000" dirty="0">
                <a:solidFill>
                  <a:srgbClr val="FFFFFF"/>
                </a:solidFill>
              </a:rPr>
              <a:t>what is newsworthy; personal traits of inquisitiveness, curiosity, and </a:t>
            </a:r>
            <a:r>
              <a:rPr lang="en-US" sz="3000" dirty="0" smtClean="0">
                <a:solidFill>
                  <a:srgbClr val="FFFFFF"/>
                </a:solidFill>
              </a:rPr>
              <a:t>attentiveness </a:t>
            </a:r>
            <a:endParaRPr lang="en-US" sz="3000" dirty="0">
              <a:solidFill>
                <a:srgbClr val="FFFFFF"/>
              </a:solidFill>
            </a:endParaRPr>
          </a:p>
          <a:p>
            <a:pPr marL="285750" lvl="0" indent="-285750" algn="l"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</a:rPr>
              <a:t>Responsibility to society that would manifest as responsible reporting </a:t>
            </a:r>
            <a:endParaRPr lang="en-US" sz="2800" dirty="0" smtClean="0">
              <a:solidFill>
                <a:srgbClr val="FFFFFF"/>
              </a:solidFill>
            </a:endParaRPr>
          </a:p>
          <a:p>
            <a:pPr marL="742950" lvl="1" indent="-285750" algn="l">
              <a:buFont typeface="Arial"/>
              <a:buChar char="•"/>
            </a:pPr>
            <a:r>
              <a:rPr lang="en-US" sz="3000" dirty="0" smtClean="0">
                <a:solidFill>
                  <a:srgbClr val="FFFF00"/>
                </a:solidFill>
              </a:rPr>
              <a:t>a </a:t>
            </a:r>
            <a:r>
              <a:rPr lang="en-US" sz="3000" dirty="0">
                <a:solidFill>
                  <a:srgbClr val="FFFF00"/>
                </a:solidFill>
              </a:rPr>
              <a:t>commitment to social betterment </a:t>
            </a:r>
            <a:r>
              <a:rPr lang="en-US" sz="3000" dirty="0">
                <a:solidFill>
                  <a:srgbClr val="FFFFFF"/>
                </a:solidFill>
              </a:rPr>
              <a:t>and a ear-to-the-ground judgment to implement self-censorship for sensitive or sensational </a:t>
            </a:r>
            <a:r>
              <a:rPr lang="en-US" sz="3000" dirty="0" smtClean="0">
                <a:solidFill>
                  <a:srgbClr val="FFFFFF"/>
                </a:solidFill>
              </a:rPr>
              <a:t>issues </a:t>
            </a:r>
            <a:endParaRPr lang="en-US" sz="3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3784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900" y="295756"/>
            <a:ext cx="8406279" cy="1077132"/>
          </a:xfrm>
        </p:spPr>
        <p:txBody>
          <a:bodyPr/>
          <a:lstStyle/>
          <a:p>
            <a:pPr algn="ctr"/>
            <a:r>
              <a:rPr lang="en-US" sz="4000" dirty="0" smtClean="0">
                <a:latin typeface="Calibri"/>
                <a:cs typeface="Calibri"/>
              </a:rPr>
              <a:t>Indian Journalists’ Opinions </a:t>
            </a:r>
            <a:br>
              <a:rPr lang="en-US" sz="4000" dirty="0" smtClean="0">
                <a:latin typeface="Calibri"/>
                <a:cs typeface="Calibri"/>
              </a:rPr>
            </a:br>
            <a:r>
              <a:rPr lang="en-US" sz="4000" dirty="0" smtClean="0">
                <a:latin typeface="Calibri"/>
                <a:cs typeface="Calibri"/>
              </a:rPr>
              <a:t>about Professionalism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900" y="1581491"/>
            <a:ext cx="8406279" cy="5025528"/>
          </a:xfrm>
        </p:spPr>
        <p:txBody>
          <a:bodyPr>
            <a:normAutofit/>
          </a:bodyPr>
          <a:lstStyle/>
          <a:p>
            <a:pPr marL="234950" indent="-234950" algn="l">
              <a:buFont typeface="Arial"/>
              <a:buChar char="•"/>
            </a:pPr>
            <a:r>
              <a:rPr lang="en-US" sz="3200" dirty="0" smtClean="0">
                <a:solidFill>
                  <a:srgbClr val="FFFFFF"/>
                </a:solidFill>
              </a:rPr>
              <a:t>Sometimes invoked power/hegemony</a:t>
            </a:r>
          </a:p>
          <a:p>
            <a:pPr marL="457200" lvl="0" indent="-457200" algn="l"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“It </a:t>
            </a:r>
            <a:r>
              <a:rPr lang="en-US" sz="2800" dirty="0">
                <a:latin typeface="Calibri"/>
                <a:cs typeface="Calibri"/>
              </a:rPr>
              <a:t>is a different kind of power. We have a means to publish something, so people keep coming to us – ‘please print this and that for us.’ That is the power, I think.”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“</a:t>
            </a:r>
            <a:r>
              <a:rPr lang="en-US" sz="2800" dirty="0">
                <a:latin typeface="Calibri"/>
                <a:cs typeface="Calibri"/>
              </a:rPr>
              <a:t>This power is there in media, which can be used to do some good work.</a:t>
            </a:r>
            <a:r>
              <a:rPr lang="en-US" sz="2800" dirty="0" smtClean="0">
                <a:latin typeface="Calibri"/>
                <a:cs typeface="Calibri"/>
              </a:rPr>
              <a:t>”</a:t>
            </a:r>
          </a:p>
          <a:p>
            <a:pPr marL="457200" indent="-457200" algn="l">
              <a:buFont typeface="Arial"/>
              <a:buChar char="•"/>
            </a:pPr>
            <a:endParaRPr lang="en-US" sz="2800" dirty="0">
              <a:latin typeface="Calibri"/>
              <a:cs typeface="Calibri"/>
            </a:endParaRPr>
          </a:p>
          <a:p>
            <a:pPr marL="457200" lvl="0" indent="-457200" algn="l">
              <a:buFont typeface="Arial"/>
              <a:buChar char="•"/>
            </a:pPr>
            <a:endParaRPr lang="en-US" sz="28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7471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900" y="295756"/>
            <a:ext cx="8406279" cy="1077132"/>
          </a:xfrm>
        </p:spPr>
        <p:txBody>
          <a:bodyPr/>
          <a:lstStyle/>
          <a:p>
            <a:pPr algn="ctr"/>
            <a:r>
              <a:rPr lang="en-US" sz="4000" dirty="0" smtClean="0">
                <a:latin typeface="Calibri"/>
                <a:cs typeface="Calibri"/>
              </a:rPr>
              <a:t>Indian Journalists’ Opinions </a:t>
            </a:r>
            <a:br>
              <a:rPr lang="en-US" sz="4000" dirty="0" smtClean="0">
                <a:latin typeface="Calibri"/>
                <a:cs typeface="Calibri"/>
              </a:rPr>
            </a:br>
            <a:r>
              <a:rPr lang="en-US" sz="4000" dirty="0" smtClean="0">
                <a:latin typeface="Calibri"/>
                <a:cs typeface="Calibri"/>
              </a:rPr>
              <a:t>about Professionalism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900" y="1581491"/>
            <a:ext cx="8406279" cy="5025528"/>
          </a:xfrm>
        </p:spPr>
        <p:txBody>
          <a:bodyPr>
            <a:normAutofit/>
          </a:bodyPr>
          <a:lstStyle/>
          <a:p>
            <a:pPr marL="234950" indent="-234950" algn="l">
              <a:buFont typeface="Arial"/>
              <a:buChar char="•"/>
            </a:pPr>
            <a:r>
              <a:rPr lang="en-US" sz="3200" dirty="0" smtClean="0">
                <a:solidFill>
                  <a:srgbClr val="FFFFFF"/>
                </a:solidFill>
              </a:rPr>
              <a:t>Sometimes invoked power/hegemony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>
                <a:latin typeface="Calibri"/>
                <a:cs typeface="Calibri"/>
              </a:rPr>
              <a:t>The audience “is dependent on [print media] for reliable and authentic news because the news that comes in other media … may not be authentic … </a:t>
            </a:r>
          </a:p>
          <a:p>
            <a:pPr marL="457200" lvl="0" indent="-457200" algn="l"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“</a:t>
            </a:r>
            <a:r>
              <a:rPr lang="en-US" sz="2800" dirty="0">
                <a:latin typeface="Calibri"/>
                <a:cs typeface="Calibri"/>
              </a:rPr>
              <a:t>Now that anyone can be a </a:t>
            </a:r>
            <a:r>
              <a:rPr lang="en-US" sz="2800" dirty="0" smtClean="0">
                <a:latin typeface="Calibri"/>
                <a:cs typeface="Calibri"/>
              </a:rPr>
              <a:t>journalist, </a:t>
            </a:r>
            <a:r>
              <a:rPr lang="en-US" sz="2800" dirty="0">
                <a:latin typeface="Calibri"/>
                <a:cs typeface="Calibri"/>
              </a:rPr>
              <a:t>no one is scared of journalists. Earlier police persons or anyone else used to be scared of journalists. This is in a way good.” </a:t>
            </a:r>
          </a:p>
        </p:txBody>
      </p:sp>
    </p:spTree>
    <p:extLst>
      <p:ext uri="{BB962C8B-B14F-4D97-AF65-F5344CB8AC3E}">
        <p14:creationId xmlns:p14="http://schemas.microsoft.com/office/powerpoint/2010/main" val="3284533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900" y="295756"/>
            <a:ext cx="8406279" cy="1077132"/>
          </a:xfrm>
        </p:spPr>
        <p:txBody>
          <a:bodyPr/>
          <a:lstStyle/>
          <a:p>
            <a:pPr algn="ctr"/>
            <a:r>
              <a:rPr lang="en-US" sz="4000" dirty="0" smtClean="0">
                <a:latin typeface="Calibri"/>
                <a:cs typeface="Calibri"/>
              </a:rPr>
              <a:t>Indian Journalists’ Opinions </a:t>
            </a:r>
            <a:br>
              <a:rPr lang="en-US" sz="4000" dirty="0" smtClean="0">
                <a:latin typeface="Calibri"/>
                <a:cs typeface="Calibri"/>
              </a:rPr>
            </a:br>
            <a:r>
              <a:rPr lang="en-US" sz="4000" dirty="0" smtClean="0">
                <a:latin typeface="Calibri"/>
                <a:cs typeface="Calibri"/>
              </a:rPr>
              <a:t>about Professionalism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900" y="1581491"/>
            <a:ext cx="8406279" cy="5025528"/>
          </a:xfrm>
        </p:spPr>
        <p:txBody>
          <a:bodyPr>
            <a:normAutofit/>
          </a:bodyPr>
          <a:lstStyle/>
          <a:p>
            <a:pPr marL="234950" indent="-234950" algn="l">
              <a:buFont typeface="Arial"/>
              <a:buChar char="•"/>
            </a:pPr>
            <a:r>
              <a:rPr lang="en-US" sz="3200" dirty="0" smtClean="0">
                <a:solidFill>
                  <a:srgbClr val="FFFFFF"/>
                </a:solidFill>
              </a:rPr>
              <a:t>Sometimes invoked power/hegemony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>
                <a:latin typeface="Calibri"/>
                <a:cs typeface="Calibri"/>
              </a:rPr>
              <a:t>“If you ask me, I do not believe in citizen journalism. Because [their writing is] just random </a:t>
            </a:r>
            <a:r>
              <a:rPr lang="en-US" sz="2800" dirty="0" smtClean="0">
                <a:latin typeface="Calibri"/>
                <a:cs typeface="Calibri"/>
              </a:rPr>
              <a:t>thoughts”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>
                <a:latin typeface="Calibri"/>
                <a:cs typeface="Calibri"/>
              </a:rPr>
              <a:t>Online journalists “cannot be trusted at all. Because they will have bias,” while no one will doubt a trained journalist because the audience, “will trust [that the journalist is] checking everything and … following all the journalistic rules and ethics.” </a:t>
            </a:r>
          </a:p>
          <a:p>
            <a:pPr marL="457200" lvl="0" indent="-457200" algn="l"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Online </a:t>
            </a:r>
            <a:r>
              <a:rPr lang="en-US" sz="2800" dirty="0">
                <a:latin typeface="Calibri"/>
                <a:cs typeface="Calibri"/>
              </a:rPr>
              <a:t>media have “less accountability, less script, less quote-checking, less barrier on words used. </a:t>
            </a:r>
          </a:p>
        </p:txBody>
      </p:sp>
    </p:spTree>
    <p:extLst>
      <p:ext uri="{BB962C8B-B14F-4D97-AF65-F5344CB8AC3E}">
        <p14:creationId xmlns:p14="http://schemas.microsoft.com/office/powerpoint/2010/main" val="3058253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900" y="295756"/>
            <a:ext cx="8406279" cy="1077132"/>
          </a:xfrm>
        </p:spPr>
        <p:txBody>
          <a:bodyPr/>
          <a:lstStyle/>
          <a:p>
            <a:pPr algn="ctr"/>
            <a:r>
              <a:rPr lang="en-US" sz="4000" dirty="0" smtClean="0">
                <a:latin typeface="Calibri"/>
                <a:cs typeface="Calibri"/>
              </a:rPr>
              <a:t>Indian Journalists’ Opinions </a:t>
            </a:r>
            <a:br>
              <a:rPr lang="en-US" sz="4000" dirty="0" smtClean="0">
                <a:latin typeface="Calibri"/>
                <a:cs typeface="Calibri"/>
              </a:rPr>
            </a:br>
            <a:r>
              <a:rPr lang="en-US" sz="4000" dirty="0" smtClean="0">
                <a:latin typeface="Calibri"/>
                <a:cs typeface="Calibri"/>
              </a:rPr>
              <a:t>about Professionalism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900" y="1581491"/>
            <a:ext cx="8406279" cy="5025528"/>
          </a:xfrm>
        </p:spPr>
        <p:txBody>
          <a:bodyPr>
            <a:normAutofit/>
          </a:bodyPr>
          <a:lstStyle/>
          <a:p>
            <a:pPr marL="234950" indent="-234950" algn="l">
              <a:buFont typeface="Arial"/>
              <a:buChar char="•"/>
            </a:pPr>
            <a:r>
              <a:rPr lang="en-US" sz="3200" dirty="0" smtClean="0">
                <a:solidFill>
                  <a:srgbClr val="FFFFFF"/>
                </a:solidFill>
              </a:rPr>
              <a:t>Finally,</a:t>
            </a:r>
          </a:p>
          <a:p>
            <a:pPr marL="692150" lvl="1" indent="-234950" algn="l">
              <a:buFont typeface="Arial"/>
              <a:buChar char="•"/>
            </a:pPr>
            <a:r>
              <a:rPr lang="en-US" sz="2800" smtClean="0">
                <a:solidFill>
                  <a:srgbClr val="FFFFFF"/>
                </a:solidFill>
              </a:rPr>
              <a:t>If journalists self</a:t>
            </a:r>
            <a:r>
              <a:rPr lang="en-US" sz="2800" dirty="0" smtClean="0">
                <a:solidFill>
                  <a:srgbClr val="FFFFFF"/>
                </a:solidFill>
              </a:rPr>
              <a:t>-appraised as still reaching to become professionals or not a professional, the reasons were</a:t>
            </a:r>
          </a:p>
          <a:p>
            <a:pPr marL="1149350" lvl="2" indent="-234950" algn="l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Humility</a:t>
            </a:r>
          </a:p>
          <a:p>
            <a:pPr marL="1149350" lvl="2" indent="-234950" algn="l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</a:rPr>
              <a:t>Management kept them from being professional</a:t>
            </a:r>
          </a:p>
          <a:p>
            <a:pPr marL="692150" lvl="1" indent="-234950" algn="l">
              <a:buFont typeface="Arial"/>
              <a:buChar char="•"/>
            </a:pPr>
            <a:endParaRPr lang="en-US" sz="24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020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900" y="295756"/>
            <a:ext cx="8406279" cy="1077132"/>
          </a:xfrm>
        </p:spPr>
        <p:txBody>
          <a:bodyPr/>
          <a:lstStyle/>
          <a:p>
            <a:pPr algn="ctr"/>
            <a:r>
              <a:rPr lang="en-US" sz="4000" dirty="0" smtClean="0">
                <a:latin typeface="Calibri"/>
                <a:cs typeface="Calibri"/>
              </a:rPr>
              <a:t>What is Professionalism?</a:t>
            </a:r>
            <a:endParaRPr lang="en-US" sz="4000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900" y="1581491"/>
            <a:ext cx="8406279" cy="5025528"/>
          </a:xfrm>
        </p:spPr>
        <p:txBody>
          <a:bodyPr>
            <a:norm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sz="3200" dirty="0" smtClean="0">
                <a:latin typeface="Calibri"/>
                <a:cs typeface="Calibri"/>
              </a:rPr>
              <a:t>“Professionalism:” </a:t>
            </a:r>
            <a:endParaRPr lang="en-US" sz="3200" dirty="0">
              <a:latin typeface="Calibri"/>
              <a:cs typeface="Calibri"/>
            </a:endParaRPr>
          </a:p>
          <a:p>
            <a:pPr marL="454025" lvl="1" indent="-219075" algn="l"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alibri"/>
                <a:cs typeface="Calibri"/>
              </a:rPr>
              <a:t>Its meaning lies </a:t>
            </a:r>
            <a:r>
              <a:rPr lang="en-US" sz="2800" dirty="0">
                <a:solidFill>
                  <a:schemeClr val="bg1"/>
                </a:solidFill>
                <a:latin typeface="Calibri"/>
                <a:cs typeface="Calibri"/>
              </a:rPr>
              <a:t>in </a:t>
            </a:r>
            <a:r>
              <a:rPr lang="en-US" sz="2800" dirty="0" smtClean="0">
                <a:solidFill>
                  <a:schemeClr val="bg1"/>
                </a:solidFill>
                <a:latin typeface="Calibri"/>
                <a:cs typeface="Calibri"/>
              </a:rPr>
              <a:t>its use?</a:t>
            </a:r>
          </a:p>
          <a:p>
            <a:pPr marL="736600" lvl="2" indent="-282575" algn="l"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/>
                <a:cs typeface="Calibri"/>
              </a:rPr>
              <a:t>It encapsulates the attempt to distinguish occupations from professions, </a:t>
            </a:r>
          </a:p>
          <a:p>
            <a:pPr marL="736600" lvl="2" indent="-282575" algn="l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Calibri"/>
                <a:cs typeface="Calibri"/>
              </a:rPr>
              <a:t>The </a:t>
            </a:r>
            <a:r>
              <a:rPr lang="en-US" sz="2400" dirty="0">
                <a:solidFill>
                  <a:srgbClr val="FFFFFF"/>
                </a:solidFill>
                <a:latin typeface="Calibri"/>
                <a:cs typeface="Calibri"/>
              </a:rPr>
              <a:t>term is used cursorily or </a:t>
            </a:r>
            <a:r>
              <a:rPr lang="en-US" sz="2400" dirty="0" smtClean="0">
                <a:solidFill>
                  <a:srgbClr val="FFFFFF"/>
                </a:solidFill>
                <a:latin typeface="Calibri"/>
                <a:cs typeface="Calibri"/>
              </a:rPr>
              <a:t>deterministically,</a:t>
            </a:r>
            <a:r>
              <a:rPr lang="en-US" sz="260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</a:p>
          <a:p>
            <a:pPr marL="736600" lvl="2" indent="-282575" algn="l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Calibri"/>
                <a:cs typeface="Calibri"/>
              </a:rPr>
              <a:t>It </a:t>
            </a:r>
            <a:r>
              <a:rPr lang="en-US" sz="2400" dirty="0">
                <a:solidFill>
                  <a:srgbClr val="FFFFFF"/>
                </a:solidFill>
                <a:latin typeface="Calibri"/>
                <a:cs typeface="Calibri"/>
              </a:rPr>
              <a:t>is normative but also operational, </a:t>
            </a:r>
            <a:endParaRPr lang="en-US" sz="2400" dirty="0" smtClean="0">
              <a:solidFill>
                <a:srgbClr val="FFFFFF"/>
              </a:solidFill>
              <a:latin typeface="Calibri"/>
              <a:cs typeface="Calibri"/>
            </a:endParaRPr>
          </a:p>
          <a:p>
            <a:pPr marL="736600" lvl="2" indent="-282575" algn="l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Calibri"/>
                <a:cs typeface="Calibri"/>
              </a:rPr>
              <a:t>It </a:t>
            </a:r>
            <a:r>
              <a:rPr lang="en-US" sz="2400" dirty="0">
                <a:solidFill>
                  <a:srgbClr val="FFFFFF"/>
                </a:solidFill>
                <a:latin typeface="Calibri"/>
                <a:cs typeface="Calibri"/>
              </a:rPr>
              <a:t>is empowering and </a:t>
            </a:r>
            <a:r>
              <a:rPr lang="en-US" sz="2400" dirty="0" smtClean="0">
                <a:solidFill>
                  <a:srgbClr val="FFFFFF"/>
                </a:solidFill>
                <a:latin typeface="Calibri"/>
                <a:cs typeface="Calibri"/>
              </a:rPr>
              <a:t>exploitative,</a:t>
            </a:r>
            <a:endParaRPr lang="en-US" sz="240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736600" lvl="2" indent="-282575" algn="l">
              <a:buFont typeface="Arial"/>
              <a:buChar char="•"/>
            </a:pPr>
            <a:r>
              <a:rPr lang="en-US" sz="2400" dirty="0">
                <a:solidFill>
                  <a:srgbClr val="FFFF00"/>
                </a:solidFill>
                <a:latin typeface="Calibri"/>
                <a:cs typeface="Calibri"/>
              </a:rPr>
              <a:t>It references a certain cluster of traits, which in turn may differ by time and space,</a:t>
            </a:r>
          </a:p>
          <a:p>
            <a:pPr marL="736600" lvl="2" indent="-282575" algn="l">
              <a:buFont typeface="Arial"/>
              <a:buChar char="•"/>
            </a:pPr>
            <a:r>
              <a:rPr lang="en-US" sz="2400" dirty="0">
                <a:solidFill>
                  <a:srgbClr val="FFFF00"/>
                </a:solidFill>
                <a:latin typeface="Calibri"/>
                <a:cs typeface="Calibri"/>
              </a:rPr>
              <a:t>It implies </a:t>
            </a:r>
            <a:r>
              <a:rPr lang="en-US" sz="2400" dirty="0" smtClean="0">
                <a:solidFill>
                  <a:srgbClr val="FFFF00"/>
                </a:solidFill>
                <a:latin typeface="Calibri"/>
                <a:cs typeface="Calibri"/>
              </a:rPr>
              <a:t>public service but also power/hegemony</a:t>
            </a:r>
            <a:r>
              <a:rPr lang="en-US" sz="2400" dirty="0">
                <a:solidFill>
                  <a:srgbClr val="FFFF00"/>
                </a:solidFill>
                <a:latin typeface="Calibri"/>
                <a:cs typeface="Calibri"/>
              </a:rPr>
              <a:t>, </a:t>
            </a:r>
          </a:p>
          <a:p>
            <a:pPr marL="736600" lvl="2" indent="-282575" algn="l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Calibri"/>
                <a:cs typeface="Calibri"/>
              </a:rPr>
              <a:t>It </a:t>
            </a:r>
            <a:r>
              <a:rPr lang="en-US" sz="2400" dirty="0">
                <a:solidFill>
                  <a:srgbClr val="FFFFFF"/>
                </a:solidFill>
                <a:latin typeface="Calibri"/>
                <a:cs typeface="Calibri"/>
              </a:rPr>
              <a:t>is a good thing and not. </a:t>
            </a:r>
            <a:endParaRPr lang="en-US" sz="2400" dirty="0" smtClean="0">
              <a:solidFill>
                <a:srgbClr val="FFFFFF"/>
              </a:solidFill>
              <a:latin typeface="Calibri"/>
              <a:cs typeface="Calibri"/>
            </a:endParaRPr>
          </a:p>
          <a:p>
            <a:pPr marL="1200150" lvl="2" indent="-285750" algn="l">
              <a:buFont typeface="Arial"/>
              <a:buChar char="•"/>
            </a:pP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023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900" y="295756"/>
            <a:ext cx="8406279" cy="1077132"/>
          </a:xfrm>
        </p:spPr>
        <p:txBody>
          <a:bodyPr/>
          <a:lstStyle/>
          <a:p>
            <a:pPr algn="ctr"/>
            <a:r>
              <a:rPr lang="en-US" sz="4000" dirty="0">
                <a:latin typeface="Calibri"/>
                <a:cs typeface="Calibri"/>
              </a:rPr>
              <a:t>What is Professionalism?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900" y="1581491"/>
            <a:ext cx="8406279" cy="5025528"/>
          </a:xfrm>
        </p:spPr>
        <p:txBody>
          <a:bodyPr>
            <a:norm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sz="3500" dirty="0" smtClean="0"/>
              <a:t>“</a:t>
            </a:r>
            <a:r>
              <a:rPr lang="en-US" sz="3200" dirty="0" smtClean="0"/>
              <a:t>Professionalism:”</a:t>
            </a:r>
            <a:r>
              <a:rPr lang="en-US" sz="3500" dirty="0" smtClean="0"/>
              <a:t> </a:t>
            </a:r>
            <a:endParaRPr lang="en-US" sz="3500" dirty="0"/>
          </a:p>
          <a:p>
            <a:pPr marL="454025" lvl="1" indent="-219075" algn="l"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Administrative/Functionalist: </a:t>
            </a:r>
            <a:r>
              <a:rPr lang="en-US" sz="2800" dirty="0" smtClean="0">
                <a:solidFill>
                  <a:srgbClr val="FFFF00"/>
                </a:solidFill>
              </a:rPr>
              <a:t>It </a:t>
            </a:r>
            <a:r>
              <a:rPr lang="en-US" sz="2800" dirty="0">
                <a:solidFill>
                  <a:srgbClr val="FFFF00"/>
                </a:solidFill>
              </a:rPr>
              <a:t>references a certain cluster of traits, which in turn may differ by time and </a:t>
            </a:r>
            <a:r>
              <a:rPr lang="en-US" sz="2800" dirty="0" smtClean="0">
                <a:solidFill>
                  <a:srgbClr val="FFFF00"/>
                </a:solidFill>
              </a:rPr>
              <a:t>space</a:t>
            </a:r>
          </a:p>
          <a:p>
            <a:endParaRPr lang="en-US" dirty="0"/>
          </a:p>
          <a:p>
            <a:pPr marL="1200150" lvl="2" indent="-285750" algn="l">
              <a:buFont typeface="Arial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878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900" y="295756"/>
            <a:ext cx="8406279" cy="1077132"/>
          </a:xfrm>
        </p:spPr>
        <p:txBody>
          <a:bodyPr/>
          <a:lstStyle/>
          <a:p>
            <a:pPr algn="ctr"/>
            <a:r>
              <a:rPr lang="en-US" sz="4000" dirty="0">
                <a:latin typeface="Calibri"/>
                <a:cs typeface="Calibri"/>
              </a:rPr>
              <a:t>What is Professionalism?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900" y="1581491"/>
            <a:ext cx="8406279" cy="5025528"/>
          </a:xfrm>
        </p:spPr>
        <p:txBody>
          <a:bodyPr>
            <a:norm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sz="3500" dirty="0" smtClean="0"/>
              <a:t>“</a:t>
            </a:r>
            <a:r>
              <a:rPr lang="en-US" sz="3200" dirty="0" smtClean="0"/>
              <a:t>Professionalism:”</a:t>
            </a:r>
            <a:r>
              <a:rPr lang="en-US" sz="3500" dirty="0" smtClean="0"/>
              <a:t> </a:t>
            </a:r>
            <a:endParaRPr lang="en-US" sz="3500" dirty="0"/>
          </a:p>
          <a:p>
            <a:endParaRPr lang="en-US" dirty="0"/>
          </a:p>
          <a:p>
            <a:pPr marL="1200150" lvl="2" indent="-285750" algn="l">
              <a:buFont typeface="Arial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4" name="Picture 3" descr="Untitled1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601" y="2365809"/>
            <a:ext cx="6678687" cy="4241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800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900" y="295756"/>
            <a:ext cx="8406279" cy="1077132"/>
          </a:xfrm>
        </p:spPr>
        <p:txBody>
          <a:bodyPr/>
          <a:lstStyle/>
          <a:p>
            <a:pPr algn="ctr"/>
            <a:r>
              <a:rPr lang="en-US" sz="4000" dirty="0">
                <a:latin typeface="Calibri"/>
                <a:cs typeface="Calibri"/>
              </a:rPr>
              <a:t>What is Professionalism?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900" y="1581491"/>
            <a:ext cx="8406279" cy="5025528"/>
          </a:xfrm>
        </p:spPr>
        <p:txBody>
          <a:bodyPr>
            <a:normAutofit/>
          </a:bodyPr>
          <a:lstStyle/>
          <a:p>
            <a:pPr marL="285750" indent="-285750" algn="l">
              <a:buFont typeface="Arial"/>
              <a:buChar char="•"/>
            </a:pPr>
            <a:r>
              <a:rPr lang="en-US" sz="3200" dirty="0" smtClean="0">
                <a:latin typeface="Calibri"/>
                <a:cs typeface="Calibri"/>
              </a:rPr>
              <a:t>“Professionalism:” </a:t>
            </a:r>
            <a:endParaRPr lang="en-US" sz="3200" dirty="0">
              <a:latin typeface="Calibri"/>
              <a:cs typeface="Calibri"/>
            </a:endParaRPr>
          </a:p>
          <a:p>
            <a:pPr marL="454025" lvl="2" indent="-219075" algn="l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Calibri"/>
                <a:cs typeface="Calibri"/>
              </a:rPr>
              <a:t>Critical</a:t>
            </a:r>
            <a:r>
              <a:rPr lang="en-US" sz="2800" dirty="0" smtClean="0">
                <a:solidFill>
                  <a:srgbClr val="FFFF00"/>
                </a:solidFill>
                <a:latin typeface="Calibri"/>
                <a:cs typeface="Calibri"/>
              </a:rPr>
              <a:t>: It </a:t>
            </a:r>
            <a:r>
              <a:rPr lang="en-US" sz="2800" dirty="0">
                <a:solidFill>
                  <a:srgbClr val="FFFF00"/>
                </a:solidFill>
                <a:latin typeface="Calibri"/>
                <a:cs typeface="Calibri"/>
              </a:rPr>
              <a:t>implies </a:t>
            </a:r>
            <a:r>
              <a:rPr lang="en-US" sz="2800" dirty="0" smtClean="0">
                <a:solidFill>
                  <a:srgbClr val="FFFF00"/>
                </a:solidFill>
                <a:latin typeface="Calibri"/>
                <a:cs typeface="Calibri"/>
              </a:rPr>
              <a:t>public service but </a:t>
            </a:r>
            <a:r>
              <a:rPr lang="en-US" sz="2800" dirty="0">
                <a:solidFill>
                  <a:srgbClr val="FFFF00"/>
                </a:solidFill>
                <a:latin typeface="Calibri"/>
                <a:cs typeface="Calibri"/>
              </a:rPr>
              <a:t>also </a:t>
            </a:r>
            <a:r>
              <a:rPr lang="en-US" sz="2800" dirty="0" smtClean="0">
                <a:solidFill>
                  <a:srgbClr val="FFFF00"/>
                </a:solidFill>
                <a:latin typeface="Calibri"/>
                <a:cs typeface="Calibri"/>
              </a:rPr>
              <a:t>power/hegemony</a:t>
            </a:r>
            <a:endParaRPr lang="en-US" sz="2800" dirty="0" smtClean="0">
              <a:solidFill>
                <a:srgbClr val="FFFFFF"/>
              </a:solidFill>
              <a:latin typeface="Calibri"/>
              <a:cs typeface="Calibri"/>
            </a:endParaRPr>
          </a:p>
          <a:p>
            <a:pPr marL="690563" lvl="3" indent="-236538" algn="l">
              <a:buClr>
                <a:schemeClr val="bg1"/>
              </a:buClr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Calibri"/>
                <a:cs typeface="Calibri"/>
              </a:rPr>
              <a:t>This is not a benign view of professionalism </a:t>
            </a:r>
          </a:p>
          <a:p>
            <a:pPr marL="690563" lvl="3" indent="-236538" algn="l">
              <a:buClr>
                <a:schemeClr val="bg1"/>
              </a:buClr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Calibri"/>
                <a:cs typeface="Calibri"/>
              </a:rPr>
              <a:t>Professions</a:t>
            </a:r>
          </a:p>
          <a:p>
            <a:pPr marL="909638" lvl="4" indent="-219075" algn="l">
              <a:buClr>
                <a:schemeClr val="bg1"/>
              </a:buClr>
              <a:buFont typeface="Arial"/>
              <a:buChar char="•"/>
            </a:pPr>
            <a:r>
              <a:rPr lang="en-US" sz="2400" dirty="0">
                <a:solidFill>
                  <a:srgbClr val="FFFFFF"/>
                </a:solidFill>
                <a:latin typeface="Calibri"/>
                <a:cs typeface="Calibri"/>
              </a:rPr>
              <a:t>create</a:t>
            </a:r>
            <a:r>
              <a:rPr lang="en-US" sz="240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Calibri"/>
                <a:cs typeface="Calibri"/>
              </a:rPr>
              <a:t>market shelters or market </a:t>
            </a:r>
            <a:r>
              <a:rPr lang="en-US" sz="2400" dirty="0" smtClean="0">
                <a:solidFill>
                  <a:srgbClr val="FFFFFF"/>
                </a:solidFill>
                <a:latin typeface="Calibri"/>
                <a:cs typeface="Calibri"/>
              </a:rPr>
              <a:t>closures</a:t>
            </a:r>
          </a:p>
          <a:p>
            <a:pPr marL="909638" lvl="4" indent="-219075" algn="l">
              <a:buClr>
                <a:schemeClr val="bg1"/>
              </a:buClr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Calibri"/>
                <a:cs typeface="Calibri"/>
              </a:rPr>
              <a:t>engage </a:t>
            </a:r>
            <a:r>
              <a:rPr lang="en-US" sz="2400" dirty="0">
                <a:solidFill>
                  <a:srgbClr val="FFFFFF"/>
                </a:solidFill>
                <a:latin typeface="Calibri"/>
                <a:cs typeface="Calibri"/>
              </a:rPr>
              <a:t>in a “collective process of upward social mobility,” creating a “structured inequality</a:t>
            </a:r>
            <a:r>
              <a:rPr lang="en-US" sz="2400" dirty="0" smtClean="0">
                <a:solidFill>
                  <a:srgbClr val="FFFFFF"/>
                </a:solidFill>
                <a:latin typeface="Calibri"/>
                <a:cs typeface="Calibri"/>
              </a:rPr>
              <a:t>”</a:t>
            </a:r>
          </a:p>
          <a:p>
            <a:pPr marL="909638" lvl="4" indent="-219075" algn="l">
              <a:buClr>
                <a:schemeClr val="bg1"/>
              </a:buClr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Calibri"/>
                <a:cs typeface="Calibri"/>
              </a:rPr>
              <a:t>create </a:t>
            </a:r>
            <a:r>
              <a:rPr lang="en-US" sz="2400" dirty="0">
                <a:solidFill>
                  <a:srgbClr val="FFFFFF"/>
                </a:solidFill>
                <a:latin typeface="Calibri"/>
                <a:cs typeface="Calibri"/>
              </a:rPr>
              <a:t>knowledge </a:t>
            </a:r>
            <a:r>
              <a:rPr lang="en-US" sz="2400" dirty="0" smtClean="0">
                <a:solidFill>
                  <a:srgbClr val="FFFFFF"/>
                </a:solidFill>
                <a:latin typeface="Calibri"/>
                <a:cs typeface="Calibri"/>
              </a:rPr>
              <a:t>monopolies</a:t>
            </a:r>
          </a:p>
          <a:p>
            <a:pPr marL="909638" lvl="4" indent="-219075" algn="l">
              <a:buClr>
                <a:schemeClr val="bg1"/>
              </a:buClr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Calibri"/>
                <a:cs typeface="Calibri"/>
              </a:rPr>
              <a:t>define particular social realities for the public (Larson, 1977)</a:t>
            </a:r>
            <a:endParaRPr lang="en-US" sz="280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1200150" lvl="2" indent="-285750" algn="l">
              <a:buFont typeface="Arial"/>
              <a:buChar char="•"/>
            </a:pP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491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900" y="295756"/>
            <a:ext cx="8406279" cy="1077132"/>
          </a:xfrm>
        </p:spPr>
        <p:txBody>
          <a:bodyPr/>
          <a:lstStyle/>
          <a:p>
            <a:pPr algn="ctr"/>
            <a:r>
              <a:rPr lang="en-US" sz="4000" dirty="0" smtClean="0">
                <a:latin typeface="Calibri"/>
                <a:cs typeface="Calibri"/>
              </a:rPr>
              <a:t>Journalism as a Profession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900" y="1581491"/>
            <a:ext cx="8406279" cy="5025528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latin typeface="Calibri"/>
                <a:cs typeface="Calibri"/>
              </a:rPr>
              <a:t>By the normative administrative traits approach, is journalism </a:t>
            </a:r>
            <a:r>
              <a:rPr lang="en-US" sz="2800" dirty="0">
                <a:latin typeface="Calibri"/>
                <a:cs typeface="Calibri"/>
              </a:rPr>
              <a:t>a </a:t>
            </a:r>
            <a:r>
              <a:rPr lang="en-US" sz="2800" dirty="0" smtClean="0">
                <a:latin typeface="Calibri"/>
                <a:cs typeface="Calibri"/>
              </a:rPr>
              <a:t>profession? 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Calibri"/>
                <a:cs typeface="Calibri"/>
              </a:rPr>
              <a:t>Training not required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2400" dirty="0" smtClean="0">
                <a:solidFill>
                  <a:srgbClr val="FFFFFF"/>
                </a:solidFill>
                <a:latin typeface="Calibri"/>
                <a:cs typeface="Calibri"/>
              </a:rPr>
              <a:t>Autonomy not always present</a:t>
            </a:r>
          </a:p>
        </p:txBody>
      </p:sp>
    </p:spTree>
    <p:extLst>
      <p:ext uri="{BB962C8B-B14F-4D97-AF65-F5344CB8AC3E}">
        <p14:creationId xmlns:p14="http://schemas.microsoft.com/office/powerpoint/2010/main" val="3682840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900" y="295756"/>
            <a:ext cx="8406279" cy="613679"/>
          </a:xfrm>
        </p:spPr>
        <p:txBody>
          <a:bodyPr/>
          <a:lstStyle/>
          <a:p>
            <a:pPr algn="ctr"/>
            <a:r>
              <a:rPr lang="en-US" sz="4000" dirty="0" smtClean="0">
                <a:latin typeface="Calibri"/>
                <a:cs typeface="Calibri"/>
              </a:rPr>
              <a:t>Journalism as a Profession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900" y="969974"/>
            <a:ext cx="8406279" cy="5568547"/>
          </a:xfrm>
        </p:spPr>
        <p:txBody>
          <a:bodyPr>
            <a:normAutofit lnSpcReduction="10000"/>
          </a:bodyPr>
          <a:lstStyle/>
          <a:p>
            <a:pPr marL="234950" indent="-234950" algn="l">
              <a:buFont typeface="Arial"/>
              <a:buChar char="•"/>
            </a:pPr>
            <a:r>
              <a:rPr lang="en-US" sz="3200" dirty="0" smtClean="0">
                <a:latin typeface="Calibri"/>
                <a:cs typeface="Calibri"/>
              </a:rPr>
              <a:t>The critical power/hegemony approach</a:t>
            </a:r>
          </a:p>
          <a:p>
            <a:pPr marL="454025" lvl="6" indent="-219075" algn="l">
              <a:buFont typeface="Arial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alibri"/>
                <a:cs typeface="Calibri"/>
              </a:rPr>
              <a:t>Individual level: “Professional” journalists </a:t>
            </a:r>
            <a:r>
              <a:rPr lang="en-US" sz="2800" dirty="0" smtClean="0">
                <a:solidFill>
                  <a:srgbClr val="FFFFFF"/>
                </a:solidFill>
                <a:latin typeface="Calibri"/>
                <a:cs typeface="Calibri"/>
              </a:rPr>
              <a:t>are </a:t>
            </a:r>
            <a:r>
              <a:rPr lang="en-US" sz="2800" dirty="0">
                <a:solidFill>
                  <a:srgbClr val="FFFFFF"/>
                </a:solidFill>
                <a:latin typeface="Calibri"/>
                <a:cs typeface="Calibri"/>
              </a:rPr>
              <a:t>singularly outfitted to produce knowledge for the public. </a:t>
            </a:r>
            <a:endParaRPr lang="en-US" sz="2800" dirty="0" smtClean="0">
              <a:solidFill>
                <a:srgbClr val="FFFFFF"/>
              </a:solidFill>
              <a:latin typeface="Calibri"/>
              <a:cs typeface="Calibri"/>
            </a:endParaRPr>
          </a:p>
          <a:p>
            <a:pPr marL="454025" lvl="6" indent="-219075" algn="l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Calibri"/>
                <a:cs typeface="Calibri"/>
              </a:rPr>
              <a:t>Institutional level: Professionalization maintains </a:t>
            </a:r>
            <a:r>
              <a:rPr lang="en-US" sz="2800" dirty="0">
                <a:solidFill>
                  <a:srgbClr val="FFFFFF"/>
                </a:solidFill>
                <a:latin typeface="Calibri"/>
                <a:cs typeface="Calibri"/>
              </a:rPr>
              <a:t>a dominant sense of what journalism is or should be </a:t>
            </a:r>
            <a:r>
              <a:rPr lang="en-US" sz="2800" dirty="0" smtClean="0">
                <a:solidFill>
                  <a:srgbClr val="FFFFFF"/>
                </a:solidFill>
                <a:latin typeface="Calibri"/>
                <a:cs typeface="Calibri"/>
              </a:rPr>
              <a:t>(Deuze, 2005)</a:t>
            </a:r>
            <a:r>
              <a:rPr lang="en-US" sz="2800" dirty="0">
                <a:solidFill>
                  <a:srgbClr val="FFFFFF"/>
                </a:solidFill>
                <a:latin typeface="Calibri"/>
                <a:cs typeface="Calibri"/>
              </a:rPr>
              <a:t>. </a:t>
            </a:r>
            <a:endParaRPr lang="en-US" sz="2800" dirty="0" smtClean="0">
              <a:solidFill>
                <a:srgbClr val="FFFFFF"/>
              </a:solidFill>
              <a:latin typeface="Calibri"/>
              <a:cs typeface="Calibri"/>
            </a:endParaRPr>
          </a:p>
          <a:p>
            <a:pPr marL="454025" lvl="6" indent="-219075" algn="l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Calibri"/>
                <a:cs typeface="Calibri"/>
              </a:rPr>
              <a:t>BUT: There </a:t>
            </a:r>
            <a:r>
              <a:rPr lang="en-US" sz="2800" dirty="0">
                <a:solidFill>
                  <a:srgbClr val="FFFFFF"/>
                </a:solidFill>
                <a:latin typeface="Calibri"/>
                <a:cs typeface="Calibri"/>
              </a:rPr>
              <a:t>can be no universal or objective knowledge that re-presents the world as it really </a:t>
            </a:r>
            <a:r>
              <a:rPr lang="en-US" sz="2800" dirty="0" smtClean="0">
                <a:solidFill>
                  <a:srgbClr val="FFFFFF"/>
                </a:solidFill>
                <a:latin typeface="Calibri"/>
                <a:cs typeface="Calibri"/>
              </a:rPr>
              <a:t>is (Glasser, 1992). </a:t>
            </a:r>
            <a:endParaRPr lang="en-US" sz="2800" dirty="0">
              <a:solidFill>
                <a:srgbClr val="FFFFFF"/>
              </a:solidFill>
              <a:latin typeface="Calibri"/>
              <a:cs typeface="Calibri"/>
            </a:endParaRPr>
          </a:p>
          <a:p>
            <a:pPr marL="454025" lvl="6" indent="-219075" algn="l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  <a:latin typeface="Calibri"/>
                <a:cs typeface="Calibri"/>
              </a:rPr>
              <a:t>AND: Journalists are losing this power/hegemonic position with </a:t>
            </a:r>
            <a:r>
              <a:rPr lang="en-US" sz="2800" dirty="0">
                <a:solidFill>
                  <a:srgbClr val="FFFFFF"/>
                </a:solidFill>
                <a:latin typeface="Calibri"/>
                <a:cs typeface="Calibri"/>
              </a:rPr>
              <a:t>the advent of digital </a:t>
            </a:r>
            <a:r>
              <a:rPr lang="en-US" sz="2800" dirty="0" smtClean="0">
                <a:solidFill>
                  <a:srgbClr val="FFFFFF"/>
                </a:solidFill>
                <a:latin typeface="Calibri"/>
                <a:cs typeface="Calibri"/>
              </a:rPr>
              <a:t>technology</a:t>
            </a:r>
            <a:endParaRPr lang="en-US" sz="2800" dirty="0">
              <a:solidFill>
                <a:srgbClr val="FFFF00"/>
              </a:solidFill>
              <a:latin typeface="Calibri"/>
              <a:cs typeface="Calibri"/>
            </a:endParaRPr>
          </a:p>
          <a:p>
            <a:pPr marL="1200150" lvl="2" indent="-285750" algn="l">
              <a:buFont typeface="Arial"/>
              <a:buChar char="•"/>
            </a:pP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797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900" y="295756"/>
            <a:ext cx="8406279" cy="1077132"/>
          </a:xfrm>
        </p:spPr>
        <p:txBody>
          <a:bodyPr/>
          <a:lstStyle/>
          <a:p>
            <a:pPr algn="ctr"/>
            <a:r>
              <a:rPr lang="en-US" sz="4000" dirty="0" smtClean="0">
                <a:latin typeface="Calibri"/>
                <a:cs typeface="Calibri"/>
              </a:rPr>
              <a:t>Journalism as a Profession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900" y="1581491"/>
            <a:ext cx="8406279" cy="5025528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3200" dirty="0" smtClean="0"/>
              <a:t>Thus the discourse </a:t>
            </a:r>
            <a:r>
              <a:rPr lang="en-US" sz="3200" dirty="0"/>
              <a:t>of </a:t>
            </a:r>
            <a:r>
              <a:rPr lang="en-US" sz="3200" dirty="0" smtClean="0"/>
              <a:t>professionalism is </a:t>
            </a:r>
            <a:r>
              <a:rPr lang="en-US" sz="3200" dirty="0" err="1" smtClean="0"/>
              <a:t>polysemic</a:t>
            </a:r>
            <a:endParaRPr lang="en-US" sz="3200" dirty="0" smtClean="0"/>
          </a:p>
          <a:p>
            <a:pPr marL="914400" lvl="1" indent="-457200" algn="l">
              <a:buFont typeface="Arial"/>
              <a:buChar char="•"/>
            </a:pPr>
            <a:r>
              <a:rPr lang="en-US" sz="2800" dirty="0" smtClean="0">
                <a:solidFill>
                  <a:srgbClr val="FFFFFF"/>
                </a:solidFill>
              </a:rPr>
              <a:t>Best studied by research in practice </a:t>
            </a: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5110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900" y="295756"/>
            <a:ext cx="8406279" cy="1077132"/>
          </a:xfrm>
        </p:spPr>
        <p:txBody>
          <a:bodyPr/>
          <a:lstStyle/>
          <a:p>
            <a:pPr algn="ctr"/>
            <a:r>
              <a:rPr lang="en-US" sz="4000" dirty="0" smtClean="0">
                <a:latin typeface="Calibri"/>
                <a:cs typeface="Calibri"/>
              </a:rPr>
              <a:t>Indian Journalists’ Opinions </a:t>
            </a:r>
            <a:br>
              <a:rPr lang="en-US" sz="4000" dirty="0" smtClean="0">
                <a:latin typeface="Calibri"/>
                <a:cs typeface="Calibri"/>
              </a:rPr>
            </a:br>
            <a:r>
              <a:rPr lang="en-US" sz="4000" dirty="0" smtClean="0">
                <a:latin typeface="Calibri"/>
                <a:cs typeface="Calibri"/>
              </a:rPr>
              <a:t>about Professionalism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5900" y="1581491"/>
            <a:ext cx="8406279" cy="5025528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3200" dirty="0" smtClean="0"/>
              <a:t>This presentation focuses on the first two of the five questions asked of journalists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400" dirty="0" smtClean="0">
                <a:solidFill>
                  <a:srgbClr val="FFFF00"/>
                </a:solidFill>
              </a:rPr>
              <a:t>Definition </a:t>
            </a:r>
            <a:r>
              <a:rPr lang="en-US" sz="3400" dirty="0" smtClean="0">
                <a:solidFill>
                  <a:srgbClr val="FFFF00"/>
                </a:solidFill>
              </a:rPr>
              <a:t>of a </a:t>
            </a:r>
            <a:r>
              <a:rPr lang="en-US" sz="3400" dirty="0">
                <a:solidFill>
                  <a:srgbClr val="FFFF00"/>
                </a:solidFill>
              </a:rPr>
              <a:t>professional </a:t>
            </a:r>
            <a:r>
              <a:rPr lang="en-US" sz="3400" dirty="0" smtClean="0">
                <a:solidFill>
                  <a:srgbClr val="FFFF00"/>
                </a:solidFill>
              </a:rPr>
              <a:t>journalist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3400" dirty="0">
                <a:solidFill>
                  <a:srgbClr val="FFFF00"/>
                </a:solidFill>
              </a:rPr>
              <a:t>S</a:t>
            </a:r>
            <a:r>
              <a:rPr lang="en-US" sz="3400" dirty="0" smtClean="0">
                <a:solidFill>
                  <a:srgbClr val="FFFF00"/>
                </a:solidFill>
              </a:rPr>
              <a:t>elf</a:t>
            </a:r>
            <a:r>
              <a:rPr lang="en-US" sz="3400" dirty="0">
                <a:solidFill>
                  <a:srgbClr val="FFFF00"/>
                </a:solidFill>
              </a:rPr>
              <a:t>-</a:t>
            </a:r>
            <a:r>
              <a:rPr lang="en-US" sz="3400" dirty="0" smtClean="0">
                <a:solidFill>
                  <a:srgbClr val="FFFF00"/>
                </a:solidFill>
              </a:rPr>
              <a:t>appraisal</a:t>
            </a:r>
            <a:endParaRPr lang="en-US" sz="3400" dirty="0">
              <a:solidFill>
                <a:srgbClr val="FFFF00"/>
              </a:solidFill>
            </a:endParaRPr>
          </a:p>
          <a:p>
            <a:pPr marL="914400" lvl="1" indent="-457200" algn="l">
              <a:buFont typeface="Arial"/>
              <a:buChar char="•"/>
            </a:pPr>
            <a:r>
              <a:rPr lang="en-US" sz="3400" dirty="0"/>
              <a:t>W</a:t>
            </a:r>
            <a:r>
              <a:rPr lang="en-US" sz="3400" dirty="0" smtClean="0"/>
              <a:t>hy become journalist?</a:t>
            </a:r>
            <a:endParaRPr lang="en-US" sz="3400" dirty="0"/>
          </a:p>
          <a:p>
            <a:pPr marL="914400" lvl="1" indent="-457200" algn="l">
              <a:buFont typeface="Arial"/>
              <a:buChar char="•"/>
            </a:pPr>
            <a:r>
              <a:rPr lang="en-US" sz="3400" dirty="0"/>
              <a:t>J</a:t>
            </a:r>
            <a:r>
              <a:rPr lang="en-US" sz="3400" dirty="0" smtClean="0"/>
              <a:t>ournalism’s </a:t>
            </a:r>
            <a:r>
              <a:rPr lang="en-US" sz="3400" dirty="0"/>
              <a:t>functions </a:t>
            </a:r>
            <a:endParaRPr lang="en-US" sz="3400" dirty="0" smtClean="0"/>
          </a:p>
          <a:p>
            <a:pPr marL="914400" lvl="1" indent="-457200" algn="l">
              <a:buFont typeface="Arial"/>
              <a:buChar char="•"/>
            </a:pPr>
            <a:r>
              <a:rPr lang="en-US" sz="3400" dirty="0" smtClean="0"/>
              <a:t>Participation </a:t>
            </a:r>
            <a:r>
              <a:rPr lang="en-US" sz="3400" dirty="0"/>
              <a:t>in unions/</a:t>
            </a:r>
            <a:r>
              <a:rPr lang="en-US" sz="3400" dirty="0" smtClean="0"/>
              <a:t>associations</a:t>
            </a:r>
          </a:p>
          <a:p>
            <a:pPr marL="457200" indent="-457200" algn="l">
              <a:buFont typeface="Arial"/>
              <a:buChar char="•"/>
            </a:pP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294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1471</TotalTime>
  <Words>945</Words>
  <Application>Microsoft Macintosh PowerPoint</Application>
  <PresentationFormat>On-screen Show (4:3)</PresentationFormat>
  <Paragraphs>100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Revolution</vt:lpstr>
      <vt:lpstr>The Professional Identity of  Indian Journalists</vt:lpstr>
      <vt:lpstr>What is Professionalism?</vt:lpstr>
      <vt:lpstr>What is Professionalism?</vt:lpstr>
      <vt:lpstr>What is Professionalism?</vt:lpstr>
      <vt:lpstr>What is Professionalism?</vt:lpstr>
      <vt:lpstr>Journalism as a Profession</vt:lpstr>
      <vt:lpstr>Journalism as a Profession</vt:lpstr>
      <vt:lpstr>Journalism as a Profession</vt:lpstr>
      <vt:lpstr>Indian Journalists’ Opinions  about Professionalism</vt:lpstr>
      <vt:lpstr>Indian Journalists’ Opinions  about Professionalism</vt:lpstr>
      <vt:lpstr>Indian Journalists’ Opinions  about Professionalism</vt:lpstr>
      <vt:lpstr>Indian Journalists’ Opinions  about Professionalism</vt:lpstr>
      <vt:lpstr>Indian Journalists’ Opinions  about Professionalism</vt:lpstr>
      <vt:lpstr>Indian Journalists’ Opinions  about Professionalism</vt:lpstr>
      <vt:lpstr>Indian Journalists’ Opinions  about Professionalism</vt:lpstr>
    </vt:vector>
  </TitlesOfParts>
  <Company>Schoolof Communication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professional identity of  Indian Journalists</dc:title>
  <dc:creator>University of Miami</dc:creator>
  <cp:lastModifiedBy>University of Miami</cp:lastModifiedBy>
  <cp:revision>29</cp:revision>
  <dcterms:created xsi:type="dcterms:W3CDTF">2016-07-27T12:00:23Z</dcterms:created>
  <dcterms:modified xsi:type="dcterms:W3CDTF">2016-08-24T12:22:57Z</dcterms:modified>
</cp:coreProperties>
</file>