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3960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-taulukko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roundedCorners val="0"/>
  <c:style val="18"/>
  <c:chart>
    <c:title>
      <c:tx>
        <c:rich>
          <a:bodyPr rot="0"/>
          <a:lstStyle/>
          <a:p>
            <a:pPr lvl="0"/>
            <a:endParaRPr lang="zh-CN" alt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0854623"/>
          <c:y val="0.144271"/>
          <c:w val="0.914538"/>
          <c:h val="0.7732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Old Media</c:v>
                </c:pt>
              </c:strCache>
            </c:strRef>
          </c:tx>
          <c:spPr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Beijing</c:v>
                </c:pt>
                <c:pt idx="1">
                  <c:v>Shanghai</c:v>
                </c:pt>
                <c:pt idx="2">
                  <c:v>Guangzhou</c:v>
                </c:pt>
                <c:pt idx="3">
                  <c:v>Wuhan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33.0</c:v>
                </c:pt>
                <c:pt idx="1">
                  <c:v>24.0</c:v>
                </c:pt>
                <c:pt idx="2">
                  <c:v>12.0</c:v>
                </c:pt>
                <c:pt idx="3">
                  <c:v>12.0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New Media</c:v>
                </c:pt>
              </c:strCache>
            </c:strRef>
          </c:tx>
          <c:spPr>
            <a:gradFill flip="none" rotWithShape="1">
              <a:gsLst>
                <a:gs pos="0">
                  <a:srgbClr val="70BF41"/>
                </a:gs>
                <a:gs pos="100000">
                  <a:srgbClr val="00882B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Beijing</c:v>
                </c:pt>
                <c:pt idx="1">
                  <c:v>Shanghai</c:v>
                </c:pt>
                <c:pt idx="2">
                  <c:v>Guangzhou</c:v>
                </c:pt>
                <c:pt idx="3">
                  <c:v>Wuhan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17.0</c:v>
                </c:pt>
                <c:pt idx="1">
                  <c:v>24.0</c:v>
                </c:pt>
                <c:pt idx="2">
                  <c:v>12.0</c:v>
                </c:pt>
                <c:pt idx="3">
                  <c:v>12.0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2123330328"/>
        <c:axId val="2128881272"/>
      </c:barChart>
      <c:catAx>
        <c:axId val="2123330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2300" b="0" i="0" u="none" strike="noStrike">
                <a:solidFill>
                  <a:srgbClr val="000000"/>
                </a:solidFill>
                <a:effectLst/>
                <a:latin typeface="Times New Roman"/>
              </a:defRPr>
            </a:pPr>
            <a:endParaRPr lang="fi-FI"/>
          </a:p>
        </c:txPr>
        <c:crossAx val="2128881272"/>
        <c:crosses val="autoZero"/>
        <c:auto val="1"/>
        <c:lblAlgn val="ctr"/>
        <c:lblOffset val="100"/>
        <c:noMultiLvlLbl val="1"/>
      </c:catAx>
      <c:valAx>
        <c:axId val="212888127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000" b="0" i="0" u="none" strike="noStrike">
                <a:solidFill>
                  <a:srgbClr val="000000"/>
                </a:solidFill>
                <a:effectLst/>
                <a:latin typeface="Helvetica Light"/>
              </a:defRPr>
            </a:pPr>
            <a:endParaRPr lang="fi-FI"/>
          </a:p>
        </c:txPr>
        <c:crossAx val="2123330328"/>
        <c:crosses val="autoZero"/>
        <c:crossBetween val="between"/>
        <c:majorUnit val="12.5"/>
        <c:minorUnit val="6.2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0624119"/>
          <c:y val="0.005"/>
          <c:w val="0.888241"/>
          <c:h val="0.06086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sz="2200" b="0" i="0" u="none" strike="noStrike">
              <a:solidFill>
                <a:srgbClr val="000000"/>
              </a:solidFill>
              <a:effectLst/>
              <a:latin typeface="Times New Roman"/>
            </a:defRPr>
          </a:pPr>
          <a:endParaRPr lang="fi-FI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45219340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95866" y="2220115"/>
            <a:ext cx="11662159" cy="234236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1394545" y="2551079"/>
            <a:ext cx="10464801" cy="1476442"/>
          </a:xfrm>
          <a:prstGeom prst="rect">
            <a:avLst/>
          </a:prstGeom>
        </p:spPr>
        <p:txBody>
          <a:bodyPr/>
          <a:lstStyle>
            <a:lvl1pPr algn="l">
              <a:defRPr sz="39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900" dirty="0">
                <a:solidFill>
                  <a:srgbClr val="FFFFFF"/>
                </a:solidFill>
              </a:rPr>
              <a:t>Information Disseminator or Opinion Guider? </a:t>
            </a:r>
            <a:r>
              <a:rPr lang="en-US" sz="3900" dirty="0" smtClean="0">
                <a:solidFill>
                  <a:srgbClr val="FFFFFF"/>
                </a:solidFill>
              </a:rPr>
              <a:t/>
            </a:r>
            <a:br>
              <a:rPr lang="en-US" sz="3900" dirty="0" smtClean="0">
                <a:solidFill>
                  <a:srgbClr val="FFFFFF"/>
                </a:solidFill>
              </a:rPr>
            </a:br>
            <a:endParaRPr sz="3900" dirty="0">
              <a:solidFill>
                <a:srgbClr val="FFFFFF"/>
              </a:solidFill>
            </a:endParaRP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1145454" y="3708400"/>
            <a:ext cx="10713892" cy="798182"/>
          </a:xfrm>
          <a:prstGeom prst="rect">
            <a:avLst/>
          </a:prstGeom>
        </p:spPr>
        <p:txBody>
          <a:bodyPr/>
          <a:lstStyle>
            <a:lvl1pPr algn="l" defTabSz="473201">
              <a:defRPr sz="2916">
                <a:solidFill>
                  <a:srgbClr val="002452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16" dirty="0">
                <a:solidFill>
                  <a:srgbClr val="002452"/>
                </a:solidFill>
              </a:rPr>
              <a:t>Ideas of Journalistic Professionalism from China in the Digital Age</a:t>
            </a:r>
          </a:p>
        </p:txBody>
      </p:sp>
      <p:sp>
        <p:nvSpPr>
          <p:cNvPr id="35" name="Shape 35"/>
          <p:cNvSpPr/>
          <p:nvPr/>
        </p:nvSpPr>
        <p:spPr>
          <a:xfrm>
            <a:off x="2330098" y="5002034"/>
            <a:ext cx="8904462" cy="3479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lnSpc>
                <a:spcPct val="120000"/>
              </a:lnSpc>
              <a:defRPr sz="1800"/>
            </a:pPr>
            <a:r>
              <a:rPr sz="3100" b="1">
                <a:solidFill>
                  <a:srgbClr val="0365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Yu Xu</a:t>
            </a:r>
          </a:p>
          <a:p>
            <a:pPr lvl="0" algn="l">
              <a:lnSpc>
                <a:spcPct val="120000"/>
              </a:lnSpc>
              <a:defRPr sz="1800"/>
            </a:pPr>
            <a:r>
              <a:rPr sz="2800">
                <a:latin typeface="Times New Roman"/>
                <a:ea typeface="Times New Roman"/>
                <a:cs typeface="Times New Roman"/>
                <a:sym typeface="Times New Roman"/>
              </a:rPr>
              <a:t>University of Southern California, USA</a:t>
            </a:r>
          </a:p>
          <a:p>
            <a:pPr lvl="0" algn="l">
              <a:lnSpc>
                <a:spcPct val="120000"/>
              </a:lnSpc>
              <a:spcBef>
                <a:spcPts val="1500"/>
              </a:spcBef>
              <a:defRPr sz="1800"/>
            </a:pPr>
            <a:r>
              <a:rPr sz="3100" b="1">
                <a:solidFill>
                  <a:srgbClr val="0365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Ruiming Zhou</a:t>
            </a:r>
          </a:p>
          <a:p>
            <a:pPr lvl="0" algn="l">
              <a:lnSpc>
                <a:spcPct val="120000"/>
              </a:lnSpc>
              <a:defRPr sz="1800"/>
            </a:pPr>
            <a:r>
              <a:rPr sz="2800">
                <a:latin typeface="Times New Roman"/>
                <a:ea typeface="Times New Roman"/>
                <a:cs typeface="Times New Roman"/>
                <a:sym typeface="Times New Roman"/>
              </a:rPr>
              <a:t>Fudan University, Shanghai, China</a:t>
            </a:r>
          </a:p>
          <a:p>
            <a:pPr lvl="0" algn="l">
              <a:lnSpc>
                <a:spcPct val="120000"/>
              </a:lnSpc>
              <a:spcBef>
                <a:spcPts val="1500"/>
              </a:spcBef>
              <a:defRPr sz="1800"/>
            </a:pPr>
            <a:r>
              <a:rPr sz="3100" b="1">
                <a:solidFill>
                  <a:srgbClr val="0365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Xianzhi Li</a:t>
            </a:r>
          </a:p>
          <a:p>
            <a:pPr lvl="0" algn="l">
              <a:lnSpc>
                <a:spcPct val="120000"/>
              </a:lnSpc>
              <a:defRPr sz="1800"/>
            </a:pPr>
            <a:r>
              <a:rPr sz="2800">
                <a:latin typeface="Times New Roman"/>
                <a:ea typeface="Times New Roman"/>
                <a:cs typeface="Times New Roman"/>
                <a:sym typeface="Times New Roman"/>
              </a:rPr>
              <a:t>Capital University of Economics and Business,Beijing, China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Table 70"/>
          <p:cNvGraphicFramePr/>
          <p:nvPr/>
        </p:nvGraphicFramePr>
        <p:xfrm>
          <a:off x="464343" y="2370666"/>
          <a:ext cx="11883362" cy="6128845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46034"/>
                <a:gridCol w="2730897"/>
                <a:gridCol w="3373715"/>
                <a:gridCol w="3532716"/>
              </a:tblGrid>
              <a:tr h="669897">
                <a:tc>
                  <a:txBody>
                    <a:bodyPr/>
                    <a:lstStyle/>
                    <a:p>
                      <a:pPr lvl="0" defTabSz="914400"/>
                      <a:r>
                        <a:rPr sz="2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Guangzhou</a:t>
                      </a:r>
                    </a:p>
                  </a:txBody>
                  <a:tcPr marL="50800" marR="50800" marT="50800" marB="50800" anchor="ctr" horzOverflow="overflow">
                    <a:lnR w="6350">
                      <a:solidFill>
                        <a:srgbClr val="CBCBCB"/>
                      </a:solidFill>
                      <a:miter lim="400000"/>
                    </a:lnR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No.1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No.2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No.3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</a:tr>
              <a:tr h="2471908"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old media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Competent, 
knowledgeable 
about subject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Engages in ethical 
conduct in general 
and in profession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Independent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843055"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 media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Competent, 
knowledgeable 
about subject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 objective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Unbiased;
Engages in ethical 
conduct in general 
and in profession;
Courageous, has grit;
Rational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952500" y="224366"/>
            <a:ext cx="11099800" cy="2159001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4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4800"/>
              <a:t>3 Most Important Predictors By Cities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" name="Table 73"/>
          <p:cNvGraphicFramePr/>
          <p:nvPr/>
        </p:nvGraphicFramePr>
        <p:xfrm>
          <a:off x="572624" y="2302933"/>
          <a:ext cx="11859550" cy="6235421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52120"/>
                <a:gridCol w="3138818"/>
                <a:gridCol w="3373715"/>
                <a:gridCol w="3094897"/>
              </a:tblGrid>
              <a:tr h="669897">
                <a:tc>
                  <a:txBody>
                    <a:bodyPr/>
                    <a:lstStyle/>
                    <a:p>
                      <a:pPr lvl="0" defTabSz="914400"/>
                      <a:r>
                        <a:rPr sz="2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Wuhan</a:t>
                      </a:r>
                    </a:p>
                  </a:txBody>
                  <a:tcPr marL="50800" marR="50800" marT="50800" marB="50800" anchor="ctr" horzOverflow="overflow">
                    <a:lnR w="6350">
                      <a:solidFill>
                        <a:srgbClr val="CBCBCB"/>
                      </a:solidFill>
                      <a:miter lim="400000"/>
                    </a:lnR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No.1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No.2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No.3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</a:tr>
              <a:tr h="2722469"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old media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The ability to 
judge news value;
Social interaction 
ability;
Interview skills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Engages in ethical 
conduct in general 
and in profession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4572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Good writer;</a:t>
                      </a:r>
                    </a:p>
                    <a:p>
                      <a:pPr marR="457200" lvl="0" defTabSz="4572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Unbiased;</a:t>
                      </a:r>
                    </a:p>
                    <a:p>
                      <a:pPr marR="457200" lvl="0" defTabSz="457200">
                        <a:lnSpc>
                          <a:spcPct val="107916"/>
                        </a:lnSpc>
                        <a:spcBef>
                          <a:spcPts val="800"/>
                        </a:spcBef>
                      </a:pPr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Is objective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843055"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 media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The ability to 
judge news value;
Social interaction 
ability;
Interview skills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Engages in ethical 
conduct in general 
and in profession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defTabSz="4572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Generally erudite </a:t>
                      </a:r>
                    </a:p>
                    <a:p>
                      <a:pPr marR="457200" lvl="0" defTabSz="4572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 scholarly;</a:t>
                      </a:r>
                    </a:p>
                    <a:p>
                      <a:pPr marR="457200" lvl="0" defTabSz="4572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Competent, </a:t>
                      </a:r>
                    </a:p>
                    <a:p>
                      <a:pPr marR="457200" lvl="0" defTabSz="4572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knowledgeable </a:t>
                      </a:r>
                    </a:p>
                    <a:p>
                      <a:pPr marR="457200" lvl="0" defTabSz="4572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about subject;</a:t>
                      </a:r>
                    </a:p>
                    <a:p>
                      <a:pPr marR="457200" lvl="0" defTabSz="457200">
                        <a:lnSpc>
                          <a:spcPct val="107916"/>
                        </a:lnSpc>
                        <a:spcBef>
                          <a:spcPts val="800"/>
                        </a:spcBef>
                      </a:pPr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Good writer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952500" y="224366"/>
            <a:ext cx="11099800" cy="2159001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4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4800"/>
              <a:t>3 Most Important Predictors By Cities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93369" lvl="0" indent="-293369" defTabSz="385572">
              <a:spcBef>
                <a:spcPts val="2700"/>
              </a:spcBef>
              <a:defRPr sz="1800"/>
            </a:pPr>
            <a:r>
              <a:rPr sz="3168">
                <a:latin typeface="Times New Roman"/>
                <a:ea typeface="Times New Roman"/>
                <a:cs typeface="Times New Roman"/>
                <a:sym typeface="Times New Roman"/>
              </a:rPr>
              <a:t>They seldom held a second job, and were primarily satisfied with their earnings.</a:t>
            </a:r>
          </a:p>
          <a:p>
            <a:pPr marL="293369" lvl="0" indent="-293369" defTabSz="385572">
              <a:spcBef>
                <a:spcPts val="2700"/>
              </a:spcBef>
              <a:defRPr sz="1800"/>
            </a:pPr>
            <a:r>
              <a:rPr sz="3168">
                <a:latin typeface="Times New Roman"/>
                <a:ea typeface="Times New Roman"/>
                <a:cs typeface="Times New Roman"/>
                <a:sym typeface="Times New Roman"/>
              </a:rPr>
              <a:t>Online journalists were more likely to have two or more past jobs and less likely to be union and party members than their traditional media counterparts.</a:t>
            </a:r>
          </a:p>
          <a:p>
            <a:pPr marL="293369" lvl="0" indent="-293369" defTabSz="385572">
              <a:spcBef>
                <a:spcPts val="2700"/>
              </a:spcBef>
              <a:defRPr sz="1800"/>
            </a:pPr>
            <a:r>
              <a:rPr sz="3168">
                <a:latin typeface="Times New Roman"/>
                <a:ea typeface="Times New Roman"/>
                <a:cs typeface="Times New Roman"/>
                <a:sym typeface="Times New Roman"/>
              </a:rPr>
              <a:t>Journalists were unable to reach a consensus on important predictors of professionalism, but almost all the journalists mentioned ethical conduct as well as writing skills.</a:t>
            </a:r>
          </a:p>
          <a:p>
            <a:pPr marL="293369" lvl="0" indent="-293369" defTabSz="385572">
              <a:spcBef>
                <a:spcPts val="2700"/>
              </a:spcBef>
              <a:defRPr sz="1800"/>
            </a:pPr>
            <a:r>
              <a:rPr sz="3168">
                <a:latin typeface="Times New Roman"/>
                <a:ea typeface="Times New Roman"/>
                <a:cs typeface="Times New Roman"/>
                <a:sym typeface="Times New Roman"/>
              </a:rPr>
              <a:t>Those factors,  such as being independent from interest groups, being objective when reporting stories and lack of bias, are crucial in the West, did not matter a lot in China.</a:t>
            </a:r>
          </a:p>
        </p:txBody>
      </p:sp>
      <p:sp>
        <p:nvSpPr>
          <p:cNvPr id="77" name="Shape 77"/>
          <p:cNvSpPr/>
          <p:nvPr/>
        </p:nvSpPr>
        <p:spPr>
          <a:xfrm>
            <a:off x="-126272" y="-71838"/>
            <a:ext cx="13131125" cy="2034319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889390" y="71966"/>
            <a:ext cx="11099801" cy="1746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120000"/>
              </a:lnSpc>
              <a:defRPr sz="4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</a:rPr>
              <a:t>Conclusions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20039" lvl="0" indent="-320039" defTabSz="420624">
              <a:spcBef>
                <a:spcPts val="3000"/>
              </a:spcBef>
              <a:defRPr sz="1800"/>
            </a:pPr>
            <a:r>
              <a:rPr sz="3456">
                <a:latin typeface="Times New Roman"/>
                <a:ea typeface="Times New Roman"/>
                <a:cs typeface="Times New Roman"/>
                <a:sym typeface="Times New Roman"/>
              </a:rPr>
              <a:t>The fundamental function of journalism was to provide information.</a:t>
            </a:r>
          </a:p>
          <a:p>
            <a:pPr marL="320039" lvl="0" indent="-320039" defTabSz="420624">
              <a:spcBef>
                <a:spcPts val="3000"/>
              </a:spcBef>
              <a:defRPr sz="1800"/>
            </a:pPr>
            <a:r>
              <a:rPr sz="3456">
                <a:latin typeface="Times New Roman"/>
                <a:ea typeface="Times New Roman"/>
                <a:cs typeface="Times New Roman"/>
                <a:sym typeface="Times New Roman"/>
              </a:rPr>
              <a:t>The interpret role was emphasized, but it was often defined as “guiding the opinion”, a kind of propaganda discourse in CCP, which means to act as a mouthpiece for the government.</a:t>
            </a:r>
          </a:p>
          <a:p>
            <a:pPr marL="320039" lvl="0" indent="-320039" defTabSz="420624">
              <a:spcBef>
                <a:spcPts val="3000"/>
              </a:spcBef>
              <a:defRPr sz="1800"/>
            </a:pPr>
            <a:r>
              <a:rPr sz="3456">
                <a:latin typeface="Times New Roman"/>
                <a:ea typeface="Times New Roman"/>
                <a:cs typeface="Times New Roman"/>
                <a:sym typeface="Times New Roman"/>
              </a:rPr>
              <a:t>Journalists here believed they should first perform as information provider, and next role was “guide the opinion”.</a:t>
            </a:r>
          </a:p>
          <a:p>
            <a:pPr marL="320039" lvl="0" indent="-320039" defTabSz="420624">
              <a:spcBef>
                <a:spcPts val="3000"/>
              </a:spcBef>
              <a:defRPr sz="1800"/>
            </a:pPr>
            <a:r>
              <a:rPr sz="3456">
                <a:latin typeface="Times New Roman"/>
                <a:ea typeface="Times New Roman"/>
                <a:cs typeface="Times New Roman"/>
                <a:sym typeface="Times New Roman"/>
              </a:rPr>
              <a:t>The most prominent limitation of this study is that we recruited our respondents through non-probability sampling.</a:t>
            </a:r>
          </a:p>
        </p:txBody>
      </p:sp>
      <p:sp>
        <p:nvSpPr>
          <p:cNvPr id="81" name="Shape 81"/>
          <p:cNvSpPr/>
          <p:nvPr/>
        </p:nvSpPr>
        <p:spPr>
          <a:xfrm>
            <a:off x="-126272" y="-71838"/>
            <a:ext cx="13131125" cy="2034319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889390" y="71966"/>
            <a:ext cx="11099801" cy="1746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120000"/>
              </a:lnSpc>
              <a:defRPr sz="4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</a:rPr>
              <a:t>Conclusions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7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6700"/>
              <a:t>Thank You!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-126272" y="-71838"/>
            <a:ext cx="13131125" cy="2034319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889390" y="71966"/>
            <a:ext cx="11099801" cy="1746711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4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</a:rPr>
              <a:t>New Media Ecology in China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3369" lvl="0" indent="-293369" defTabSz="385572">
              <a:spcBef>
                <a:spcPts val="2700"/>
              </a:spcBef>
              <a:defRPr sz="1800"/>
            </a:pPr>
            <a:r>
              <a:rPr sz="3168" b="1">
                <a:latin typeface="Times New Roman"/>
                <a:ea typeface="Times New Roman"/>
                <a:cs typeface="Times New Roman"/>
                <a:sym typeface="Times New Roman"/>
              </a:rPr>
              <a:t>Media Commercialization and Capitalization </a:t>
            </a:r>
          </a:p>
          <a:p>
            <a:pPr marL="293369" lvl="0" indent="-293369" defTabSz="385572">
              <a:spcBef>
                <a:spcPts val="2700"/>
              </a:spcBef>
              <a:defRPr sz="1800"/>
            </a:pPr>
            <a:r>
              <a:rPr sz="3168" b="1">
                <a:latin typeface="Times New Roman"/>
                <a:ea typeface="Times New Roman"/>
                <a:cs typeface="Times New Roman"/>
                <a:sym typeface="Times New Roman"/>
              </a:rPr>
              <a:t>Propaganda Model and Market Model</a:t>
            </a:r>
          </a:p>
          <a:p>
            <a:pPr marL="1173480" lvl="3" indent="-293370" defTabSz="385572">
              <a:spcBef>
                <a:spcPts val="2700"/>
              </a:spcBef>
              <a:defRPr sz="1800"/>
            </a:pPr>
            <a:r>
              <a:rPr sz="3168">
                <a:latin typeface="Times New Roman"/>
                <a:ea typeface="Times New Roman"/>
                <a:cs typeface="Times New Roman"/>
                <a:sym typeface="Times New Roman"/>
              </a:rPr>
              <a:t>Provide Information</a:t>
            </a:r>
          </a:p>
          <a:p>
            <a:pPr marL="1173480" lvl="3" indent="-293370" defTabSz="385572">
              <a:spcBef>
                <a:spcPts val="2700"/>
              </a:spcBef>
              <a:defRPr sz="1800"/>
            </a:pPr>
            <a:r>
              <a:rPr sz="3168">
                <a:latin typeface="Times New Roman"/>
                <a:ea typeface="Times New Roman"/>
                <a:cs typeface="Times New Roman"/>
                <a:sym typeface="Times New Roman"/>
              </a:rPr>
              <a:t>Guide Public Opinions</a:t>
            </a:r>
          </a:p>
          <a:p>
            <a:pPr marL="293369" lvl="0" indent="-293369" defTabSz="385572">
              <a:spcBef>
                <a:spcPts val="2700"/>
              </a:spcBef>
              <a:defRPr sz="1800"/>
            </a:pPr>
            <a:r>
              <a:rPr sz="3168" b="1">
                <a:latin typeface="Times New Roman"/>
                <a:ea typeface="Times New Roman"/>
                <a:cs typeface="Times New Roman"/>
                <a:sym typeface="Times New Roman"/>
              </a:rPr>
              <a:t>Digital Communication</a:t>
            </a:r>
          </a:p>
          <a:p>
            <a:pPr marL="1173480" lvl="3" indent="-293370" defTabSz="385572">
              <a:spcBef>
                <a:spcPts val="2700"/>
              </a:spcBef>
              <a:defRPr sz="1800"/>
            </a:pPr>
            <a:r>
              <a:rPr sz="3168">
                <a:latin typeface="Times New Roman"/>
                <a:ea typeface="Times New Roman"/>
                <a:cs typeface="Times New Roman"/>
                <a:sym typeface="Times New Roman"/>
              </a:rPr>
              <a:t>New Players in Media Arena</a:t>
            </a:r>
          </a:p>
          <a:p>
            <a:pPr marL="1173480" lvl="3" indent="-293370" defTabSz="385572">
              <a:spcBef>
                <a:spcPts val="2700"/>
              </a:spcBef>
              <a:defRPr sz="1800"/>
            </a:pPr>
            <a:r>
              <a:rPr sz="3168">
                <a:latin typeface="Times New Roman"/>
                <a:ea typeface="Times New Roman"/>
                <a:cs typeface="Times New Roman"/>
                <a:sym typeface="Times New Roman"/>
              </a:rPr>
              <a:t>Strategies change of traditional media </a:t>
            </a:r>
          </a:p>
          <a:p>
            <a:pPr marL="1173480" lvl="3" indent="-293370" defTabSz="385572">
              <a:spcBef>
                <a:spcPts val="2700"/>
              </a:spcBef>
              <a:defRPr sz="1800"/>
            </a:pPr>
            <a:r>
              <a:rPr sz="3168">
                <a:latin typeface="Times New Roman"/>
                <a:ea typeface="Times New Roman"/>
                <a:cs typeface="Times New Roman"/>
                <a:sym typeface="Times New Roman"/>
              </a:rPr>
              <a:t>News Processing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75589" lvl="0" indent="-275589" defTabSz="362204">
              <a:spcBef>
                <a:spcPts val="2600"/>
              </a:spcBef>
              <a:defRPr sz="1800"/>
            </a:pPr>
            <a:r>
              <a:rPr sz="2976" b="1">
                <a:latin typeface="Times New Roman"/>
                <a:ea typeface="Times New Roman"/>
                <a:cs typeface="Times New Roman"/>
                <a:sym typeface="Times New Roman"/>
              </a:rPr>
              <a:t>Two Objectives</a:t>
            </a:r>
          </a:p>
          <a:p>
            <a:pPr marL="1102360" lvl="3" indent="-275590" defTabSz="362204">
              <a:spcBef>
                <a:spcPts val="2600"/>
              </a:spcBef>
              <a:defRPr sz="1800"/>
            </a:pPr>
            <a:r>
              <a:rPr sz="2976">
                <a:latin typeface="Times New Roman"/>
                <a:ea typeface="Times New Roman"/>
                <a:cs typeface="Times New Roman"/>
                <a:sym typeface="Times New Roman"/>
              </a:rPr>
              <a:t>Detect the social profiles, functions of journalism, roles of journalists, and ideas of professionalism</a:t>
            </a:r>
          </a:p>
          <a:p>
            <a:pPr marL="1102360" lvl="3" indent="-275590" defTabSz="362204">
              <a:spcBef>
                <a:spcPts val="2600"/>
              </a:spcBef>
              <a:defRPr sz="1800"/>
            </a:pPr>
            <a:r>
              <a:rPr sz="2976">
                <a:latin typeface="Times New Roman"/>
                <a:ea typeface="Times New Roman"/>
                <a:cs typeface="Times New Roman"/>
                <a:sym typeface="Times New Roman"/>
              </a:rPr>
              <a:t>Examine the differences between journalist from perspectives of organizational forms and geographic factors</a:t>
            </a:r>
          </a:p>
          <a:p>
            <a:pPr marL="275589" lvl="0" indent="-275589" defTabSz="362204">
              <a:spcBef>
                <a:spcPts val="2600"/>
              </a:spcBef>
              <a:defRPr sz="1800"/>
            </a:pPr>
            <a:r>
              <a:rPr sz="2976" b="1">
                <a:latin typeface="Times New Roman"/>
                <a:ea typeface="Times New Roman"/>
                <a:cs typeface="Times New Roman"/>
                <a:sym typeface="Times New Roman"/>
              </a:rPr>
              <a:t>Method</a:t>
            </a:r>
          </a:p>
          <a:p>
            <a:pPr marL="1102360" lvl="3" indent="-275590" defTabSz="362204">
              <a:lnSpc>
                <a:spcPct val="60000"/>
              </a:lnSpc>
              <a:spcBef>
                <a:spcPts val="2600"/>
              </a:spcBef>
              <a:defRPr sz="1800"/>
            </a:pPr>
            <a:r>
              <a:rPr sz="2976">
                <a:latin typeface="Times New Roman"/>
                <a:ea typeface="Times New Roman"/>
                <a:cs typeface="Times New Roman"/>
                <a:sym typeface="Times New Roman"/>
              </a:rPr>
              <a:t>Face-to-face interviews with 146 journalists</a:t>
            </a:r>
          </a:p>
          <a:p>
            <a:pPr marL="1102360" lvl="3" indent="-275590" defTabSz="362204">
              <a:lnSpc>
                <a:spcPct val="60000"/>
              </a:lnSpc>
              <a:spcBef>
                <a:spcPts val="2600"/>
              </a:spcBef>
              <a:defRPr sz="1800"/>
            </a:pPr>
            <a:r>
              <a:rPr sz="2976">
                <a:latin typeface="Times New Roman"/>
                <a:ea typeface="Times New Roman"/>
                <a:cs typeface="Times New Roman"/>
                <a:sym typeface="Times New Roman"/>
              </a:rPr>
              <a:t>4 cities: Beijing, Shanghai, Guangzhou, Wuhan</a:t>
            </a:r>
          </a:p>
          <a:p>
            <a:pPr marL="1102360" lvl="3" indent="-275590" defTabSz="362204">
              <a:lnSpc>
                <a:spcPct val="60000"/>
              </a:lnSpc>
              <a:spcBef>
                <a:spcPts val="2600"/>
              </a:spcBef>
              <a:defRPr sz="1800"/>
            </a:pPr>
            <a:r>
              <a:rPr sz="2976">
                <a:latin typeface="Times New Roman"/>
                <a:ea typeface="Times New Roman"/>
                <a:cs typeface="Times New Roman"/>
                <a:sym typeface="Times New Roman"/>
              </a:rPr>
              <a:t>State-owned news media, news websites or grass-root media</a:t>
            </a:r>
          </a:p>
          <a:p>
            <a:pPr marL="1102360" lvl="3" indent="-275590" defTabSz="362204">
              <a:lnSpc>
                <a:spcPct val="60000"/>
              </a:lnSpc>
              <a:spcBef>
                <a:spcPts val="2600"/>
              </a:spcBef>
              <a:defRPr sz="1800"/>
            </a:pPr>
            <a:r>
              <a:rPr sz="2976">
                <a:latin typeface="Times New Roman"/>
                <a:ea typeface="Times New Roman"/>
                <a:cs typeface="Times New Roman"/>
                <a:sym typeface="Times New Roman"/>
              </a:rPr>
              <a:t>From March 2014 to January 2015 </a:t>
            </a:r>
          </a:p>
        </p:txBody>
      </p:sp>
      <p:sp>
        <p:nvSpPr>
          <p:cNvPr id="42" name="Shape 42"/>
          <p:cNvSpPr/>
          <p:nvPr/>
        </p:nvSpPr>
        <p:spPr>
          <a:xfrm>
            <a:off x="-126272" y="-71838"/>
            <a:ext cx="13131125" cy="2034319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889390" y="71966"/>
            <a:ext cx="11099801" cy="1746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120000"/>
              </a:lnSpc>
              <a:defRPr sz="4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</a:rPr>
              <a:t>Revisit Journalistic Professionalism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0d3cf40bfd453bbeb62648708feab8f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9051" y="495822"/>
            <a:ext cx="9619494" cy="8067683"/>
          </a:xfrm>
          <a:prstGeom prst="rect">
            <a:avLst/>
          </a:prstGeom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</p:pic>
      <p:sp>
        <p:nvSpPr>
          <p:cNvPr id="46" name="Shape 46"/>
          <p:cNvSpPr/>
          <p:nvPr/>
        </p:nvSpPr>
        <p:spPr>
          <a:xfrm>
            <a:off x="9457266" y="5367866"/>
            <a:ext cx="165101" cy="165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9300"/>
          </a:soli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430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8221133" y="7268633"/>
            <a:ext cx="127001" cy="127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9300"/>
          </a:soli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430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8358716" y="3619500"/>
            <a:ext cx="127001" cy="12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9300"/>
          </a:soli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430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8221133" y="5689600"/>
            <a:ext cx="127001" cy="12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9300"/>
          </a:solidFill>
          <a:ln w="12700">
            <a:miter lim="400000"/>
          </a:ln>
          <a:effectLst>
            <a:outerShdw blurRad="127000" dist="76200" dir="2700000" rotWithShape="0">
              <a:srgbClr val="000000">
                <a:alpha val="7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430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6317160" y="3314138"/>
            <a:ext cx="1860613" cy="737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 b="1">
                <a:solidFill>
                  <a:srgbClr val="5358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53585F"/>
                </a:solidFill>
              </a:rPr>
              <a:t>Beijing</a:t>
            </a:r>
          </a:p>
        </p:txBody>
      </p:sp>
      <p:sp>
        <p:nvSpPr>
          <p:cNvPr id="51" name="Shape 51"/>
          <p:cNvSpPr/>
          <p:nvPr/>
        </p:nvSpPr>
        <p:spPr>
          <a:xfrm>
            <a:off x="9788885" y="5081555"/>
            <a:ext cx="2401696" cy="737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 b="1">
                <a:solidFill>
                  <a:srgbClr val="5358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53585F"/>
                </a:solidFill>
              </a:rPr>
              <a:t>Shanghai</a:t>
            </a:r>
          </a:p>
        </p:txBody>
      </p:sp>
      <p:sp>
        <p:nvSpPr>
          <p:cNvPr id="52" name="Shape 52"/>
          <p:cNvSpPr/>
          <p:nvPr/>
        </p:nvSpPr>
        <p:spPr>
          <a:xfrm>
            <a:off x="8748714" y="6963272"/>
            <a:ext cx="2941105" cy="737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 b="1">
                <a:solidFill>
                  <a:srgbClr val="5358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53585F"/>
                </a:solidFill>
              </a:rPr>
              <a:t>Guangzhou</a:t>
            </a:r>
          </a:p>
        </p:txBody>
      </p:sp>
      <p:sp>
        <p:nvSpPr>
          <p:cNvPr id="53" name="Shape 53"/>
          <p:cNvSpPr/>
          <p:nvPr/>
        </p:nvSpPr>
        <p:spPr>
          <a:xfrm>
            <a:off x="6069958" y="5384238"/>
            <a:ext cx="1914750" cy="737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 b="1">
                <a:solidFill>
                  <a:srgbClr val="53585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53585F"/>
                </a:solidFill>
              </a:rPr>
              <a:t>Wuhan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4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4800"/>
              <a:t>Quick Facts about 146 Journalists</a:t>
            </a:r>
          </a:p>
        </p:txBody>
      </p:sp>
      <p:graphicFrame>
        <p:nvGraphicFramePr>
          <p:cNvPr id="56" name="Chart 56"/>
          <p:cNvGraphicFramePr/>
          <p:nvPr/>
        </p:nvGraphicFramePr>
        <p:xfrm>
          <a:off x="2421747" y="2462152"/>
          <a:ext cx="8161307" cy="6581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952500" y="55033"/>
            <a:ext cx="11099800" cy="2159001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4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4800"/>
              <a:t>Social functions of Journalism</a:t>
            </a:r>
          </a:p>
        </p:txBody>
      </p:sp>
      <p:graphicFrame>
        <p:nvGraphicFramePr>
          <p:cNvPr id="59" name="Table 59"/>
          <p:cNvGraphicFramePr/>
          <p:nvPr>
            <p:extLst>
              <p:ext uri="{D42A27DB-BD31-4B8C-83A1-F6EECF244321}">
                <p14:modId xmlns:p14="http://schemas.microsoft.com/office/powerpoint/2010/main" val="1324504137"/>
              </p:ext>
            </p:extLst>
          </p:nvPr>
        </p:nvGraphicFramePr>
        <p:xfrm>
          <a:off x="239286" y="1805744"/>
          <a:ext cx="12470266" cy="7705214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361942"/>
                <a:gridCol w="1617091"/>
                <a:gridCol w="2952816"/>
                <a:gridCol w="3006133"/>
                <a:gridCol w="3532284"/>
              </a:tblGrid>
              <a:tr h="695754">
                <a:tc>
                  <a:txBody>
                    <a:bodyPr/>
                    <a:lstStyle/>
                    <a:p>
                      <a:pPr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Cities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Media Type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Function 1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Function 2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Function 3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noFill/>
                  </a:tcPr>
                </a:tc>
              </a:tr>
              <a:tr h="695754">
                <a:tc rowSpan="2">
                  <a:txBody>
                    <a:bodyPr/>
                    <a:lstStyle/>
                    <a:p>
                      <a:pPr marR="457200" lvl="0" defTabSz="914400"/>
                      <a:r>
                        <a:rPr sz="20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Beijing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Old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Provide information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Guide the opinion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Social supervision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69575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Provide information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Promote objectivity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Protect people/society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695754">
                <a:tc rowSpan="2">
                  <a:txBody>
                    <a:bodyPr/>
                    <a:lstStyle/>
                    <a:p>
                      <a:pPr marR="457200" lvl="0" defTabSz="914400"/>
                      <a:r>
                        <a:rPr sz="20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Shanghai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Old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Provide information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Guide the opinion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Provide a picture of the world/day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</a:tr>
              <a:tr h="102279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Provide information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Interpret issues such as new laws, societal problems, etc.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Help form opinions (public's, various groups)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</a:tr>
              <a:tr h="1054809">
                <a:tc rowSpan="2">
                  <a:txBody>
                    <a:bodyPr/>
                    <a:lstStyle/>
                    <a:p>
                      <a:pPr marR="457200" lvl="0" defTabSz="914400"/>
                      <a:r>
                        <a:rPr sz="20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Guangzhou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Old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Provide information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Educate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Enlighten; Search for solutions (constructive criticism)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</a:tr>
              <a:tr h="10329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Provide information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Search for solutions (constructive criticism)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Educate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</a:tr>
              <a:tr h="1016510">
                <a:tc rowSpan="2">
                  <a:txBody>
                    <a:bodyPr/>
                    <a:lstStyle/>
                    <a:p>
                      <a:pPr marR="457200" lvl="0" defTabSz="914400"/>
                      <a:r>
                        <a:rPr sz="20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Wuhan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Old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Provide information; 
Help people/society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Search for solutions (constructive criticism)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Entertain;Interpret issues such as new laws, societal problems, etc.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</a:tr>
              <a:tr h="79510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Provide information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Provide a picture of the world/day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Guide the opinion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952500" y="55033"/>
            <a:ext cx="11099800" cy="2159001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4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4800"/>
              <a:t>Roles of Journalists</a:t>
            </a:r>
          </a:p>
        </p:txBody>
      </p:sp>
      <p:graphicFrame>
        <p:nvGraphicFramePr>
          <p:cNvPr id="62" name="Table 62"/>
          <p:cNvGraphicFramePr/>
          <p:nvPr>
            <p:extLst>
              <p:ext uri="{D42A27DB-BD31-4B8C-83A1-F6EECF244321}">
                <p14:modId xmlns:p14="http://schemas.microsoft.com/office/powerpoint/2010/main" val="3538474770"/>
              </p:ext>
            </p:extLst>
          </p:nvPr>
        </p:nvGraphicFramePr>
        <p:xfrm>
          <a:off x="239286" y="1805744"/>
          <a:ext cx="12584500" cy="7754705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361942"/>
                <a:gridCol w="1617091"/>
                <a:gridCol w="3067050"/>
                <a:gridCol w="3006133"/>
                <a:gridCol w="3532284"/>
              </a:tblGrid>
              <a:tr h="695754">
                <a:tc>
                  <a:txBody>
                    <a:bodyPr/>
                    <a:lstStyle/>
                    <a:p>
                      <a:pPr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Cities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Media Type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sz="2100" b="1" baseline="31999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</a:t>
                      </a:r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Role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sz="2100" b="1" baseline="31999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nd</a:t>
                      </a:r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Role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r>
                        <a:rPr sz="2100" b="1" baseline="31999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rd</a:t>
                      </a:r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Role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noFill/>
                  </a:tcPr>
                </a:tc>
              </a:tr>
              <a:tr h="803109">
                <a:tc rowSpan="2">
                  <a:txBody>
                    <a:bodyPr/>
                    <a:lstStyle/>
                    <a:p>
                      <a:pPr marR="457200" lvl="0" defTabSz="914400"/>
                      <a:r>
                        <a:rPr sz="20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Beijing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Old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Information 
disseminator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Supervisor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Social observer;
Rational thinker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78824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Information 
disseminator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Objective information 
recorder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 bridge between the 
government and the public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761172">
                <a:tc rowSpan="2">
                  <a:txBody>
                    <a:bodyPr/>
                    <a:lstStyle/>
                    <a:p>
                      <a:pPr marR="457200" lvl="0" defTabSz="914400"/>
                      <a:r>
                        <a:rPr sz="20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Shanghai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Old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Neutral Information 
disseminator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Public opinion guider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Social progress promoter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</a:tr>
              <a:tr h="83136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Neutral Information 
disseminator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Public opinion guider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Social progress promoter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</a:tr>
              <a:tr h="880977">
                <a:tc rowSpan="2">
                  <a:txBody>
                    <a:bodyPr/>
                    <a:lstStyle/>
                    <a:p>
                      <a:pPr marR="457200" lvl="0" defTabSz="914400"/>
                      <a:r>
                        <a:rPr sz="20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Guangzhou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Old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Information 
disseminator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Supervisor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 bridge between the 
government and the public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</a:tr>
              <a:tr h="93978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Information 
disseminator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Social progress promoter 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Information recorder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70BF41"/>
                    </a:solidFill>
                  </a:tcPr>
                </a:tc>
              </a:tr>
              <a:tr h="935812">
                <a:tc rowSpan="2">
                  <a:txBody>
                    <a:bodyPr/>
                    <a:lstStyle/>
                    <a:p>
                      <a:pPr marR="457200" lvl="0" defTabSz="914400"/>
                      <a:r>
                        <a:rPr sz="20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Wuhan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Old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Neutral Information 
disseminator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Supervisor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Social order maintainer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</a:tr>
              <a:tr h="86746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Neutral Information 
disseminator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Public opinion guider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1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Opinion expresser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3901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952500" y="224366"/>
            <a:ext cx="11099800" cy="2159001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4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4800"/>
              <a:t>3 Most Important Predictors By Cities</a:t>
            </a:r>
          </a:p>
        </p:txBody>
      </p:sp>
      <p:graphicFrame>
        <p:nvGraphicFramePr>
          <p:cNvPr id="65" name="Table 65"/>
          <p:cNvGraphicFramePr/>
          <p:nvPr/>
        </p:nvGraphicFramePr>
        <p:xfrm>
          <a:off x="664765" y="2556933"/>
          <a:ext cx="11675267" cy="4243701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46034"/>
                <a:gridCol w="2768798"/>
                <a:gridCol w="3373715"/>
                <a:gridCol w="3286720"/>
              </a:tblGrid>
              <a:tr h="645350">
                <a:tc>
                  <a:txBody>
                    <a:bodyPr/>
                    <a:lstStyle/>
                    <a:p>
                      <a:pPr lvl="0" defTabSz="914400"/>
                      <a:r>
                        <a:rPr sz="2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BEIJING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No.1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No.2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No.3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1421341"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Old Media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Good writer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Engage in ethical conduct in general and in profession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Objective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2177010"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 Media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Objective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Engages in ethical conduct in general and in profession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Competent, knowledgeable about subject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le 67"/>
          <p:cNvGraphicFramePr/>
          <p:nvPr>
            <p:extLst>
              <p:ext uri="{D42A27DB-BD31-4B8C-83A1-F6EECF244321}">
                <p14:modId xmlns:p14="http://schemas.microsoft.com/office/powerpoint/2010/main" val="624532166"/>
              </p:ext>
            </p:extLst>
          </p:nvPr>
        </p:nvGraphicFramePr>
        <p:xfrm>
          <a:off x="682128" y="2332026"/>
          <a:ext cx="11979868" cy="6842147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330039"/>
                <a:gridCol w="2109595"/>
                <a:gridCol w="4583383"/>
                <a:gridCol w="2956851"/>
              </a:tblGrid>
              <a:tr h="539750">
                <a:tc>
                  <a:txBody>
                    <a:bodyPr/>
                    <a:lstStyle/>
                    <a:p>
                      <a:pPr lvl="0" defTabSz="914400"/>
                      <a:r>
                        <a:rPr sz="2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SHANGHAI</a:t>
                      </a:r>
                    </a:p>
                  </a:txBody>
                  <a:tcPr marL="50800" marR="50800" marT="50800" marB="50800" anchor="ctr" horzOverflow="overflow">
                    <a:lnR w="6350">
                      <a:solidFill>
                        <a:srgbClr val="CBCBCB"/>
                      </a:solidFill>
                      <a:miter lim="400000"/>
                    </a:lnR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No.1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No.2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No.3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</a:tr>
              <a:tr h="2265476"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Old Media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Curiosity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Good writer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Generally erudite 
and scholarly; 
Is objective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4036921"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New Media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Curiosity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Competent, knowledgeable about subject; 
Good writer; 
Unbiased; 
Engages in ethical conduct in general and in profession; 
Is objective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lvl="0" defTabSz="914400"/>
                      <a:r>
                        <a:rPr sz="28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Independent</a:t>
                      </a:r>
                    </a:p>
                  </a:txBody>
                  <a:tcPr marL="63500" marR="63500" marT="0" marB="0" anchor="ctr" horzOverflow="overflow">
                    <a:lnL w="635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952500" y="224366"/>
            <a:ext cx="11099800" cy="2159001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4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4800"/>
              <a:t>3 Most Important Predictors By Cities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732</Words>
  <Application>Microsoft Macintosh PowerPoint</Application>
  <PresentationFormat>Mukautettu</PresentationFormat>
  <Paragraphs>185</Paragraphs>
  <Slides>14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White</vt:lpstr>
      <vt:lpstr>Information Disseminator or Opinion Guider?  </vt:lpstr>
      <vt:lpstr>New Media Ecology in China</vt:lpstr>
      <vt:lpstr>PowerPoint-esitys</vt:lpstr>
      <vt:lpstr>PowerPoint-esitys</vt:lpstr>
      <vt:lpstr>Quick Facts about 146 Journalists</vt:lpstr>
      <vt:lpstr>Social functions of Journalism</vt:lpstr>
      <vt:lpstr>Roles of Journalists</vt:lpstr>
      <vt:lpstr>3 Most Important Predictors By Cities</vt:lpstr>
      <vt:lpstr>3 Most Important Predictors By Cities</vt:lpstr>
      <vt:lpstr>3 Most Important Predictors By Cities</vt:lpstr>
      <vt:lpstr>3 Most Important Predictors By Cities</vt:lpstr>
      <vt:lpstr>PowerPoint-esitys</vt:lpstr>
      <vt:lpstr>PowerPoint-esitys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Disseminator or Opinion Guider?  </dc:title>
  <cp:lastModifiedBy>Riitta Yrjönen</cp:lastModifiedBy>
  <cp:revision>1</cp:revision>
  <dcterms:modified xsi:type="dcterms:W3CDTF">2015-08-26T07:56:22Z</dcterms:modified>
</cp:coreProperties>
</file>