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charts/chart2.xml" ContentType="application/vnd.openxmlformats-officedocument.drawingml.chart+xml"/>
  <Default Extension="bin" ContentType="application/vnd.openxmlformats-officedocument.presentationml.printerSettings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9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58" r:id="rId4"/>
    <p:sldId id="277" r:id="rId5"/>
    <p:sldId id="278" r:id="rId6"/>
    <p:sldId id="282" r:id="rId7"/>
    <p:sldId id="285" r:id="rId8"/>
    <p:sldId id="279" r:id="rId9"/>
    <p:sldId id="284" r:id="rId10"/>
    <p:sldId id="286" r:id="rId11"/>
    <p:sldId id="281" r:id="rId12"/>
    <p:sldId id="28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br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Copy%20of%20ChinaSA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Copy%20of%20ChinaSA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Copy%20of%20ChinaSA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dim\Desktop\Copy%20of%20ChinaSA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ZA" sz="1200"/>
              <a:t>Volume of SA media coverage on BRIC countries over time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'[brics.xlsx]coverage of countries per year'!$I$4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year'!$I$5:$I$8</c:f>
              <c:numCache>
                <c:formatCode>General</c:formatCode>
                <c:ptCount val="4"/>
                <c:pt idx="0">
                  <c:v>133.0</c:v>
                </c:pt>
                <c:pt idx="1">
                  <c:v>199.0</c:v>
                </c:pt>
                <c:pt idx="2">
                  <c:v>192.0</c:v>
                </c:pt>
                <c:pt idx="3">
                  <c:v>44.0</c:v>
                </c:pt>
              </c:numCache>
            </c:numRef>
          </c:val>
        </c:ser>
        <c:ser>
          <c:idx val="1"/>
          <c:order val="1"/>
          <c:tx>
            <c:strRef>
              <c:f>'[brics.xlsx]coverage of countries per year'!$J$4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year'!$J$5:$J$8</c:f>
              <c:numCache>
                <c:formatCode>General</c:formatCode>
                <c:ptCount val="4"/>
                <c:pt idx="0">
                  <c:v>231.0</c:v>
                </c:pt>
                <c:pt idx="1">
                  <c:v>170.0</c:v>
                </c:pt>
                <c:pt idx="2">
                  <c:v>114.0</c:v>
                </c:pt>
                <c:pt idx="3">
                  <c:v>49.0</c:v>
                </c:pt>
              </c:numCache>
            </c:numRef>
          </c:val>
        </c:ser>
        <c:ser>
          <c:idx val="2"/>
          <c:order val="2"/>
          <c:tx>
            <c:strRef>
              <c:f>'[brics.xlsx]coverage of countries per year'!$K$4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year'!$K$5:$K$8</c:f>
              <c:numCache>
                <c:formatCode>General</c:formatCode>
                <c:ptCount val="4"/>
                <c:pt idx="0">
                  <c:v>1119.0</c:v>
                </c:pt>
                <c:pt idx="1">
                  <c:v>1210.0</c:v>
                </c:pt>
                <c:pt idx="2">
                  <c:v>927.0</c:v>
                </c:pt>
                <c:pt idx="3">
                  <c:v>301.0</c:v>
                </c:pt>
              </c:numCache>
            </c:numRef>
          </c:val>
        </c:ser>
        <c:ser>
          <c:idx val="3"/>
          <c:order val="3"/>
          <c:tx>
            <c:strRef>
              <c:f>'[brics.xlsx]coverage of countries per year'!$L$4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'[brics.xlsx]coverage of countries per year'!$H$5:$H$8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Jan - Mar 2012</c:v>
                </c:pt>
              </c:strCache>
            </c:strRef>
          </c:cat>
          <c:val>
            <c:numRef>
              <c:f>'[brics.xlsx]coverage of countries per year'!$L$5:$L$8</c:f>
              <c:numCache>
                <c:formatCode>General</c:formatCode>
                <c:ptCount val="4"/>
                <c:pt idx="0">
                  <c:v>330.0</c:v>
                </c:pt>
                <c:pt idx="1">
                  <c:v>611.0</c:v>
                </c:pt>
                <c:pt idx="2">
                  <c:v>547.0</c:v>
                </c:pt>
                <c:pt idx="3">
                  <c:v>161.0</c:v>
                </c:pt>
              </c:numCache>
            </c:numRef>
          </c:val>
        </c:ser>
        <c:gapWidth val="75"/>
        <c:overlap val="-25"/>
        <c:axId val="397335864"/>
        <c:axId val="407565288"/>
      </c:barChart>
      <c:catAx>
        <c:axId val="397335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ZA"/>
            </a:pPr>
            <a:endParaRPr lang="en-US"/>
          </a:p>
        </c:txPr>
        <c:crossAx val="407565288"/>
        <c:crosses val="autoZero"/>
        <c:auto val="1"/>
        <c:lblAlgn val="ctr"/>
        <c:lblOffset val="100"/>
      </c:catAx>
      <c:valAx>
        <c:axId val="407565288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397335864"/>
        <c:crosses val="autoZero"/>
        <c:crossBetween val="between"/>
      </c:valAx>
      <c:spPr>
        <a:noFill/>
      </c:spPr>
    </c:plotArea>
    <c:legend>
      <c:legendPos val="b"/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US" sz="1200"/>
              <a:t>Volume</a:t>
            </a:r>
          </a:p>
        </c:rich>
      </c:tx>
      <c:layout>
        <c:manualLayout>
          <c:xMode val="edge"/>
          <c:yMode val="edge"/>
          <c:x val="0.574993000874891"/>
          <c:y val="0.0315115657681425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topics!$C$92</c:f>
              <c:strCache>
                <c:ptCount val="1"/>
                <c:pt idx="0">
                  <c:v>Number of reports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c:spPr>
          <c:cat>
            <c:strRef>
              <c:f>topics!$B$93:$B$102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topics!$C$93:$C$102</c:f>
              <c:numCache>
                <c:formatCode>General</c:formatCode>
                <c:ptCount val="10"/>
                <c:pt idx="0">
                  <c:v>60.0</c:v>
                </c:pt>
                <c:pt idx="1">
                  <c:v>60.0</c:v>
                </c:pt>
                <c:pt idx="2">
                  <c:v>65.0</c:v>
                </c:pt>
                <c:pt idx="3">
                  <c:v>71.0</c:v>
                </c:pt>
                <c:pt idx="4">
                  <c:v>75.0</c:v>
                </c:pt>
                <c:pt idx="5">
                  <c:v>80.0</c:v>
                </c:pt>
                <c:pt idx="6">
                  <c:v>80.0</c:v>
                </c:pt>
                <c:pt idx="7">
                  <c:v>98.0</c:v>
                </c:pt>
                <c:pt idx="8">
                  <c:v>131.0</c:v>
                </c:pt>
                <c:pt idx="9">
                  <c:v>175.0</c:v>
                </c:pt>
              </c:numCache>
            </c:numRef>
          </c:val>
        </c:ser>
        <c:gapWidth val="50"/>
        <c:axId val="397493672"/>
        <c:axId val="397509560"/>
      </c:barChart>
      <c:catAx>
        <c:axId val="397493672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397509560"/>
        <c:crosses val="autoZero"/>
        <c:auto val="1"/>
        <c:lblAlgn val="ctr"/>
        <c:lblOffset val="100"/>
      </c:catAx>
      <c:valAx>
        <c:axId val="397509560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397493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9520778652668"/>
          <c:y val="0.90521624967085"/>
          <c:w val="0.324291557305337"/>
          <c:h val="0.0672111302820254"/>
        </c:manualLayout>
      </c:layout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ZA" sz="1200"/>
              <a:t>Ratings</a:t>
            </a:r>
          </a:p>
        </c:rich>
      </c:tx>
      <c:layout>
        <c:manualLayout>
          <c:xMode val="edge"/>
          <c:yMode val="edge"/>
          <c:x val="0.587493000874891"/>
          <c:y val="0.027736498892568"/>
        </c:manualLayout>
      </c:layout>
    </c:title>
    <c:plotArea>
      <c:layout/>
      <c:barChart>
        <c:barDir val="bar"/>
        <c:grouping val="percentStacked"/>
        <c:ser>
          <c:idx val="0"/>
          <c:order val="0"/>
          <c:tx>
            <c:strRef>
              <c:f>topics!$C$4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strRef>
              <c:f>topics!$B$81:$B$90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topics!$C$81:$C$90</c:f>
              <c:numCache>
                <c:formatCode>General</c:formatCode>
                <c:ptCount val="10"/>
                <c:pt idx="0">
                  <c:v>19.0</c:v>
                </c:pt>
                <c:pt idx="1">
                  <c:v>45.0</c:v>
                </c:pt>
                <c:pt idx="2">
                  <c:v>2.0</c:v>
                </c:pt>
                <c:pt idx="3">
                  <c:v>3.0</c:v>
                </c:pt>
                <c:pt idx="4">
                  <c:v>7.0</c:v>
                </c:pt>
                <c:pt idx="5">
                  <c:v>17.0</c:v>
                </c:pt>
                <c:pt idx="6">
                  <c:v>36.0</c:v>
                </c:pt>
                <c:pt idx="7">
                  <c:v>6.0</c:v>
                </c:pt>
                <c:pt idx="8">
                  <c:v>38.0</c:v>
                </c:pt>
                <c:pt idx="9">
                  <c:v>46.0</c:v>
                </c:pt>
              </c:numCache>
            </c:numRef>
          </c:val>
        </c:ser>
        <c:ser>
          <c:idx val="1"/>
          <c:order val="1"/>
          <c:tx>
            <c:strRef>
              <c:f>topics!$D$4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cat>
            <c:strRef>
              <c:f>topics!$B$81:$B$90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topics!$D$81:$D$90</c:f>
              <c:numCache>
                <c:formatCode>General</c:formatCode>
                <c:ptCount val="10"/>
                <c:pt idx="0">
                  <c:v>19.0</c:v>
                </c:pt>
                <c:pt idx="1">
                  <c:v>11.0</c:v>
                </c:pt>
                <c:pt idx="2">
                  <c:v>53.0</c:v>
                </c:pt>
                <c:pt idx="3">
                  <c:v>50.0</c:v>
                </c:pt>
                <c:pt idx="4">
                  <c:v>54.0</c:v>
                </c:pt>
                <c:pt idx="5">
                  <c:v>44.0</c:v>
                </c:pt>
                <c:pt idx="6">
                  <c:v>40.0</c:v>
                </c:pt>
                <c:pt idx="7">
                  <c:v>64.0</c:v>
                </c:pt>
                <c:pt idx="8">
                  <c:v>47.0</c:v>
                </c:pt>
                <c:pt idx="9">
                  <c:v>97.0</c:v>
                </c:pt>
              </c:numCache>
            </c:numRef>
          </c:val>
        </c:ser>
        <c:ser>
          <c:idx val="2"/>
          <c:order val="2"/>
          <c:tx>
            <c:strRef>
              <c:f>topics!$E$4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cat>
            <c:strRef>
              <c:f>topics!$B$81:$B$90</c:f>
              <c:strCache>
                <c:ptCount val="10"/>
                <c:pt idx="0">
                  <c:v>Water sports</c:v>
                </c:pt>
                <c:pt idx="1">
                  <c:v>Accidents</c:v>
                </c:pt>
                <c:pt idx="2">
                  <c:v>International politics</c:v>
                </c:pt>
                <c:pt idx="3">
                  <c:v>Products  </c:v>
                </c:pt>
                <c:pt idx="4">
                  <c:v>Mergers/co-operations</c:v>
                </c:pt>
                <c:pt idx="5">
                  <c:v>Procurement of capital</c:v>
                </c:pt>
                <c:pt idx="6">
                  <c:v>Perceptions of companies</c:v>
                </c:pt>
                <c:pt idx="7">
                  <c:v>Executives/management</c:v>
                </c:pt>
                <c:pt idx="8">
                  <c:v>Companies' market position</c:v>
                </c:pt>
                <c:pt idx="9">
                  <c:v>Economic situation</c:v>
                </c:pt>
              </c:strCache>
            </c:strRef>
          </c:cat>
          <c:val>
            <c:numRef>
              <c:f>topics!$E$81:$E$90</c:f>
              <c:numCache>
                <c:formatCode>General</c:formatCode>
                <c:ptCount val="10"/>
                <c:pt idx="0">
                  <c:v>22.0</c:v>
                </c:pt>
                <c:pt idx="1">
                  <c:v>4.0</c:v>
                </c:pt>
                <c:pt idx="2">
                  <c:v>10.0</c:v>
                </c:pt>
                <c:pt idx="3">
                  <c:v>18.0</c:v>
                </c:pt>
                <c:pt idx="4">
                  <c:v>14.0</c:v>
                </c:pt>
                <c:pt idx="5">
                  <c:v>19.0</c:v>
                </c:pt>
                <c:pt idx="6">
                  <c:v>4.0</c:v>
                </c:pt>
                <c:pt idx="7">
                  <c:v>28.0</c:v>
                </c:pt>
                <c:pt idx="8">
                  <c:v>46.0</c:v>
                </c:pt>
                <c:pt idx="9">
                  <c:v>32.0</c:v>
                </c:pt>
              </c:numCache>
            </c:numRef>
          </c:val>
        </c:ser>
        <c:gapWidth val="50"/>
        <c:overlap val="100"/>
        <c:axId val="398352920"/>
        <c:axId val="397486440"/>
      </c:barChart>
      <c:catAx>
        <c:axId val="39835292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ZA"/>
            </a:pPr>
            <a:endParaRPr lang="en-US"/>
          </a:p>
        </c:txPr>
        <c:crossAx val="397486440"/>
        <c:crosses val="autoZero"/>
        <c:auto val="1"/>
        <c:lblAlgn val="ctr"/>
        <c:lblOffset val="100"/>
      </c:catAx>
      <c:valAx>
        <c:axId val="397486440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0\ %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398352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3048993875766"/>
          <c:y val="0.913028136166554"/>
          <c:w val="0.433902012248469"/>
          <c:h val="0.0631977219255308"/>
        </c:manualLayout>
      </c:layout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US" sz="1200"/>
              <a:t>Volume</a:t>
            </a:r>
          </a:p>
        </c:rich>
      </c:tx>
      <c:layout>
        <c:manualLayout>
          <c:xMode val="edge"/>
          <c:yMode val="edge"/>
          <c:x val="0.574993000874891"/>
          <c:y val="0.0315115657681425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topics2!$C$89</c:f>
              <c:strCache>
                <c:ptCount val="1"/>
                <c:pt idx="0">
                  <c:v>Number of reports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c:spPr>
          <c:cat>
            <c:strRef>
              <c:f>topics2!$B$90:$B$99</c:f>
              <c:strCache>
                <c:ptCount val="10"/>
                <c:pt idx="0">
                  <c:v>Products  </c:v>
                </c:pt>
                <c:pt idx="1">
                  <c:v>Foreign policy</c:v>
                </c:pt>
                <c:pt idx="2">
                  <c:v>Culture</c:v>
                </c:pt>
                <c:pt idx="3">
                  <c:v>Accidents</c:v>
                </c:pt>
                <c:pt idx="4">
                  <c:v>Energy</c:v>
                </c:pt>
                <c:pt idx="5">
                  <c:v>Non political crime</c:v>
                </c:pt>
                <c:pt idx="6">
                  <c:v>Environment</c:v>
                </c:pt>
                <c:pt idx="7">
                  <c:v>International politics</c:v>
                </c:pt>
                <c:pt idx="8">
                  <c:v>International trade</c:v>
                </c:pt>
                <c:pt idx="9">
                  <c:v>Economic situation</c:v>
                </c:pt>
              </c:strCache>
            </c:strRef>
          </c:cat>
          <c:val>
            <c:numRef>
              <c:f>topics2!$C$90:$C$99</c:f>
              <c:numCache>
                <c:formatCode>General</c:formatCode>
                <c:ptCount val="10"/>
                <c:pt idx="0">
                  <c:v>30.0</c:v>
                </c:pt>
                <c:pt idx="1">
                  <c:v>31.0</c:v>
                </c:pt>
                <c:pt idx="2">
                  <c:v>32.0</c:v>
                </c:pt>
                <c:pt idx="3">
                  <c:v>34.0</c:v>
                </c:pt>
                <c:pt idx="4">
                  <c:v>47.0</c:v>
                </c:pt>
                <c:pt idx="5">
                  <c:v>48.0</c:v>
                </c:pt>
                <c:pt idx="6">
                  <c:v>49.0</c:v>
                </c:pt>
                <c:pt idx="7">
                  <c:v>66.0</c:v>
                </c:pt>
                <c:pt idx="8">
                  <c:v>84.0</c:v>
                </c:pt>
                <c:pt idx="9">
                  <c:v>99.0</c:v>
                </c:pt>
              </c:numCache>
            </c:numRef>
          </c:val>
        </c:ser>
        <c:gapWidth val="50"/>
        <c:axId val="397573464"/>
        <c:axId val="398234392"/>
      </c:barChart>
      <c:catAx>
        <c:axId val="397573464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398234392"/>
        <c:crosses val="autoZero"/>
        <c:auto val="1"/>
        <c:lblAlgn val="ctr"/>
        <c:lblOffset val="100"/>
      </c:catAx>
      <c:valAx>
        <c:axId val="398234392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397573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9520778652668"/>
          <c:y val="0.90521624967085"/>
          <c:w val="0.324291557305337"/>
          <c:h val="0.0672111302820254"/>
        </c:manualLayout>
      </c:layout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lang="en-ZA" sz="1200"/>
            </a:pPr>
            <a:r>
              <a:rPr lang="en-ZA" sz="1200"/>
              <a:t>Ratings</a:t>
            </a:r>
          </a:p>
        </c:rich>
      </c:tx>
      <c:layout>
        <c:manualLayout>
          <c:xMode val="edge"/>
          <c:yMode val="edge"/>
          <c:x val="0.548604111986002"/>
          <c:y val="0.027736498892568"/>
        </c:manualLayout>
      </c:layout>
    </c:title>
    <c:plotArea>
      <c:layout/>
      <c:barChart>
        <c:barDir val="bar"/>
        <c:grouping val="percentStacked"/>
        <c:ser>
          <c:idx val="0"/>
          <c:order val="0"/>
          <c:tx>
            <c:strRef>
              <c:f>topics2!$C$69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cat>
            <c:strRef>
              <c:f>topics2!$B$70:$B$79</c:f>
              <c:strCache>
                <c:ptCount val="10"/>
                <c:pt idx="0">
                  <c:v>Products  </c:v>
                </c:pt>
                <c:pt idx="1">
                  <c:v>Foreign policy</c:v>
                </c:pt>
                <c:pt idx="2">
                  <c:v>Culture</c:v>
                </c:pt>
                <c:pt idx="3">
                  <c:v>Accidents</c:v>
                </c:pt>
                <c:pt idx="4">
                  <c:v>Energy</c:v>
                </c:pt>
                <c:pt idx="5">
                  <c:v>Non political crime</c:v>
                </c:pt>
                <c:pt idx="6">
                  <c:v>Environment</c:v>
                </c:pt>
                <c:pt idx="7">
                  <c:v>International politics</c:v>
                </c:pt>
                <c:pt idx="8">
                  <c:v>International trade</c:v>
                </c:pt>
                <c:pt idx="9">
                  <c:v>Economic situation</c:v>
                </c:pt>
              </c:strCache>
            </c:strRef>
          </c:cat>
          <c:val>
            <c:numRef>
              <c:f>topics2!$C$70:$C$79</c:f>
              <c:numCache>
                <c:formatCode>General</c:formatCode>
                <c:ptCount val="10"/>
                <c:pt idx="0">
                  <c:v>2.0</c:v>
                </c:pt>
                <c:pt idx="2">
                  <c:v>1.0</c:v>
                </c:pt>
                <c:pt idx="3">
                  <c:v>30.0</c:v>
                </c:pt>
                <c:pt idx="4">
                  <c:v>3.0</c:v>
                </c:pt>
                <c:pt idx="5">
                  <c:v>43.0</c:v>
                </c:pt>
                <c:pt idx="6">
                  <c:v>4.0</c:v>
                </c:pt>
                <c:pt idx="7">
                  <c:v>2.0</c:v>
                </c:pt>
                <c:pt idx="9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topics2!$D$69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cat>
            <c:strRef>
              <c:f>topics2!$B$70:$B$79</c:f>
              <c:strCache>
                <c:ptCount val="10"/>
                <c:pt idx="0">
                  <c:v>Products  </c:v>
                </c:pt>
                <c:pt idx="1">
                  <c:v>Foreign policy</c:v>
                </c:pt>
                <c:pt idx="2">
                  <c:v>Culture</c:v>
                </c:pt>
                <c:pt idx="3">
                  <c:v>Accidents</c:v>
                </c:pt>
                <c:pt idx="4">
                  <c:v>Energy</c:v>
                </c:pt>
                <c:pt idx="5">
                  <c:v>Non political crime</c:v>
                </c:pt>
                <c:pt idx="6">
                  <c:v>Environment</c:v>
                </c:pt>
                <c:pt idx="7">
                  <c:v>International politics</c:v>
                </c:pt>
                <c:pt idx="8">
                  <c:v>International trade</c:v>
                </c:pt>
                <c:pt idx="9">
                  <c:v>Economic situation</c:v>
                </c:pt>
              </c:strCache>
            </c:strRef>
          </c:cat>
          <c:val>
            <c:numRef>
              <c:f>topics2!$D$70:$D$79</c:f>
              <c:numCache>
                <c:formatCode>General</c:formatCode>
                <c:ptCount val="10"/>
                <c:pt idx="0">
                  <c:v>23.0</c:v>
                </c:pt>
                <c:pt idx="1">
                  <c:v>17.0</c:v>
                </c:pt>
                <c:pt idx="2">
                  <c:v>18.0</c:v>
                </c:pt>
                <c:pt idx="3">
                  <c:v>4.0</c:v>
                </c:pt>
                <c:pt idx="4">
                  <c:v>40.0</c:v>
                </c:pt>
                <c:pt idx="5">
                  <c:v>5.0</c:v>
                </c:pt>
                <c:pt idx="6">
                  <c:v>40.0</c:v>
                </c:pt>
                <c:pt idx="7">
                  <c:v>53.0</c:v>
                </c:pt>
                <c:pt idx="8">
                  <c:v>63.0</c:v>
                </c:pt>
                <c:pt idx="9">
                  <c:v>70.0</c:v>
                </c:pt>
              </c:numCache>
            </c:numRef>
          </c:val>
        </c:ser>
        <c:ser>
          <c:idx val="2"/>
          <c:order val="2"/>
          <c:tx>
            <c:strRef>
              <c:f>topics2!$E$69</c:f>
              <c:strCache>
                <c:ptCount val="1"/>
                <c:pt idx="0">
                  <c:v>Positive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cat>
            <c:strRef>
              <c:f>topics2!$B$70:$B$79</c:f>
              <c:strCache>
                <c:ptCount val="10"/>
                <c:pt idx="0">
                  <c:v>Products  </c:v>
                </c:pt>
                <c:pt idx="1">
                  <c:v>Foreign policy</c:v>
                </c:pt>
                <c:pt idx="2">
                  <c:v>Culture</c:v>
                </c:pt>
                <c:pt idx="3">
                  <c:v>Accidents</c:v>
                </c:pt>
                <c:pt idx="4">
                  <c:v>Energy</c:v>
                </c:pt>
                <c:pt idx="5">
                  <c:v>Non political crime</c:v>
                </c:pt>
                <c:pt idx="6">
                  <c:v>Environment</c:v>
                </c:pt>
                <c:pt idx="7">
                  <c:v>International politics</c:v>
                </c:pt>
                <c:pt idx="8">
                  <c:v>International trade</c:v>
                </c:pt>
                <c:pt idx="9">
                  <c:v>Economic situation</c:v>
                </c:pt>
              </c:strCache>
            </c:strRef>
          </c:cat>
          <c:val>
            <c:numRef>
              <c:f>topics2!$E$70:$E$79</c:f>
              <c:numCache>
                <c:formatCode>General</c:formatCode>
                <c:ptCount val="10"/>
                <c:pt idx="0">
                  <c:v>5.0</c:v>
                </c:pt>
                <c:pt idx="1">
                  <c:v>14.0</c:v>
                </c:pt>
                <c:pt idx="2">
                  <c:v>13.0</c:v>
                </c:pt>
                <c:pt idx="4">
                  <c:v>4.0</c:v>
                </c:pt>
                <c:pt idx="6">
                  <c:v>5.0</c:v>
                </c:pt>
                <c:pt idx="7">
                  <c:v>11.0</c:v>
                </c:pt>
                <c:pt idx="8">
                  <c:v>21.0</c:v>
                </c:pt>
                <c:pt idx="9">
                  <c:v>15.0</c:v>
                </c:pt>
              </c:numCache>
            </c:numRef>
          </c:val>
        </c:ser>
        <c:gapWidth val="50"/>
        <c:overlap val="100"/>
        <c:axId val="407068600"/>
        <c:axId val="406973176"/>
      </c:barChart>
      <c:catAx>
        <c:axId val="4070686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ZA"/>
            </a:pPr>
            <a:endParaRPr lang="en-US"/>
          </a:p>
        </c:txPr>
        <c:crossAx val="406973176"/>
        <c:crosses val="autoZero"/>
        <c:auto val="1"/>
        <c:lblAlgn val="ctr"/>
        <c:lblOffset val="100"/>
      </c:catAx>
      <c:valAx>
        <c:axId val="406973176"/>
        <c:scaling>
          <c:orientation val="minMax"/>
        </c:scaling>
        <c:axPos val="b"/>
        <c:majorGridlines>
          <c:spPr>
            <a:ln>
              <a:prstDash val="dash"/>
            </a:ln>
          </c:spPr>
        </c:majorGridlines>
        <c:numFmt formatCode="0\ %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ZA"/>
            </a:pPr>
            <a:endParaRPr lang="en-US"/>
          </a:p>
        </c:txPr>
        <c:crossAx val="407068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3048993875766"/>
          <c:y val="0.913028136166554"/>
          <c:w val="0.433902012248469"/>
          <c:h val="0.0631977219255308"/>
        </c:manualLayout>
      </c:layout>
      <c:txPr>
        <a:bodyPr/>
        <a:lstStyle/>
        <a:p>
          <a:pPr>
            <a:defRPr lang="en-ZA"/>
          </a:pPr>
          <a:endParaRPr lang="en-US"/>
        </a:p>
      </c:txPr>
    </c:legend>
    <c:plotVisOnly val="1"/>
    <c:dispBlanksAs val="gap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2476BC-FECF-46CC-A9A1-80E0B0A4640F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F40DE1-CDDA-487A-A487-0FF7AC8AD61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BC07-C93B-4483-B405-9EFD69CF336A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F9C4-002F-47D5-879A-37A82E3086C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17F7-3940-4C55-9CA1-7945AF401622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CA00-8C17-4D25-A707-594C07F3A7B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DDAF-2DB6-4EB8-BEB0-BD12087BDDB6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CE3F-C615-4A4F-B1EC-99DD064C813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C1CE-6558-4DEC-8EE5-1F60DE2DF320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CFB2-4B2D-4F96-80AC-815BFF3E14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4195-DBDE-4B0C-8D87-900EE6A8D70D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DB03-0083-49E6-A6E1-BE0540F91A8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AB1F-C53D-4231-B0FC-FC3EC268FB21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A738-D35C-4A66-A533-947CE47B8FC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6359-C666-48AB-AA72-F6D9A96EAC60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D016-C523-43A1-8C6B-8B4B7736CBB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64ED-6798-4078-8310-00484EFF42F2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C134-2973-4726-AD89-1B872C8A673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650F-5BB1-4DAD-9BBE-0B6182B254DB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2E2C-5371-4FCD-9743-D34F93F6165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5786-6EBA-475A-9C84-D9F1EAC6EFBA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F5CA-B0E9-46C9-8D57-BF808BF195C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7F07-B88D-4BF0-9389-3DBFF58D824B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8D93-199A-47FA-9E59-23CA84A5DE4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A274F7-0D99-40A3-B8FA-696D306D41CC}" type="datetimeFigureOut">
              <a:rPr lang="en-ZA"/>
              <a:pPr>
                <a:defRPr/>
              </a:pPr>
              <a:t>12/15/12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896B7B-4BFD-45A1-B5B9-5BFF36B4634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14.jpeg"/><Relationship Id="rId5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h.wasserman@ru.ac.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://mg.co.za/article/2012-08-31-naspers-rides-big-chinese-wav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mg.co.za/article/2012-07-17-00-deep-read-the-rise-of-chinafrica/" TargetMode="External"/><Relationship Id="rId5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5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4923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ea typeface="+mj-ea"/>
                <a:cs typeface="+mj-cs"/>
              </a:rPr>
              <a:t>South Africa and China as BRICS partners: media perspectives on geopolitical shifts</a:t>
            </a:r>
            <a:endParaRPr lang="en-ZA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45085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dirty="0" smtClean="0">
                <a:ea typeface="+mn-ea"/>
                <a:cs typeface="+mn-cs"/>
              </a:rPr>
              <a:t>Herman Wasserman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dirty="0" smtClean="0">
                <a:ea typeface="+mn-ea"/>
                <a:cs typeface="+mn-cs"/>
              </a:rPr>
              <a:t>Rhodes University, South Africa</a:t>
            </a:r>
            <a:endParaRPr lang="en-ZA" dirty="0">
              <a:ea typeface="+mn-ea"/>
              <a:cs typeface="+mn-cs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6126163"/>
            <a:ext cx="2438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695325"/>
            <a:ext cx="20637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92150"/>
            <a:ext cx="20637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74637" y="1772816"/>
          <a:ext cx="4048125" cy="32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19250" y="109538"/>
            <a:ext cx="6513513" cy="1143000"/>
          </a:xfrm>
        </p:spPr>
        <p:txBody>
          <a:bodyPr/>
          <a:lstStyle/>
          <a:p>
            <a:r>
              <a:rPr lang="en-ZA" smtClean="0"/>
              <a:t>Chinese coverage of SA</a:t>
            </a:r>
          </a:p>
        </p:txBody>
      </p:sp>
      <p:sp>
        <p:nvSpPr>
          <p:cNvPr id="23555" name="AutoShape 2" descr="data:image/jpeg;base64,/9j/4AAQSkZJRgABAQAAAQABAAD/2wCEAAkGBggGEBQIBwgTEBEUFhUTFhASFg8UGRUWExAVHhQcHhcjIScqGh0oHBIWHzclIyosLDMvGB8xNTI2NSguLikBCQoKDgwOGQ8PGjYiHyQ1NTUyNTUtNS0zLTQvNC80LDUtNSssLzAuLC4wLyo1LC4tLC82KjUvLzE1LTQqLDEpL//AABEIALcBEwMBIgACEQEDEQH/xAAbAAEAAgMBAQAAAAAAAAAAAAAABQYCBAcDAf/EADcQAQACAQIDBQQIBQUAAAAAAAABAgMEEQUhMQYSQVFhIiNxkQcTFTJygZKhFBZVotFSU2KC4f/EABsBAQACAwEBAAAAAAAAAAAAAAADBQIEBgEH/8QAKREBAAICAQMDBAEFAAAAAAAAAAECAxEEITFBBRJhE1FxkfAUMoHB4f/aAAwDAQACEQMRAD8AqIDmX3IAAAAAAIiZ5RAA+zWaz3bRtPk99doM3DrRi1Ne7aa1t3fGItG8RPrs6L2cwU4vgxazieirOWv3clojvWiv3bb9fn5bontn2fpnyW1/2jipaYj3WSYrPs1iOU+PTyVdPUItm+naNa389VLj9UrbP9G0a1vfnr8a/wAqQExtyFougAAAAAAAAAAAAAAAAAAAAAAAAAAEj2e4f9p6nHp5jlNt7fhrzt+0bfmwvaKVm0+GGS8Y6zee0I6YmOUwJztloP4DV37sbVye8j/t97+6LIN5iyRkpF48scOWMuOuSPMDLHbuTFu7E7TvtPSWIkSJ3S9suKYstM2bUTalZ54oitazXpMbRER06NLtBq8eu1OXUYbb1tbeJ9No2R4grgx0v76xrppr042Kl/fSNTrXQBM6Ps9k4jpLa7SRNr0vNbUjnvXu1mJiPON55f4553yVxxE2SZMtcURN51HZDCQ1nAdZw7HGp1tIxxadq0tPtW8/Z8Ij128Ee9ret43WdsqZK3jdZ3AAzZgAAAAAAAAAAAAAAAAAAAARyW/s5xjg2q203FeH4aX6Rl7lIrb48vZn16fBBny2xV90V3+Gtyc1sNPfFZt+FQXX6OeH7zk11o6RGOvxnnb9or81p/l/hP8ATsP6KNrTaTBo6/VabDWld9+7WIiN59FFyvU4y4ppWNbc3zfWK58M46VmNqv9InD/AK3FTW1jnS3dn8N+n7x/c5+7VnwYtVWcWfHF6z1raImJ2ny/Jp/y/wAK/puH9FHnE9SjBj9lo3pjwfVq8fDGO9ZnTkIvHaPinAuGb6fQ8OwZMvSZ7lJrT4+c+nz8lItabzNp258+UREfKOi94+ac1fdNdR8uk4vItnr75rNY+fL4A2G299HfTUvFtZitenjWlorPz2l0rsvxDhWfDb7MwThpTneLbeMTzm2878q9Z8nLm5puKZtJhy6PFyjLNO9PpXvcvz3j5erR5nF+vXUT1/PT9K31Dhf1NNRM76eenfr0/Cx9uMM8QmvEdHq65sURFZrSaz9Xz67R4Tv1/wDFQNxPgxfSpFN702eNgnBjjHveu3TQAnbIAAAAAAAAAAAAAAAAAAAAAC29iu0Otrlpwy3vMdt4jfrSIiZmYny5dPk6Aon0c6Dv3ya20fdiKV+Nudv2iP1LNx3tJo+BV99bvZJj2cVes+s/6Y9fk5bn0i/J9mKvX/bivU8cZOXOPDXr515lKqV247Q67SX+ztP7us1i03ifavFvDfwjeJj8k1wDtXpON+7n3eX/AG5nr+GfH4dUV9Iug+sx49bWOdZmk/C3OP3if1MOHj+nyYpmr/PDDgYfpcyuPPX9/fx+VCAdY7gAACImeiZ7M8DnjeS+K0bRXHed/wDlMbU/ed/yR5MlcdZtbtCLLlripN7doQwytjtSe7asxMctmKRIAD0AAAAAAAAAAAAAAAAAAAAABZdN2pjgulroeGR7229r5ZjlWbeER4zEREbzy5eKu5c2TPacma82tPObTMzMz8WAhx4aY5mYjrPdBi49MUzasdZ7y+1tNJ71Z2mOcTHgs2DtZPENPfhnF5371Zimbxi0c696PHnEc45qwGXDTLr3R27fBm49M2vdHWO0+YANt0ycH2lLZJilKzMzO0RHOZmejPU6e+kvbBlja1Zmsx12mJ5vNxvTzcb0+6XVZtFeM+myTS0dLQ6l2f4vfX6ams18VxzaZrvvERbadonn0mZ35ejlDZ1XENRrIpiy5PZpWK1pHKKxEeXnPm0uZxI5ERHb5V3P4McuKx2n7+dLX2645rtPknh2L3eOaxabRvveLdefhG8TG3opbY1PENRrK0x6jJ3u5ExWZ5zET4b+Mf5a6XjYIw44pr/qfh8eOPiimuvn5+QBstsAAAAAAAAAAAAAAAAAAAAAAAAAAemn1GTS3rmw22tWYmJ9Yeb20ep/hLxnjFW815xF4mY38N48WNu0+WNv7Z6bdR4XwvQZ/q+Kxw6uLLau+22202jn7PTf1232lTe1PZrUaLJk1k6jHat7WvtNq1tHetM/dnr18N2xwLtvrJ1ERxTNE4rezPKtYpMzynlHTz9JVXPknLab2neZmZ3/ADVPF42fHmmbT0/fTr06/ZRcLicnFntN7dNR89OvSJnWtMAFwvw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631825"/>
            <a:ext cx="199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23556" name="AutoShape 4" descr="data:image/jpeg;base64,/9j/4AAQSkZJRgABAQAAAQABAAD/2wCEAAkGBggGEBQIBwgTEBEUFhUTFhASFg8UGRUWExAVHhQcHhcjIScqGh0oHBIWHzclIyosLDMvGB8xNTI2NSguLikBCQoKDgwOGQ8PGjYiHyQ1NTUyNTUtNS0zLTQvNC80LDUtNSssLzAuLC4wLyo1LC4tLC82KjUvLzE1LTQqLDEpL//AABEIALcBEwMBIgACEQEDEQH/xAAbAAEAAgMBAQAAAAAAAAAAAAAABQYCBAcDAf/EADcQAQACAQIDBQQIBQUAAAAAAAABAgMEEQUhMQYSQVFhIiNxkQcTFTJygZKhFBZVotFSU2KC4f/EABsBAQACAwEBAAAAAAAAAAAAAAADBQIEBgEH/8QAKREBAAICAQMDBAEFAAAAAAAAAAECAxEEITFBBRJhE1FxkfAUMoHB4f/aAAwDAQACEQMRAD8AqIDmX3IAAAAAAIiZ5RAA+zWaz3bRtPk99doM3DrRi1Ne7aa1t3fGItG8RPrs6L2cwU4vgxazieirOWv3clojvWiv3bb9fn5bontn2fpnyW1/2jipaYj3WSYrPs1iOU+PTyVdPUItm+naNa389VLj9UrbP9G0a1vfnr8a/wAqQExtyFougAAAAAAAAAAAAAAAAAAAAAAAAAAEj2e4f9p6nHp5jlNt7fhrzt+0bfmwvaKVm0+GGS8Y6zee0I6YmOUwJztloP4DV37sbVye8j/t97+6LIN5iyRkpF48scOWMuOuSPMDLHbuTFu7E7TvtPSWIkSJ3S9suKYstM2bUTalZ54oitazXpMbRER06NLtBq8eu1OXUYbb1tbeJ9No2R4grgx0v76xrppr042Kl/fSNTrXQBM6Ps9k4jpLa7SRNr0vNbUjnvXu1mJiPON55f4553yVxxE2SZMtcURN51HZDCQ1nAdZw7HGp1tIxxadq0tPtW8/Z8Ij128Ee9ret43WdsqZK3jdZ3AAzZgAAAAAAAAAAAAAAAAAAAARyW/s5xjg2q203FeH4aX6Rl7lIrb48vZn16fBBny2xV90V3+Gtyc1sNPfFZt+FQXX6OeH7zk11o6RGOvxnnb9or81p/l/hP8ATsP6KNrTaTBo6/VabDWld9+7WIiN59FFyvU4y4ppWNbc3zfWK58M46VmNqv9InD/AK3FTW1jnS3dn8N+n7x/c5+7VnwYtVWcWfHF6z1raImJ2ny/Jp/y/wAK/puH9FHnE9SjBj9lo3pjwfVq8fDGO9ZnTkIvHaPinAuGb6fQ8OwZMvSZ7lJrT4+c+nz8lItabzNp258+UREfKOi94+ac1fdNdR8uk4vItnr75rNY+fL4A2G299HfTUvFtZitenjWlorPz2l0rsvxDhWfDb7MwThpTneLbeMTzm2878q9Z8nLm5puKZtJhy6PFyjLNO9PpXvcvz3j5erR5nF+vXUT1/PT9K31Dhf1NNRM76eenfr0/Cx9uMM8QmvEdHq65sURFZrSaz9Xz67R4Tv1/wDFQNxPgxfSpFN702eNgnBjjHveu3TQAnbIAAAAAAAAAAAAAAAAAAAAAC29iu0Otrlpwy3vMdt4jfrSIiZmYny5dPk6Aon0c6Dv3ya20fdiKV+Nudv2iP1LNx3tJo+BV99bvZJj2cVes+s/6Y9fk5bn0i/J9mKvX/bivU8cZOXOPDXr515lKqV247Q67SX+ztP7us1i03ifavFvDfwjeJj8k1wDtXpON+7n3eX/AG5nr+GfH4dUV9Iug+sx49bWOdZmk/C3OP3if1MOHj+nyYpmr/PDDgYfpcyuPPX9/fx+VCAdY7gAACImeiZ7M8DnjeS+K0bRXHed/wDlMbU/ed/yR5MlcdZtbtCLLlripN7doQwytjtSe7asxMctmKRIAD0AAAAAAAAAAAAAAAAAAAAABZdN2pjgulroeGR7229r5ZjlWbeER4zEREbzy5eKu5c2TPacma82tPObTMzMz8WAhx4aY5mYjrPdBi49MUzasdZ7y+1tNJ71Z2mOcTHgs2DtZPENPfhnF5371Zimbxi0c696PHnEc45qwGXDTLr3R27fBm49M2vdHWO0+YANt0ycH2lLZJilKzMzO0RHOZmejPU6e+kvbBlja1Zmsx12mJ5vNxvTzcb0+6XVZtFeM+myTS0dLQ6l2f4vfX6ams18VxzaZrvvERbadonn0mZ35ejlDZ1XENRrIpiy5PZpWK1pHKKxEeXnPm0uZxI5ERHb5V3P4McuKx2n7+dLX2645rtPknh2L3eOaxabRvveLdefhG8TG3opbY1PENRrK0x6jJ3u5ExWZ5zET4b+Mf5a6XjYIw44pr/qfh8eOPiimuvn5+QBstsAAAAAAAAAAAAAAAAAAAAAAAAAAemn1GTS3rmw22tWYmJ9Yeb20ep/hLxnjFW815xF4mY38N48WNu0+WNv7Z6bdR4XwvQZ/q+Kxw6uLLau+22202jn7PTf1232lTe1PZrUaLJk1k6jHat7WvtNq1tHetM/dnr18N2xwLtvrJ1ERxTNE4rezPKtYpMzynlHTz9JVXPknLab2neZmZ3/ADVPF42fHmmbT0/fTr06/ZRcLicnFntN7dNR89OvSJnWtMAFwvw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-479425"/>
            <a:ext cx="199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pic>
        <p:nvPicPr>
          <p:cNvPr id="23557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019175"/>
            <a:ext cx="82391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1025525"/>
            <a:ext cx="8810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1008063" y="1273175"/>
            <a:ext cx="466725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572000" y="1740563"/>
          <a:ext cx="4143375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876925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Conclusion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/>
              <a:t>SA-China - mediated relationship</a:t>
            </a:r>
          </a:p>
          <a:p>
            <a:r>
              <a:rPr lang="en-ZA" smtClean="0"/>
              <a:t>Media an actor in growing relationship</a:t>
            </a:r>
          </a:p>
          <a:p>
            <a:r>
              <a:rPr lang="en-ZA" smtClean="0"/>
              <a:t>Image of China in SA media becoming more positive; Concerns about SA in Chinese media</a:t>
            </a:r>
          </a:p>
          <a:p>
            <a:r>
              <a:rPr lang="en-ZA" smtClean="0"/>
              <a:t>Mostly economic and political coverage</a:t>
            </a:r>
          </a:p>
          <a:p>
            <a:r>
              <a:rPr lang="en-ZA" smtClean="0"/>
              <a:t>BRICS economic category – will media help make it social and cultural category as well?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6021388"/>
            <a:ext cx="2438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Thank you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mtClean="0">
                <a:hlinkClick r:id="rId2"/>
              </a:rPr>
              <a:t>h.wasserman@ru.ac.za</a:t>
            </a:r>
            <a:endParaRPr lang="en-ZA" smtClean="0"/>
          </a:p>
          <a:p>
            <a:r>
              <a:rPr lang="en-ZA" smtClean="0"/>
              <a:t>See CFP for special issue of </a:t>
            </a:r>
            <a:r>
              <a:rPr lang="en-ZA" i="1" smtClean="0"/>
              <a:t>Ecquid Novi: African Journalism Studies </a:t>
            </a:r>
            <a:r>
              <a:rPr lang="en-ZA" smtClean="0"/>
              <a:t>on China in Africa (2013)</a:t>
            </a:r>
            <a:endParaRPr lang="en-ZA" i="1" smtClean="0"/>
          </a:p>
          <a:p>
            <a:endParaRPr lang="en-Z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Outline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5288" y="1817688"/>
            <a:ext cx="8229600" cy="4525962"/>
          </a:xfrm>
        </p:spPr>
        <p:txBody>
          <a:bodyPr/>
          <a:lstStyle/>
          <a:p>
            <a:r>
              <a:rPr lang="en-ZA" smtClean="0"/>
              <a:t>SA in BRICS – closer relationship</a:t>
            </a:r>
          </a:p>
          <a:p>
            <a:r>
              <a:rPr lang="en-ZA" smtClean="0"/>
              <a:t>Mediation of geopolitical shifts</a:t>
            </a:r>
          </a:p>
          <a:p>
            <a:r>
              <a:rPr lang="en-ZA" smtClean="0"/>
              <a:t>Interpenetration of media presence </a:t>
            </a:r>
          </a:p>
          <a:p>
            <a:r>
              <a:rPr lang="en-ZA" smtClean="0"/>
              <a:t>SA coverage of China</a:t>
            </a:r>
          </a:p>
          <a:p>
            <a:r>
              <a:rPr lang="en-ZA" smtClean="0"/>
              <a:t>China coverage of SA</a:t>
            </a:r>
          </a:p>
          <a:p>
            <a:r>
              <a:rPr lang="en-ZA" smtClean="0"/>
              <a:t>Conclusion</a:t>
            </a:r>
          </a:p>
          <a:p>
            <a:endParaRPr lang="en-ZA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1954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88913"/>
            <a:ext cx="2060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488" y="6092825"/>
            <a:ext cx="2438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14350" y="0"/>
            <a:ext cx="8229600" cy="1143000"/>
          </a:xfrm>
        </p:spPr>
        <p:txBody>
          <a:bodyPr/>
          <a:lstStyle/>
          <a:p>
            <a:r>
              <a:rPr lang="en-ZA" smtClean="0"/>
              <a:t>SA &amp; China in  BRICS</a:t>
            </a:r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04013" y="6353175"/>
            <a:ext cx="2439987" cy="500063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23850" y="1477963"/>
            <a:ext cx="85693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ZA" sz="3200">
                <a:latin typeface="Calibri" charset="0"/>
              </a:rPr>
              <a:t>SA joining BRICS in 2010 on invitation from China heralds new partnership </a:t>
            </a:r>
          </a:p>
          <a:p>
            <a:pPr marL="285750" indent="-285750">
              <a:buFont typeface="Arial" charset="0"/>
              <a:buChar char="•"/>
            </a:pPr>
            <a:r>
              <a:rPr lang="en-ZA" sz="3200">
                <a:latin typeface="Calibri" charset="0"/>
              </a:rPr>
              <a:t>Emerging from isolated pariah to regional power</a:t>
            </a:r>
          </a:p>
          <a:p>
            <a:pPr marL="285750" indent="-285750">
              <a:buFont typeface="Arial" charset="0"/>
              <a:buChar char="•"/>
            </a:pPr>
            <a:r>
              <a:rPr lang="en-ZA" sz="3200">
                <a:latin typeface="Calibri" charset="0"/>
              </a:rPr>
              <a:t>SA’s status as a BRICS country contested – much smaller economy than other partners, inequality</a:t>
            </a:r>
          </a:p>
          <a:p>
            <a:pPr marL="285750" indent="-285750">
              <a:buFont typeface="Arial" charset="0"/>
              <a:buChar char="•"/>
            </a:pPr>
            <a:r>
              <a:rPr lang="en-ZA" sz="3200">
                <a:latin typeface="Calibri" charset="0"/>
              </a:rPr>
              <a:t>Criticism of BRICS as no more than ‘catchy acronym’ (Bremmer in NYT)</a:t>
            </a:r>
          </a:p>
          <a:p>
            <a:pPr marL="285750" indent="-285750">
              <a:buFont typeface="Arial" charset="0"/>
              <a:buChar char="•"/>
            </a:pPr>
            <a:r>
              <a:rPr lang="en-ZA" sz="3200">
                <a:latin typeface="Calibri" charset="0"/>
              </a:rPr>
              <a:t>BRICS might compete rather than collaborate </a:t>
            </a:r>
          </a:p>
          <a:p>
            <a:pPr marL="285750" indent="-285750">
              <a:buFont typeface="Arial" charset="0"/>
              <a:buChar char="•"/>
            </a:pPr>
            <a:r>
              <a:rPr lang="en-ZA" sz="3200">
                <a:latin typeface="Calibri" charset="0"/>
              </a:rPr>
              <a:t>Opposition to status quo rather than coherent team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84163"/>
            <a:ext cx="15843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2013" y="149225"/>
            <a:ext cx="17875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1047750"/>
          </a:xfrm>
        </p:spPr>
        <p:txBody>
          <a:bodyPr/>
          <a:lstStyle/>
          <a:p>
            <a:r>
              <a:rPr lang="en-ZA" smtClean="0"/>
              <a:t>Geopolitical shifts are mediated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2050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In these geopolitical shifts – media a key player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>
                <a:ea typeface="+mn-ea"/>
                <a:cs typeface="+mn-cs"/>
              </a:rPr>
              <a:t>Media </a:t>
            </a:r>
            <a:r>
              <a:rPr lang="en-ZA" dirty="0" smtClean="0">
                <a:ea typeface="+mn-ea"/>
                <a:cs typeface="+mn-cs"/>
              </a:rPr>
              <a:t>among flow and </a:t>
            </a:r>
            <a:r>
              <a:rPr lang="en-ZA" dirty="0" err="1" smtClean="0">
                <a:ea typeface="+mn-ea"/>
                <a:cs typeface="+mn-cs"/>
              </a:rPr>
              <a:t>counterflow</a:t>
            </a:r>
            <a:r>
              <a:rPr lang="en-ZA" dirty="0" smtClean="0">
                <a:ea typeface="+mn-ea"/>
                <a:cs typeface="+mn-cs"/>
              </a:rPr>
              <a:t> of capital</a:t>
            </a:r>
            <a:endParaRPr lang="en-ZA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Media represent these countries to each 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Media a proxy for negotiation of key values: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dirty="0">
                <a:ea typeface="+mn-ea"/>
                <a:cs typeface="+mn-cs"/>
              </a:rPr>
              <a:t> </a:t>
            </a:r>
            <a:r>
              <a:rPr lang="en-ZA" dirty="0" smtClean="0">
                <a:ea typeface="+mn-ea"/>
                <a:cs typeface="+mn-cs"/>
              </a:rPr>
              <a:t>   ‘Debates about media are debates about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dirty="0">
                <a:ea typeface="+mn-ea"/>
                <a:cs typeface="+mn-cs"/>
              </a:rPr>
              <a:t> </a:t>
            </a:r>
            <a:r>
              <a:rPr lang="en-ZA" dirty="0" smtClean="0">
                <a:ea typeface="+mn-ea"/>
                <a:cs typeface="+mn-cs"/>
              </a:rPr>
              <a:t>    democracy’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ZA" dirty="0">
              <a:ea typeface="+mn-ea"/>
              <a:cs typeface="+mn-cs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25413"/>
            <a:ext cx="15843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9488" y="53975"/>
            <a:ext cx="178593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68313" y="76200"/>
            <a:ext cx="8229600" cy="1143000"/>
          </a:xfrm>
        </p:spPr>
        <p:txBody>
          <a:bodyPr/>
          <a:lstStyle/>
          <a:p>
            <a:r>
              <a:rPr lang="en-ZA" smtClean="0"/>
              <a:t>Interpenetration of media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588" y="1470025"/>
            <a:ext cx="37449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H="1">
            <a:off x="250825" y="1341438"/>
            <a:ext cx="5084763" cy="52562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dirty="0" smtClean="0">
                <a:ea typeface="+mn-ea"/>
                <a:cs typeface="+mn-cs"/>
              </a:rPr>
              <a:t>China’s use of media for ‘soft power’ in Africa: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CCTV based in Nairobi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Xinhua used widely by African media, also on mobile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China Daily publishes African edition from Johannesburg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Exchange visits and training for journalists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A" dirty="0" smtClean="0">
                <a:ea typeface="+mn-ea"/>
              </a:rPr>
              <a:t>Infrastructure development for African media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A" dirty="0"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62588" y="4024313"/>
            <a:ext cx="3617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ZA" sz="900">
                <a:latin typeface="Calibri" charset="0"/>
              </a:rPr>
              <a:t>http://martinplaut.wordpress.com/2012/11/23/chinas-soft-power-offensive-in-africa/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Interpenetration of media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341438"/>
            <a:ext cx="3182938" cy="4525962"/>
          </a:xfrm>
        </p:spPr>
      </p:pic>
      <p:sp>
        <p:nvSpPr>
          <p:cNvPr id="5" name="TextBox 4"/>
          <p:cNvSpPr txBox="1"/>
          <p:nvPr/>
        </p:nvSpPr>
        <p:spPr>
          <a:xfrm>
            <a:off x="611188" y="1700213"/>
            <a:ext cx="4176712" cy="501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200" dirty="0">
                <a:latin typeface="+mn-lt"/>
                <a:ea typeface="+mn-ea"/>
                <a:cs typeface="+mn-cs"/>
              </a:rPr>
              <a:t>‘</a:t>
            </a:r>
            <a:r>
              <a:rPr lang="en-ZA" sz="3200" dirty="0">
                <a:latin typeface="+mn-lt"/>
                <a:ea typeface="+mn-ea"/>
                <a:cs typeface="+mn-cs"/>
                <a:hlinkClick r:id="rId3"/>
              </a:rPr>
              <a:t>The rise of </a:t>
            </a:r>
            <a:r>
              <a:rPr lang="en-ZA" sz="3200" dirty="0" err="1">
                <a:latin typeface="+mn-lt"/>
                <a:ea typeface="+mn-ea"/>
                <a:cs typeface="+mn-cs"/>
                <a:hlinkClick r:id="rId3"/>
              </a:rPr>
              <a:t>ChinAfrica</a:t>
            </a:r>
            <a:r>
              <a:rPr lang="en-ZA" sz="3200" dirty="0">
                <a:latin typeface="+mn-lt"/>
                <a:ea typeface="+mn-ea"/>
                <a:cs typeface="+mn-cs"/>
                <a:hlinkClick r:id="rId3"/>
              </a:rPr>
              <a:t>’ </a:t>
            </a:r>
            <a:r>
              <a:rPr lang="en-ZA" sz="3200" dirty="0">
                <a:latin typeface="+mn-lt"/>
                <a:ea typeface="+mn-ea"/>
                <a:cs typeface="+mn-cs"/>
              </a:rPr>
              <a:t>– Chinese investment supports economic boom on continent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A" sz="3200" dirty="0">
                <a:latin typeface="+mn-lt"/>
                <a:ea typeface="+mn-ea"/>
                <a:cs typeface="+mn-cs"/>
              </a:rPr>
              <a:t>African media company Naspers </a:t>
            </a:r>
            <a:r>
              <a:rPr lang="en-ZA" sz="3200" dirty="0">
                <a:latin typeface="+mn-lt"/>
                <a:ea typeface="+mn-ea"/>
                <a:cs typeface="+mn-cs"/>
                <a:hlinkClick r:id="rId4"/>
              </a:rPr>
              <a:t>‘rides big Chinese wave’</a:t>
            </a:r>
            <a:r>
              <a:rPr lang="en-ZA" sz="3200" dirty="0">
                <a:latin typeface="+mn-lt"/>
                <a:ea typeface="+mn-ea"/>
                <a:cs typeface="+mn-cs"/>
              </a:rPr>
              <a:t> through </a:t>
            </a:r>
            <a:r>
              <a:rPr lang="en-ZA" sz="3200" dirty="0" err="1">
                <a:latin typeface="+mn-lt"/>
                <a:ea typeface="+mn-ea"/>
                <a:cs typeface="+mn-cs"/>
              </a:rPr>
              <a:t>Tencent</a:t>
            </a:r>
            <a:endParaRPr lang="en-ZA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6202363"/>
            <a:ext cx="2438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305675" cy="1143000"/>
          </a:xfrm>
        </p:spPr>
        <p:txBody>
          <a:bodyPr/>
          <a:lstStyle/>
          <a:p>
            <a:r>
              <a:rPr lang="en-ZA" smtClean="0"/>
              <a:t>Image of China in SA media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750" y="1341438"/>
            <a:ext cx="7561263" cy="5173662"/>
          </a:xfrm>
        </p:spPr>
        <p:txBody>
          <a:bodyPr/>
          <a:lstStyle/>
          <a:p>
            <a:r>
              <a:rPr lang="en-ZA" sz="2800" smtClean="0"/>
              <a:t>Started with cautious attitude</a:t>
            </a:r>
          </a:p>
          <a:p>
            <a:r>
              <a:rPr lang="en-ZA" sz="2800" smtClean="0"/>
              <a:t>Analysis of coverage over last 3 years shows balanced view of China emerging, becoming more positive</a:t>
            </a:r>
          </a:p>
          <a:p>
            <a:r>
              <a:rPr lang="en-ZA" sz="2800" smtClean="0"/>
              <a:t>Cautiously optimistic attitude in media – not pigeonholed as ‘good’ or ‘bad’ story</a:t>
            </a:r>
          </a:p>
          <a:p>
            <a:r>
              <a:rPr lang="en-ZA" sz="2800" smtClean="0"/>
              <a:t>China firm place on news agenda </a:t>
            </a:r>
          </a:p>
          <a:p>
            <a:r>
              <a:rPr lang="en-ZA" sz="2800" smtClean="0"/>
              <a:t>Strong economic focus, little social coverage</a:t>
            </a:r>
          </a:p>
          <a:p>
            <a:r>
              <a:rPr lang="en-ZA" sz="2800" smtClean="0"/>
              <a:t>Economic interest supersedes political issues</a:t>
            </a:r>
            <a:endParaRPr lang="en-ZA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6267450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SA coverage of China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6165850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619250" y="260350"/>
            <a:ext cx="6513513" cy="1143000"/>
          </a:xfrm>
        </p:spPr>
        <p:txBody>
          <a:bodyPr/>
          <a:lstStyle/>
          <a:p>
            <a:r>
              <a:rPr lang="en-ZA" smtClean="0"/>
              <a:t>SA coverage of China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5278" y="1916832"/>
          <a:ext cx="4029075" cy="32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499992" y="1844824"/>
          <a:ext cx="4010025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AutoShape 2" descr="data:image/jpeg;base64,/9j/4AAQSkZJRgABAQAAAQABAAD/2wCEAAkGBggGEBQIBwgTEBEUFhUTFhASFg8UGRUWExAVHhQcHhcjIScqGh0oHBIWHzclIyosLDMvGB8xNTI2NSguLikBCQoKDgwOGQ8PGjYiHyQ1NTUyNTUtNS0zLTQvNC80LDUtNSssLzAuLC4wLyo1LC4tLC82KjUvLzE1LTQqLDEpL//AABEIALcBEwMBIgACEQEDEQH/xAAbAAEAAgMBAQAAAAAAAAAAAAAABQYCBAcDAf/EADcQAQACAQIDBQQIBQUAAAAAAAABAgMEEQUhMQYSQVFhIiNxkQcTFTJygZKhFBZVotFSU2KC4f/EABsBAQACAwEBAAAAAAAAAAAAAAADBQIEBgEH/8QAKREBAAICAQMDBAEFAAAAAAAAAAECAxEEITFBBRJhE1FxkfAUMoHB4f/aAAwDAQACEQMRAD8AqIDmX3IAAAAAAIiZ5RAA+zWaz3bRtPk99doM3DrRi1Ne7aa1t3fGItG8RPrs6L2cwU4vgxazieirOWv3clojvWiv3bb9fn5bontn2fpnyW1/2jipaYj3WSYrPs1iOU+PTyVdPUItm+naNa389VLj9UrbP9G0a1vfnr8a/wAqQExtyFougAAAAAAAAAAAAAAAAAAAAAAAAAAEj2e4f9p6nHp5jlNt7fhrzt+0bfmwvaKVm0+GGS8Y6zee0I6YmOUwJztloP4DV37sbVye8j/t97+6LIN5iyRkpF48scOWMuOuSPMDLHbuTFu7E7TvtPSWIkSJ3S9suKYstM2bUTalZ54oitazXpMbRER06NLtBq8eu1OXUYbb1tbeJ9No2R4grgx0v76xrppr042Kl/fSNTrXQBM6Ps9k4jpLa7SRNr0vNbUjnvXu1mJiPON55f4553yVxxE2SZMtcURN51HZDCQ1nAdZw7HGp1tIxxadq0tPtW8/Z8Ij128Ee9ret43WdsqZK3jdZ3AAzZgAAAAAAAAAAAAAAAAAAAARyW/s5xjg2q203FeH4aX6Rl7lIrb48vZn16fBBny2xV90V3+Gtyc1sNPfFZt+FQXX6OeH7zk11o6RGOvxnnb9or81p/l/hP8ATsP6KNrTaTBo6/VabDWld9+7WIiN59FFyvU4y4ppWNbc3zfWK58M46VmNqv9InD/AK3FTW1jnS3dn8N+n7x/c5+7VnwYtVWcWfHF6z1raImJ2ny/Jp/y/wAK/puH9FHnE9SjBj9lo3pjwfVq8fDGO9ZnTkIvHaPinAuGb6fQ8OwZMvSZ7lJrT4+c+nz8lItabzNp258+UREfKOi94+ac1fdNdR8uk4vItnr75rNY+fL4A2G299HfTUvFtZitenjWlorPz2l0rsvxDhWfDb7MwThpTneLbeMTzm2878q9Z8nLm5puKZtJhy6PFyjLNO9PpXvcvz3j5erR5nF+vXUT1/PT9K31Dhf1NNRM76eenfr0/Cx9uMM8QmvEdHq65sURFZrSaz9Xz67R4Tv1/wDFQNxPgxfSpFN702eNgnBjjHveu3TQAnbIAAAAAAAAAAAAAAAAAAAAAC29iu0Otrlpwy3vMdt4jfrSIiZmYny5dPk6Aon0c6Dv3ya20fdiKV+Nudv2iP1LNx3tJo+BV99bvZJj2cVes+s/6Y9fk5bn0i/J9mKvX/bivU8cZOXOPDXr515lKqV247Q67SX+ztP7us1i03ifavFvDfwjeJj8k1wDtXpON+7n3eX/AG5nr+GfH4dUV9Iug+sx49bWOdZmk/C3OP3if1MOHj+nyYpmr/PDDgYfpcyuPPX9/fx+VCAdY7gAACImeiZ7M8DnjeS+K0bRXHed/wDlMbU/ed/yR5MlcdZtbtCLLlripN7doQwytjtSe7asxMctmKRIAD0AAAAAAAAAAAAAAAAAAAAABZdN2pjgulroeGR7229r5ZjlWbeER4zEREbzy5eKu5c2TPacma82tPObTMzMz8WAhx4aY5mYjrPdBi49MUzasdZ7y+1tNJ71Z2mOcTHgs2DtZPENPfhnF5371Zimbxi0c696PHnEc45qwGXDTLr3R27fBm49M2vdHWO0+YANt0ycH2lLZJilKzMzO0RHOZmejPU6e+kvbBlja1Zmsx12mJ5vNxvTzcb0+6XVZtFeM+myTS0dLQ6l2f4vfX6ams18VxzaZrvvERbadonn0mZ35ejlDZ1XENRrIpiy5PZpWK1pHKKxEeXnPm0uZxI5ERHb5V3P4McuKx2n7+dLX2645rtPknh2L3eOaxabRvveLdefhG8TG3opbY1PENRrK0x6jJ3u5ExWZ5zET4b+Mf5a6XjYIw44pr/qfh8eOPiimuvn5+QBstsAAAAAAAAAAAAAAAAAAAAAAAAAAemn1GTS3rmw22tWYmJ9Yeb20ep/hLxnjFW815xF4mY38N48WNu0+WNv7Z6bdR4XwvQZ/q+Kxw6uLLau+22202jn7PTf1232lTe1PZrUaLJk1k6jHat7WvtNq1tHetM/dnr18N2xwLtvrJ1ERxTNE4rezPKtYpMzynlHTz9JVXPknLab2neZmZ3/ADVPF42fHmmbT0/fTr06/ZRcLicnFntN7dNR89OvSJnWtMAFwvw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631825"/>
            <a:ext cx="199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sp>
        <p:nvSpPr>
          <p:cNvPr id="22533" name="AutoShape 4" descr="data:image/jpeg;base64,/9j/4AAQSkZJRgABAQAAAQABAAD/2wCEAAkGBggGEBQIBwgTEBEUFhUTFhASFg8UGRUWExAVHhQcHhcjIScqGh0oHBIWHzclIyosLDMvGB8xNTI2NSguLikBCQoKDgwOGQ8PGjYiHyQ1NTUyNTUtNS0zLTQvNC80LDUtNSssLzAuLC4wLyo1LC4tLC82KjUvLzE1LTQqLDEpL//AABEIALcBEwMBIgACEQEDEQH/xAAbAAEAAgMBAQAAAAAAAAAAAAAABQYCBAcDAf/EADcQAQACAQIDBQQIBQUAAAAAAAABAgMEEQUhMQYSQVFhIiNxkQcTFTJygZKhFBZVotFSU2KC4f/EABsBAQACAwEBAAAAAAAAAAAAAAADBQIEBgEH/8QAKREBAAICAQMDBAEFAAAAAAAAAAECAxEEITFBBRJhE1FxkfAUMoHB4f/aAAwDAQACEQMRAD8AqIDmX3IAAAAAAIiZ5RAA+zWaz3bRtPk99doM3DrRi1Ne7aa1t3fGItG8RPrs6L2cwU4vgxazieirOWv3clojvWiv3bb9fn5bontn2fpnyW1/2jipaYj3WSYrPs1iOU+PTyVdPUItm+naNa389VLj9UrbP9G0a1vfnr8a/wAqQExtyFougAAAAAAAAAAAAAAAAAAAAAAAAAAEj2e4f9p6nHp5jlNt7fhrzt+0bfmwvaKVm0+GGS8Y6zee0I6YmOUwJztloP4DV37sbVye8j/t97+6LIN5iyRkpF48scOWMuOuSPMDLHbuTFu7E7TvtPSWIkSJ3S9suKYstM2bUTalZ54oitazXpMbRER06NLtBq8eu1OXUYbb1tbeJ9No2R4grgx0v76xrppr042Kl/fSNTrXQBM6Ps9k4jpLa7SRNr0vNbUjnvXu1mJiPON55f4553yVxxE2SZMtcURN51HZDCQ1nAdZw7HGp1tIxxadq0tPtW8/Z8Ij128Ee9ret43WdsqZK3jdZ3AAzZgAAAAAAAAAAAAAAAAAAAARyW/s5xjg2q203FeH4aX6Rl7lIrb48vZn16fBBny2xV90V3+Gtyc1sNPfFZt+FQXX6OeH7zk11o6RGOvxnnb9or81p/l/hP8ATsP6KNrTaTBo6/VabDWld9+7WIiN59FFyvU4y4ppWNbc3zfWK58M46VmNqv9InD/AK3FTW1jnS3dn8N+n7x/c5+7VnwYtVWcWfHF6z1raImJ2ny/Jp/y/wAK/puH9FHnE9SjBj9lo3pjwfVq8fDGO9ZnTkIvHaPinAuGb6fQ8OwZMvSZ7lJrT4+c+nz8lItabzNp258+UREfKOi94+ac1fdNdR8uk4vItnr75rNY+fL4A2G299HfTUvFtZitenjWlorPz2l0rsvxDhWfDb7MwThpTneLbeMTzm2878q9Z8nLm5puKZtJhy6PFyjLNO9PpXvcvz3j5erR5nF+vXUT1/PT9K31Dhf1NNRM76eenfr0/Cx9uMM8QmvEdHq65sURFZrSaz9Xz67R4Tv1/wDFQNxPgxfSpFN702eNgnBjjHveu3TQAnbIAAAAAAAAAAAAAAAAAAAAAC29iu0Otrlpwy3vMdt4jfrSIiZmYny5dPk6Aon0c6Dv3ya20fdiKV+Nudv2iP1LNx3tJo+BV99bvZJj2cVes+s/6Y9fk5bn0i/J9mKvX/bivU8cZOXOPDXr515lKqV247Q67SX+ztP7us1i03ifavFvDfwjeJj8k1wDtXpON+7n3eX/AG5nr+GfH4dUV9Iug+sx49bWOdZmk/C3OP3if1MOHj+nyYpmr/PDDgYfpcyuPPX9/fx+VCAdY7gAACImeiZ7M8DnjeS+K0bRXHed/wDlMbU/ed/yR5MlcdZtbtCLLlripN7doQwytjtSe7asxMctmKRIAD0AAAAAAAAAAAAAAAAAAAAABZdN2pjgulroeGR7229r5ZjlWbeER4zEREbzy5eKu5c2TPacma82tPObTMzMz8WAhx4aY5mYjrPdBi49MUzasdZ7y+1tNJ71Z2mOcTHgs2DtZPENPfhnF5371Zimbxi0c696PHnEc45qwGXDTLr3R27fBm49M2vdHWO0+YANt0ycH2lLZJilKzMzO0RHOZmejPU6e+kvbBlja1Zmsx12mJ5vNxvTzcb0+6XVZtFeM+myTS0dLQ6l2f4vfX6ams18VxzaZrvvERbadonn0mZ35ejlDZ1XENRrIpiy5PZpWK1pHKKxEeXnPm0uZxI5ERHb5V3P4McuKx2n7+dLX2645rtPknh2L3eOaxabRvveLdefhG8TG3opbY1PENRrK0x6jJ3u5ExWZ5zET4b+Mf5a6XjYIw44pr/qfh8eOPiimuvn5+QBstsAAAAAAAAAAAAAAAAAAAAAAAAAAemn1GTS3rmw22tWYmJ9Yeb20ep/hLxnjFW815xF4mY38N48WNu0+WNv7Z6bdR4XwvQZ/q+Kxw6uLLau+22202jn7PTf1232lTe1PZrUaLJk1k6jHat7WvtNq1tHetM/dnr18N2xwLtvrJ1ERxTNE4rezPKtYpMzynlHTz9JVXPknLab2neZmZ3/ADVPF42fHmmbT0/fTr06/ZRcLicnFntN7dNR89OvSJnWtMAFwvw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-479425"/>
            <a:ext cx="199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ZA">
              <a:latin typeface="Calibri" charset="0"/>
            </a:endParaRPr>
          </a:p>
        </p:txBody>
      </p:sp>
      <p:pic>
        <p:nvPicPr>
          <p:cNvPr id="2253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4788" y="1044575"/>
            <a:ext cx="823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1058863"/>
            <a:ext cx="881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008063" y="1273175"/>
            <a:ext cx="466725" cy="236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6165850"/>
            <a:ext cx="2438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356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ＭＳ Ｐゴシック</vt:lpstr>
      <vt:lpstr>Arial</vt:lpstr>
      <vt:lpstr>Office Theme</vt:lpstr>
      <vt:lpstr>South Africa and China as BRICS partners: media perspectives on geopolitical shifts</vt:lpstr>
      <vt:lpstr>Outline</vt:lpstr>
      <vt:lpstr>SA &amp; China in  BRICS</vt:lpstr>
      <vt:lpstr>Geopolitical shifts are mediated</vt:lpstr>
      <vt:lpstr>Interpenetration of media</vt:lpstr>
      <vt:lpstr>Interpenetration of media </vt:lpstr>
      <vt:lpstr>Image of China in SA media </vt:lpstr>
      <vt:lpstr>SA coverage of China</vt:lpstr>
      <vt:lpstr>SA coverage of China</vt:lpstr>
      <vt:lpstr>Chinese coverage of SA</vt:lpstr>
      <vt:lpstr>Conclusion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media: local contests and global shifts</dc:title>
  <dc:creator>Prof H Wasserman</dc:creator>
  <cp:lastModifiedBy>Näty Keskus</cp:lastModifiedBy>
  <cp:revision>75</cp:revision>
  <dcterms:created xsi:type="dcterms:W3CDTF">2012-11-07T20:34:30Z</dcterms:created>
  <dcterms:modified xsi:type="dcterms:W3CDTF">2012-12-15T10:48:20Z</dcterms:modified>
</cp:coreProperties>
</file>